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1pPr>
    <a:lvl2pPr marL="2194225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2pPr>
    <a:lvl3pPr marL="4388451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3pPr>
    <a:lvl4pPr marL="6582676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4pPr>
    <a:lvl5pPr marL="8776900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5pPr>
    <a:lvl6pPr marL="10971125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6pPr>
    <a:lvl7pPr marL="13165352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7pPr>
    <a:lvl8pPr marL="15359576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8pPr>
    <a:lvl9pPr marL="17553800" algn="l" defTabSz="2194225" rtl="0" eaLnBrk="1" latinLnBrk="0" hangingPunct="1">
      <a:defRPr sz="86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475"/>
    <p:restoredTop sz="93367" autoAdjust="0"/>
  </p:normalViewPr>
  <p:slideViewPr>
    <p:cSldViewPr snapToGrid="0" snapToObjects="1">
      <p:cViewPr varScale="1">
        <p:scale>
          <a:sx n="25" d="100"/>
          <a:sy n="25" d="100"/>
        </p:scale>
        <p:origin x="876" y="72"/>
      </p:cViewPr>
      <p:guideLst>
        <p:guide orient="horz" pos="10368"/>
        <p:guide pos="13824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hrigpage\Box\IR\Projects\Ongoing\DC_PosterPresentation\DC_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University-Wide </a:t>
            </a:r>
            <a:r>
              <a:rPr lang="en-US" b="1" u="sng" dirty="0"/>
              <a:t>Participation: Items Uploaded to DigitalCommons@UNO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'Works Posted'!$C$4</c:f>
              <c:strCache>
                <c:ptCount val="1"/>
                <c:pt idx="0">
                  <c:v>Works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16-48C1-8ED6-CB439958A5B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16-48C1-8ED6-CB439958A5B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16-48C1-8ED6-CB439958A5B9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E16-48C1-8ED6-CB439958A5B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E16-48C1-8ED6-CB439958A5B9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E16-48C1-8ED6-CB439958A5B9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E16-48C1-8ED6-CB439958A5B9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E16-48C1-8ED6-CB439958A5B9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E16-48C1-8ED6-CB439958A5B9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E16-48C1-8ED6-CB439958A5B9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E16-48C1-8ED6-CB439958A5B9}"/>
              </c:ext>
            </c:extLst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E16-48C1-8ED6-CB439958A5B9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E16-48C1-8ED6-CB439958A5B9}"/>
              </c:ext>
            </c:extLst>
          </c:dPt>
          <c:dPt>
            <c:idx val="1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E16-48C1-8ED6-CB439958A5B9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E16-48C1-8ED6-CB439958A5B9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E16-48C1-8ED6-CB439958A5B9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E16-48C1-8ED6-CB439958A5B9}"/>
              </c:ext>
            </c:extLst>
          </c:dPt>
          <c:dPt>
            <c:idx val="2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E16-48C1-8ED6-CB439958A5B9}"/>
              </c:ext>
            </c:extLst>
          </c:dPt>
          <c:dPt>
            <c:idx val="2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E16-48C1-8ED6-CB439958A5B9}"/>
              </c:ext>
            </c:extLst>
          </c:dPt>
          <c:dPt>
            <c:idx val="2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E16-48C1-8ED6-CB439958A5B9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1E16-48C1-8ED6-CB439958A5B9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1E16-48C1-8ED6-CB439958A5B9}"/>
              </c:ext>
            </c:extLst>
          </c:dPt>
          <c:dPt>
            <c:idx val="2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1E16-48C1-8ED6-CB439958A5B9}"/>
              </c:ext>
            </c:extLst>
          </c:dPt>
          <c:dPt>
            <c:idx val="2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1E16-48C1-8ED6-CB439958A5B9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1E16-48C1-8ED6-CB439958A5B9}"/>
              </c:ext>
            </c:extLst>
          </c:dPt>
          <c:cat>
            <c:strRef>
              <c:f>'Works Posted'!$B$5:$B$35</c:f>
              <c:strCache>
                <c:ptCount val="31"/>
                <c:pt idx="0">
                  <c:v>Open Access Fund</c:v>
                </c:pt>
                <c:pt idx="1">
                  <c:v>Campus Commitment to Community Engagement</c:v>
                </c:pt>
                <c:pt idx="2">
                  <c:v>Arts &amp; Sciences</c:v>
                </c:pt>
                <c:pt idx="3">
                  <c:v>Arts &amp; Sciences: Programs &amp; Centers</c:v>
                </c:pt>
                <c:pt idx="4">
                  <c:v>Business Administration</c:v>
                </c:pt>
                <c:pt idx="5">
                  <c:v>Business Administration: Programs &amp; Centers</c:v>
                </c:pt>
                <c:pt idx="6">
                  <c:v>Communication, Fine Arts and Media</c:v>
                </c:pt>
                <c:pt idx="7">
                  <c:v>Education</c:v>
                </c:pt>
                <c:pt idx="8">
                  <c:v>Education: Programs &amp; Centers</c:v>
                </c:pt>
                <c:pt idx="9">
                  <c:v>Information Science and Technology</c:v>
                </c:pt>
                <c:pt idx="10">
                  <c:v>Information Science and Technology: Programs &amp; Centers</c:v>
                </c:pt>
                <c:pt idx="11">
                  <c:v>Public Affairs and Community Service</c:v>
                </c:pt>
                <c:pt idx="12">
                  <c:v>Public Affairs and Community Service: Programs &amp; Centers</c:v>
                </c:pt>
                <c:pt idx="13">
                  <c:v>Conferences and Events</c:v>
                </c:pt>
                <c:pt idx="14">
                  <c:v>Dr. C.C. and Mabel L. Criss Library</c:v>
                </c:pt>
                <c:pt idx="15">
                  <c:v>Faculty Books and Monographs</c:v>
                </c:pt>
                <c:pt idx="16">
                  <c:v>International Studies &amp; Programs</c:v>
                </c:pt>
                <c:pt idx="17">
                  <c:v>Journal of Curriculum, Teaching, Learning and Leadership in Education</c:v>
                </c:pt>
                <c:pt idx="18">
                  <c:v>Journal of Curriculum, Teaching, Learning and Leadership in Education Gallery</c:v>
                </c:pt>
                <c:pt idx="19">
                  <c:v>Journal of Religion &amp; Film</c:v>
                </c:pt>
                <c:pt idx="20">
                  <c:v>OASA Leadership Forum Summaries</c:v>
                </c:pt>
                <c:pt idx="21">
                  <c:v>Office of Institutional Effectiveness</c:v>
                </c:pt>
                <c:pt idx="22">
                  <c:v>Office of Research and Creative Activity</c:v>
                </c:pt>
                <c:pt idx="23">
                  <c:v>Selected Images</c:v>
                </c:pt>
                <c:pt idx="24">
                  <c:v>Service Learning Academy</c:v>
                </c:pt>
                <c:pt idx="25">
                  <c:v>Slideshow Images</c:v>
                </c:pt>
                <c:pt idx="26">
                  <c:v>Student Work</c:v>
                </c:pt>
                <c:pt idx="27">
                  <c:v>The Peter Kiewit Institute</c:v>
                </c:pt>
                <c:pt idx="28">
                  <c:v>University Honors Program</c:v>
                </c:pt>
                <c:pt idx="29">
                  <c:v>UNO Academic Catalogs</c:v>
                </c:pt>
                <c:pt idx="30">
                  <c:v>UNO Early Childhood/Child Welfare Committee</c:v>
                </c:pt>
              </c:strCache>
            </c:strRef>
          </c:cat>
          <c:val>
            <c:numRef>
              <c:f>'Works Posted'!$C$5:$C$35</c:f>
              <c:numCache>
                <c:formatCode>General</c:formatCode>
                <c:ptCount val="31"/>
                <c:pt idx="0">
                  <c:v>67</c:v>
                </c:pt>
                <c:pt idx="1">
                  <c:v>125</c:v>
                </c:pt>
                <c:pt idx="2" formatCode="#,##0">
                  <c:v>2365</c:v>
                </c:pt>
                <c:pt idx="3">
                  <c:v>4</c:v>
                </c:pt>
                <c:pt idx="4">
                  <c:v>191</c:v>
                </c:pt>
                <c:pt idx="5">
                  <c:v>21</c:v>
                </c:pt>
                <c:pt idx="6" formatCode="#,##0">
                  <c:v>567</c:v>
                </c:pt>
                <c:pt idx="7" formatCode="#,##0">
                  <c:v>1182</c:v>
                </c:pt>
                <c:pt idx="8">
                  <c:v>50</c:v>
                </c:pt>
                <c:pt idx="9" formatCode="#,##0">
                  <c:v>680</c:v>
                </c:pt>
                <c:pt idx="10" formatCode="#,##0">
                  <c:v>0</c:v>
                </c:pt>
                <c:pt idx="11" formatCode="#,##0">
                  <c:v>471</c:v>
                </c:pt>
                <c:pt idx="12" formatCode="#,##0">
                  <c:v>654</c:v>
                </c:pt>
                <c:pt idx="13" formatCode="#,##0">
                  <c:v>1471</c:v>
                </c:pt>
                <c:pt idx="14" formatCode="#,##0">
                  <c:v>3761</c:v>
                </c:pt>
                <c:pt idx="15" formatCode="#,##0">
                  <c:v>398</c:v>
                </c:pt>
                <c:pt idx="16" formatCode="#,##0">
                  <c:v>18</c:v>
                </c:pt>
                <c:pt idx="17" formatCode="#,##0">
                  <c:v>25</c:v>
                </c:pt>
                <c:pt idx="18" formatCode="#,##0">
                  <c:v>1</c:v>
                </c:pt>
                <c:pt idx="19" formatCode="#,##0">
                  <c:v>836</c:v>
                </c:pt>
                <c:pt idx="20" formatCode="#,##0">
                  <c:v>102</c:v>
                </c:pt>
                <c:pt idx="21" formatCode="#,##0">
                  <c:v>932</c:v>
                </c:pt>
                <c:pt idx="22" formatCode="#,##0">
                  <c:v>55</c:v>
                </c:pt>
                <c:pt idx="23" formatCode="#,##0">
                  <c:v>7</c:v>
                </c:pt>
                <c:pt idx="24" formatCode="#,##0">
                  <c:v>15</c:v>
                </c:pt>
                <c:pt idx="25" formatCode="#,##0">
                  <c:v>17</c:v>
                </c:pt>
                <c:pt idx="26" formatCode="#,##0">
                  <c:v>2446</c:v>
                </c:pt>
                <c:pt idx="27" formatCode="#,##0">
                  <c:v>96</c:v>
                </c:pt>
                <c:pt idx="28" formatCode="#,##0">
                  <c:v>28</c:v>
                </c:pt>
                <c:pt idx="29" formatCode="#,##0">
                  <c:v>80</c:v>
                </c:pt>
                <c:pt idx="30" formatCode="#,##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1E16-48C1-8ED6-CB439958A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468432"/>
        <c:axId val="414467448"/>
      </c:barChart>
      <c:catAx>
        <c:axId val="41446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467448"/>
        <c:crosses val="autoZero"/>
        <c:auto val="1"/>
        <c:lblAlgn val="ctr"/>
        <c:lblOffset val="100"/>
        <c:noMultiLvlLbl val="0"/>
      </c:catAx>
      <c:valAx>
        <c:axId val="41446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46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/>
              <a:t>College of Arts and Sciences - </a:t>
            </a:r>
            <a:r>
              <a:rPr lang="en-US" sz="1400" b="0" i="0" u="none" strike="noStrike" baseline="0" dirty="0" smtClean="0"/>
              <a:t>Uploads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Sheet1!$A$34:$A$47</c:f>
              <c:strCache>
                <c:ptCount val="14"/>
                <c:pt idx="0">
                  <c:v>Biology</c:v>
                </c:pt>
                <c:pt idx="1">
                  <c:v>Black Studies</c:v>
                </c:pt>
                <c:pt idx="2">
                  <c:v>Chemistry</c:v>
                </c:pt>
                <c:pt idx="3">
                  <c:v>English</c:v>
                </c:pt>
                <c:pt idx="4">
                  <c:v>Foreign Language and Literature</c:v>
                </c:pt>
                <c:pt idx="5">
                  <c:v>Geography and Geology</c:v>
                </c:pt>
                <c:pt idx="6">
                  <c:v>History</c:v>
                </c:pt>
                <c:pt idx="7">
                  <c:v>Mathematics</c:v>
                </c:pt>
                <c:pt idx="8">
                  <c:v>Philosophy</c:v>
                </c:pt>
                <c:pt idx="9">
                  <c:v>Physics</c:v>
                </c:pt>
                <c:pt idx="10">
                  <c:v>Political Science</c:v>
                </c:pt>
                <c:pt idx="11">
                  <c:v>Psychology</c:v>
                </c:pt>
                <c:pt idx="12">
                  <c:v>Religion</c:v>
                </c:pt>
                <c:pt idx="13">
                  <c:v>Sociology and Anthropology</c:v>
                </c:pt>
              </c:strCache>
            </c:strRef>
          </c:cat>
          <c:val>
            <c:numRef>
              <c:f>Sheet1!$B$34:$B$47</c:f>
              <c:numCache>
                <c:formatCode>General</c:formatCode>
                <c:ptCount val="14"/>
                <c:pt idx="0">
                  <c:v>115</c:v>
                </c:pt>
                <c:pt idx="1">
                  <c:v>56</c:v>
                </c:pt>
                <c:pt idx="2">
                  <c:v>45</c:v>
                </c:pt>
                <c:pt idx="3">
                  <c:v>126</c:v>
                </c:pt>
                <c:pt idx="4">
                  <c:v>3</c:v>
                </c:pt>
                <c:pt idx="5">
                  <c:v>262</c:v>
                </c:pt>
                <c:pt idx="6">
                  <c:v>329</c:v>
                </c:pt>
                <c:pt idx="7">
                  <c:v>59</c:v>
                </c:pt>
                <c:pt idx="8">
                  <c:v>42</c:v>
                </c:pt>
                <c:pt idx="9">
                  <c:v>54</c:v>
                </c:pt>
                <c:pt idx="10">
                  <c:v>41</c:v>
                </c:pt>
                <c:pt idx="11">
                  <c:v>982</c:v>
                </c:pt>
                <c:pt idx="12">
                  <c:v>49</c:v>
                </c:pt>
                <c:pt idx="13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A-40E0-89C4-994BCC881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8105824"/>
        <c:axId val="568111072"/>
      </c:barChart>
      <c:catAx>
        <c:axId val="56810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11072"/>
        <c:crosses val="autoZero"/>
        <c:auto val="1"/>
        <c:lblAlgn val="ctr"/>
        <c:lblOffset val="100"/>
        <c:noMultiLvlLbl val="0"/>
      </c:catAx>
      <c:valAx>
        <c:axId val="568111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0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Dr. C.C.</a:t>
            </a:r>
            <a:r>
              <a:rPr lang="en-US" b="1" baseline="0" dirty="0"/>
              <a:t> and Mabel L. </a:t>
            </a:r>
            <a:r>
              <a:rPr lang="en-US" b="1" dirty="0"/>
              <a:t>Criss Library Uploads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'Criss Library'!$B$24</c:f>
              <c:strCache>
                <c:ptCount val="1"/>
                <c:pt idx="0">
                  <c:v>Uploads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'Criss Library'!$A$25:$A$31</c:f>
              <c:strCache>
                <c:ptCount val="7"/>
                <c:pt idx="0">
                  <c:v>Archives &amp; Special Collections</c:v>
                </c:pt>
                <c:pt idx="1">
                  <c:v>Barbara A. Holland Collection for Service Learning and Community Engagement (SLCE)</c:v>
                </c:pt>
                <c:pt idx="2">
                  <c:v>BiblioTech</c:v>
                </c:pt>
                <c:pt idx="3">
                  <c:v>Criss Chronicles Newsletter</c:v>
                </c:pt>
                <c:pt idx="4">
                  <c:v>Criss Library Faculty Books and Monographs</c:v>
                </c:pt>
                <c:pt idx="5">
                  <c:v>Criss Library Faculty Proceedings &amp; Presentations</c:v>
                </c:pt>
                <c:pt idx="6">
                  <c:v>Criss Library Faculty Publications</c:v>
                </c:pt>
              </c:strCache>
            </c:strRef>
          </c:cat>
          <c:val>
            <c:numRef>
              <c:f>'Criss Library'!$B$25:$B$31</c:f>
              <c:numCache>
                <c:formatCode>#,##0</c:formatCode>
                <c:ptCount val="7"/>
                <c:pt idx="0">
                  <c:v>2473</c:v>
                </c:pt>
                <c:pt idx="1">
                  <c:v>1001</c:v>
                </c:pt>
                <c:pt idx="2" formatCode="General">
                  <c:v>6</c:v>
                </c:pt>
                <c:pt idx="3" formatCode="General">
                  <c:v>14</c:v>
                </c:pt>
                <c:pt idx="4" formatCode="General">
                  <c:v>13</c:v>
                </c:pt>
                <c:pt idx="5" formatCode="General">
                  <c:v>87</c:v>
                </c:pt>
                <c:pt idx="6" formatCode="General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B-466D-9A04-47D54C5B4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1908256"/>
        <c:axId val="421908584"/>
      </c:barChart>
      <c:catAx>
        <c:axId val="421908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908584"/>
        <c:crosses val="autoZero"/>
        <c:auto val="1"/>
        <c:lblAlgn val="ctr"/>
        <c:lblOffset val="100"/>
        <c:noMultiLvlLbl val="0"/>
      </c:catAx>
      <c:valAx>
        <c:axId val="421908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90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Authors </a:t>
            </a:r>
            <a:r>
              <a:rPr lang="en-US" dirty="0"/>
              <a:t>with a Selected Works Page by College</a:t>
            </a:r>
          </a:p>
        </c:rich>
      </c:tx>
      <c:layout>
        <c:manualLayout>
          <c:xMode val="edge"/>
          <c:yMode val="edge"/>
          <c:x val="0.11653479485277106"/>
          <c:y val="2.1245865834097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Number of Authors with a Selected Works Page by College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F0-4806-B0E4-D7F9E8C2A71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F0-4806-B0E4-D7F9E8C2A71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F0-4806-B0E4-D7F9E8C2A71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F0-4806-B0E4-D7F9E8C2A71D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F0-4806-B0E4-D7F9E8C2A71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CF0-4806-B0E4-D7F9E8C2A71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CF0-4806-B0E4-D7F9E8C2A71D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CF0-4806-B0E4-D7F9E8C2A71D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CF0-4806-B0E4-D7F9E8C2A71D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CF0-4806-B0E4-D7F9E8C2A71D}"/>
              </c:ext>
            </c:extLst>
          </c:dPt>
          <c:cat>
            <c:strRef>
              <c:f>Sheet2!$A$4:$A$13</c:f>
              <c:strCache>
                <c:ptCount val="10"/>
                <c:pt idx="0">
                  <c:v>Arts and Sciences</c:v>
                </c:pt>
                <c:pt idx="1">
                  <c:v>Dr. C.C. and Mabel L. Criss Library</c:v>
                </c:pt>
                <c:pt idx="2">
                  <c:v>Education</c:v>
                </c:pt>
                <c:pt idx="3">
                  <c:v>Information Science and Technology (IS&amp;T)</c:v>
                </c:pt>
                <c:pt idx="4">
                  <c:v>Public Affairs and Community Service</c:v>
                </c:pt>
                <c:pt idx="5">
                  <c:v>Business Administration</c:v>
                </c:pt>
                <c:pt idx="6">
                  <c:v>Commuunication, Fine Arts and Media</c:v>
                </c:pt>
                <c:pt idx="7">
                  <c:v>Education, School of Health and Kinesiology</c:v>
                </c:pt>
                <c:pt idx="8">
                  <c:v>Engineering</c:v>
                </c:pt>
                <c:pt idx="9">
                  <c:v>Juvenile Justice Institute</c:v>
                </c:pt>
              </c:strCache>
            </c:strRef>
          </c:cat>
          <c:val>
            <c:numRef>
              <c:f>Sheet2!$B$4:$B$13</c:f>
              <c:numCache>
                <c:formatCode>General</c:formatCode>
                <c:ptCount val="10"/>
                <c:pt idx="0">
                  <c:v>21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CF0-4806-B0E4-D7F9E8C2A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823736"/>
        <c:axId val="523829312"/>
      </c:barChart>
      <c:catAx>
        <c:axId val="52382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829312"/>
        <c:crosses val="autoZero"/>
        <c:auto val="1"/>
        <c:lblAlgn val="ctr"/>
        <c:lblOffset val="100"/>
        <c:noMultiLvlLbl val="0"/>
      </c:catAx>
      <c:valAx>
        <c:axId val="52382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82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Sheet1!$B$97:$B$99</c:f>
              <c:strCache>
                <c:ptCount val="3"/>
                <c:pt idx="0">
                  <c:v>Number of Faculty in the College of Arts and Sciences with a Selected Works Page</c:v>
                </c:pt>
                <c:pt idx="2">
                  <c:v>Number of Faculty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Sheet1!$A$100:$A$108</c:f>
              <c:strCache>
                <c:ptCount val="9"/>
                <c:pt idx="0">
                  <c:v>Psychology</c:v>
                </c:pt>
                <c:pt idx="1">
                  <c:v>Mathematics</c:v>
                </c:pt>
                <c:pt idx="2">
                  <c:v>Biology</c:v>
                </c:pt>
                <c:pt idx="3">
                  <c:v>Chemistry</c:v>
                </c:pt>
                <c:pt idx="4">
                  <c:v>English</c:v>
                </c:pt>
                <c:pt idx="5">
                  <c:v>Geology</c:v>
                </c:pt>
                <c:pt idx="6">
                  <c:v>Physics</c:v>
                </c:pt>
                <c:pt idx="7">
                  <c:v>Political Science</c:v>
                </c:pt>
                <c:pt idx="8">
                  <c:v>Thompson Learning Community</c:v>
                </c:pt>
              </c:strCache>
            </c:strRef>
          </c:cat>
          <c:val>
            <c:numRef>
              <c:f>Sheet1!$B$100:$B$108</c:f>
              <c:numCache>
                <c:formatCode>General</c:formatCode>
                <c:ptCount val="9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D-4727-8E4A-02EF30DEB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7023784"/>
        <c:axId val="577024768"/>
      </c:barChart>
      <c:catAx>
        <c:axId val="577023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024768"/>
        <c:crosses val="autoZero"/>
        <c:auto val="1"/>
        <c:lblAlgn val="ctr"/>
        <c:lblOffset val="100"/>
        <c:noMultiLvlLbl val="0"/>
      </c:catAx>
      <c:valAx>
        <c:axId val="57702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02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246BB-1FCB-5E4F-9198-BE689E5C5BBB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DA2ED-ADE7-A24E-B29C-4FA867E6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7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6650-A521-FB43-B66E-FD0646F0570D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817F3-DC65-A444-9657-196AFD430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39999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79998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119997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159996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5pPr>
    <a:lvl6pPr marL="199995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6pPr>
    <a:lvl7pPr marL="239994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7pPr>
    <a:lvl8pPr marL="279993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8pPr>
    <a:lvl9pPr marL="3199920" algn="l" defTabSz="79998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817F3-DC65-A444-9657-196AFD4306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3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8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7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4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5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0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1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CE8AD-7CF5-8A42-B4D8-74AA9D7E66EA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1FC12-1497-3943-B9E6-8448A283972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-UNO_CMY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225" y="439031"/>
            <a:ext cx="13059488" cy="16517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804662"/>
            <a:ext cx="43891200" cy="261137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25" dirty="0"/>
          </a:p>
        </p:txBody>
      </p:sp>
      <p:pic>
        <p:nvPicPr>
          <p:cNvPr id="9" name="Picture 8" descr="Logo-black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041" y="30853380"/>
            <a:ext cx="2917371" cy="123444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374322" y="31310583"/>
            <a:ext cx="34724710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29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University of Nebraska does not discriminate based on race, color, ethnicity, national origin, sex, pregnancy, sexual orientation, gender identity, religion, disability, age, genetic information, veteran status, marital status, and/or political affiliation in its programs, activities, or employment.</a:t>
            </a:r>
            <a:endParaRPr lang="en-US" sz="1029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5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13" Type="http://schemas.openxmlformats.org/officeDocument/2006/relationships/chart" Target="../charts/chart5.xml"/><Relationship Id="rId3" Type="http://schemas.openxmlformats.org/officeDocument/2006/relationships/hyperlink" Target="mailto:kehrigpage@unomaha.edu" TargetMode="External"/><Relationship Id="rId7" Type="http://schemas.openxmlformats.org/officeDocument/2006/relationships/image" Target="../media/image3.png"/><Relationship Id="rId12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ashboard.bepress.com/#/" TargetMode="External"/><Relationship Id="rId11" Type="http://schemas.openxmlformats.org/officeDocument/2006/relationships/chart" Target="../charts/chart3.xml"/><Relationship Id="rId5" Type="http://schemas.openxmlformats.org/officeDocument/2006/relationships/hyperlink" Target="https://digitalcommons.unomaha.edu/" TargetMode="External"/><Relationship Id="rId10" Type="http://schemas.openxmlformats.org/officeDocument/2006/relationships/chart" Target="../charts/chart2.xml"/><Relationship Id="rId4" Type="http://schemas.openxmlformats.org/officeDocument/2006/relationships/hyperlink" Target="mailto:yohira@unomaha.edu" TargetMode="External"/><Relationship Id="rId9" Type="http://schemas.openxmlformats.org/officeDocument/2006/relationships/chart" Target="../charts/chart1.xml"/><Relationship Id="rId14" Type="http://schemas.openxmlformats.org/officeDocument/2006/relationships/hyperlink" Target="https://digitalcommons.unomaha.edu/sw_galle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16050" y="2013906"/>
            <a:ext cx="39014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rgbClr val="C00000"/>
                </a:solidFill>
              </a:rPr>
              <a:t>Opening Access: Increasing Scholarly Impact with </a:t>
            </a:r>
            <a:r>
              <a:rPr lang="en-US" sz="8000" b="1" dirty="0" smtClean="0">
                <a:solidFill>
                  <a:srgbClr val="C00000"/>
                </a:solidFill>
              </a:rPr>
              <a:t>DigitalCommons@UNO</a:t>
            </a:r>
          </a:p>
          <a:p>
            <a:pPr algn="ctr" eaLnBrk="1" hangingPunct="1"/>
            <a:r>
              <a:rPr lang="en-US" sz="4800" b="1" dirty="0" smtClean="0">
                <a:solidFill>
                  <a:srgbClr val="0070C0"/>
                </a:solidFill>
                <a:latin typeface="Arial Bold" charset="0"/>
                <a:cs typeface="Arial Bold" charset="0"/>
              </a:rPr>
              <a:t>Nebraska Library Association College and University Section Spring Meeting, June 1</a:t>
            </a:r>
            <a:r>
              <a:rPr lang="en-US" sz="4800" b="1" baseline="30000" dirty="0" smtClean="0">
                <a:solidFill>
                  <a:srgbClr val="0070C0"/>
                </a:solidFill>
                <a:latin typeface="Arial Bold" charset="0"/>
                <a:cs typeface="Arial Bold" charset="0"/>
              </a:rPr>
              <a:t>st</a:t>
            </a:r>
            <a:r>
              <a:rPr lang="en-US" sz="4800" b="1" dirty="0" smtClean="0">
                <a:solidFill>
                  <a:srgbClr val="0070C0"/>
                </a:solidFill>
                <a:latin typeface="Arial Bold" charset="0"/>
                <a:cs typeface="Arial Bold" charset="0"/>
              </a:rPr>
              <a:t>, 2018</a:t>
            </a:r>
            <a:endParaRPr lang="en-US" sz="4800" b="1" dirty="0">
              <a:solidFill>
                <a:srgbClr val="0070C0"/>
              </a:solidFill>
              <a:latin typeface="Arial Bold" charset="0"/>
              <a:cs typeface="Arial Bold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447803" y="4339401"/>
            <a:ext cx="4124869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 smtClean="0"/>
              <a:t>K. M. Ehrig-Page, Institutional Repository </a:t>
            </a:r>
            <a:r>
              <a:rPr lang="en-US" sz="4800" b="1" dirty="0"/>
              <a:t>Coordinator (</a:t>
            </a:r>
            <a:r>
              <a:rPr lang="en-US" sz="4800" b="1" dirty="0" smtClean="0">
                <a:hlinkClick r:id="rId3"/>
              </a:rPr>
              <a:t>kehrigpage@unomaha.edu</a:t>
            </a:r>
            <a:r>
              <a:rPr lang="en-US" sz="4800" b="1" dirty="0" smtClean="0"/>
              <a:t> )</a:t>
            </a:r>
            <a:endParaRPr lang="en-US" sz="4800" b="1" dirty="0"/>
          </a:p>
          <a:p>
            <a:pPr algn="ctr" eaLnBrk="1" hangingPunct="1"/>
            <a:r>
              <a:rPr lang="en-US" sz="4800" b="1" dirty="0" smtClean="0">
                <a:cs typeface="Arial" charset="0"/>
              </a:rPr>
              <a:t>Yumi Ohira, Digital Initiatives Librarian (</a:t>
            </a:r>
            <a:r>
              <a:rPr lang="en-US" sz="4800" b="1" dirty="0" smtClean="0">
                <a:cs typeface="Arial" charset="0"/>
                <a:hlinkClick r:id="rId4"/>
              </a:rPr>
              <a:t>yohira@unomaha.edu</a:t>
            </a:r>
            <a:r>
              <a:rPr lang="en-US" sz="4800" b="1" dirty="0" smtClean="0">
                <a:cs typeface="Arial" charset="0"/>
              </a:rPr>
              <a:t>) </a:t>
            </a:r>
            <a:endParaRPr lang="en-US" sz="4800" b="1" dirty="0">
              <a:cs typeface="Arial" charset="0"/>
            </a:endParaRPr>
          </a:p>
          <a:p>
            <a:pPr algn="ctr" eaLnBrk="1" hangingPunct="1"/>
            <a:r>
              <a:rPr lang="en-US" sz="4800" b="1" dirty="0" smtClean="0">
                <a:cs typeface="Arial" charset="0"/>
              </a:rPr>
              <a:t>Dr. C.C. and Mabell L. Criss Library, </a:t>
            </a:r>
            <a:r>
              <a:rPr lang="en-US" sz="4800" b="1" dirty="0">
                <a:cs typeface="Arial" charset="0"/>
              </a:rPr>
              <a:t>University of Nebraska at Omaha, Omaha, NE 68182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89291" y="8179398"/>
            <a:ext cx="13291457" cy="7282367"/>
          </a:xfrm>
          <a:prstGeom prst="rect">
            <a:avLst/>
          </a:prstGeom>
          <a:solidFill>
            <a:schemeClr val="bg1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696283" y="25666026"/>
            <a:ext cx="13461670" cy="4688634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4322" y="15920068"/>
            <a:ext cx="13321393" cy="6254382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944897" y="8179396"/>
            <a:ext cx="12847864" cy="17916026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926871" y="26837640"/>
            <a:ext cx="12847864" cy="3513314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2232934" y="9633666"/>
            <a:ext cx="11604171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029"/>
              </a:spcAft>
            </a:pPr>
            <a:r>
              <a:rPr lang="en-US" sz="3200" i="1" dirty="0" smtClean="0"/>
              <a:t>DigitalCommons@UNO</a:t>
            </a:r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dirty="0">
                <a:hlinkClick r:id="rId5"/>
              </a:rPr>
              <a:t>https://digitalcommons.unomaha.edu</a:t>
            </a:r>
            <a:r>
              <a:rPr lang="en-US" sz="3200" dirty="0" smtClean="0">
                <a:hlinkClick r:id="rId5"/>
              </a:rPr>
              <a:t>/</a:t>
            </a:r>
            <a:r>
              <a:rPr lang="en-US" sz="3200" dirty="0" smtClean="0"/>
              <a:t>) is </a:t>
            </a:r>
            <a:r>
              <a:rPr lang="en-US" sz="3200" dirty="0"/>
              <a:t>an </a:t>
            </a:r>
            <a:r>
              <a:rPr lang="en-US" sz="3200" i="1" dirty="0" smtClean="0"/>
              <a:t>Institutional Repository </a:t>
            </a:r>
            <a:r>
              <a:rPr lang="en-US" sz="3200" i="1" dirty="0"/>
              <a:t>(IR) </a:t>
            </a:r>
            <a:r>
              <a:rPr lang="en-US" sz="3200" dirty="0"/>
              <a:t>and an initiative implemented by the </a:t>
            </a:r>
            <a:r>
              <a:rPr lang="en-US" sz="3200" i="1" dirty="0"/>
              <a:t>University of Nebraska at Omaha (UNO) </a:t>
            </a:r>
            <a:r>
              <a:rPr lang="en-US" sz="3200" dirty="0"/>
              <a:t>Libraries to support our </a:t>
            </a:r>
            <a:r>
              <a:rPr lang="en-US" sz="3200" i="1" dirty="0"/>
              <a:t>UNO</a:t>
            </a:r>
            <a:r>
              <a:rPr lang="en-US" sz="3200" dirty="0"/>
              <a:t> scholars through providing a </a:t>
            </a:r>
            <a:r>
              <a:rPr lang="en-US" sz="3200" i="1" dirty="0"/>
              <a:t>Green Open Access</a:t>
            </a:r>
            <a:r>
              <a:rPr lang="en-US" sz="3200" dirty="0"/>
              <a:t> </a:t>
            </a:r>
            <a:r>
              <a:rPr lang="en-US" sz="3200" dirty="0" smtClean="0"/>
              <a:t>solution. </a:t>
            </a:r>
            <a:r>
              <a:rPr lang="en-US" sz="3200" i="1" dirty="0" smtClean="0"/>
              <a:t>DigitalCommons@UNO</a:t>
            </a:r>
            <a:r>
              <a:rPr lang="en-US" sz="3200" dirty="0" smtClean="0"/>
              <a:t> </a:t>
            </a:r>
            <a:r>
              <a:rPr lang="en-US" sz="3200" dirty="0"/>
              <a:t>disseminates a wide variety of scholarship including faculty papers, electronic theses and dissertations (ETDs), conferences and journals. Since its launch in 2014, the </a:t>
            </a:r>
            <a:r>
              <a:rPr lang="en-US" sz="3200" i="1" dirty="0"/>
              <a:t>UNO</a:t>
            </a:r>
            <a:r>
              <a:rPr lang="en-US" sz="3200" dirty="0"/>
              <a:t> Libraries have been implementing and managing </a:t>
            </a:r>
            <a:r>
              <a:rPr lang="en-US" sz="3200" i="1" dirty="0"/>
              <a:t>DigitalCommons@UNO</a:t>
            </a:r>
            <a:r>
              <a:rPr lang="en-US" sz="3200" dirty="0"/>
              <a:t> through outreach to the </a:t>
            </a:r>
            <a:r>
              <a:rPr lang="en-US" sz="3200" i="1" dirty="0"/>
              <a:t>UNO</a:t>
            </a:r>
            <a:r>
              <a:rPr lang="en-US" sz="3200" dirty="0"/>
              <a:t> community in an effort to collect scholarly works into the</a:t>
            </a:r>
            <a:r>
              <a:rPr lang="en-US" sz="3200" i="1" dirty="0"/>
              <a:t> IR</a:t>
            </a:r>
            <a:r>
              <a:rPr lang="en-US" sz="3200" dirty="0"/>
              <a:t>. </a:t>
            </a:r>
            <a:endParaRPr lang="en-US" sz="3200" dirty="0">
              <a:cs typeface="Arial" charset="0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1447803" y="16410496"/>
            <a:ext cx="131493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 smtClean="0">
                <a:solidFill>
                  <a:srgbClr val="C4022F"/>
                </a:solidFill>
                <a:cs typeface="Arial" charset="0"/>
              </a:rPr>
              <a:t>Methods of Outreach Currently Employed</a:t>
            </a:r>
            <a:endParaRPr lang="en-US" sz="52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2332379" y="19418283"/>
            <a:ext cx="11342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29"/>
              </a:spcAft>
            </a:pPr>
            <a:endParaRPr lang="en-US" sz="3200" dirty="0">
              <a:cs typeface="Arial" charset="0"/>
            </a:endParaRP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16114261" y="25939321"/>
            <a:ext cx="119157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 smtClean="0">
                <a:solidFill>
                  <a:srgbClr val="C4022F"/>
                </a:solidFill>
                <a:cs typeface="Arial" charset="0"/>
              </a:rPr>
              <a:t>Challenges</a:t>
            </a:r>
            <a:endParaRPr lang="en-US" sz="52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16744093" y="27070803"/>
            <a:ext cx="11506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/>
              <a:t>Faculty participation (e.g. faculty who are not accepting of </a:t>
            </a:r>
            <a:r>
              <a:rPr lang="en-US" sz="3200" i="1" dirty="0"/>
              <a:t>OA</a:t>
            </a:r>
            <a:r>
              <a:rPr lang="en-US" sz="3200" dirty="0"/>
              <a:t> ideals)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/>
              <a:t>Collaboration with subject/liaison librarians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/>
              <a:t>(Storage) and access to different kinds of materials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/>
              <a:t>Author rights/permission issues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/>
              <a:t>Offer equal opportunity to all disciplines across campus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30489182" y="9815533"/>
            <a:ext cx="11759293" cy="1585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3200" i="1" dirty="0"/>
              <a:t>DigitalCommons@UNO</a:t>
            </a:r>
            <a:r>
              <a:rPr lang="en-US" sz="3200" dirty="0"/>
              <a:t> has provided academic support to over 27 </a:t>
            </a:r>
            <a:r>
              <a:rPr lang="en-US" sz="3200" dirty="0" smtClean="0"/>
              <a:t>departments, resulting </a:t>
            </a:r>
            <a:r>
              <a:rPr lang="en-US" sz="3200" dirty="0"/>
              <a:t>in over 12,219 uploads and over 1 million downloads distributed globally. The strengths of the collections contained within </a:t>
            </a:r>
            <a:r>
              <a:rPr lang="en-US" sz="3200" i="1" dirty="0" smtClean="0"/>
              <a:t>DigitalCommons@UNO</a:t>
            </a:r>
            <a:r>
              <a:rPr lang="en-US" sz="3200" dirty="0" smtClean="0"/>
              <a:t> in part reflects </a:t>
            </a:r>
            <a:r>
              <a:rPr lang="en-US" sz="3200" dirty="0"/>
              <a:t>the prevalence of </a:t>
            </a:r>
            <a:r>
              <a:rPr lang="en-US" sz="3200" i="1" dirty="0"/>
              <a:t>Open Access </a:t>
            </a:r>
            <a:r>
              <a:rPr lang="en-US" sz="3200" dirty="0" smtClean="0"/>
              <a:t>publishing </a:t>
            </a:r>
            <a:r>
              <a:rPr lang="en-US" sz="3200" dirty="0"/>
              <a:t>within disciplines. For instance, the highest participation rates for </a:t>
            </a:r>
            <a:r>
              <a:rPr lang="en-US" sz="3200" i="1" dirty="0" smtClean="0"/>
              <a:t>Open </a:t>
            </a:r>
            <a:r>
              <a:rPr lang="en-US" sz="3200" i="1" dirty="0"/>
              <a:t>A</a:t>
            </a:r>
            <a:r>
              <a:rPr lang="en-US" sz="3200" i="1" dirty="0" smtClean="0"/>
              <a:t>ccess</a:t>
            </a:r>
            <a:r>
              <a:rPr lang="en-US" sz="3200" dirty="0" smtClean="0"/>
              <a:t> </a:t>
            </a:r>
            <a:r>
              <a:rPr lang="en-US" sz="3200" dirty="0"/>
              <a:t>are in </a:t>
            </a:r>
            <a:r>
              <a:rPr lang="en-US" sz="3200" dirty="0" smtClean="0"/>
              <a:t>scientific </a:t>
            </a:r>
            <a:r>
              <a:rPr lang="en-US" sz="3200" dirty="0"/>
              <a:t>fields </a:t>
            </a:r>
            <a:r>
              <a:rPr lang="en-US" sz="3200" dirty="0" smtClean="0"/>
              <a:t>which reflects collection size </a:t>
            </a:r>
            <a:r>
              <a:rPr lang="en-US" sz="3200" dirty="0"/>
              <a:t>on </a:t>
            </a:r>
            <a:r>
              <a:rPr lang="en-US" sz="3200" i="1" dirty="0" smtClean="0"/>
              <a:t>DigitalCommons@UNO</a:t>
            </a:r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i="1" dirty="0"/>
              <a:t>Biology, Chemistry, Mathematics and Physics</a:t>
            </a:r>
            <a:r>
              <a:rPr lang="en-US" sz="3200" dirty="0"/>
              <a:t> within the</a:t>
            </a:r>
            <a:r>
              <a:rPr lang="en-US" sz="3200" b="1" dirty="0"/>
              <a:t> College of Arts and </a:t>
            </a:r>
            <a:r>
              <a:rPr lang="en-US" sz="3200" b="1" dirty="0" smtClean="0"/>
              <a:t>Sciences</a:t>
            </a:r>
            <a:r>
              <a:rPr lang="en-US" sz="3200" dirty="0"/>
              <a:t>,</a:t>
            </a:r>
            <a:r>
              <a:rPr lang="en-US" sz="3200" dirty="0" smtClean="0"/>
              <a:t> </a:t>
            </a:r>
            <a:r>
              <a:rPr lang="en-US" sz="3200" i="1" dirty="0"/>
              <a:t>Computer Science and Information Systems and Quantitative Analysis</a:t>
            </a:r>
            <a:r>
              <a:rPr lang="en-US" sz="3200" dirty="0"/>
              <a:t> within the </a:t>
            </a:r>
            <a:r>
              <a:rPr lang="en-US" sz="3200" b="1" dirty="0"/>
              <a:t>College of Information Science and </a:t>
            </a:r>
            <a:r>
              <a:rPr lang="en-US" sz="3200" b="1" dirty="0" smtClean="0"/>
              <a:t>Technology</a:t>
            </a:r>
            <a:r>
              <a:rPr lang="en-US" sz="3200" dirty="0" smtClean="0"/>
              <a:t>). Grant </a:t>
            </a:r>
            <a:r>
              <a:rPr lang="en-US" sz="3200" dirty="0"/>
              <a:t>funding within this field often mandates </a:t>
            </a:r>
            <a:r>
              <a:rPr lang="en-US" sz="3200" dirty="0" smtClean="0"/>
              <a:t>publishing research </a:t>
            </a:r>
            <a:r>
              <a:rPr lang="en-US" sz="3200" i="1" dirty="0" smtClean="0"/>
              <a:t>Open Access </a:t>
            </a:r>
            <a:r>
              <a:rPr lang="en-US" sz="3200" dirty="0"/>
              <a:t>and this in turn has an effect on faculty willingness to participate in the</a:t>
            </a:r>
            <a:r>
              <a:rPr lang="en-US" sz="3200" i="1" dirty="0"/>
              <a:t> </a:t>
            </a:r>
            <a:r>
              <a:rPr lang="en-US" sz="3200" i="1" dirty="0" smtClean="0"/>
              <a:t>Institutional </a:t>
            </a:r>
            <a:r>
              <a:rPr lang="en-US" sz="3200" i="1" dirty="0"/>
              <a:t>R</a:t>
            </a:r>
            <a:r>
              <a:rPr lang="en-US" sz="3200" i="1" dirty="0" smtClean="0"/>
              <a:t>epository</a:t>
            </a:r>
            <a:r>
              <a:rPr lang="en-US" sz="3200" dirty="0"/>
              <a:t>. </a:t>
            </a:r>
            <a:r>
              <a:rPr lang="en-US" sz="3200" dirty="0" smtClean="0"/>
              <a:t>Yet more specifically, the greatest participation levels  come from the Social Sciences, which does reflect industry publishing standards but to a lesser extent than the traditional scientific disciplines. This suggests that the support of individuals within the Social Sciences is important, if not more so, than the preponderance of disciplinary </a:t>
            </a:r>
            <a:r>
              <a:rPr lang="en-US" sz="3200" i="1" dirty="0" smtClean="0"/>
              <a:t>Open </a:t>
            </a:r>
            <a:r>
              <a:rPr lang="en-US" sz="3200" i="1" dirty="0"/>
              <a:t>A</a:t>
            </a:r>
            <a:r>
              <a:rPr lang="en-US" sz="3200" i="1" dirty="0" smtClean="0"/>
              <a:t>ccess </a:t>
            </a:r>
            <a:r>
              <a:rPr lang="en-US" sz="3200" dirty="0" smtClean="0"/>
              <a:t>publishing. However, the </a:t>
            </a:r>
            <a:r>
              <a:rPr lang="en-US" sz="3200" dirty="0"/>
              <a:t>largest contributor to the </a:t>
            </a:r>
            <a:r>
              <a:rPr lang="en-US" sz="3200" i="1" dirty="0" smtClean="0"/>
              <a:t>Open </a:t>
            </a:r>
            <a:r>
              <a:rPr lang="en-US" sz="3200" i="1" dirty="0"/>
              <a:t>A</a:t>
            </a:r>
            <a:r>
              <a:rPr lang="en-US" sz="3200" i="1" dirty="0" smtClean="0"/>
              <a:t>ccess </a:t>
            </a:r>
            <a:r>
              <a:rPr lang="en-US" sz="3200" dirty="0"/>
              <a:t>repository </a:t>
            </a:r>
            <a:r>
              <a:rPr lang="en-US" sz="3200" dirty="0" smtClean="0"/>
              <a:t>at </a:t>
            </a:r>
            <a:r>
              <a:rPr lang="en-US" sz="3200" i="1" dirty="0" smtClean="0"/>
              <a:t>UNO</a:t>
            </a:r>
            <a:r>
              <a:rPr lang="en-US" sz="3200" dirty="0" smtClean="0"/>
              <a:t> is </a:t>
            </a:r>
            <a:r>
              <a:rPr lang="en-US" sz="3200" i="1" dirty="0"/>
              <a:t>Archives </a:t>
            </a:r>
            <a:r>
              <a:rPr lang="en-US" sz="3200" i="1" dirty="0" smtClean="0"/>
              <a:t>&amp; </a:t>
            </a:r>
            <a:r>
              <a:rPr lang="en-US" sz="3200" i="1" dirty="0"/>
              <a:t>Special Collections</a:t>
            </a:r>
            <a:r>
              <a:rPr lang="en-US" sz="3200" dirty="0"/>
              <a:t>, due to their large </a:t>
            </a:r>
            <a:r>
              <a:rPr lang="en-US" sz="3200" i="1" dirty="0"/>
              <a:t>Arthur Paul Afghanistan Collection</a:t>
            </a:r>
            <a:r>
              <a:rPr lang="en-US" sz="3200" dirty="0"/>
              <a:t>, showing the changing nature of the heritage sector in the digital age and their commitment to outreach. </a:t>
            </a:r>
            <a:r>
              <a:rPr lang="en-US" sz="3200" dirty="0" smtClean="0"/>
              <a:t>Therefore, the </a:t>
            </a:r>
            <a:r>
              <a:rPr lang="en-US" sz="3200" dirty="0"/>
              <a:t>greatest challenge for the growth of the </a:t>
            </a:r>
            <a:r>
              <a:rPr lang="en-US" sz="3200" i="1" dirty="0" smtClean="0"/>
              <a:t>Institutional Repository </a:t>
            </a:r>
            <a:r>
              <a:rPr lang="en-US" sz="3200" dirty="0"/>
              <a:t>lies in encouraging the non-scientific fields </a:t>
            </a:r>
            <a:r>
              <a:rPr lang="en-US" sz="3200" dirty="0" smtClean="0"/>
              <a:t>outside of </a:t>
            </a:r>
            <a:r>
              <a:rPr lang="en-US" sz="3200" i="1" dirty="0" smtClean="0"/>
              <a:t>Archives &amp; Special Collections </a:t>
            </a:r>
            <a:r>
              <a:rPr lang="en-US" sz="3200" dirty="0" smtClean="0"/>
              <a:t>to </a:t>
            </a:r>
            <a:r>
              <a:rPr lang="en-US" sz="3200" dirty="0"/>
              <a:t>participate. Increased collaboration with the subject librarians and presentations to faculty within these departments are needed. </a:t>
            </a:r>
            <a:r>
              <a:rPr lang="en-US" sz="3200" dirty="0" smtClean="0"/>
              <a:t>As a result, </a:t>
            </a:r>
            <a:r>
              <a:rPr lang="en-US" sz="3200" i="1" dirty="0" smtClean="0"/>
              <a:t>DigitalCommons@UNO</a:t>
            </a:r>
            <a:r>
              <a:rPr lang="en-US" sz="3200" dirty="0" smtClean="0"/>
              <a:t> would not only enable the university’s research standing to grow but would also increase individual scholarly impact.</a:t>
            </a:r>
            <a:endParaRPr lang="en-US" sz="3200" dirty="0"/>
          </a:p>
        </p:txBody>
      </p:sp>
      <p:sp>
        <p:nvSpPr>
          <p:cNvPr id="33" name="TextBox 36"/>
          <p:cNvSpPr txBox="1">
            <a:spLocks noChangeArrowheads="1"/>
          </p:cNvSpPr>
          <p:nvPr/>
        </p:nvSpPr>
        <p:spPr bwMode="auto">
          <a:xfrm>
            <a:off x="30471156" y="27371148"/>
            <a:ext cx="1191713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>
                <a:solidFill>
                  <a:srgbClr val="C4022F"/>
                </a:solidFill>
                <a:cs typeface="Arial" charset="0"/>
              </a:rPr>
              <a:t>References</a:t>
            </a:r>
          </a:p>
        </p:txBody>
      </p:sp>
      <p:sp>
        <p:nvSpPr>
          <p:cNvPr id="34" name="TextBox 37"/>
          <p:cNvSpPr txBox="1">
            <a:spLocks noChangeArrowheads="1"/>
          </p:cNvSpPr>
          <p:nvPr/>
        </p:nvSpPr>
        <p:spPr bwMode="auto">
          <a:xfrm>
            <a:off x="30680705" y="28610914"/>
            <a:ext cx="113401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cs typeface="Arial" charset="0"/>
              </a:rPr>
              <a:t>Bepress, </a:t>
            </a:r>
            <a:r>
              <a:rPr lang="en-US" sz="3200" i="1" dirty="0" smtClean="0">
                <a:cs typeface="Arial" charset="0"/>
              </a:rPr>
              <a:t>DigitalCommons@UNO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i="1" dirty="0">
                <a:cs typeface="Arial" charset="0"/>
              </a:rPr>
              <a:t>Dashboard</a:t>
            </a:r>
            <a:r>
              <a:rPr lang="en-US" sz="3200" dirty="0">
                <a:cs typeface="Arial" charset="0"/>
              </a:rPr>
              <a:t>, </a:t>
            </a:r>
            <a:r>
              <a:rPr lang="en-US" sz="3200" dirty="0">
                <a:cs typeface="Arial" charset="0"/>
                <a:hlinkClick r:id="rId6"/>
              </a:rPr>
              <a:t>https://dashboard.bepress.com</a:t>
            </a:r>
            <a:r>
              <a:rPr lang="en-US" sz="3200" dirty="0" smtClean="0">
                <a:cs typeface="Arial" charset="0"/>
                <a:hlinkClick r:id="rId6"/>
              </a:rPr>
              <a:t>/#/</a:t>
            </a:r>
            <a:r>
              <a:rPr lang="en-US" sz="3200" dirty="0" smtClean="0">
                <a:cs typeface="Arial" charset="0"/>
              </a:rPr>
              <a:t> (accessed May 16</a:t>
            </a:r>
            <a:r>
              <a:rPr lang="en-US" sz="3200" baseline="30000" dirty="0" smtClean="0">
                <a:cs typeface="Arial" charset="0"/>
              </a:rPr>
              <a:t>th</a:t>
            </a:r>
            <a:r>
              <a:rPr lang="en-US" sz="3200" dirty="0" smtClean="0">
                <a:cs typeface="Arial" charset="0"/>
              </a:rPr>
              <a:t> 2018)</a:t>
            </a:r>
            <a:endParaRPr lang="en-US" sz="3200" dirty="0">
              <a:cs typeface="Arial" charset="0"/>
            </a:endParaRPr>
          </a:p>
        </p:txBody>
      </p:sp>
      <p:sp>
        <p:nvSpPr>
          <p:cNvPr id="38" name="TextBox 42"/>
          <p:cNvSpPr txBox="1">
            <a:spLocks noChangeArrowheads="1"/>
          </p:cNvSpPr>
          <p:nvPr/>
        </p:nvSpPr>
        <p:spPr bwMode="auto">
          <a:xfrm>
            <a:off x="2077132" y="8643480"/>
            <a:ext cx="119157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>
                <a:solidFill>
                  <a:srgbClr val="C4022F"/>
                </a:solidFill>
                <a:cs typeface="Arial" charset="0"/>
              </a:rPr>
              <a:t>ABSTRACT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293" y="31725072"/>
            <a:ext cx="2076745" cy="726604"/>
          </a:xfrm>
          <a:prstGeom prst="rect">
            <a:avLst/>
          </a:prstGeom>
        </p:spPr>
      </p:pic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10830143" y="31795987"/>
            <a:ext cx="20658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This work is licensed under a </a:t>
            </a:r>
            <a:r>
              <a:rPr lang="en-US" sz="3200" dirty="0">
                <a:hlinkClick r:id="rId8"/>
              </a:rPr>
              <a:t>Creative Commons Attribution 4.0 International License</a:t>
            </a:r>
            <a:r>
              <a:rPr lang="en-US" sz="3200" dirty="0" smtClean="0"/>
              <a:t>.</a:t>
            </a:r>
            <a:endParaRPr lang="en-US" sz="3086" dirty="0">
              <a:solidFill>
                <a:srgbClr val="000000"/>
              </a:solidFill>
            </a:endParaRPr>
          </a:p>
        </p:txBody>
      </p:sp>
      <p:sp>
        <p:nvSpPr>
          <p:cNvPr id="42" name="TextBox 34"/>
          <p:cNvSpPr txBox="1">
            <a:spLocks noChangeArrowheads="1"/>
          </p:cNvSpPr>
          <p:nvPr/>
        </p:nvSpPr>
        <p:spPr bwMode="auto">
          <a:xfrm>
            <a:off x="30392235" y="8648625"/>
            <a:ext cx="1191713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>
                <a:solidFill>
                  <a:srgbClr val="C4022F"/>
                </a:solidFill>
                <a:cs typeface="Arial" charset="0"/>
              </a:rPr>
              <a:t>Conclusion and Future Directions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667094" y="8182458"/>
            <a:ext cx="13490858" cy="17244638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22" name="TextBox 19"/>
          <p:cNvSpPr txBox="1">
            <a:spLocks noChangeArrowheads="1"/>
          </p:cNvSpPr>
          <p:nvPr/>
        </p:nvSpPr>
        <p:spPr bwMode="auto">
          <a:xfrm>
            <a:off x="16765362" y="8643480"/>
            <a:ext cx="119157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 smtClean="0">
                <a:solidFill>
                  <a:srgbClr val="C4022F"/>
                </a:solidFill>
                <a:cs typeface="Arial" charset="0"/>
              </a:rPr>
              <a:t>Levels of Participation</a:t>
            </a:r>
            <a:endParaRPr lang="en-US" sz="5200" dirty="0">
              <a:solidFill>
                <a:srgbClr val="C4022F"/>
              </a:solidFill>
              <a:cs typeface="Arial" charset="0"/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64256"/>
              </p:ext>
            </p:extLst>
          </p:nvPr>
        </p:nvGraphicFramePr>
        <p:xfrm>
          <a:off x="16430981" y="9930307"/>
          <a:ext cx="6477002" cy="665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953769"/>
              </p:ext>
            </p:extLst>
          </p:nvPr>
        </p:nvGraphicFramePr>
        <p:xfrm>
          <a:off x="23197531" y="9963965"/>
          <a:ext cx="476450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07501"/>
              </p:ext>
            </p:extLst>
          </p:nvPr>
        </p:nvGraphicFramePr>
        <p:xfrm>
          <a:off x="23197530" y="13801706"/>
          <a:ext cx="476450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16844169" y="17458111"/>
            <a:ext cx="11342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29"/>
              </a:spcAft>
            </a:pPr>
            <a:endParaRPr lang="en-US" sz="3200" dirty="0"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389291" y="22811014"/>
            <a:ext cx="13321393" cy="7543646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149568">
              <a:defRPr/>
            </a:pPr>
            <a:endParaRPr lang="en-US" sz="7425" dirty="0">
              <a:solidFill>
                <a:schemeClr val="lt1"/>
              </a:solidFill>
            </a:endParaRP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2077132" y="22993355"/>
            <a:ext cx="119157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200" dirty="0" smtClean="0">
                <a:solidFill>
                  <a:srgbClr val="C4022F"/>
                </a:solidFill>
                <a:cs typeface="Arial" charset="0"/>
              </a:rPr>
              <a:t>Faculty Participation in SelectedWorks</a:t>
            </a:r>
            <a:endParaRPr lang="en-US" sz="52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35" name="TextBox 32"/>
          <p:cNvSpPr txBox="1">
            <a:spLocks noChangeArrowheads="1"/>
          </p:cNvSpPr>
          <p:nvPr/>
        </p:nvSpPr>
        <p:spPr bwMode="auto">
          <a:xfrm>
            <a:off x="2077132" y="17667567"/>
            <a:ext cx="11506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i="1" dirty="0" smtClean="0"/>
              <a:t>DigitalCommons@UNO</a:t>
            </a:r>
            <a:r>
              <a:rPr lang="en-US" sz="3200" dirty="0" smtClean="0"/>
              <a:t> </a:t>
            </a:r>
            <a:r>
              <a:rPr lang="en-US" sz="3200" i="1" dirty="0" smtClean="0"/>
              <a:t>Institutional Repository </a:t>
            </a:r>
            <a:r>
              <a:rPr lang="en-US" sz="3200" i="1" dirty="0" smtClean="0"/>
              <a:t>w</a:t>
            </a:r>
            <a:r>
              <a:rPr lang="en-US" sz="3200" dirty="0" smtClean="0"/>
              <a:t>ebsite</a:t>
            </a:r>
            <a:endParaRPr lang="en-US" sz="3200" dirty="0" smtClean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Subject Librarian collaboration and referrals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Departmental presentations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In-person networking</a:t>
            </a:r>
            <a:endParaRPr lang="en-US" sz="3200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i="1" dirty="0" smtClean="0"/>
              <a:t>OA Fund</a:t>
            </a:r>
            <a:r>
              <a:rPr lang="en-US" sz="3200" dirty="0" smtClean="0"/>
              <a:t> mandates for material inclusion in the repository</a:t>
            </a:r>
            <a:endParaRPr lang="en-US" sz="3200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i="1" dirty="0" smtClean="0"/>
              <a:t>DigitalMeasures</a:t>
            </a:r>
            <a:endParaRPr lang="en-US" sz="3200" i="1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Distribution of promotional material (fliers/ decals)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3565852" y="12766379"/>
            <a:ext cx="30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4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544564" y="16632177"/>
            <a:ext cx="30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565851" y="16588283"/>
            <a:ext cx="30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5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2287" y="17058225"/>
            <a:ext cx="11805716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 overview of departmental participation, in terms of number of items submitted to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DigitalCommons@UNO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can be seen in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This demonstrates that the most active participants in the university are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College of Arts &amp; Sciences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Dr. C.C. and Mabel L. Criss Library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Work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(which is comprised of student dissertations).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Figures 4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dissects the participation levels of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Arts &amp; Sciences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revealing that participation levels are not equal across departments. The greatest single collection comes from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Arthur Paul Afghanistan Collection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Archives &amp; Special Collections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holds 2,247 items followed by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Barbara Holland Collection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that holds 1,001 items. However it could be argued that as the basis of these collections are single, large donations the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greatest level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participation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comes from the social sciences including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Psychology, History, Sociology and Anthropology and Geography and Geology.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791893"/>
              </p:ext>
            </p:extLst>
          </p:nvPr>
        </p:nvGraphicFramePr>
        <p:xfrm>
          <a:off x="2351218" y="26284955"/>
          <a:ext cx="5652617" cy="368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303895"/>
              </p:ext>
            </p:extLst>
          </p:nvPr>
        </p:nvGraphicFramePr>
        <p:xfrm>
          <a:off x="7984995" y="26265953"/>
          <a:ext cx="5690297" cy="333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5735" y="23752365"/>
            <a:ext cx="1203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SelectedWorks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https://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digitalcommons.unomaha.edu/sw_gallery.html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feature of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DigitalCommons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that acts as a showcase for faculty scholarship in a similar way to platforms such as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ResearchGate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As will be seen in the next graphs, the highest level of participation comes from the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College of Arts and Sciences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74889" y="29793052"/>
            <a:ext cx="30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22674" y="29820226"/>
            <a:ext cx="308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851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Bold</vt:lpstr>
      <vt:lpstr>Calibri</vt:lpstr>
      <vt:lpstr>Calibri Light</vt:lpstr>
      <vt:lpstr>Wingdings</vt:lpstr>
      <vt:lpstr>Office Theme</vt:lpstr>
      <vt:lpstr>PowerPoint Presentation</vt:lpstr>
    </vt:vector>
  </TitlesOfParts>
  <Company>University of Nebraska Omaha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Althea Satterfield</dc:creator>
  <cp:lastModifiedBy>Kathryn Ehrig Page</cp:lastModifiedBy>
  <cp:revision>65</cp:revision>
  <dcterms:created xsi:type="dcterms:W3CDTF">2013-10-11T15:47:25Z</dcterms:created>
  <dcterms:modified xsi:type="dcterms:W3CDTF">2018-05-31T16:29:15Z</dcterms:modified>
</cp:coreProperties>
</file>