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43891200" cy="32918400"/>
  <p:notesSz cx="6858000" cy="9144000"/>
  <p:defaultTextStyle>
    <a:defPPr>
      <a:defRPr lang="en-US"/>
    </a:defPPr>
    <a:lvl1pPr marL="0" algn="l" defTabSz="2194225" rtl="0" eaLnBrk="1" latinLnBrk="0" hangingPunct="1">
      <a:defRPr sz="8663" kern="1200">
        <a:solidFill>
          <a:schemeClr val="tx1"/>
        </a:solidFill>
        <a:latin typeface="+mn-lt"/>
        <a:ea typeface="+mn-ea"/>
        <a:cs typeface="+mn-cs"/>
      </a:defRPr>
    </a:lvl1pPr>
    <a:lvl2pPr marL="2194225" algn="l" defTabSz="2194225" rtl="0" eaLnBrk="1" latinLnBrk="0" hangingPunct="1">
      <a:defRPr sz="8663" kern="1200">
        <a:solidFill>
          <a:schemeClr val="tx1"/>
        </a:solidFill>
        <a:latin typeface="+mn-lt"/>
        <a:ea typeface="+mn-ea"/>
        <a:cs typeface="+mn-cs"/>
      </a:defRPr>
    </a:lvl2pPr>
    <a:lvl3pPr marL="4388451" algn="l" defTabSz="2194225" rtl="0" eaLnBrk="1" latinLnBrk="0" hangingPunct="1">
      <a:defRPr sz="8663" kern="1200">
        <a:solidFill>
          <a:schemeClr val="tx1"/>
        </a:solidFill>
        <a:latin typeface="+mn-lt"/>
        <a:ea typeface="+mn-ea"/>
        <a:cs typeface="+mn-cs"/>
      </a:defRPr>
    </a:lvl3pPr>
    <a:lvl4pPr marL="6582676" algn="l" defTabSz="2194225" rtl="0" eaLnBrk="1" latinLnBrk="0" hangingPunct="1">
      <a:defRPr sz="8663" kern="1200">
        <a:solidFill>
          <a:schemeClr val="tx1"/>
        </a:solidFill>
        <a:latin typeface="+mn-lt"/>
        <a:ea typeface="+mn-ea"/>
        <a:cs typeface="+mn-cs"/>
      </a:defRPr>
    </a:lvl4pPr>
    <a:lvl5pPr marL="8776900" algn="l" defTabSz="2194225" rtl="0" eaLnBrk="1" latinLnBrk="0" hangingPunct="1">
      <a:defRPr sz="8663" kern="1200">
        <a:solidFill>
          <a:schemeClr val="tx1"/>
        </a:solidFill>
        <a:latin typeface="+mn-lt"/>
        <a:ea typeface="+mn-ea"/>
        <a:cs typeface="+mn-cs"/>
      </a:defRPr>
    </a:lvl5pPr>
    <a:lvl6pPr marL="10971125" algn="l" defTabSz="2194225" rtl="0" eaLnBrk="1" latinLnBrk="0" hangingPunct="1">
      <a:defRPr sz="8663" kern="1200">
        <a:solidFill>
          <a:schemeClr val="tx1"/>
        </a:solidFill>
        <a:latin typeface="+mn-lt"/>
        <a:ea typeface="+mn-ea"/>
        <a:cs typeface="+mn-cs"/>
      </a:defRPr>
    </a:lvl6pPr>
    <a:lvl7pPr marL="13165352" algn="l" defTabSz="2194225" rtl="0" eaLnBrk="1" latinLnBrk="0" hangingPunct="1">
      <a:defRPr sz="8663" kern="1200">
        <a:solidFill>
          <a:schemeClr val="tx1"/>
        </a:solidFill>
        <a:latin typeface="+mn-lt"/>
        <a:ea typeface="+mn-ea"/>
        <a:cs typeface="+mn-cs"/>
      </a:defRPr>
    </a:lvl7pPr>
    <a:lvl8pPr marL="15359576" algn="l" defTabSz="2194225" rtl="0" eaLnBrk="1" latinLnBrk="0" hangingPunct="1">
      <a:defRPr sz="8663" kern="1200">
        <a:solidFill>
          <a:schemeClr val="tx1"/>
        </a:solidFill>
        <a:latin typeface="+mn-lt"/>
        <a:ea typeface="+mn-ea"/>
        <a:cs typeface="+mn-cs"/>
      </a:defRPr>
    </a:lvl8pPr>
    <a:lvl9pPr marL="17553800" algn="l" defTabSz="2194225" rtl="0" eaLnBrk="1" latinLnBrk="0" hangingPunct="1">
      <a:defRPr sz="866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pos="138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1475"/>
    <p:restoredTop sz="93367" autoAdjust="0"/>
  </p:normalViewPr>
  <p:slideViewPr>
    <p:cSldViewPr snapToGrid="0" snapToObjects="1">
      <p:cViewPr varScale="1">
        <p:scale>
          <a:sx n="25" d="100"/>
          <a:sy n="25" d="100"/>
        </p:scale>
        <p:origin x="876" y="72"/>
      </p:cViewPr>
      <p:guideLst>
        <p:guide orient="horz" pos="10368"/>
        <p:guide pos="13824"/>
      </p:guideLst>
    </p:cSldViewPr>
  </p:slideViewPr>
  <p:notesTextViewPr>
    <p:cViewPr>
      <p:scale>
        <a:sx n="20" d="100"/>
        <a:sy n="2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ehrigpage\Box\IR\Projects\Ongoing\DC_PosterPresentation\DC_Statistic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u="sng" dirty="0" smtClean="0"/>
              <a:t>University-Wide </a:t>
            </a:r>
            <a:r>
              <a:rPr lang="en-US" b="1" u="sng" dirty="0"/>
              <a:t>Participation: Items Uploaded to DigitalCommons@UNO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'Works Posted'!$C$4</c:f>
              <c:strCache>
                <c:ptCount val="1"/>
                <c:pt idx="0">
                  <c:v>Works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E16-48C1-8ED6-CB439958A5B9}"/>
              </c:ext>
            </c:extLst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1E16-48C1-8ED6-CB439958A5B9}"/>
              </c:ext>
            </c:extLst>
          </c:dPt>
          <c:dPt>
            <c:idx val="2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1E16-48C1-8ED6-CB439958A5B9}"/>
              </c:ext>
            </c:extLst>
          </c:dPt>
          <c:dPt>
            <c:idx val="4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1E16-48C1-8ED6-CB439958A5B9}"/>
              </c:ext>
            </c:extLst>
          </c:dPt>
          <c:dPt>
            <c:idx val="5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1E16-48C1-8ED6-CB439958A5B9}"/>
              </c:ext>
            </c:extLst>
          </c:dPt>
          <c:dPt>
            <c:idx val="6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1E16-48C1-8ED6-CB439958A5B9}"/>
              </c:ext>
            </c:extLst>
          </c:dPt>
          <c:dPt>
            <c:idx val="7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1E16-48C1-8ED6-CB439958A5B9}"/>
              </c:ext>
            </c:extLst>
          </c:dPt>
          <c:dPt>
            <c:idx val="8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1E16-48C1-8ED6-CB439958A5B9}"/>
              </c:ext>
            </c:extLst>
          </c:dPt>
          <c:dPt>
            <c:idx val="9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1E16-48C1-8ED6-CB439958A5B9}"/>
              </c:ext>
            </c:extLst>
          </c:dPt>
          <c:dPt>
            <c:idx val="11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1E16-48C1-8ED6-CB439958A5B9}"/>
              </c:ext>
            </c:extLst>
          </c:dPt>
          <c:dPt>
            <c:idx val="12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1E16-48C1-8ED6-CB439958A5B9}"/>
              </c:ext>
            </c:extLst>
          </c:dPt>
          <c:dPt>
            <c:idx val="13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1E16-48C1-8ED6-CB439958A5B9}"/>
              </c:ext>
            </c:extLst>
          </c:dPt>
          <c:dPt>
            <c:idx val="15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1E16-48C1-8ED6-CB439958A5B9}"/>
              </c:ext>
            </c:extLst>
          </c:dPt>
          <c:dPt>
            <c:idx val="16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1E16-48C1-8ED6-CB439958A5B9}"/>
              </c:ext>
            </c:extLst>
          </c:dPt>
          <c:dPt>
            <c:idx val="17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1E16-48C1-8ED6-CB439958A5B9}"/>
              </c:ext>
            </c:extLst>
          </c:dPt>
          <c:dPt>
            <c:idx val="19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1E16-48C1-8ED6-CB439958A5B9}"/>
              </c:ext>
            </c:extLst>
          </c:dPt>
          <c:dPt>
            <c:idx val="2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1-1E16-48C1-8ED6-CB439958A5B9}"/>
              </c:ext>
            </c:extLst>
          </c:dPt>
          <c:dPt>
            <c:idx val="21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3-1E16-48C1-8ED6-CB439958A5B9}"/>
              </c:ext>
            </c:extLst>
          </c:dPt>
          <c:dPt>
            <c:idx val="22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5-1E16-48C1-8ED6-CB439958A5B9}"/>
              </c:ext>
            </c:extLst>
          </c:dPt>
          <c:dPt>
            <c:idx val="24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7-1E16-48C1-8ED6-CB439958A5B9}"/>
              </c:ext>
            </c:extLst>
          </c:dPt>
          <c:dPt>
            <c:idx val="25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9-1E16-48C1-8ED6-CB439958A5B9}"/>
              </c:ext>
            </c:extLst>
          </c:dPt>
          <c:dPt>
            <c:idx val="26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B-1E16-48C1-8ED6-CB439958A5B9}"/>
              </c:ext>
            </c:extLst>
          </c:dPt>
          <c:dPt>
            <c:idx val="27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D-1E16-48C1-8ED6-CB439958A5B9}"/>
              </c:ext>
            </c:extLst>
          </c:dPt>
          <c:dPt>
            <c:idx val="29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F-1E16-48C1-8ED6-CB439958A5B9}"/>
              </c:ext>
            </c:extLst>
          </c:dPt>
          <c:dPt>
            <c:idx val="30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1-1E16-48C1-8ED6-CB439958A5B9}"/>
              </c:ext>
            </c:extLst>
          </c:dPt>
          <c:cat>
            <c:strRef>
              <c:f>'Works Posted'!$B$5:$B$35</c:f>
              <c:strCache>
                <c:ptCount val="31"/>
                <c:pt idx="0">
                  <c:v>Open Access Fund</c:v>
                </c:pt>
                <c:pt idx="1">
                  <c:v>Campus Commitment to Community Engagement</c:v>
                </c:pt>
                <c:pt idx="2">
                  <c:v>Arts &amp; Sciences</c:v>
                </c:pt>
                <c:pt idx="3">
                  <c:v>Arts &amp; Sciences: Programs &amp; Centers</c:v>
                </c:pt>
                <c:pt idx="4">
                  <c:v>Business Administration</c:v>
                </c:pt>
                <c:pt idx="5">
                  <c:v>Business Administration: Programs &amp; Centers</c:v>
                </c:pt>
                <c:pt idx="6">
                  <c:v>Communication, Fine Arts and Media</c:v>
                </c:pt>
                <c:pt idx="7">
                  <c:v>Education</c:v>
                </c:pt>
                <c:pt idx="8">
                  <c:v>Education: Programs &amp; Centers</c:v>
                </c:pt>
                <c:pt idx="9">
                  <c:v>Information Science and Technology</c:v>
                </c:pt>
                <c:pt idx="10">
                  <c:v>Information Science and Technology: Programs &amp; Centers</c:v>
                </c:pt>
                <c:pt idx="11">
                  <c:v>Public Affairs and Community Service</c:v>
                </c:pt>
                <c:pt idx="12">
                  <c:v>Public Affairs and Community Service: Programs &amp; Centers</c:v>
                </c:pt>
                <c:pt idx="13">
                  <c:v>Conferences and Events</c:v>
                </c:pt>
                <c:pt idx="14">
                  <c:v>Dr. C.C. and Mabel L. Criss Library</c:v>
                </c:pt>
                <c:pt idx="15">
                  <c:v>Faculty Books and Monographs</c:v>
                </c:pt>
                <c:pt idx="16">
                  <c:v>International Studies &amp; Programs</c:v>
                </c:pt>
                <c:pt idx="17">
                  <c:v>Journal of Curriculum, Teaching, Learning and Leadership in Education</c:v>
                </c:pt>
                <c:pt idx="18">
                  <c:v>Journal of Curriculum, Teaching, Learning and Leadership in Education Gallery</c:v>
                </c:pt>
                <c:pt idx="19">
                  <c:v>Journal of Religion &amp; Film</c:v>
                </c:pt>
                <c:pt idx="20">
                  <c:v>OASA Leadership Forum Summaries</c:v>
                </c:pt>
                <c:pt idx="21">
                  <c:v>Office of Institutional Effectiveness</c:v>
                </c:pt>
                <c:pt idx="22">
                  <c:v>Office of Research and Creative Activity</c:v>
                </c:pt>
                <c:pt idx="23">
                  <c:v>Selected Images</c:v>
                </c:pt>
                <c:pt idx="24">
                  <c:v>Service Learning Academy</c:v>
                </c:pt>
                <c:pt idx="25">
                  <c:v>Slideshow Images</c:v>
                </c:pt>
                <c:pt idx="26">
                  <c:v>Student Work</c:v>
                </c:pt>
                <c:pt idx="27">
                  <c:v>The Peter Kiewit Institute</c:v>
                </c:pt>
                <c:pt idx="28">
                  <c:v>University Honors Program</c:v>
                </c:pt>
                <c:pt idx="29">
                  <c:v>UNO Academic Catalogs</c:v>
                </c:pt>
                <c:pt idx="30">
                  <c:v>UNO Early Childhood/Child Welfare Committee</c:v>
                </c:pt>
              </c:strCache>
            </c:strRef>
          </c:cat>
          <c:val>
            <c:numRef>
              <c:f>'Works Posted'!$C$5:$C$35</c:f>
              <c:numCache>
                <c:formatCode>General</c:formatCode>
                <c:ptCount val="31"/>
                <c:pt idx="0">
                  <c:v>67</c:v>
                </c:pt>
                <c:pt idx="1">
                  <c:v>125</c:v>
                </c:pt>
                <c:pt idx="2" formatCode="#,##0">
                  <c:v>2365</c:v>
                </c:pt>
                <c:pt idx="3">
                  <c:v>4</c:v>
                </c:pt>
                <c:pt idx="4">
                  <c:v>191</c:v>
                </c:pt>
                <c:pt idx="5">
                  <c:v>21</c:v>
                </c:pt>
                <c:pt idx="6" formatCode="#,##0">
                  <c:v>567</c:v>
                </c:pt>
                <c:pt idx="7" formatCode="#,##0">
                  <c:v>1182</c:v>
                </c:pt>
                <c:pt idx="8">
                  <c:v>50</c:v>
                </c:pt>
                <c:pt idx="9" formatCode="#,##0">
                  <c:v>680</c:v>
                </c:pt>
                <c:pt idx="10" formatCode="#,##0">
                  <c:v>0</c:v>
                </c:pt>
                <c:pt idx="11" formatCode="#,##0">
                  <c:v>471</c:v>
                </c:pt>
                <c:pt idx="12" formatCode="#,##0">
                  <c:v>654</c:v>
                </c:pt>
                <c:pt idx="13" formatCode="#,##0">
                  <c:v>1471</c:v>
                </c:pt>
                <c:pt idx="14" formatCode="#,##0">
                  <c:v>3761</c:v>
                </c:pt>
                <c:pt idx="15" formatCode="#,##0">
                  <c:v>398</c:v>
                </c:pt>
                <c:pt idx="16" formatCode="#,##0">
                  <c:v>18</c:v>
                </c:pt>
                <c:pt idx="17" formatCode="#,##0">
                  <c:v>25</c:v>
                </c:pt>
                <c:pt idx="18" formatCode="#,##0">
                  <c:v>1</c:v>
                </c:pt>
                <c:pt idx="19" formatCode="#,##0">
                  <c:v>836</c:v>
                </c:pt>
                <c:pt idx="20" formatCode="#,##0">
                  <c:v>102</c:v>
                </c:pt>
                <c:pt idx="21" formatCode="#,##0">
                  <c:v>932</c:v>
                </c:pt>
                <c:pt idx="22" formatCode="#,##0">
                  <c:v>55</c:v>
                </c:pt>
                <c:pt idx="23" formatCode="#,##0">
                  <c:v>7</c:v>
                </c:pt>
                <c:pt idx="24" formatCode="#,##0">
                  <c:v>15</c:v>
                </c:pt>
                <c:pt idx="25" formatCode="#,##0">
                  <c:v>17</c:v>
                </c:pt>
                <c:pt idx="26" formatCode="#,##0">
                  <c:v>2446</c:v>
                </c:pt>
                <c:pt idx="27" formatCode="#,##0">
                  <c:v>96</c:v>
                </c:pt>
                <c:pt idx="28" formatCode="#,##0">
                  <c:v>28</c:v>
                </c:pt>
                <c:pt idx="29" formatCode="#,##0">
                  <c:v>80</c:v>
                </c:pt>
                <c:pt idx="30" formatCode="#,##0">
                  <c:v>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2-1E16-48C1-8ED6-CB439958A5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14468432"/>
        <c:axId val="414467448"/>
      </c:barChart>
      <c:catAx>
        <c:axId val="414468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4467448"/>
        <c:crosses val="autoZero"/>
        <c:auto val="1"/>
        <c:lblAlgn val="ctr"/>
        <c:lblOffset val="100"/>
        <c:noMultiLvlLbl val="0"/>
      </c:catAx>
      <c:valAx>
        <c:axId val="414467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44684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0" i="0" u="none" strike="noStrike" baseline="0" dirty="0"/>
              <a:t>College of Arts and Sciences - </a:t>
            </a:r>
            <a:r>
              <a:rPr lang="en-US" sz="1400" b="0" i="0" u="none" strike="noStrike" baseline="0" dirty="0" smtClean="0"/>
              <a:t>Uploads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Sheet1!$A$34:$A$47</c:f>
              <c:strCache>
                <c:ptCount val="14"/>
                <c:pt idx="0">
                  <c:v>Biology</c:v>
                </c:pt>
                <c:pt idx="1">
                  <c:v>Black Studies</c:v>
                </c:pt>
                <c:pt idx="2">
                  <c:v>Chemistry</c:v>
                </c:pt>
                <c:pt idx="3">
                  <c:v>English</c:v>
                </c:pt>
                <c:pt idx="4">
                  <c:v>Foreign Language and Literature</c:v>
                </c:pt>
                <c:pt idx="5">
                  <c:v>Geography and Geology</c:v>
                </c:pt>
                <c:pt idx="6">
                  <c:v>History</c:v>
                </c:pt>
                <c:pt idx="7">
                  <c:v>Mathematics</c:v>
                </c:pt>
                <c:pt idx="8">
                  <c:v>Philosophy</c:v>
                </c:pt>
                <c:pt idx="9">
                  <c:v>Physics</c:v>
                </c:pt>
                <c:pt idx="10">
                  <c:v>Political Science</c:v>
                </c:pt>
                <c:pt idx="11">
                  <c:v>Psychology</c:v>
                </c:pt>
                <c:pt idx="12">
                  <c:v>Religion</c:v>
                </c:pt>
                <c:pt idx="13">
                  <c:v>Sociology and Anthropology</c:v>
                </c:pt>
              </c:strCache>
            </c:strRef>
          </c:cat>
          <c:val>
            <c:numRef>
              <c:f>Sheet1!$B$34:$B$47</c:f>
              <c:numCache>
                <c:formatCode>General</c:formatCode>
                <c:ptCount val="14"/>
                <c:pt idx="0">
                  <c:v>115</c:v>
                </c:pt>
                <c:pt idx="1">
                  <c:v>56</c:v>
                </c:pt>
                <c:pt idx="2">
                  <c:v>45</c:v>
                </c:pt>
                <c:pt idx="3">
                  <c:v>126</c:v>
                </c:pt>
                <c:pt idx="4">
                  <c:v>3</c:v>
                </c:pt>
                <c:pt idx="5">
                  <c:v>262</c:v>
                </c:pt>
                <c:pt idx="6">
                  <c:v>329</c:v>
                </c:pt>
                <c:pt idx="7">
                  <c:v>59</c:v>
                </c:pt>
                <c:pt idx="8">
                  <c:v>42</c:v>
                </c:pt>
                <c:pt idx="9">
                  <c:v>54</c:v>
                </c:pt>
                <c:pt idx="10">
                  <c:v>41</c:v>
                </c:pt>
                <c:pt idx="11">
                  <c:v>982</c:v>
                </c:pt>
                <c:pt idx="12">
                  <c:v>49</c:v>
                </c:pt>
                <c:pt idx="13">
                  <c:v>245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DA-40E0-89C4-994BCC881D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68105824"/>
        <c:axId val="568111072"/>
      </c:barChart>
      <c:catAx>
        <c:axId val="5681058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8111072"/>
        <c:crosses val="autoZero"/>
        <c:auto val="1"/>
        <c:lblAlgn val="ctr"/>
        <c:lblOffset val="100"/>
        <c:noMultiLvlLbl val="0"/>
      </c:catAx>
      <c:valAx>
        <c:axId val="56811107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81058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/>
              <a:t>Dr. C.C.</a:t>
            </a:r>
            <a:r>
              <a:rPr lang="en-US" b="1" baseline="0" dirty="0"/>
              <a:t> and Mabel L. </a:t>
            </a:r>
            <a:r>
              <a:rPr lang="en-US" b="1" dirty="0"/>
              <a:t>Criss Library Uploads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'Criss Library'!$B$24</c:f>
              <c:strCache>
                <c:ptCount val="1"/>
                <c:pt idx="0">
                  <c:v>Uploads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'Criss Library'!$A$25:$A$31</c:f>
              <c:strCache>
                <c:ptCount val="7"/>
                <c:pt idx="0">
                  <c:v>Archives &amp; Special Collections</c:v>
                </c:pt>
                <c:pt idx="1">
                  <c:v>Barbara A. Holland Collection for Service Learning and Community Engagement (SLCE)</c:v>
                </c:pt>
                <c:pt idx="2">
                  <c:v>BiblioTech</c:v>
                </c:pt>
                <c:pt idx="3">
                  <c:v>Criss Chronicles Newsletter</c:v>
                </c:pt>
                <c:pt idx="4">
                  <c:v>Criss Library Faculty Books and Monographs</c:v>
                </c:pt>
                <c:pt idx="5">
                  <c:v>Criss Library Faculty Proceedings &amp; Presentations</c:v>
                </c:pt>
                <c:pt idx="6">
                  <c:v>Criss Library Faculty Publications</c:v>
                </c:pt>
              </c:strCache>
            </c:strRef>
          </c:cat>
          <c:val>
            <c:numRef>
              <c:f>'Criss Library'!$B$25:$B$31</c:f>
              <c:numCache>
                <c:formatCode>#,##0</c:formatCode>
                <c:ptCount val="7"/>
                <c:pt idx="0">
                  <c:v>2473</c:v>
                </c:pt>
                <c:pt idx="1">
                  <c:v>1001</c:v>
                </c:pt>
                <c:pt idx="2" formatCode="General">
                  <c:v>6</c:v>
                </c:pt>
                <c:pt idx="3" formatCode="General">
                  <c:v>14</c:v>
                </c:pt>
                <c:pt idx="4" formatCode="General">
                  <c:v>13</c:v>
                </c:pt>
                <c:pt idx="5" formatCode="General">
                  <c:v>87</c:v>
                </c:pt>
                <c:pt idx="6" formatCode="General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C1B-466D-9A04-47D54C5B43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21908256"/>
        <c:axId val="421908584"/>
      </c:barChart>
      <c:catAx>
        <c:axId val="4219082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1908584"/>
        <c:crosses val="autoZero"/>
        <c:auto val="1"/>
        <c:lblAlgn val="ctr"/>
        <c:lblOffset val="100"/>
        <c:noMultiLvlLbl val="0"/>
      </c:catAx>
      <c:valAx>
        <c:axId val="42190858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19082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Authors </a:t>
            </a:r>
            <a:r>
              <a:rPr lang="en-US" dirty="0"/>
              <a:t>with a Selected Works Page by College</a:t>
            </a:r>
          </a:p>
        </c:rich>
      </c:tx>
      <c:layout>
        <c:manualLayout>
          <c:xMode val="edge"/>
          <c:yMode val="edge"/>
          <c:x val="0.11653479485277106"/>
          <c:y val="2.124586583409771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Sheet2!$B$3</c:f>
              <c:strCache>
                <c:ptCount val="1"/>
                <c:pt idx="0">
                  <c:v>Number of Authors with a Selected Works Page by College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CF0-4806-B0E4-D7F9E8C2A71D}"/>
              </c:ext>
            </c:extLst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BCF0-4806-B0E4-D7F9E8C2A71D}"/>
              </c:ext>
            </c:extLst>
          </c:dPt>
          <c:dPt>
            <c:idx val="2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BCF0-4806-B0E4-D7F9E8C2A71D}"/>
              </c:ext>
            </c:extLst>
          </c:dPt>
          <c:dPt>
            <c:idx val="3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BCF0-4806-B0E4-D7F9E8C2A71D}"/>
              </c:ext>
            </c:extLst>
          </c:dPt>
          <c:dPt>
            <c:idx val="4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BCF0-4806-B0E4-D7F9E8C2A71D}"/>
              </c:ext>
            </c:extLst>
          </c:dPt>
          <c:dPt>
            <c:idx val="5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BCF0-4806-B0E4-D7F9E8C2A71D}"/>
              </c:ext>
            </c:extLst>
          </c:dPt>
          <c:dPt>
            <c:idx val="6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BCF0-4806-B0E4-D7F9E8C2A71D}"/>
              </c:ext>
            </c:extLst>
          </c:dPt>
          <c:dPt>
            <c:idx val="7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BCF0-4806-B0E4-D7F9E8C2A71D}"/>
              </c:ext>
            </c:extLst>
          </c:dPt>
          <c:dPt>
            <c:idx val="8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BCF0-4806-B0E4-D7F9E8C2A71D}"/>
              </c:ext>
            </c:extLst>
          </c:dPt>
          <c:dPt>
            <c:idx val="9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BCF0-4806-B0E4-D7F9E8C2A71D}"/>
              </c:ext>
            </c:extLst>
          </c:dPt>
          <c:cat>
            <c:strRef>
              <c:f>Sheet2!$A$4:$A$13</c:f>
              <c:strCache>
                <c:ptCount val="10"/>
                <c:pt idx="0">
                  <c:v>Arts and Sciences</c:v>
                </c:pt>
                <c:pt idx="1">
                  <c:v>Dr. C.C. and Mabel L. Criss Library</c:v>
                </c:pt>
                <c:pt idx="2">
                  <c:v>Education</c:v>
                </c:pt>
                <c:pt idx="3">
                  <c:v>Information Science and Technology (IS&amp;T)</c:v>
                </c:pt>
                <c:pt idx="4">
                  <c:v>Public Affairs and Community Service</c:v>
                </c:pt>
                <c:pt idx="5">
                  <c:v>Business Administration</c:v>
                </c:pt>
                <c:pt idx="6">
                  <c:v>Commuunication, Fine Arts and Media</c:v>
                </c:pt>
                <c:pt idx="7">
                  <c:v>Education, School of Health and Kinesiology</c:v>
                </c:pt>
                <c:pt idx="8">
                  <c:v>Engineering</c:v>
                </c:pt>
                <c:pt idx="9">
                  <c:v>Juvenile Justice Institute</c:v>
                </c:pt>
              </c:strCache>
            </c:strRef>
          </c:cat>
          <c:val>
            <c:numRef>
              <c:f>Sheet2!$B$4:$B$13</c:f>
              <c:numCache>
                <c:formatCode>General</c:formatCode>
                <c:ptCount val="10"/>
                <c:pt idx="0">
                  <c:v>21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  <c:pt idx="4">
                  <c:v>8</c:v>
                </c:pt>
                <c:pt idx="5">
                  <c:v>7</c:v>
                </c:pt>
                <c:pt idx="6">
                  <c:v>5</c:v>
                </c:pt>
                <c:pt idx="7">
                  <c:v>2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BCF0-4806-B0E4-D7F9E8C2A7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23823736"/>
        <c:axId val="523829312"/>
      </c:barChart>
      <c:catAx>
        <c:axId val="523823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3829312"/>
        <c:crosses val="autoZero"/>
        <c:auto val="1"/>
        <c:lblAlgn val="ctr"/>
        <c:lblOffset val="100"/>
        <c:noMultiLvlLbl val="0"/>
      </c:catAx>
      <c:valAx>
        <c:axId val="5238293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38237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Sheet1!$B$97:$B$99</c:f>
              <c:strCache>
                <c:ptCount val="3"/>
                <c:pt idx="0">
                  <c:v>Number of Faculty in the College of Arts and Sciences with a Selected Works Page</c:v>
                </c:pt>
                <c:pt idx="2">
                  <c:v>Number of Faculty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Sheet1!$A$100:$A$108</c:f>
              <c:strCache>
                <c:ptCount val="9"/>
                <c:pt idx="0">
                  <c:v>Psychology</c:v>
                </c:pt>
                <c:pt idx="1">
                  <c:v>Mathematics</c:v>
                </c:pt>
                <c:pt idx="2">
                  <c:v>Biology</c:v>
                </c:pt>
                <c:pt idx="3">
                  <c:v>Chemistry</c:v>
                </c:pt>
                <c:pt idx="4">
                  <c:v>English</c:v>
                </c:pt>
                <c:pt idx="5">
                  <c:v>Geology</c:v>
                </c:pt>
                <c:pt idx="6">
                  <c:v>Physics</c:v>
                </c:pt>
                <c:pt idx="7">
                  <c:v>Political Science</c:v>
                </c:pt>
                <c:pt idx="8">
                  <c:v>Thompson Learning Community</c:v>
                </c:pt>
              </c:strCache>
            </c:strRef>
          </c:cat>
          <c:val>
            <c:numRef>
              <c:f>Sheet1!$B$100:$B$108</c:f>
              <c:numCache>
                <c:formatCode>General</c:formatCode>
                <c:ptCount val="9"/>
                <c:pt idx="0">
                  <c:v>8</c:v>
                </c:pt>
                <c:pt idx="1">
                  <c:v>4</c:v>
                </c:pt>
                <c:pt idx="2">
                  <c:v>3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4DD-4727-8E4A-02EF30DEB0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77023784"/>
        <c:axId val="577024768"/>
      </c:barChart>
      <c:catAx>
        <c:axId val="5770237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7024768"/>
        <c:crosses val="autoZero"/>
        <c:auto val="1"/>
        <c:lblAlgn val="ctr"/>
        <c:lblOffset val="100"/>
        <c:noMultiLvlLbl val="0"/>
      </c:catAx>
      <c:valAx>
        <c:axId val="57702476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70237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5246BB-1FCB-5E4F-9198-BE689E5C5BBB}" type="datetimeFigureOut">
              <a:rPr lang="en-US" smtClean="0"/>
              <a:t>5/31/2018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8DA2ED-ADE7-A24E-B29C-4FA867E623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2703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506650-A521-FB43-B66E-FD0646F0570D}" type="datetimeFigureOut">
              <a:rPr lang="en-US" smtClean="0"/>
              <a:t>5/31/2018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7817F3-DC65-A444-9657-196AFD4306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146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99980" rtl="0" eaLnBrk="1" latinLnBrk="0" hangingPunct="1">
      <a:defRPr sz="1050" kern="1200">
        <a:solidFill>
          <a:schemeClr val="tx1"/>
        </a:solidFill>
        <a:latin typeface="+mn-lt"/>
        <a:ea typeface="+mn-ea"/>
        <a:cs typeface="+mn-cs"/>
      </a:defRPr>
    </a:lvl1pPr>
    <a:lvl2pPr marL="399990" algn="l" defTabSz="799980" rtl="0" eaLnBrk="1" latinLnBrk="0" hangingPunct="1">
      <a:defRPr sz="1050" kern="1200">
        <a:solidFill>
          <a:schemeClr val="tx1"/>
        </a:solidFill>
        <a:latin typeface="+mn-lt"/>
        <a:ea typeface="+mn-ea"/>
        <a:cs typeface="+mn-cs"/>
      </a:defRPr>
    </a:lvl2pPr>
    <a:lvl3pPr marL="799980" algn="l" defTabSz="799980" rtl="0" eaLnBrk="1" latinLnBrk="0" hangingPunct="1">
      <a:defRPr sz="1050" kern="1200">
        <a:solidFill>
          <a:schemeClr val="tx1"/>
        </a:solidFill>
        <a:latin typeface="+mn-lt"/>
        <a:ea typeface="+mn-ea"/>
        <a:cs typeface="+mn-cs"/>
      </a:defRPr>
    </a:lvl3pPr>
    <a:lvl4pPr marL="1199970" algn="l" defTabSz="799980" rtl="0" eaLnBrk="1" latinLnBrk="0" hangingPunct="1">
      <a:defRPr sz="1050" kern="1200">
        <a:solidFill>
          <a:schemeClr val="tx1"/>
        </a:solidFill>
        <a:latin typeface="+mn-lt"/>
        <a:ea typeface="+mn-ea"/>
        <a:cs typeface="+mn-cs"/>
      </a:defRPr>
    </a:lvl4pPr>
    <a:lvl5pPr marL="1599960" algn="l" defTabSz="799980" rtl="0" eaLnBrk="1" latinLnBrk="0" hangingPunct="1">
      <a:defRPr sz="1050" kern="1200">
        <a:solidFill>
          <a:schemeClr val="tx1"/>
        </a:solidFill>
        <a:latin typeface="+mn-lt"/>
        <a:ea typeface="+mn-ea"/>
        <a:cs typeface="+mn-cs"/>
      </a:defRPr>
    </a:lvl5pPr>
    <a:lvl6pPr marL="1999950" algn="l" defTabSz="799980" rtl="0" eaLnBrk="1" latinLnBrk="0" hangingPunct="1">
      <a:defRPr sz="1050" kern="1200">
        <a:solidFill>
          <a:schemeClr val="tx1"/>
        </a:solidFill>
        <a:latin typeface="+mn-lt"/>
        <a:ea typeface="+mn-ea"/>
        <a:cs typeface="+mn-cs"/>
      </a:defRPr>
    </a:lvl6pPr>
    <a:lvl7pPr marL="2399940" algn="l" defTabSz="799980" rtl="0" eaLnBrk="1" latinLnBrk="0" hangingPunct="1">
      <a:defRPr sz="1050" kern="1200">
        <a:solidFill>
          <a:schemeClr val="tx1"/>
        </a:solidFill>
        <a:latin typeface="+mn-lt"/>
        <a:ea typeface="+mn-ea"/>
        <a:cs typeface="+mn-cs"/>
      </a:defRPr>
    </a:lvl7pPr>
    <a:lvl8pPr marL="2799930" algn="l" defTabSz="799980" rtl="0" eaLnBrk="1" latinLnBrk="0" hangingPunct="1">
      <a:defRPr sz="1050" kern="1200">
        <a:solidFill>
          <a:schemeClr val="tx1"/>
        </a:solidFill>
        <a:latin typeface="+mn-lt"/>
        <a:ea typeface="+mn-ea"/>
        <a:cs typeface="+mn-cs"/>
      </a:defRPr>
    </a:lvl8pPr>
    <a:lvl9pPr marL="3199920" algn="l" defTabSz="799980" rtl="0" eaLnBrk="1" latinLnBrk="0" hangingPunct="1">
      <a:defRPr sz="105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7817F3-DC65-A444-9657-196AFD4306F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031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CE8AD-7CF5-8A42-B4D8-74AA9D7E66EA}" type="datetimeFigureOut">
              <a:rPr lang="en-US" smtClean="0"/>
              <a:t>5/31/2018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1FC12-1497-3943-B9E6-8448A28397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189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CE8AD-7CF5-8A42-B4D8-74AA9D7E66EA}" type="datetimeFigureOut">
              <a:rPr lang="en-US" smtClean="0"/>
              <a:t>5/31/2018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1FC12-1497-3943-B9E6-8448A28397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14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CE8AD-7CF5-8A42-B4D8-74AA9D7E66EA}" type="datetimeFigureOut">
              <a:rPr lang="en-US" smtClean="0"/>
              <a:t>5/31/2018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1FC12-1497-3943-B9E6-8448A28397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70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CE8AD-7CF5-8A42-B4D8-74AA9D7E66EA}" type="datetimeFigureOut">
              <a:rPr lang="en-US" smtClean="0"/>
              <a:t>5/31/2018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1FC12-1497-3943-B9E6-8448A28397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879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CE8AD-7CF5-8A42-B4D8-74AA9D7E66EA}" type="datetimeFigureOut">
              <a:rPr lang="en-US" smtClean="0"/>
              <a:t>5/31/2018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1FC12-1497-3943-B9E6-8448A28397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546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CE8AD-7CF5-8A42-B4D8-74AA9D7E66EA}" type="datetimeFigureOut">
              <a:rPr lang="en-US" smtClean="0"/>
              <a:t>5/31/2018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1FC12-1497-3943-B9E6-8448A28397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6450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8069582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2024360"/>
            <a:ext cx="18659477" cy="176860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CE8AD-7CF5-8A42-B4D8-74AA9D7E66EA}" type="datetimeFigureOut">
              <a:rPr lang="en-US" smtClean="0"/>
              <a:t>5/31/2018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1FC12-1497-3943-B9E6-8448A28397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107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CE8AD-7CF5-8A42-B4D8-74AA9D7E66EA}" type="datetimeFigureOut">
              <a:rPr lang="en-US" smtClean="0"/>
              <a:t>5/31/2018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1FC12-1497-3943-B9E6-8448A28397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557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CE8AD-7CF5-8A42-B4D8-74AA9D7E66EA}" type="datetimeFigureOut">
              <a:rPr lang="en-US" smtClean="0"/>
              <a:t>5/31/2018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1FC12-1497-3943-B9E6-8448A28397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240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CE8AD-7CF5-8A42-B4D8-74AA9D7E66EA}" type="datetimeFigureOut">
              <a:rPr lang="en-US" smtClean="0"/>
              <a:t>5/31/2018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1FC12-1497-3943-B9E6-8448A28397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6813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CE8AD-7CF5-8A42-B4D8-74AA9D7E66EA}" type="datetimeFigureOut">
              <a:rPr lang="en-US" smtClean="0"/>
              <a:t>5/31/2018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1FC12-1497-3943-B9E6-8448A28397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20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9CE8AD-7CF5-8A42-B4D8-74AA9D7E66EA}" type="datetimeFigureOut">
              <a:rPr lang="en-US" smtClean="0"/>
              <a:t>5/31/2018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1FC12-1497-3943-B9E6-8448A2839723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 descr="O-UNO_CMYK.eps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62225" y="439031"/>
            <a:ext cx="13059488" cy="1651788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6804662"/>
            <a:ext cx="43891200" cy="2611373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425" dirty="0"/>
          </a:p>
        </p:txBody>
      </p:sp>
      <p:pic>
        <p:nvPicPr>
          <p:cNvPr id="9" name="Picture 8" descr="Logo-black.eps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07041" y="30853380"/>
            <a:ext cx="2917371" cy="1234440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1374322" y="31310583"/>
            <a:ext cx="34724710" cy="250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29" kern="12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The University of Nebraska does not discriminate based on race, color, ethnicity, national origin, sex, pregnancy, sexual orientation, gender identity, religion, disability, age, genetic information, veteran status, marital status, and/or political affiliation in its programs, activities, or employment.</a:t>
            </a:r>
            <a:endParaRPr lang="en-US" sz="1029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0056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creativecommons.org/licenses/by/4.0/" TargetMode="External"/><Relationship Id="rId13" Type="http://schemas.openxmlformats.org/officeDocument/2006/relationships/chart" Target="../charts/chart5.xml"/><Relationship Id="rId3" Type="http://schemas.openxmlformats.org/officeDocument/2006/relationships/hyperlink" Target="mailto:kehrigpage@unomaha.edu" TargetMode="External"/><Relationship Id="rId7" Type="http://schemas.openxmlformats.org/officeDocument/2006/relationships/image" Target="../media/image3.png"/><Relationship Id="rId12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dashboard.bepress.com/#/" TargetMode="External"/><Relationship Id="rId11" Type="http://schemas.openxmlformats.org/officeDocument/2006/relationships/chart" Target="../charts/chart3.xml"/><Relationship Id="rId5" Type="http://schemas.openxmlformats.org/officeDocument/2006/relationships/hyperlink" Target="https://digitalcommons.unomaha.edu/" TargetMode="External"/><Relationship Id="rId10" Type="http://schemas.openxmlformats.org/officeDocument/2006/relationships/chart" Target="../charts/chart2.xml"/><Relationship Id="rId4" Type="http://schemas.openxmlformats.org/officeDocument/2006/relationships/hyperlink" Target="mailto:yohira@unomaha.edu" TargetMode="External"/><Relationship Id="rId9" Type="http://schemas.openxmlformats.org/officeDocument/2006/relationships/chart" Target="../charts/chart1.xml"/><Relationship Id="rId14" Type="http://schemas.openxmlformats.org/officeDocument/2006/relationships/hyperlink" Target="https://digitalcommons.unomaha.edu/sw_gallery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3216050" y="2013906"/>
            <a:ext cx="39014400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8000" b="1" dirty="0">
                <a:solidFill>
                  <a:srgbClr val="C00000"/>
                </a:solidFill>
              </a:rPr>
              <a:t>Opening Access: Increasing Scholarly Impact with </a:t>
            </a:r>
            <a:r>
              <a:rPr lang="en-US" sz="8000" b="1" dirty="0" smtClean="0">
                <a:solidFill>
                  <a:srgbClr val="C00000"/>
                </a:solidFill>
              </a:rPr>
              <a:t>DigitalCommons@UNO</a:t>
            </a:r>
          </a:p>
          <a:p>
            <a:pPr algn="ctr" eaLnBrk="1" hangingPunct="1"/>
            <a:r>
              <a:rPr lang="en-US" sz="4800" b="1" dirty="0" smtClean="0">
                <a:solidFill>
                  <a:srgbClr val="0070C0"/>
                </a:solidFill>
                <a:latin typeface="Arial Bold" charset="0"/>
                <a:cs typeface="Arial Bold" charset="0"/>
              </a:rPr>
              <a:t>Nebraska Library Association College and University Section Spring Meeting, June 1</a:t>
            </a:r>
            <a:r>
              <a:rPr lang="en-US" sz="4800" b="1" baseline="30000" dirty="0" smtClean="0">
                <a:solidFill>
                  <a:srgbClr val="0070C0"/>
                </a:solidFill>
                <a:latin typeface="Arial Bold" charset="0"/>
                <a:cs typeface="Arial Bold" charset="0"/>
              </a:rPr>
              <a:t>st</a:t>
            </a:r>
            <a:r>
              <a:rPr lang="en-US" sz="4800" b="1" dirty="0" smtClean="0">
                <a:solidFill>
                  <a:srgbClr val="0070C0"/>
                </a:solidFill>
                <a:latin typeface="Arial Bold" charset="0"/>
                <a:cs typeface="Arial Bold" charset="0"/>
              </a:rPr>
              <a:t>, 2018</a:t>
            </a:r>
            <a:endParaRPr lang="en-US" sz="4800" b="1" dirty="0">
              <a:solidFill>
                <a:srgbClr val="0070C0"/>
              </a:solidFill>
              <a:latin typeface="Arial Bold" charset="0"/>
              <a:cs typeface="Arial Bold" charset="0"/>
            </a:endParaRPr>
          </a:p>
        </p:txBody>
      </p:sp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1447803" y="4339401"/>
            <a:ext cx="41248693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 dirty="0" smtClean="0"/>
              <a:t>K. M. Ehrig-Page, Institutional Repository </a:t>
            </a:r>
            <a:r>
              <a:rPr lang="en-US" sz="4800" b="1" dirty="0"/>
              <a:t>Coordinator (</a:t>
            </a:r>
            <a:r>
              <a:rPr lang="en-US" sz="4800" b="1" dirty="0" smtClean="0">
                <a:hlinkClick r:id="rId3"/>
              </a:rPr>
              <a:t>kehrigpage@unomaha.edu</a:t>
            </a:r>
            <a:r>
              <a:rPr lang="en-US" sz="4800" b="1" dirty="0" smtClean="0"/>
              <a:t> )</a:t>
            </a:r>
            <a:endParaRPr lang="en-US" sz="4800" b="1" dirty="0"/>
          </a:p>
          <a:p>
            <a:pPr algn="ctr" eaLnBrk="1" hangingPunct="1"/>
            <a:r>
              <a:rPr lang="en-US" sz="4800" b="1" dirty="0" smtClean="0">
                <a:cs typeface="Arial" charset="0"/>
              </a:rPr>
              <a:t>Yumi Ohira, Digital Initiatives Librarian (</a:t>
            </a:r>
            <a:r>
              <a:rPr lang="en-US" sz="4800" b="1" dirty="0" smtClean="0">
                <a:cs typeface="Arial" charset="0"/>
                <a:hlinkClick r:id="rId4"/>
              </a:rPr>
              <a:t>yohira@unomaha.edu</a:t>
            </a:r>
            <a:r>
              <a:rPr lang="en-US" sz="4800" b="1" dirty="0" smtClean="0">
                <a:cs typeface="Arial" charset="0"/>
              </a:rPr>
              <a:t>) </a:t>
            </a:r>
            <a:endParaRPr lang="en-US" sz="4800" b="1" dirty="0">
              <a:cs typeface="Arial" charset="0"/>
            </a:endParaRPr>
          </a:p>
          <a:p>
            <a:pPr algn="ctr" eaLnBrk="1" hangingPunct="1"/>
            <a:r>
              <a:rPr lang="en-US" sz="4800" b="1" dirty="0" smtClean="0">
                <a:cs typeface="Arial" charset="0"/>
              </a:rPr>
              <a:t>Dr. C.C. and Mabell L. Criss Library, </a:t>
            </a:r>
            <a:r>
              <a:rPr lang="en-US" sz="4800" b="1" dirty="0">
                <a:cs typeface="Arial" charset="0"/>
              </a:rPr>
              <a:t>University of Nebraska at Omaha, Omaha, NE 68182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389291" y="8179398"/>
            <a:ext cx="13291457" cy="7282367"/>
          </a:xfrm>
          <a:prstGeom prst="rect">
            <a:avLst/>
          </a:prstGeom>
          <a:solidFill>
            <a:schemeClr val="bg1"/>
          </a:solidFill>
          <a:ln w="25400">
            <a:solidFill>
              <a:srgbClr val="2C3035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2149568">
              <a:defRPr/>
            </a:pPr>
            <a:endParaRPr lang="en-US" sz="7425" dirty="0">
              <a:solidFill>
                <a:schemeClr val="lt1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696283" y="25666026"/>
            <a:ext cx="13461670" cy="4688634"/>
          </a:xfrm>
          <a:prstGeom prst="rect">
            <a:avLst/>
          </a:prstGeom>
          <a:solidFill>
            <a:srgbClr val="FFFFFF"/>
          </a:solidFill>
          <a:ln w="25400">
            <a:solidFill>
              <a:srgbClr val="2C3035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2149568">
              <a:defRPr/>
            </a:pPr>
            <a:endParaRPr lang="en-US" sz="7425" dirty="0">
              <a:solidFill>
                <a:schemeClr val="lt1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374322" y="15920068"/>
            <a:ext cx="13321393" cy="6254382"/>
          </a:xfrm>
          <a:prstGeom prst="rect">
            <a:avLst/>
          </a:prstGeom>
          <a:solidFill>
            <a:srgbClr val="FFFFFF"/>
          </a:solidFill>
          <a:ln w="25400">
            <a:solidFill>
              <a:srgbClr val="2C3035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2149568">
              <a:defRPr/>
            </a:pPr>
            <a:endParaRPr lang="en-US" sz="7425" dirty="0">
              <a:solidFill>
                <a:schemeClr val="lt1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29944897" y="8179396"/>
            <a:ext cx="12847864" cy="17916026"/>
          </a:xfrm>
          <a:prstGeom prst="rect">
            <a:avLst/>
          </a:prstGeom>
          <a:solidFill>
            <a:srgbClr val="FFFFFF"/>
          </a:solidFill>
          <a:ln w="25400">
            <a:solidFill>
              <a:srgbClr val="2C3035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2149568">
              <a:defRPr/>
            </a:pPr>
            <a:endParaRPr lang="en-US" sz="7425" dirty="0">
              <a:solidFill>
                <a:schemeClr val="lt1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9926871" y="26837640"/>
            <a:ext cx="12847864" cy="3513314"/>
          </a:xfrm>
          <a:prstGeom prst="rect">
            <a:avLst/>
          </a:prstGeom>
          <a:solidFill>
            <a:srgbClr val="FFFFFF"/>
          </a:solidFill>
          <a:ln w="25400">
            <a:solidFill>
              <a:srgbClr val="2C3035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2149568">
              <a:defRPr/>
            </a:pPr>
            <a:endParaRPr lang="en-US" sz="7425" dirty="0">
              <a:solidFill>
                <a:schemeClr val="lt1"/>
              </a:solidFill>
            </a:endParaRPr>
          </a:p>
        </p:txBody>
      </p:sp>
      <p:sp>
        <p:nvSpPr>
          <p:cNvPr id="16" name="TextBox 18"/>
          <p:cNvSpPr txBox="1">
            <a:spLocks noChangeArrowheads="1"/>
          </p:cNvSpPr>
          <p:nvPr/>
        </p:nvSpPr>
        <p:spPr bwMode="auto">
          <a:xfrm>
            <a:off x="2232934" y="9633666"/>
            <a:ext cx="11604171" cy="550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just" eaLnBrk="1" hangingPunct="1">
              <a:spcAft>
                <a:spcPts val="1029"/>
              </a:spcAft>
            </a:pPr>
            <a:r>
              <a:rPr lang="en-US" sz="3200" i="1" dirty="0" smtClean="0"/>
              <a:t>DigitalCommons@UNO</a:t>
            </a:r>
            <a:r>
              <a:rPr lang="en-US" sz="3200" dirty="0" smtClean="0"/>
              <a:t> </a:t>
            </a:r>
            <a:r>
              <a:rPr lang="en-US" sz="3200" dirty="0"/>
              <a:t>(</a:t>
            </a:r>
            <a:r>
              <a:rPr lang="en-US" sz="3200" dirty="0">
                <a:hlinkClick r:id="rId5"/>
              </a:rPr>
              <a:t>https://digitalcommons.unomaha.edu</a:t>
            </a:r>
            <a:r>
              <a:rPr lang="en-US" sz="3200" dirty="0" smtClean="0">
                <a:hlinkClick r:id="rId5"/>
              </a:rPr>
              <a:t>/</a:t>
            </a:r>
            <a:r>
              <a:rPr lang="en-US" sz="3200" dirty="0" smtClean="0"/>
              <a:t>) is </a:t>
            </a:r>
            <a:r>
              <a:rPr lang="en-US" sz="3200" dirty="0"/>
              <a:t>an </a:t>
            </a:r>
            <a:r>
              <a:rPr lang="en-US" sz="3200" i="1" dirty="0" smtClean="0"/>
              <a:t>Institutional Repository </a:t>
            </a:r>
            <a:r>
              <a:rPr lang="en-US" sz="3200" i="1" dirty="0"/>
              <a:t>(IR) </a:t>
            </a:r>
            <a:r>
              <a:rPr lang="en-US" sz="3200" dirty="0"/>
              <a:t>and an initiative implemented by the </a:t>
            </a:r>
            <a:r>
              <a:rPr lang="en-US" sz="3200" i="1" dirty="0"/>
              <a:t>University of Nebraska at Omaha (UNO) </a:t>
            </a:r>
            <a:r>
              <a:rPr lang="en-US" sz="3200" dirty="0"/>
              <a:t>Libraries to support our </a:t>
            </a:r>
            <a:r>
              <a:rPr lang="en-US" sz="3200" i="1" dirty="0"/>
              <a:t>UNO</a:t>
            </a:r>
            <a:r>
              <a:rPr lang="en-US" sz="3200" dirty="0"/>
              <a:t> scholars through providing a </a:t>
            </a:r>
            <a:r>
              <a:rPr lang="en-US" sz="3200" i="1" dirty="0"/>
              <a:t>Green Open Access</a:t>
            </a:r>
            <a:r>
              <a:rPr lang="en-US" sz="3200" dirty="0"/>
              <a:t> </a:t>
            </a:r>
            <a:r>
              <a:rPr lang="en-US" sz="3200" dirty="0" smtClean="0"/>
              <a:t>solution. </a:t>
            </a:r>
            <a:r>
              <a:rPr lang="en-US" sz="3200" i="1" dirty="0" smtClean="0"/>
              <a:t>DigitalCommons@UNO</a:t>
            </a:r>
            <a:r>
              <a:rPr lang="en-US" sz="3200" dirty="0" smtClean="0"/>
              <a:t> </a:t>
            </a:r>
            <a:r>
              <a:rPr lang="en-US" sz="3200" dirty="0"/>
              <a:t>disseminates a wide variety of scholarship including faculty papers, electronic theses and dissertations (ETDs), conferences and journals. Since its launch in 2014, the </a:t>
            </a:r>
            <a:r>
              <a:rPr lang="en-US" sz="3200" i="1" dirty="0"/>
              <a:t>UNO</a:t>
            </a:r>
            <a:r>
              <a:rPr lang="en-US" sz="3200" dirty="0"/>
              <a:t> Libraries have been implementing and managing </a:t>
            </a:r>
            <a:r>
              <a:rPr lang="en-US" sz="3200" i="1" dirty="0"/>
              <a:t>DigitalCommons@UNO</a:t>
            </a:r>
            <a:r>
              <a:rPr lang="en-US" sz="3200" dirty="0"/>
              <a:t> through outreach to the </a:t>
            </a:r>
            <a:r>
              <a:rPr lang="en-US" sz="3200" i="1" dirty="0"/>
              <a:t>UNO</a:t>
            </a:r>
            <a:r>
              <a:rPr lang="en-US" sz="3200" dirty="0"/>
              <a:t> community in an effort to collect scholarly works into the</a:t>
            </a:r>
            <a:r>
              <a:rPr lang="en-US" sz="3200" i="1" dirty="0"/>
              <a:t> IR</a:t>
            </a:r>
            <a:r>
              <a:rPr lang="en-US" sz="3200" dirty="0"/>
              <a:t>. </a:t>
            </a:r>
            <a:endParaRPr lang="en-US" sz="3200" dirty="0">
              <a:cs typeface="Arial" charset="0"/>
            </a:endParaRPr>
          </a:p>
        </p:txBody>
      </p:sp>
      <p:sp>
        <p:nvSpPr>
          <p:cNvPr id="17" name="TextBox 19"/>
          <p:cNvSpPr txBox="1">
            <a:spLocks noChangeArrowheads="1"/>
          </p:cNvSpPr>
          <p:nvPr/>
        </p:nvSpPr>
        <p:spPr bwMode="auto">
          <a:xfrm>
            <a:off x="1447803" y="16410496"/>
            <a:ext cx="13149342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5200" dirty="0" smtClean="0">
                <a:solidFill>
                  <a:srgbClr val="C4022F"/>
                </a:solidFill>
                <a:cs typeface="Arial" charset="0"/>
              </a:rPr>
              <a:t>Methods of Outreach Currently Employed</a:t>
            </a:r>
            <a:endParaRPr lang="en-US" sz="5200" dirty="0">
              <a:solidFill>
                <a:srgbClr val="C4022F"/>
              </a:solidFill>
              <a:cs typeface="Arial" charset="0"/>
            </a:endParaRPr>
          </a:p>
        </p:txBody>
      </p:sp>
      <p:sp>
        <p:nvSpPr>
          <p:cNvPr id="19" name="TextBox 21"/>
          <p:cNvSpPr txBox="1">
            <a:spLocks noChangeArrowheads="1"/>
          </p:cNvSpPr>
          <p:nvPr/>
        </p:nvSpPr>
        <p:spPr bwMode="auto">
          <a:xfrm>
            <a:off x="2332379" y="19418283"/>
            <a:ext cx="1134291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Aft>
                <a:spcPts val="1029"/>
              </a:spcAft>
            </a:pPr>
            <a:endParaRPr lang="en-US" sz="3200" dirty="0">
              <a:cs typeface="Arial" charset="0"/>
            </a:endParaRPr>
          </a:p>
        </p:txBody>
      </p:sp>
      <p:sp>
        <p:nvSpPr>
          <p:cNvPr id="25" name="TextBox 28"/>
          <p:cNvSpPr txBox="1">
            <a:spLocks noChangeArrowheads="1"/>
          </p:cNvSpPr>
          <p:nvPr/>
        </p:nvSpPr>
        <p:spPr bwMode="auto">
          <a:xfrm>
            <a:off x="16114261" y="25939321"/>
            <a:ext cx="11915775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5200" dirty="0" smtClean="0">
                <a:solidFill>
                  <a:srgbClr val="C4022F"/>
                </a:solidFill>
                <a:cs typeface="Arial" charset="0"/>
              </a:rPr>
              <a:t>Challenges</a:t>
            </a:r>
            <a:endParaRPr lang="en-US" sz="5200" dirty="0">
              <a:solidFill>
                <a:srgbClr val="C4022F"/>
              </a:solidFill>
              <a:cs typeface="Arial" charset="0"/>
            </a:endParaRPr>
          </a:p>
        </p:txBody>
      </p:sp>
      <p:sp>
        <p:nvSpPr>
          <p:cNvPr id="29" name="TextBox 32"/>
          <p:cNvSpPr txBox="1">
            <a:spLocks noChangeArrowheads="1"/>
          </p:cNvSpPr>
          <p:nvPr/>
        </p:nvSpPr>
        <p:spPr bwMode="auto">
          <a:xfrm>
            <a:off x="16744093" y="27070803"/>
            <a:ext cx="11506200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457200" lvl="0" indent="-457200" algn="just">
              <a:buFont typeface="Wingdings" panose="05000000000000000000" pitchFamily="2" charset="2"/>
              <a:buChar char="Ø"/>
            </a:pPr>
            <a:r>
              <a:rPr lang="en-US" sz="3200" dirty="0"/>
              <a:t>Faculty participation (e.g. faculty who are not accepting of </a:t>
            </a:r>
            <a:r>
              <a:rPr lang="en-US" sz="3200" i="1" dirty="0"/>
              <a:t>OA</a:t>
            </a:r>
            <a:r>
              <a:rPr lang="en-US" sz="3200" dirty="0"/>
              <a:t> ideals)</a:t>
            </a:r>
          </a:p>
          <a:p>
            <a:pPr marL="457200" lvl="0" indent="-457200" algn="just">
              <a:buFont typeface="Wingdings" panose="05000000000000000000" pitchFamily="2" charset="2"/>
              <a:buChar char="Ø"/>
            </a:pPr>
            <a:r>
              <a:rPr lang="en-US" sz="3200" dirty="0"/>
              <a:t>Collaboration with subject/liaison librarians</a:t>
            </a:r>
          </a:p>
          <a:p>
            <a:pPr marL="457200" lvl="0" indent="-457200" algn="just">
              <a:buFont typeface="Wingdings" panose="05000000000000000000" pitchFamily="2" charset="2"/>
              <a:buChar char="Ø"/>
            </a:pPr>
            <a:r>
              <a:rPr lang="en-US" sz="3200" dirty="0"/>
              <a:t>(Storage) and access to different kinds of materials</a:t>
            </a:r>
          </a:p>
          <a:p>
            <a:pPr marL="457200" lvl="0" indent="-457200" algn="just">
              <a:buFont typeface="Wingdings" panose="05000000000000000000" pitchFamily="2" charset="2"/>
              <a:buChar char="Ø"/>
            </a:pPr>
            <a:r>
              <a:rPr lang="en-US" sz="3200" dirty="0"/>
              <a:t>Author rights/permission issues</a:t>
            </a:r>
          </a:p>
          <a:p>
            <a:pPr marL="457200" lvl="0" indent="-457200" algn="just">
              <a:buFont typeface="Wingdings" panose="05000000000000000000" pitchFamily="2" charset="2"/>
              <a:buChar char="Ø"/>
            </a:pPr>
            <a:r>
              <a:rPr lang="en-US" sz="3200" dirty="0"/>
              <a:t>Offer equal opportunity to all disciplines across campus</a:t>
            </a:r>
          </a:p>
        </p:txBody>
      </p:sp>
      <p:sp>
        <p:nvSpPr>
          <p:cNvPr id="30" name="TextBox 33"/>
          <p:cNvSpPr txBox="1">
            <a:spLocks noChangeArrowheads="1"/>
          </p:cNvSpPr>
          <p:nvPr/>
        </p:nvSpPr>
        <p:spPr bwMode="auto">
          <a:xfrm>
            <a:off x="30489182" y="9815533"/>
            <a:ext cx="11759293" cy="15850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just"/>
            <a:r>
              <a:rPr lang="en-US" sz="3200" i="1" dirty="0"/>
              <a:t>DigitalCommons@UNO</a:t>
            </a:r>
            <a:r>
              <a:rPr lang="en-US" sz="3200" dirty="0"/>
              <a:t> has provided academic support to over 27 </a:t>
            </a:r>
            <a:r>
              <a:rPr lang="en-US" sz="3200" dirty="0" smtClean="0"/>
              <a:t>departments, resulting </a:t>
            </a:r>
            <a:r>
              <a:rPr lang="en-US" sz="3200" dirty="0"/>
              <a:t>in over 12,219 uploads and over 1 million downloads distributed globally. The strengths of the collections contained within </a:t>
            </a:r>
            <a:r>
              <a:rPr lang="en-US" sz="3200" i="1" dirty="0" smtClean="0"/>
              <a:t>DigitalCommons@UNO</a:t>
            </a:r>
            <a:r>
              <a:rPr lang="en-US" sz="3200" dirty="0" smtClean="0"/>
              <a:t> in part reflects </a:t>
            </a:r>
            <a:r>
              <a:rPr lang="en-US" sz="3200" dirty="0"/>
              <a:t>the prevalence of </a:t>
            </a:r>
            <a:r>
              <a:rPr lang="en-US" sz="3200" i="1" dirty="0"/>
              <a:t>Open Access </a:t>
            </a:r>
            <a:r>
              <a:rPr lang="en-US" sz="3200" dirty="0" smtClean="0"/>
              <a:t>publishing </a:t>
            </a:r>
            <a:r>
              <a:rPr lang="en-US" sz="3200" dirty="0"/>
              <a:t>within disciplines. For instance, the highest participation rates for </a:t>
            </a:r>
            <a:r>
              <a:rPr lang="en-US" sz="3200" i="1" dirty="0" smtClean="0"/>
              <a:t>Open </a:t>
            </a:r>
            <a:r>
              <a:rPr lang="en-US" sz="3200" i="1" dirty="0"/>
              <a:t>A</a:t>
            </a:r>
            <a:r>
              <a:rPr lang="en-US" sz="3200" i="1" dirty="0" smtClean="0"/>
              <a:t>ccess</a:t>
            </a:r>
            <a:r>
              <a:rPr lang="en-US" sz="3200" dirty="0" smtClean="0"/>
              <a:t> </a:t>
            </a:r>
            <a:r>
              <a:rPr lang="en-US" sz="3200" dirty="0"/>
              <a:t>are in </a:t>
            </a:r>
            <a:r>
              <a:rPr lang="en-US" sz="3200" dirty="0" smtClean="0"/>
              <a:t>scientific </a:t>
            </a:r>
            <a:r>
              <a:rPr lang="en-US" sz="3200" dirty="0"/>
              <a:t>fields </a:t>
            </a:r>
            <a:r>
              <a:rPr lang="en-US" sz="3200" dirty="0" smtClean="0"/>
              <a:t>which reflects collection size </a:t>
            </a:r>
            <a:r>
              <a:rPr lang="en-US" sz="3200" dirty="0"/>
              <a:t>on </a:t>
            </a:r>
            <a:r>
              <a:rPr lang="en-US" sz="3200" i="1" dirty="0" smtClean="0"/>
              <a:t>DigitalCommons@UNO</a:t>
            </a:r>
            <a:r>
              <a:rPr lang="en-US" sz="3200" dirty="0" smtClean="0"/>
              <a:t> </a:t>
            </a:r>
            <a:r>
              <a:rPr lang="en-US" sz="3200" dirty="0"/>
              <a:t>(</a:t>
            </a:r>
            <a:r>
              <a:rPr lang="en-US" sz="3200" i="1" dirty="0"/>
              <a:t>Biology, Chemistry, Mathematics and Physics</a:t>
            </a:r>
            <a:r>
              <a:rPr lang="en-US" sz="3200" dirty="0"/>
              <a:t> within the</a:t>
            </a:r>
            <a:r>
              <a:rPr lang="en-US" sz="3200" b="1" dirty="0"/>
              <a:t> College of Arts and </a:t>
            </a:r>
            <a:r>
              <a:rPr lang="en-US" sz="3200" b="1" dirty="0" smtClean="0"/>
              <a:t>Sciences</a:t>
            </a:r>
            <a:r>
              <a:rPr lang="en-US" sz="3200" dirty="0"/>
              <a:t>,</a:t>
            </a:r>
            <a:r>
              <a:rPr lang="en-US" sz="3200" dirty="0" smtClean="0"/>
              <a:t> </a:t>
            </a:r>
            <a:r>
              <a:rPr lang="en-US" sz="3200" i="1" dirty="0"/>
              <a:t>Computer Science and Information Systems and Quantitative Analysis</a:t>
            </a:r>
            <a:r>
              <a:rPr lang="en-US" sz="3200" dirty="0"/>
              <a:t> within the </a:t>
            </a:r>
            <a:r>
              <a:rPr lang="en-US" sz="3200" b="1" dirty="0"/>
              <a:t>College of Information Science and </a:t>
            </a:r>
            <a:r>
              <a:rPr lang="en-US" sz="3200" b="1" dirty="0" smtClean="0"/>
              <a:t>Technology</a:t>
            </a:r>
            <a:r>
              <a:rPr lang="en-US" sz="3200" dirty="0" smtClean="0"/>
              <a:t>). Grant </a:t>
            </a:r>
            <a:r>
              <a:rPr lang="en-US" sz="3200" dirty="0"/>
              <a:t>funding within this field often mandates </a:t>
            </a:r>
            <a:r>
              <a:rPr lang="en-US" sz="3200" dirty="0" smtClean="0"/>
              <a:t>publishing research </a:t>
            </a:r>
            <a:r>
              <a:rPr lang="en-US" sz="3200" i="1" dirty="0" smtClean="0"/>
              <a:t>Open Access </a:t>
            </a:r>
            <a:r>
              <a:rPr lang="en-US" sz="3200" dirty="0"/>
              <a:t>and this in turn has an effect on faculty willingness to participate in the</a:t>
            </a:r>
            <a:r>
              <a:rPr lang="en-US" sz="3200" i="1" dirty="0"/>
              <a:t> </a:t>
            </a:r>
            <a:r>
              <a:rPr lang="en-US" sz="3200" i="1" dirty="0" smtClean="0"/>
              <a:t>Institutional </a:t>
            </a:r>
            <a:r>
              <a:rPr lang="en-US" sz="3200" i="1" dirty="0"/>
              <a:t>R</a:t>
            </a:r>
            <a:r>
              <a:rPr lang="en-US" sz="3200" i="1" dirty="0" smtClean="0"/>
              <a:t>epository</a:t>
            </a:r>
            <a:r>
              <a:rPr lang="en-US" sz="3200" dirty="0"/>
              <a:t>. </a:t>
            </a:r>
            <a:r>
              <a:rPr lang="en-US" sz="3200" dirty="0" smtClean="0"/>
              <a:t>Yet more specifically, the greatest participation levels  come from the Social Sciences, which does reflect industry publishing standards but to a lesser extent than the traditional scientific disciplines. This suggests that the support of individuals within the Social Sciences is important, if not more so, than the preponderance of disciplinary </a:t>
            </a:r>
            <a:r>
              <a:rPr lang="en-US" sz="3200" i="1" dirty="0" smtClean="0"/>
              <a:t>Open </a:t>
            </a:r>
            <a:r>
              <a:rPr lang="en-US" sz="3200" i="1" dirty="0"/>
              <a:t>A</a:t>
            </a:r>
            <a:r>
              <a:rPr lang="en-US" sz="3200" i="1" dirty="0" smtClean="0"/>
              <a:t>ccess </a:t>
            </a:r>
            <a:r>
              <a:rPr lang="en-US" sz="3200" dirty="0" smtClean="0"/>
              <a:t>publishing. However, the </a:t>
            </a:r>
            <a:r>
              <a:rPr lang="en-US" sz="3200" dirty="0"/>
              <a:t>largest contributor to the </a:t>
            </a:r>
            <a:r>
              <a:rPr lang="en-US" sz="3200" i="1" dirty="0" smtClean="0"/>
              <a:t>Open </a:t>
            </a:r>
            <a:r>
              <a:rPr lang="en-US" sz="3200" i="1" dirty="0"/>
              <a:t>A</a:t>
            </a:r>
            <a:r>
              <a:rPr lang="en-US" sz="3200" i="1" dirty="0" smtClean="0"/>
              <a:t>ccess </a:t>
            </a:r>
            <a:r>
              <a:rPr lang="en-US" sz="3200" dirty="0"/>
              <a:t>repository </a:t>
            </a:r>
            <a:r>
              <a:rPr lang="en-US" sz="3200" dirty="0" smtClean="0"/>
              <a:t>at </a:t>
            </a:r>
            <a:r>
              <a:rPr lang="en-US" sz="3200" i="1" dirty="0" smtClean="0"/>
              <a:t>UNO</a:t>
            </a:r>
            <a:r>
              <a:rPr lang="en-US" sz="3200" dirty="0" smtClean="0"/>
              <a:t> is </a:t>
            </a:r>
            <a:r>
              <a:rPr lang="en-US" sz="3200" i="1" dirty="0"/>
              <a:t>Archives </a:t>
            </a:r>
            <a:r>
              <a:rPr lang="en-US" sz="3200" i="1" dirty="0" smtClean="0"/>
              <a:t>&amp; </a:t>
            </a:r>
            <a:r>
              <a:rPr lang="en-US" sz="3200" i="1" dirty="0"/>
              <a:t>Special Collections</a:t>
            </a:r>
            <a:r>
              <a:rPr lang="en-US" sz="3200" dirty="0"/>
              <a:t>, due to their large </a:t>
            </a:r>
            <a:r>
              <a:rPr lang="en-US" sz="3200" i="1" dirty="0"/>
              <a:t>Arthur Paul Afghanistan Collection</a:t>
            </a:r>
            <a:r>
              <a:rPr lang="en-US" sz="3200" dirty="0"/>
              <a:t>, showing the changing nature of the heritage sector in the digital age and their commitment to outreach. </a:t>
            </a:r>
            <a:r>
              <a:rPr lang="en-US" sz="3200" dirty="0" smtClean="0"/>
              <a:t>Therefore, the </a:t>
            </a:r>
            <a:r>
              <a:rPr lang="en-US" sz="3200" dirty="0"/>
              <a:t>greatest challenge for the growth of the </a:t>
            </a:r>
            <a:r>
              <a:rPr lang="en-US" sz="3200" i="1" dirty="0" smtClean="0"/>
              <a:t>Institutional Repository </a:t>
            </a:r>
            <a:r>
              <a:rPr lang="en-US" sz="3200" dirty="0"/>
              <a:t>lies in encouraging the non-scientific fields </a:t>
            </a:r>
            <a:r>
              <a:rPr lang="en-US" sz="3200" dirty="0" smtClean="0"/>
              <a:t>outside of </a:t>
            </a:r>
            <a:r>
              <a:rPr lang="en-US" sz="3200" i="1" dirty="0" smtClean="0"/>
              <a:t>Archives &amp; Special Collections </a:t>
            </a:r>
            <a:r>
              <a:rPr lang="en-US" sz="3200" dirty="0" smtClean="0"/>
              <a:t>to </a:t>
            </a:r>
            <a:r>
              <a:rPr lang="en-US" sz="3200" dirty="0"/>
              <a:t>participate. Increased collaboration with the subject librarians and presentations to faculty within these departments are needed. </a:t>
            </a:r>
            <a:r>
              <a:rPr lang="en-US" sz="3200" dirty="0" smtClean="0"/>
              <a:t>As a result, </a:t>
            </a:r>
            <a:r>
              <a:rPr lang="en-US" sz="3200" i="1" dirty="0" smtClean="0"/>
              <a:t>DigitalCommons@UNO</a:t>
            </a:r>
            <a:r>
              <a:rPr lang="en-US" sz="3200" dirty="0" smtClean="0"/>
              <a:t> would not only enable the university’s research standing to grow but would also increase individual scholarly impact.</a:t>
            </a:r>
            <a:endParaRPr lang="en-US" sz="3200" dirty="0"/>
          </a:p>
        </p:txBody>
      </p:sp>
      <p:sp>
        <p:nvSpPr>
          <p:cNvPr id="33" name="TextBox 36"/>
          <p:cNvSpPr txBox="1">
            <a:spLocks noChangeArrowheads="1"/>
          </p:cNvSpPr>
          <p:nvPr/>
        </p:nvSpPr>
        <p:spPr bwMode="auto">
          <a:xfrm>
            <a:off x="30471156" y="27371148"/>
            <a:ext cx="11917136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5200" dirty="0">
                <a:solidFill>
                  <a:srgbClr val="C4022F"/>
                </a:solidFill>
                <a:cs typeface="Arial" charset="0"/>
              </a:rPr>
              <a:t>References</a:t>
            </a:r>
          </a:p>
        </p:txBody>
      </p:sp>
      <p:sp>
        <p:nvSpPr>
          <p:cNvPr id="34" name="TextBox 37"/>
          <p:cNvSpPr txBox="1">
            <a:spLocks noChangeArrowheads="1"/>
          </p:cNvSpPr>
          <p:nvPr/>
        </p:nvSpPr>
        <p:spPr bwMode="auto">
          <a:xfrm>
            <a:off x="30680705" y="28610914"/>
            <a:ext cx="11340193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 dirty="0" smtClean="0">
                <a:cs typeface="Arial" charset="0"/>
              </a:rPr>
              <a:t>Bepress, </a:t>
            </a:r>
            <a:r>
              <a:rPr lang="en-US" sz="3200" i="1" dirty="0" smtClean="0">
                <a:cs typeface="Arial" charset="0"/>
              </a:rPr>
              <a:t>DigitalCommons@UNO</a:t>
            </a:r>
            <a:r>
              <a:rPr lang="en-US" sz="3200" dirty="0">
                <a:cs typeface="Arial" charset="0"/>
              </a:rPr>
              <a:t> </a:t>
            </a:r>
            <a:r>
              <a:rPr lang="en-US" sz="3200" i="1" dirty="0">
                <a:cs typeface="Arial" charset="0"/>
              </a:rPr>
              <a:t>Dashboard</a:t>
            </a:r>
            <a:r>
              <a:rPr lang="en-US" sz="3200" dirty="0">
                <a:cs typeface="Arial" charset="0"/>
              </a:rPr>
              <a:t>, </a:t>
            </a:r>
            <a:r>
              <a:rPr lang="en-US" sz="3200" dirty="0">
                <a:cs typeface="Arial" charset="0"/>
                <a:hlinkClick r:id="rId6"/>
              </a:rPr>
              <a:t>https://dashboard.bepress.com</a:t>
            </a:r>
            <a:r>
              <a:rPr lang="en-US" sz="3200" dirty="0" smtClean="0">
                <a:cs typeface="Arial" charset="0"/>
                <a:hlinkClick r:id="rId6"/>
              </a:rPr>
              <a:t>/#/</a:t>
            </a:r>
            <a:r>
              <a:rPr lang="en-US" sz="3200" dirty="0" smtClean="0">
                <a:cs typeface="Arial" charset="0"/>
              </a:rPr>
              <a:t> (accessed May 16</a:t>
            </a:r>
            <a:r>
              <a:rPr lang="en-US" sz="3200" baseline="30000" dirty="0" smtClean="0">
                <a:cs typeface="Arial" charset="0"/>
              </a:rPr>
              <a:t>th</a:t>
            </a:r>
            <a:r>
              <a:rPr lang="en-US" sz="3200" dirty="0" smtClean="0">
                <a:cs typeface="Arial" charset="0"/>
              </a:rPr>
              <a:t> 2018)</a:t>
            </a:r>
            <a:endParaRPr lang="en-US" sz="3200" dirty="0">
              <a:cs typeface="Arial" charset="0"/>
            </a:endParaRPr>
          </a:p>
        </p:txBody>
      </p:sp>
      <p:sp>
        <p:nvSpPr>
          <p:cNvPr id="38" name="TextBox 42"/>
          <p:cNvSpPr txBox="1">
            <a:spLocks noChangeArrowheads="1"/>
          </p:cNvSpPr>
          <p:nvPr/>
        </p:nvSpPr>
        <p:spPr bwMode="auto">
          <a:xfrm>
            <a:off x="2077132" y="8643480"/>
            <a:ext cx="11915775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5200" dirty="0">
                <a:solidFill>
                  <a:srgbClr val="C4022F"/>
                </a:solidFill>
                <a:cs typeface="Arial" charset="0"/>
              </a:rPr>
              <a:t>ABSTRACT</a:t>
            </a:r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0293" y="31725072"/>
            <a:ext cx="2076745" cy="726604"/>
          </a:xfrm>
          <a:prstGeom prst="rect">
            <a:avLst/>
          </a:prstGeom>
        </p:spPr>
      </p:pic>
      <p:sp>
        <p:nvSpPr>
          <p:cNvPr id="41" name="Rectangle 3"/>
          <p:cNvSpPr>
            <a:spLocks noChangeArrowheads="1"/>
          </p:cNvSpPr>
          <p:nvPr/>
        </p:nvSpPr>
        <p:spPr bwMode="auto">
          <a:xfrm>
            <a:off x="10830143" y="31795987"/>
            <a:ext cx="2065863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3200" dirty="0"/>
              <a:t>This work is licensed under a </a:t>
            </a:r>
            <a:r>
              <a:rPr lang="en-US" sz="3200" dirty="0">
                <a:hlinkClick r:id="rId8"/>
              </a:rPr>
              <a:t>Creative Commons Attribution 4.0 International License</a:t>
            </a:r>
            <a:r>
              <a:rPr lang="en-US" sz="3200" dirty="0" smtClean="0"/>
              <a:t>.</a:t>
            </a:r>
            <a:endParaRPr lang="en-US" sz="3086" dirty="0">
              <a:solidFill>
                <a:srgbClr val="000000"/>
              </a:solidFill>
            </a:endParaRPr>
          </a:p>
        </p:txBody>
      </p:sp>
      <p:sp>
        <p:nvSpPr>
          <p:cNvPr id="42" name="TextBox 34"/>
          <p:cNvSpPr txBox="1">
            <a:spLocks noChangeArrowheads="1"/>
          </p:cNvSpPr>
          <p:nvPr/>
        </p:nvSpPr>
        <p:spPr bwMode="auto">
          <a:xfrm>
            <a:off x="30392235" y="8648625"/>
            <a:ext cx="11917136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5200" dirty="0">
                <a:solidFill>
                  <a:srgbClr val="C4022F"/>
                </a:solidFill>
                <a:cs typeface="Arial" charset="0"/>
              </a:rPr>
              <a:t>Conclusion and Future Directions</a:t>
            </a: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5667094" y="8182458"/>
            <a:ext cx="13490858" cy="17244638"/>
          </a:xfrm>
          <a:prstGeom prst="rect">
            <a:avLst/>
          </a:prstGeom>
          <a:solidFill>
            <a:srgbClr val="FFFFFF"/>
          </a:solidFill>
          <a:ln w="25400">
            <a:solidFill>
              <a:srgbClr val="2C3035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2149568">
              <a:defRPr/>
            </a:pPr>
            <a:endParaRPr lang="en-US" sz="7425" dirty="0">
              <a:solidFill>
                <a:schemeClr val="lt1"/>
              </a:solidFill>
            </a:endParaRPr>
          </a:p>
        </p:txBody>
      </p:sp>
      <p:sp>
        <p:nvSpPr>
          <p:cNvPr id="22" name="TextBox 19"/>
          <p:cNvSpPr txBox="1">
            <a:spLocks noChangeArrowheads="1"/>
          </p:cNvSpPr>
          <p:nvPr/>
        </p:nvSpPr>
        <p:spPr bwMode="auto">
          <a:xfrm>
            <a:off x="16765362" y="8643480"/>
            <a:ext cx="11915775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5200" dirty="0" smtClean="0">
                <a:solidFill>
                  <a:srgbClr val="C4022F"/>
                </a:solidFill>
                <a:cs typeface="Arial" charset="0"/>
              </a:rPr>
              <a:t>Levels of Participation</a:t>
            </a:r>
            <a:endParaRPr lang="en-US" sz="5200" dirty="0">
              <a:solidFill>
                <a:srgbClr val="C4022F"/>
              </a:solidFill>
              <a:cs typeface="Arial" charset="0"/>
            </a:endParaRPr>
          </a:p>
        </p:txBody>
      </p:sp>
      <p:graphicFrame>
        <p:nvGraphicFramePr>
          <p:cNvPr id="23" name="Chart 2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0564256"/>
              </p:ext>
            </p:extLst>
          </p:nvPr>
        </p:nvGraphicFramePr>
        <p:xfrm>
          <a:off x="16430981" y="9930307"/>
          <a:ext cx="6477002" cy="66579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24" name="Chart 2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1953769"/>
              </p:ext>
            </p:extLst>
          </p:nvPr>
        </p:nvGraphicFramePr>
        <p:xfrm>
          <a:off x="23197531" y="9963965"/>
          <a:ext cx="4764505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26" name="Chart 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007501"/>
              </p:ext>
            </p:extLst>
          </p:nvPr>
        </p:nvGraphicFramePr>
        <p:xfrm>
          <a:off x="23197530" y="13801706"/>
          <a:ext cx="4764505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sp>
        <p:nvSpPr>
          <p:cNvPr id="27" name="TextBox 21"/>
          <p:cNvSpPr txBox="1">
            <a:spLocks noChangeArrowheads="1"/>
          </p:cNvSpPr>
          <p:nvPr/>
        </p:nvSpPr>
        <p:spPr bwMode="auto">
          <a:xfrm>
            <a:off x="16844169" y="17458111"/>
            <a:ext cx="1134291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Aft>
                <a:spcPts val="1029"/>
              </a:spcAft>
            </a:pPr>
            <a:endParaRPr lang="en-US" sz="3200" dirty="0">
              <a:cs typeface="Arial" charset="0"/>
            </a:endParaRPr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1389291" y="22811014"/>
            <a:ext cx="13321393" cy="7543646"/>
          </a:xfrm>
          <a:prstGeom prst="rect">
            <a:avLst/>
          </a:prstGeom>
          <a:solidFill>
            <a:srgbClr val="FFFFFF"/>
          </a:solidFill>
          <a:ln w="25400">
            <a:solidFill>
              <a:srgbClr val="2C3035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2149568">
              <a:defRPr/>
            </a:pPr>
            <a:endParaRPr lang="en-US" sz="7425" dirty="0">
              <a:solidFill>
                <a:schemeClr val="lt1"/>
              </a:solidFill>
            </a:endParaRPr>
          </a:p>
        </p:txBody>
      </p:sp>
      <p:sp>
        <p:nvSpPr>
          <p:cNvPr id="31" name="TextBox 24"/>
          <p:cNvSpPr txBox="1">
            <a:spLocks noChangeArrowheads="1"/>
          </p:cNvSpPr>
          <p:nvPr/>
        </p:nvSpPr>
        <p:spPr bwMode="auto">
          <a:xfrm>
            <a:off x="2077132" y="22993355"/>
            <a:ext cx="11915775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5200" dirty="0" smtClean="0">
                <a:solidFill>
                  <a:srgbClr val="C4022F"/>
                </a:solidFill>
                <a:cs typeface="Arial" charset="0"/>
              </a:rPr>
              <a:t>Faculty Participation in SelectedWorks</a:t>
            </a:r>
            <a:endParaRPr lang="en-US" sz="5200" dirty="0">
              <a:solidFill>
                <a:srgbClr val="C4022F"/>
              </a:solidFill>
              <a:cs typeface="Arial" charset="0"/>
            </a:endParaRPr>
          </a:p>
        </p:txBody>
      </p:sp>
      <p:sp>
        <p:nvSpPr>
          <p:cNvPr id="35" name="TextBox 32"/>
          <p:cNvSpPr txBox="1">
            <a:spLocks noChangeArrowheads="1"/>
          </p:cNvSpPr>
          <p:nvPr/>
        </p:nvSpPr>
        <p:spPr bwMode="auto">
          <a:xfrm>
            <a:off x="2077132" y="17667567"/>
            <a:ext cx="11506200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457200" lvl="0" indent="-457200" algn="just">
              <a:buFont typeface="Wingdings" panose="05000000000000000000" pitchFamily="2" charset="2"/>
              <a:buChar char="Ø"/>
            </a:pPr>
            <a:r>
              <a:rPr lang="en-US" sz="3200" i="1" dirty="0" smtClean="0"/>
              <a:t>DigitalCommons@UNO</a:t>
            </a:r>
            <a:r>
              <a:rPr lang="en-US" sz="3200" dirty="0" smtClean="0"/>
              <a:t> </a:t>
            </a:r>
            <a:r>
              <a:rPr lang="en-US" sz="3200" i="1" dirty="0" smtClean="0"/>
              <a:t>Institutional Repository </a:t>
            </a:r>
            <a:r>
              <a:rPr lang="en-US" sz="3200" i="1" dirty="0" smtClean="0"/>
              <a:t>w</a:t>
            </a:r>
            <a:r>
              <a:rPr lang="en-US" sz="3200" dirty="0" smtClean="0"/>
              <a:t>ebsite</a:t>
            </a:r>
            <a:endParaRPr lang="en-US" sz="3200" dirty="0" smtClean="0"/>
          </a:p>
          <a:p>
            <a:pPr marL="457200" lvl="0" indent="-457200" algn="just">
              <a:buFont typeface="Wingdings" panose="05000000000000000000" pitchFamily="2" charset="2"/>
              <a:buChar char="Ø"/>
            </a:pPr>
            <a:r>
              <a:rPr lang="en-US" sz="3200" dirty="0" smtClean="0"/>
              <a:t>Subject Librarian collaboration and referrals</a:t>
            </a:r>
          </a:p>
          <a:p>
            <a:pPr marL="457200" lvl="0" indent="-457200" algn="just">
              <a:buFont typeface="Wingdings" panose="05000000000000000000" pitchFamily="2" charset="2"/>
              <a:buChar char="Ø"/>
            </a:pPr>
            <a:r>
              <a:rPr lang="en-US" sz="3200" dirty="0" smtClean="0"/>
              <a:t>Departmental presentations</a:t>
            </a:r>
          </a:p>
          <a:p>
            <a:pPr marL="457200" lvl="0" indent="-457200" algn="just">
              <a:buFont typeface="Wingdings" panose="05000000000000000000" pitchFamily="2" charset="2"/>
              <a:buChar char="Ø"/>
            </a:pPr>
            <a:r>
              <a:rPr lang="en-US" sz="3200" dirty="0" smtClean="0"/>
              <a:t>In-person networking</a:t>
            </a:r>
            <a:endParaRPr lang="en-US" sz="3200" dirty="0"/>
          </a:p>
          <a:p>
            <a:pPr marL="457200" lvl="0" indent="-457200" algn="just">
              <a:buFont typeface="Wingdings" panose="05000000000000000000" pitchFamily="2" charset="2"/>
              <a:buChar char="Ø"/>
            </a:pPr>
            <a:r>
              <a:rPr lang="en-US" sz="3200" i="1" dirty="0" smtClean="0"/>
              <a:t>OA Fund</a:t>
            </a:r>
            <a:r>
              <a:rPr lang="en-US" sz="3200" dirty="0" smtClean="0"/>
              <a:t> mandates for material inclusion in the repository</a:t>
            </a:r>
            <a:endParaRPr lang="en-US" sz="3200" dirty="0"/>
          </a:p>
          <a:p>
            <a:pPr marL="457200" lvl="0" indent="-457200" algn="just">
              <a:buFont typeface="Wingdings" panose="05000000000000000000" pitchFamily="2" charset="2"/>
              <a:buChar char="Ø"/>
            </a:pPr>
            <a:r>
              <a:rPr lang="en-US" sz="3200" i="1" dirty="0" smtClean="0"/>
              <a:t>DigitalMeasures</a:t>
            </a:r>
            <a:endParaRPr lang="en-US" sz="3200" i="1" dirty="0"/>
          </a:p>
          <a:p>
            <a:pPr marL="457200" lvl="0" indent="-457200" algn="just">
              <a:buFont typeface="Wingdings" panose="05000000000000000000" pitchFamily="2" charset="2"/>
              <a:buChar char="Ø"/>
            </a:pPr>
            <a:r>
              <a:rPr lang="en-US" sz="3200" dirty="0" smtClean="0"/>
              <a:t>Distribution of promotional material (fliers/ decals)</a:t>
            </a:r>
            <a:endParaRPr lang="en-US" sz="3200" dirty="0"/>
          </a:p>
        </p:txBody>
      </p:sp>
      <p:sp>
        <p:nvSpPr>
          <p:cNvPr id="2" name="TextBox 1"/>
          <p:cNvSpPr txBox="1"/>
          <p:nvPr/>
        </p:nvSpPr>
        <p:spPr>
          <a:xfrm>
            <a:off x="23565852" y="12766379"/>
            <a:ext cx="30840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Fig. 4</a:t>
            </a:r>
            <a:endParaRPr lang="en-U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6544564" y="16632177"/>
            <a:ext cx="30840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Fig. 3</a:t>
            </a:r>
            <a:endParaRPr lang="en-U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3565851" y="16588283"/>
            <a:ext cx="30840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Fig. 5</a:t>
            </a:r>
            <a:endParaRPr lang="en-U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282287" y="17058225"/>
            <a:ext cx="11805716" cy="7971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An overview of departmental participation, in terms of number of items submitted to </a:t>
            </a:r>
            <a:r>
              <a:rPr lang="en-US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DigitalCommons@UNO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can be seen in </a:t>
            </a:r>
            <a:r>
              <a:rPr lang="en-US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figure 3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 This demonstrates that the most active participants in the university are the </a:t>
            </a:r>
            <a:r>
              <a:rPr lang="en-US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College of Arts &amp; Sciences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the </a:t>
            </a:r>
            <a:r>
              <a:rPr lang="en-US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Dr. C.C. and Mabel L. Criss Library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Student Work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(which is comprised of student dissertations). </a:t>
            </a:r>
            <a:r>
              <a:rPr lang="en-US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Figures 4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US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5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dissects the participation levels of the </a:t>
            </a:r>
            <a:r>
              <a:rPr lang="en-US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Arts &amp; Sciences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and the </a:t>
            </a:r>
            <a:r>
              <a:rPr lang="en-US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Library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revealing that participation levels are not equal across departments. The greatest single collection comes from the </a:t>
            </a:r>
            <a:r>
              <a:rPr lang="en-US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Arthur Paul Afghanistan Collection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Archives &amp; Special Collections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which holds 2,247 items followed by the </a:t>
            </a:r>
            <a:r>
              <a:rPr lang="en-US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Barbara Holland Collection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that holds 1,001 items. However it could be argued that as the basis of these collections are single, large donations the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greatest level of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active participation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comes from the social sciences including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Psychology, History, Sociology and Anthropology and Geography and Geology. 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9" name="Chart 3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0791893"/>
              </p:ext>
            </p:extLst>
          </p:nvPr>
        </p:nvGraphicFramePr>
        <p:xfrm>
          <a:off x="2351218" y="26284955"/>
          <a:ext cx="5652617" cy="36851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2"/>
          </a:graphicData>
        </a:graphic>
      </p:graphicFrame>
      <p:graphicFrame>
        <p:nvGraphicFramePr>
          <p:cNvPr id="43" name="Chart 4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5303895"/>
              </p:ext>
            </p:extLst>
          </p:nvPr>
        </p:nvGraphicFramePr>
        <p:xfrm>
          <a:off x="7984995" y="26265953"/>
          <a:ext cx="5690297" cy="33348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3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985735" y="23752365"/>
            <a:ext cx="12036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SelectedWorks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  <a:hlinkClick r:id="rId14"/>
              </a:rPr>
              <a:t>https://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  <a:hlinkClick r:id="rId14"/>
              </a:rPr>
              <a:t>digitalcommons.unomaha.edu/sw_gallery.html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is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 feature of </a:t>
            </a:r>
            <a:r>
              <a:rPr lang="en-US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DigitalCommons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that acts as a showcase for faculty scholarship in a similar way to platforms such as </a:t>
            </a:r>
            <a:r>
              <a:rPr lang="en-US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ResearchGate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 As will be seen in the next graphs, the highest level of participation comes from the </a:t>
            </a:r>
            <a:r>
              <a:rPr lang="en-US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College of Arts and Sciences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374889" y="29793052"/>
            <a:ext cx="30840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Fig. 1</a:t>
            </a:r>
            <a:endParaRPr lang="en-U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8022674" y="29820226"/>
            <a:ext cx="30840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Fig. 2</a:t>
            </a:r>
            <a:endParaRPr lang="en-U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9831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1283</TotalTime>
  <Words>851</Words>
  <Application>Microsoft Office PowerPoint</Application>
  <PresentationFormat>Custom</PresentationFormat>
  <Paragraphs>41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ＭＳ Ｐゴシック</vt:lpstr>
      <vt:lpstr>Arial</vt:lpstr>
      <vt:lpstr>Arial Bold</vt:lpstr>
      <vt:lpstr>Calibri</vt:lpstr>
      <vt:lpstr>Calibri Light</vt:lpstr>
      <vt:lpstr>Wingdings</vt:lpstr>
      <vt:lpstr>Office Theme</vt:lpstr>
      <vt:lpstr>PowerPoint Presentation</vt:lpstr>
    </vt:vector>
  </TitlesOfParts>
  <Company>University of Nebraska Omaha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Althea Satterfield</dc:creator>
  <cp:lastModifiedBy>Kathryn Ehrig Page</cp:lastModifiedBy>
  <cp:revision>65</cp:revision>
  <dcterms:created xsi:type="dcterms:W3CDTF">2013-10-11T15:47:25Z</dcterms:created>
  <dcterms:modified xsi:type="dcterms:W3CDTF">2018-05-31T16:29:15Z</dcterms:modified>
</cp:coreProperties>
</file>