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71" r:id="rId2"/>
    <p:sldId id="260" r:id="rId3"/>
    <p:sldId id="273" r:id="rId4"/>
    <p:sldId id="290" r:id="rId5"/>
    <p:sldId id="291" r:id="rId6"/>
    <p:sldId id="292" r:id="rId7"/>
    <p:sldId id="264" r:id="rId8"/>
    <p:sldId id="277" r:id="rId9"/>
    <p:sldId id="278" r:id="rId10"/>
    <p:sldId id="279" r:id="rId11"/>
    <p:sldId id="281" r:id="rId12"/>
    <p:sldId id="282" r:id="rId13"/>
    <p:sldId id="287" r:id="rId14"/>
    <p:sldId id="289" r:id="rId15"/>
    <p:sldId id="28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BA1985-9870-46E7-9A71-2B3334160456}" type="datetimeFigureOut">
              <a:rPr lang="en-US" smtClean="0"/>
              <a:t>5/31/2018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203EFD-7091-4A26-9B11-5E4954C739F1}" type="slidenum">
              <a:rPr lang="en-US" smtClean="0"/>
              <a:t>‹#›</a:t>
            </a:fld>
            <a:endParaRPr lang="en-US"/>
          </a:p>
        </p:txBody>
      </p:sp>
    </p:spTree>
    <p:extLst>
      <p:ext uri="{BB962C8B-B14F-4D97-AF65-F5344CB8AC3E}">
        <p14:creationId xmlns:p14="http://schemas.microsoft.com/office/powerpoint/2010/main" val="484632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700" kern="1200" dirty="0" smtClean="0">
                <a:solidFill>
                  <a:schemeClr val="tx1"/>
                </a:solidFill>
                <a:effectLst/>
                <a:latin typeface="+mn-lt"/>
                <a:ea typeface="+mn-ea"/>
                <a:cs typeface="+mn-cs"/>
              </a:rPr>
              <a:t>Visually, the literature may look like this.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Often there are major works that have been written on a topic, and then other,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later works that build on them. These later works tend to be extending or responding to these major works in some way. </a:t>
            </a:r>
            <a:r>
              <a:rPr lang="en-US" sz="1700" b="1" kern="1200" dirty="0" smtClean="0">
                <a:solidFill>
                  <a:schemeClr val="tx1"/>
                </a:solidFill>
                <a:effectLst/>
                <a:latin typeface="+mn-lt"/>
                <a:ea typeface="+mn-ea"/>
                <a:cs typeface="+mn-cs"/>
              </a:rPr>
              <a:t>CLICK</a:t>
            </a:r>
          </a:p>
          <a:p>
            <a:endParaRPr lang="en-US" sz="1700" kern="1200" dirty="0" smtClean="0">
              <a:solidFill>
                <a:schemeClr val="tx1"/>
              </a:solidFill>
              <a:effectLst/>
              <a:latin typeface="+mn-lt"/>
              <a:ea typeface="+mn-ea"/>
              <a:cs typeface="+mn-cs"/>
            </a:endParaRPr>
          </a:p>
          <a:p>
            <a:r>
              <a:rPr lang="en-US" sz="1700" kern="1200" dirty="0" smtClean="0">
                <a:solidFill>
                  <a:schemeClr val="tx1"/>
                </a:solidFill>
                <a:effectLst/>
                <a:latin typeface="+mn-lt"/>
                <a:ea typeface="+mn-ea"/>
                <a:cs typeface="+mn-cs"/>
              </a:rPr>
              <a:t>Basically the literature is a continuously evolving network of scholarly works that interact with each other. As you do your own research, you will begin to understand the relationships between these works and how your own ideas relate within the network.</a:t>
            </a:r>
          </a:p>
          <a:p>
            <a:endParaRPr lang="en-US" sz="1700" kern="1200" dirty="0" smtClean="0">
              <a:solidFill>
                <a:schemeClr val="tx1"/>
              </a:solidFill>
              <a:effectLst/>
              <a:latin typeface="+mn-lt"/>
              <a:ea typeface="+mn-ea"/>
              <a:cs typeface="+mn-cs"/>
            </a:endParaRPr>
          </a:p>
          <a:p>
            <a:r>
              <a:rPr lang="en-US" sz="1700" b="1" kern="1200" dirty="0" smtClean="0">
                <a:solidFill>
                  <a:schemeClr val="tx1"/>
                </a:solidFill>
                <a:effectLst/>
                <a:latin typeface="+mn-lt"/>
                <a:ea typeface="+mn-ea"/>
                <a:cs typeface="+mn-cs"/>
              </a:rPr>
              <a:t>CLICK</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0A3C37BE-C303-496D-B5CD-85F2937540FC}" type="slidenum">
              <a:rPr lang="en-US" smtClean="0"/>
              <a:t>8</a:t>
            </a:fld>
            <a:endParaRPr lang="en-US"/>
          </a:p>
        </p:txBody>
      </p:sp>
    </p:spTree>
    <p:extLst>
      <p:ext uri="{BB962C8B-B14F-4D97-AF65-F5344CB8AC3E}">
        <p14:creationId xmlns:p14="http://schemas.microsoft.com/office/powerpoint/2010/main" val="1577214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700" kern="1200" dirty="0" smtClean="0">
                <a:solidFill>
                  <a:schemeClr val="tx1"/>
                </a:solidFill>
                <a:effectLst/>
                <a:latin typeface="+mn-lt"/>
                <a:ea typeface="+mn-ea"/>
                <a:cs typeface="+mn-cs"/>
              </a:rPr>
              <a:t>Visually, the literature may look like this.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Often there are major works that have been written on a topic, and then other,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later works that build on them. These later works tend to be extending or responding to these major works in some way. </a:t>
            </a:r>
            <a:r>
              <a:rPr lang="en-US" sz="1700" b="1" kern="1200" dirty="0" smtClean="0">
                <a:solidFill>
                  <a:schemeClr val="tx1"/>
                </a:solidFill>
                <a:effectLst/>
                <a:latin typeface="+mn-lt"/>
                <a:ea typeface="+mn-ea"/>
                <a:cs typeface="+mn-cs"/>
              </a:rPr>
              <a:t>CLICK</a:t>
            </a:r>
          </a:p>
          <a:p>
            <a:endParaRPr lang="en-US" sz="1700" kern="1200" dirty="0" smtClean="0">
              <a:solidFill>
                <a:schemeClr val="tx1"/>
              </a:solidFill>
              <a:effectLst/>
              <a:latin typeface="+mn-lt"/>
              <a:ea typeface="+mn-ea"/>
              <a:cs typeface="+mn-cs"/>
            </a:endParaRPr>
          </a:p>
          <a:p>
            <a:r>
              <a:rPr lang="en-US" sz="1700" kern="1200" dirty="0" smtClean="0">
                <a:solidFill>
                  <a:schemeClr val="tx1"/>
                </a:solidFill>
                <a:effectLst/>
                <a:latin typeface="+mn-lt"/>
                <a:ea typeface="+mn-ea"/>
                <a:cs typeface="+mn-cs"/>
              </a:rPr>
              <a:t>Basically the literature is a continuously evolving network of scholarly works that interact with each other. As you do your own research, you will begin to understand the relationships between these works and how your own ideas relate within the network.</a:t>
            </a:r>
          </a:p>
          <a:p>
            <a:endParaRPr lang="en-US" sz="1700" kern="1200" dirty="0" smtClean="0">
              <a:solidFill>
                <a:schemeClr val="tx1"/>
              </a:solidFill>
              <a:effectLst/>
              <a:latin typeface="+mn-lt"/>
              <a:ea typeface="+mn-ea"/>
              <a:cs typeface="+mn-cs"/>
            </a:endParaRPr>
          </a:p>
          <a:p>
            <a:r>
              <a:rPr lang="en-US" sz="1700" b="1" kern="1200" dirty="0" smtClean="0">
                <a:solidFill>
                  <a:schemeClr val="tx1"/>
                </a:solidFill>
                <a:effectLst/>
                <a:latin typeface="+mn-lt"/>
                <a:ea typeface="+mn-ea"/>
                <a:cs typeface="+mn-cs"/>
              </a:rPr>
              <a:t>CLICK</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0A3C37BE-C303-496D-B5CD-85F2937540FC}" type="slidenum">
              <a:rPr lang="en-US" smtClean="0"/>
              <a:t>9</a:t>
            </a:fld>
            <a:endParaRPr lang="en-US"/>
          </a:p>
        </p:txBody>
      </p:sp>
    </p:spTree>
    <p:extLst>
      <p:ext uri="{BB962C8B-B14F-4D97-AF65-F5344CB8AC3E}">
        <p14:creationId xmlns:p14="http://schemas.microsoft.com/office/powerpoint/2010/main" val="3887639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700" kern="1200" dirty="0" smtClean="0">
                <a:solidFill>
                  <a:schemeClr val="tx1"/>
                </a:solidFill>
                <a:effectLst/>
                <a:latin typeface="+mn-lt"/>
                <a:ea typeface="+mn-ea"/>
                <a:cs typeface="+mn-cs"/>
              </a:rPr>
              <a:t>Visually, the literature may look like this.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Often there are major works that have been written on a topic, and then other,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later works that build on them. These later works tend to be extending or responding to these major works in some way. </a:t>
            </a:r>
            <a:r>
              <a:rPr lang="en-US" sz="1700" b="1" kern="1200" dirty="0" smtClean="0">
                <a:solidFill>
                  <a:schemeClr val="tx1"/>
                </a:solidFill>
                <a:effectLst/>
                <a:latin typeface="+mn-lt"/>
                <a:ea typeface="+mn-ea"/>
                <a:cs typeface="+mn-cs"/>
              </a:rPr>
              <a:t>CLICK</a:t>
            </a:r>
          </a:p>
          <a:p>
            <a:endParaRPr lang="en-US" sz="1700" kern="1200" dirty="0" smtClean="0">
              <a:solidFill>
                <a:schemeClr val="tx1"/>
              </a:solidFill>
              <a:effectLst/>
              <a:latin typeface="+mn-lt"/>
              <a:ea typeface="+mn-ea"/>
              <a:cs typeface="+mn-cs"/>
            </a:endParaRPr>
          </a:p>
          <a:p>
            <a:r>
              <a:rPr lang="en-US" sz="1700" kern="1200" dirty="0" smtClean="0">
                <a:solidFill>
                  <a:schemeClr val="tx1"/>
                </a:solidFill>
                <a:effectLst/>
                <a:latin typeface="+mn-lt"/>
                <a:ea typeface="+mn-ea"/>
                <a:cs typeface="+mn-cs"/>
              </a:rPr>
              <a:t>Basically the literature is a continuously evolving network of scholarly works that interact with each other. As you do your own research, you will begin to understand the relationships between these works and how your own ideas relate within the network.</a:t>
            </a:r>
          </a:p>
          <a:p>
            <a:endParaRPr lang="en-US" sz="1700" kern="1200" dirty="0" smtClean="0">
              <a:solidFill>
                <a:schemeClr val="tx1"/>
              </a:solidFill>
              <a:effectLst/>
              <a:latin typeface="+mn-lt"/>
              <a:ea typeface="+mn-ea"/>
              <a:cs typeface="+mn-cs"/>
            </a:endParaRPr>
          </a:p>
          <a:p>
            <a:r>
              <a:rPr lang="en-US" sz="1700" b="1" kern="1200" dirty="0" smtClean="0">
                <a:solidFill>
                  <a:schemeClr val="tx1"/>
                </a:solidFill>
                <a:effectLst/>
                <a:latin typeface="+mn-lt"/>
                <a:ea typeface="+mn-ea"/>
                <a:cs typeface="+mn-cs"/>
              </a:rPr>
              <a:t>CLICK</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0A3C37BE-C303-496D-B5CD-85F2937540FC}" type="slidenum">
              <a:rPr lang="en-US" smtClean="0"/>
              <a:t>10</a:t>
            </a:fld>
            <a:endParaRPr lang="en-US"/>
          </a:p>
        </p:txBody>
      </p:sp>
    </p:spTree>
    <p:extLst>
      <p:ext uri="{BB962C8B-B14F-4D97-AF65-F5344CB8AC3E}">
        <p14:creationId xmlns:p14="http://schemas.microsoft.com/office/powerpoint/2010/main" val="3287464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700" kern="1200" dirty="0" smtClean="0">
                <a:solidFill>
                  <a:schemeClr val="tx1"/>
                </a:solidFill>
                <a:effectLst/>
                <a:latin typeface="+mn-lt"/>
                <a:ea typeface="+mn-ea"/>
                <a:cs typeface="+mn-cs"/>
              </a:rPr>
              <a:t>Visually, the literature may look like this.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Often there are major works that have been written on a topic, and then other,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later works that build on them. These later works tend to be extending or responding to these major works in some way. </a:t>
            </a:r>
            <a:r>
              <a:rPr lang="en-US" sz="1700" b="1" kern="1200" dirty="0" smtClean="0">
                <a:solidFill>
                  <a:schemeClr val="tx1"/>
                </a:solidFill>
                <a:effectLst/>
                <a:latin typeface="+mn-lt"/>
                <a:ea typeface="+mn-ea"/>
                <a:cs typeface="+mn-cs"/>
              </a:rPr>
              <a:t>CLICK</a:t>
            </a:r>
          </a:p>
          <a:p>
            <a:endParaRPr lang="en-US" sz="1700" kern="1200" dirty="0" smtClean="0">
              <a:solidFill>
                <a:schemeClr val="tx1"/>
              </a:solidFill>
              <a:effectLst/>
              <a:latin typeface="+mn-lt"/>
              <a:ea typeface="+mn-ea"/>
              <a:cs typeface="+mn-cs"/>
            </a:endParaRPr>
          </a:p>
          <a:p>
            <a:r>
              <a:rPr lang="en-US" sz="1700" kern="1200" dirty="0" smtClean="0">
                <a:solidFill>
                  <a:schemeClr val="tx1"/>
                </a:solidFill>
                <a:effectLst/>
                <a:latin typeface="+mn-lt"/>
                <a:ea typeface="+mn-ea"/>
                <a:cs typeface="+mn-cs"/>
              </a:rPr>
              <a:t>Basically the literature is a continuously evolving network of scholarly works that interact with each other. As you do your own research, you will begin to understand the relationships between these works and how your own ideas relate within the network.</a:t>
            </a:r>
          </a:p>
          <a:p>
            <a:endParaRPr lang="en-US" sz="1700" kern="1200" dirty="0" smtClean="0">
              <a:solidFill>
                <a:schemeClr val="tx1"/>
              </a:solidFill>
              <a:effectLst/>
              <a:latin typeface="+mn-lt"/>
              <a:ea typeface="+mn-ea"/>
              <a:cs typeface="+mn-cs"/>
            </a:endParaRPr>
          </a:p>
          <a:p>
            <a:r>
              <a:rPr lang="en-US" sz="1700" b="1" kern="1200" dirty="0" smtClean="0">
                <a:solidFill>
                  <a:schemeClr val="tx1"/>
                </a:solidFill>
                <a:effectLst/>
                <a:latin typeface="+mn-lt"/>
                <a:ea typeface="+mn-ea"/>
                <a:cs typeface="+mn-cs"/>
              </a:rPr>
              <a:t>CLICK</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0A3C37BE-C303-496D-B5CD-85F2937540FC}" type="slidenum">
              <a:rPr lang="en-US" smtClean="0"/>
              <a:t>11</a:t>
            </a:fld>
            <a:endParaRPr lang="en-US"/>
          </a:p>
        </p:txBody>
      </p:sp>
    </p:spTree>
    <p:extLst>
      <p:ext uri="{BB962C8B-B14F-4D97-AF65-F5344CB8AC3E}">
        <p14:creationId xmlns:p14="http://schemas.microsoft.com/office/powerpoint/2010/main" val="1629242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700" kern="1200" dirty="0" smtClean="0">
                <a:solidFill>
                  <a:schemeClr val="tx1"/>
                </a:solidFill>
                <a:effectLst/>
                <a:latin typeface="+mn-lt"/>
                <a:ea typeface="+mn-ea"/>
                <a:cs typeface="+mn-cs"/>
              </a:rPr>
              <a:t>Visually, the literature may look like this.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Often there are major works that have been written on a topic, and then other,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later works that build on them. These later works tend to be extending or responding to these major works in some way. </a:t>
            </a:r>
            <a:r>
              <a:rPr lang="en-US" sz="1700" b="1" kern="1200" dirty="0" smtClean="0">
                <a:solidFill>
                  <a:schemeClr val="tx1"/>
                </a:solidFill>
                <a:effectLst/>
                <a:latin typeface="+mn-lt"/>
                <a:ea typeface="+mn-ea"/>
                <a:cs typeface="+mn-cs"/>
              </a:rPr>
              <a:t>CLICK</a:t>
            </a:r>
          </a:p>
          <a:p>
            <a:endParaRPr lang="en-US" sz="1700" kern="1200" dirty="0" smtClean="0">
              <a:solidFill>
                <a:schemeClr val="tx1"/>
              </a:solidFill>
              <a:effectLst/>
              <a:latin typeface="+mn-lt"/>
              <a:ea typeface="+mn-ea"/>
              <a:cs typeface="+mn-cs"/>
            </a:endParaRPr>
          </a:p>
          <a:p>
            <a:r>
              <a:rPr lang="en-US" sz="1700" kern="1200" dirty="0" smtClean="0">
                <a:solidFill>
                  <a:schemeClr val="tx1"/>
                </a:solidFill>
                <a:effectLst/>
                <a:latin typeface="+mn-lt"/>
                <a:ea typeface="+mn-ea"/>
                <a:cs typeface="+mn-cs"/>
              </a:rPr>
              <a:t>Basically the literature is a continuously evolving network of scholarly works that interact with each other. As you do your own research, you will begin to understand the relationships between these works and how your own ideas relate within the network.</a:t>
            </a:r>
          </a:p>
          <a:p>
            <a:endParaRPr lang="en-US" sz="1700" kern="1200" dirty="0" smtClean="0">
              <a:solidFill>
                <a:schemeClr val="tx1"/>
              </a:solidFill>
              <a:effectLst/>
              <a:latin typeface="+mn-lt"/>
              <a:ea typeface="+mn-ea"/>
              <a:cs typeface="+mn-cs"/>
            </a:endParaRPr>
          </a:p>
          <a:p>
            <a:r>
              <a:rPr lang="en-US" sz="1700" b="1" kern="1200" dirty="0" smtClean="0">
                <a:solidFill>
                  <a:schemeClr val="tx1"/>
                </a:solidFill>
                <a:effectLst/>
                <a:latin typeface="+mn-lt"/>
                <a:ea typeface="+mn-ea"/>
                <a:cs typeface="+mn-cs"/>
              </a:rPr>
              <a:t>CLICK</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0A3C37BE-C303-496D-B5CD-85F2937540FC}" type="slidenum">
              <a:rPr lang="en-US" smtClean="0"/>
              <a:t>12</a:t>
            </a:fld>
            <a:endParaRPr lang="en-US"/>
          </a:p>
        </p:txBody>
      </p:sp>
    </p:spTree>
    <p:extLst>
      <p:ext uri="{BB962C8B-B14F-4D97-AF65-F5344CB8AC3E}">
        <p14:creationId xmlns:p14="http://schemas.microsoft.com/office/powerpoint/2010/main" val="315185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700" kern="1200" dirty="0" smtClean="0">
                <a:solidFill>
                  <a:schemeClr val="tx1"/>
                </a:solidFill>
                <a:effectLst/>
                <a:latin typeface="+mn-lt"/>
                <a:ea typeface="+mn-ea"/>
                <a:cs typeface="+mn-cs"/>
              </a:rPr>
              <a:t>Visually, the literature may look like this.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Often there are major works that have been written on a topic, and then other,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later works that build on them. These later works tend to be extending or responding to these major works in some way. </a:t>
            </a:r>
            <a:r>
              <a:rPr lang="en-US" sz="1700" b="1" kern="1200" dirty="0" smtClean="0">
                <a:solidFill>
                  <a:schemeClr val="tx1"/>
                </a:solidFill>
                <a:effectLst/>
                <a:latin typeface="+mn-lt"/>
                <a:ea typeface="+mn-ea"/>
                <a:cs typeface="+mn-cs"/>
              </a:rPr>
              <a:t>CLICK</a:t>
            </a:r>
          </a:p>
          <a:p>
            <a:endParaRPr lang="en-US" sz="1700" kern="1200" dirty="0" smtClean="0">
              <a:solidFill>
                <a:schemeClr val="tx1"/>
              </a:solidFill>
              <a:effectLst/>
              <a:latin typeface="+mn-lt"/>
              <a:ea typeface="+mn-ea"/>
              <a:cs typeface="+mn-cs"/>
            </a:endParaRPr>
          </a:p>
          <a:p>
            <a:r>
              <a:rPr lang="en-US" sz="1700" kern="1200" dirty="0" smtClean="0">
                <a:solidFill>
                  <a:schemeClr val="tx1"/>
                </a:solidFill>
                <a:effectLst/>
                <a:latin typeface="+mn-lt"/>
                <a:ea typeface="+mn-ea"/>
                <a:cs typeface="+mn-cs"/>
              </a:rPr>
              <a:t>Basically the literature is a continuously evolving network of scholarly works that interact with each other. As you do your own research, you will begin to understand the relationships between these works and how your own ideas relate within the network.</a:t>
            </a:r>
          </a:p>
          <a:p>
            <a:endParaRPr lang="en-US" sz="1700" kern="1200" dirty="0" smtClean="0">
              <a:solidFill>
                <a:schemeClr val="tx1"/>
              </a:solidFill>
              <a:effectLst/>
              <a:latin typeface="+mn-lt"/>
              <a:ea typeface="+mn-ea"/>
              <a:cs typeface="+mn-cs"/>
            </a:endParaRPr>
          </a:p>
          <a:p>
            <a:r>
              <a:rPr lang="en-US" sz="1700" b="1" kern="1200" dirty="0" smtClean="0">
                <a:solidFill>
                  <a:schemeClr val="tx1"/>
                </a:solidFill>
                <a:effectLst/>
                <a:latin typeface="+mn-lt"/>
                <a:ea typeface="+mn-ea"/>
                <a:cs typeface="+mn-cs"/>
              </a:rPr>
              <a:t>CLICK</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0A3C37BE-C303-496D-B5CD-85F2937540FC}" type="slidenum">
              <a:rPr lang="en-US" smtClean="0"/>
              <a:t>13</a:t>
            </a:fld>
            <a:endParaRPr lang="en-US"/>
          </a:p>
        </p:txBody>
      </p:sp>
    </p:spTree>
    <p:extLst>
      <p:ext uri="{BB962C8B-B14F-4D97-AF65-F5344CB8AC3E}">
        <p14:creationId xmlns:p14="http://schemas.microsoft.com/office/powerpoint/2010/main" val="2171907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700" kern="1200" dirty="0" smtClean="0">
                <a:solidFill>
                  <a:schemeClr val="tx1"/>
                </a:solidFill>
                <a:effectLst/>
                <a:latin typeface="+mn-lt"/>
                <a:ea typeface="+mn-ea"/>
                <a:cs typeface="+mn-cs"/>
              </a:rPr>
              <a:t>Visually, the literature may look like this.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Often there are major works that have been written on a topic, and then other,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later works that build on them. These later works tend to be extending or responding to these major works in some way. </a:t>
            </a:r>
            <a:r>
              <a:rPr lang="en-US" sz="1700" b="1" kern="1200" dirty="0" smtClean="0">
                <a:solidFill>
                  <a:schemeClr val="tx1"/>
                </a:solidFill>
                <a:effectLst/>
                <a:latin typeface="+mn-lt"/>
                <a:ea typeface="+mn-ea"/>
                <a:cs typeface="+mn-cs"/>
              </a:rPr>
              <a:t>CLICK</a:t>
            </a:r>
          </a:p>
          <a:p>
            <a:endParaRPr lang="en-US" sz="1700" kern="1200" dirty="0" smtClean="0">
              <a:solidFill>
                <a:schemeClr val="tx1"/>
              </a:solidFill>
              <a:effectLst/>
              <a:latin typeface="+mn-lt"/>
              <a:ea typeface="+mn-ea"/>
              <a:cs typeface="+mn-cs"/>
            </a:endParaRPr>
          </a:p>
          <a:p>
            <a:r>
              <a:rPr lang="en-US" sz="1700" kern="1200" dirty="0" smtClean="0">
                <a:solidFill>
                  <a:schemeClr val="tx1"/>
                </a:solidFill>
                <a:effectLst/>
                <a:latin typeface="+mn-lt"/>
                <a:ea typeface="+mn-ea"/>
                <a:cs typeface="+mn-cs"/>
              </a:rPr>
              <a:t>Basically the literature is a continuously evolving network of scholarly works that interact with each other. As you do your own research, you will begin to understand the relationships between these works and how your own ideas relate within the network.</a:t>
            </a:r>
          </a:p>
          <a:p>
            <a:endParaRPr lang="en-US" sz="1700" kern="1200" dirty="0" smtClean="0">
              <a:solidFill>
                <a:schemeClr val="tx1"/>
              </a:solidFill>
              <a:effectLst/>
              <a:latin typeface="+mn-lt"/>
              <a:ea typeface="+mn-ea"/>
              <a:cs typeface="+mn-cs"/>
            </a:endParaRPr>
          </a:p>
          <a:p>
            <a:r>
              <a:rPr lang="en-US" sz="1700" b="1" kern="1200" dirty="0" smtClean="0">
                <a:solidFill>
                  <a:schemeClr val="tx1"/>
                </a:solidFill>
                <a:effectLst/>
                <a:latin typeface="+mn-lt"/>
                <a:ea typeface="+mn-ea"/>
                <a:cs typeface="+mn-cs"/>
              </a:rPr>
              <a:t>CLICK</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0A3C37BE-C303-496D-B5CD-85F2937540FC}" type="slidenum">
              <a:rPr lang="en-US" smtClean="0"/>
              <a:t>14</a:t>
            </a:fld>
            <a:endParaRPr lang="en-US"/>
          </a:p>
        </p:txBody>
      </p:sp>
    </p:spTree>
    <p:extLst>
      <p:ext uri="{BB962C8B-B14F-4D97-AF65-F5344CB8AC3E}">
        <p14:creationId xmlns:p14="http://schemas.microsoft.com/office/powerpoint/2010/main" val="2780282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700" kern="1200" dirty="0" smtClean="0">
                <a:solidFill>
                  <a:schemeClr val="tx1"/>
                </a:solidFill>
                <a:effectLst/>
                <a:latin typeface="+mn-lt"/>
                <a:ea typeface="+mn-ea"/>
                <a:cs typeface="+mn-cs"/>
              </a:rPr>
              <a:t>Visually, the literature may look like this.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Often there are major works that have been written on a topic, and then other, </a:t>
            </a:r>
            <a:r>
              <a:rPr lang="en-US" sz="1700" b="1" kern="1200" dirty="0" smtClean="0">
                <a:solidFill>
                  <a:schemeClr val="tx1"/>
                </a:solidFill>
                <a:effectLst/>
                <a:latin typeface="+mn-lt"/>
                <a:ea typeface="+mn-ea"/>
                <a:cs typeface="+mn-cs"/>
              </a:rPr>
              <a:t>CLICK</a:t>
            </a:r>
            <a:r>
              <a:rPr lang="en-US" sz="1700" kern="1200" dirty="0" smtClean="0">
                <a:solidFill>
                  <a:schemeClr val="tx1"/>
                </a:solidFill>
                <a:effectLst/>
                <a:latin typeface="+mn-lt"/>
                <a:ea typeface="+mn-ea"/>
                <a:cs typeface="+mn-cs"/>
              </a:rPr>
              <a:t> later works that build on them. These later works tend to be extending or responding to these major works in some way. </a:t>
            </a:r>
            <a:r>
              <a:rPr lang="en-US" sz="1700" b="1" kern="1200" dirty="0" smtClean="0">
                <a:solidFill>
                  <a:schemeClr val="tx1"/>
                </a:solidFill>
                <a:effectLst/>
                <a:latin typeface="+mn-lt"/>
                <a:ea typeface="+mn-ea"/>
                <a:cs typeface="+mn-cs"/>
              </a:rPr>
              <a:t>CLICK</a:t>
            </a:r>
          </a:p>
          <a:p>
            <a:endParaRPr lang="en-US" sz="1700" kern="1200" dirty="0" smtClean="0">
              <a:solidFill>
                <a:schemeClr val="tx1"/>
              </a:solidFill>
              <a:effectLst/>
              <a:latin typeface="+mn-lt"/>
              <a:ea typeface="+mn-ea"/>
              <a:cs typeface="+mn-cs"/>
            </a:endParaRPr>
          </a:p>
          <a:p>
            <a:r>
              <a:rPr lang="en-US" sz="1700" kern="1200" dirty="0" smtClean="0">
                <a:solidFill>
                  <a:schemeClr val="tx1"/>
                </a:solidFill>
                <a:effectLst/>
                <a:latin typeface="+mn-lt"/>
                <a:ea typeface="+mn-ea"/>
                <a:cs typeface="+mn-cs"/>
              </a:rPr>
              <a:t>Basically the literature is a continuously evolving network of scholarly works that interact with each other. As you do your own research, you will begin to understand the relationships between these works and how your own ideas relate within the network.</a:t>
            </a:r>
          </a:p>
          <a:p>
            <a:endParaRPr lang="en-US" sz="1700" kern="1200" dirty="0" smtClean="0">
              <a:solidFill>
                <a:schemeClr val="tx1"/>
              </a:solidFill>
              <a:effectLst/>
              <a:latin typeface="+mn-lt"/>
              <a:ea typeface="+mn-ea"/>
              <a:cs typeface="+mn-cs"/>
            </a:endParaRPr>
          </a:p>
          <a:p>
            <a:r>
              <a:rPr lang="en-US" sz="1700" b="1" kern="1200" dirty="0" smtClean="0">
                <a:solidFill>
                  <a:schemeClr val="tx1"/>
                </a:solidFill>
                <a:effectLst/>
                <a:latin typeface="+mn-lt"/>
                <a:ea typeface="+mn-ea"/>
                <a:cs typeface="+mn-cs"/>
              </a:rPr>
              <a:t>CLICK</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0A3C37BE-C303-496D-B5CD-85F2937540FC}" type="slidenum">
              <a:rPr lang="en-US" smtClean="0"/>
              <a:t>15</a:t>
            </a:fld>
            <a:endParaRPr lang="en-US"/>
          </a:p>
        </p:txBody>
      </p:sp>
    </p:spTree>
    <p:extLst>
      <p:ext uri="{BB962C8B-B14F-4D97-AF65-F5344CB8AC3E}">
        <p14:creationId xmlns:p14="http://schemas.microsoft.com/office/powerpoint/2010/main" val="1509123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E024F3-7E74-455C-A895-750BECC96218}"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2E4B5-2680-4FC6-B4F2-84758D134ACB}" type="slidenum">
              <a:rPr lang="en-US" smtClean="0"/>
              <a:t>‹#›</a:t>
            </a:fld>
            <a:endParaRPr lang="en-US"/>
          </a:p>
        </p:txBody>
      </p:sp>
    </p:spTree>
    <p:extLst>
      <p:ext uri="{BB962C8B-B14F-4D97-AF65-F5344CB8AC3E}">
        <p14:creationId xmlns:p14="http://schemas.microsoft.com/office/powerpoint/2010/main" val="2311604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E024F3-7E74-455C-A895-750BECC96218}"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2E4B5-2680-4FC6-B4F2-84758D134ACB}" type="slidenum">
              <a:rPr lang="en-US" smtClean="0"/>
              <a:t>‹#›</a:t>
            </a:fld>
            <a:endParaRPr lang="en-US"/>
          </a:p>
        </p:txBody>
      </p:sp>
    </p:spTree>
    <p:extLst>
      <p:ext uri="{BB962C8B-B14F-4D97-AF65-F5344CB8AC3E}">
        <p14:creationId xmlns:p14="http://schemas.microsoft.com/office/powerpoint/2010/main" val="1744423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E024F3-7E74-455C-A895-750BECC96218}"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2E4B5-2680-4FC6-B4F2-84758D134ACB}" type="slidenum">
              <a:rPr lang="en-US" smtClean="0"/>
              <a:t>‹#›</a:t>
            </a:fld>
            <a:endParaRPr lang="en-US"/>
          </a:p>
        </p:txBody>
      </p:sp>
    </p:spTree>
    <p:extLst>
      <p:ext uri="{BB962C8B-B14F-4D97-AF65-F5344CB8AC3E}">
        <p14:creationId xmlns:p14="http://schemas.microsoft.com/office/powerpoint/2010/main" val="2131415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E024F3-7E74-455C-A895-750BECC96218}"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2E4B5-2680-4FC6-B4F2-84758D134ACB}" type="slidenum">
              <a:rPr lang="en-US" smtClean="0"/>
              <a:t>‹#›</a:t>
            </a:fld>
            <a:endParaRPr lang="en-US"/>
          </a:p>
        </p:txBody>
      </p:sp>
    </p:spTree>
    <p:extLst>
      <p:ext uri="{BB962C8B-B14F-4D97-AF65-F5344CB8AC3E}">
        <p14:creationId xmlns:p14="http://schemas.microsoft.com/office/powerpoint/2010/main" val="1759247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8E024F3-7E74-455C-A895-750BECC96218}"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D2E4B5-2680-4FC6-B4F2-84758D134ACB}" type="slidenum">
              <a:rPr lang="en-US" smtClean="0"/>
              <a:t>‹#›</a:t>
            </a:fld>
            <a:endParaRPr lang="en-US"/>
          </a:p>
        </p:txBody>
      </p:sp>
    </p:spTree>
    <p:extLst>
      <p:ext uri="{BB962C8B-B14F-4D97-AF65-F5344CB8AC3E}">
        <p14:creationId xmlns:p14="http://schemas.microsoft.com/office/powerpoint/2010/main" val="1411991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8E024F3-7E74-455C-A895-750BECC96218}" type="datetimeFigureOut">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D2E4B5-2680-4FC6-B4F2-84758D134ACB}" type="slidenum">
              <a:rPr lang="en-US" smtClean="0"/>
              <a:t>‹#›</a:t>
            </a:fld>
            <a:endParaRPr lang="en-US"/>
          </a:p>
        </p:txBody>
      </p:sp>
    </p:spTree>
    <p:extLst>
      <p:ext uri="{BB962C8B-B14F-4D97-AF65-F5344CB8AC3E}">
        <p14:creationId xmlns:p14="http://schemas.microsoft.com/office/powerpoint/2010/main" val="3851352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E024F3-7E74-455C-A895-750BECC96218}" type="datetimeFigureOut">
              <a:rPr lang="en-US" smtClean="0"/>
              <a:t>5/31/2018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D2E4B5-2680-4FC6-B4F2-84758D134ACB}" type="slidenum">
              <a:rPr lang="en-US" smtClean="0"/>
              <a:t>‹#›</a:t>
            </a:fld>
            <a:endParaRPr lang="en-US"/>
          </a:p>
        </p:txBody>
      </p:sp>
    </p:spTree>
    <p:extLst>
      <p:ext uri="{BB962C8B-B14F-4D97-AF65-F5344CB8AC3E}">
        <p14:creationId xmlns:p14="http://schemas.microsoft.com/office/powerpoint/2010/main" val="2443632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E024F3-7E74-455C-A895-750BECC96218}" type="datetimeFigureOut">
              <a:rPr lang="en-US" smtClean="0"/>
              <a:t>5/31/2018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D2E4B5-2680-4FC6-B4F2-84758D134ACB}" type="slidenum">
              <a:rPr lang="en-US" smtClean="0"/>
              <a:t>‹#›</a:t>
            </a:fld>
            <a:endParaRPr lang="en-US"/>
          </a:p>
        </p:txBody>
      </p:sp>
    </p:spTree>
    <p:extLst>
      <p:ext uri="{BB962C8B-B14F-4D97-AF65-F5344CB8AC3E}">
        <p14:creationId xmlns:p14="http://schemas.microsoft.com/office/powerpoint/2010/main" val="934857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E024F3-7E74-455C-A895-750BECC96218}" type="datetimeFigureOut">
              <a:rPr lang="en-US" smtClean="0"/>
              <a:t>5/31/2018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D2E4B5-2680-4FC6-B4F2-84758D134ACB}" type="slidenum">
              <a:rPr lang="en-US" smtClean="0"/>
              <a:t>‹#›</a:t>
            </a:fld>
            <a:endParaRPr lang="en-US"/>
          </a:p>
        </p:txBody>
      </p:sp>
    </p:spTree>
    <p:extLst>
      <p:ext uri="{BB962C8B-B14F-4D97-AF65-F5344CB8AC3E}">
        <p14:creationId xmlns:p14="http://schemas.microsoft.com/office/powerpoint/2010/main" val="4119327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8E024F3-7E74-455C-A895-750BECC96218}" type="datetimeFigureOut">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D2E4B5-2680-4FC6-B4F2-84758D134ACB}" type="slidenum">
              <a:rPr lang="en-US" smtClean="0"/>
              <a:t>‹#›</a:t>
            </a:fld>
            <a:endParaRPr lang="en-US"/>
          </a:p>
        </p:txBody>
      </p:sp>
    </p:spTree>
    <p:extLst>
      <p:ext uri="{BB962C8B-B14F-4D97-AF65-F5344CB8AC3E}">
        <p14:creationId xmlns:p14="http://schemas.microsoft.com/office/powerpoint/2010/main" val="3531844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8E024F3-7E74-455C-A895-750BECC96218}" type="datetimeFigureOut">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D2E4B5-2680-4FC6-B4F2-84758D134ACB}" type="slidenum">
              <a:rPr lang="en-US" smtClean="0"/>
              <a:t>‹#›</a:t>
            </a:fld>
            <a:endParaRPr lang="en-US"/>
          </a:p>
        </p:txBody>
      </p:sp>
    </p:spTree>
    <p:extLst>
      <p:ext uri="{BB962C8B-B14F-4D97-AF65-F5344CB8AC3E}">
        <p14:creationId xmlns:p14="http://schemas.microsoft.com/office/powerpoint/2010/main" val="2294039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E024F3-7E74-455C-A895-750BECC96218}" type="datetimeFigureOut">
              <a:rPr lang="en-US" smtClean="0"/>
              <a:t>5/31/2018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D2E4B5-2680-4FC6-B4F2-84758D134ACB}" type="slidenum">
              <a:rPr lang="en-US" smtClean="0"/>
              <a:t>‹#›</a:t>
            </a:fld>
            <a:endParaRPr lang="en-US"/>
          </a:p>
        </p:txBody>
      </p:sp>
    </p:spTree>
    <p:extLst>
      <p:ext uri="{BB962C8B-B14F-4D97-AF65-F5344CB8AC3E}">
        <p14:creationId xmlns:p14="http://schemas.microsoft.com/office/powerpoint/2010/main" val="5721410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hyperlink" Target="mailto:ofarooq@unomaha.edu" TargetMode="External"/><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302806" y="0"/>
            <a:ext cx="12494806" cy="7028329"/>
          </a:xfrm>
          <a:prstGeom prst="rect">
            <a:avLst/>
          </a:prstGeom>
        </p:spPr>
      </p:pic>
      <p:sp>
        <p:nvSpPr>
          <p:cNvPr id="9" name="Rectangle 8"/>
          <p:cNvSpPr/>
          <p:nvPr/>
        </p:nvSpPr>
        <p:spPr>
          <a:xfrm>
            <a:off x="304800" y="1290918"/>
            <a:ext cx="11887200" cy="51816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8" name="TextBox 7"/>
          <p:cNvSpPr txBox="1"/>
          <p:nvPr/>
        </p:nvSpPr>
        <p:spPr>
          <a:xfrm>
            <a:off x="-302806" y="1487582"/>
            <a:ext cx="12494806" cy="4185761"/>
          </a:xfrm>
          <a:prstGeom prst="rect">
            <a:avLst/>
          </a:prstGeom>
          <a:noFill/>
        </p:spPr>
        <p:txBody>
          <a:bodyPr wrap="square" rtlCol="0">
            <a:spAutoFit/>
          </a:bodyPr>
          <a:lstStyle/>
          <a:p>
            <a:pPr algn="ctr"/>
            <a:r>
              <a:rPr lang="en-US" sz="4400" b="1" dirty="0" smtClean="0">
                <a:latin typeface="Helvetica" panose="020B0604020202020204" pitchFamily="34" charset="0"/>
                <a:cs typeface="Helvetica" panose="020B0604020202020204" pitchFamily="34" charset="0"/>
              </a:rPr>
              <a:t>Explanations, Analogies, and Elaborations: Incorporating Questioning Prompts in Instruction Sessions</a:t>
            </a:r>
          </a:p>
          <a:p>
            <a:pPr algn="ctr"/>
            <a:endParaRPr lang="en-US" sz="3000" b="1" dirty="0" smtClean="0">
              <a:latin typeface="Helvetica" panose="020B0604020202020204" pitchFamily="34" charset="0"/>
              <a:cs typeface="Helvetica" panose="020B0604020202020204" pitchFamily="34" charset="0"/>
            </a:endParaRPr>
          </a:p>
          <a:p>
            <a:pPr algn="ctr"/>
            <a:endParaRPr lang="en-US" sz="3200" b="1" dirty="0">
              <a:latin typeface="Helvetica" panose="020B0604020202020204" pitchFamily="34" charset="0"/>
              <a:cs typeface="Helvetica" panose="020B0604020202020204" pitchFamily="34" charset="0"/>
            </a:endParaRPr>
          </a:p>
          <a:p>
            <a:pPr algn="ctr"/>
            <a:r>
              <a:rPr lang="en-US" sz="3200" b="1" dirty="0" smtClean="0">
                <a:latin typeface="Helvetica" panose="020B0604020202020204" pitchFamily="34" charset="0"/>
                <a:cs typeface="Helvetica" panose="020B0604020202020204" pitchFamily="34" charset="0"/>
              </a:rPr>
              <a:t>Omer Farooq, Ph.D.</a:t>
            </a:r>
          </a:p>
          <a:p>
            <a:pPr algn="ctr"/>
            <a:r>
              <a:rPr lang="en-US" sz="2000" b="1" dirty="0" smtClean="0">
                <a:latin typeface="Helvetica" panose="020B0604020202020204" pitchFamily="34" charset="0"/>
                <a:cs typeface="Helvetica" panose="020B0604020202020204" pitchFamily="34" charset="0"/>
              </a:rPr>
              <a:t>Social Sciences Librarian</a:t>
            </a:r>
          </a:p>
          <a:p>
            <a:pPr algn="ctr"/>
            <a:r>
              <a:rPr lang="en-US" sz="2000" b="1" dirty="0" smtClean="0">
                <a:latin typeface="Helvetica" panose="020B0604020202020204" pitchFamily="34" charset="0"/>
                <a:cs typeface="Helvetica" panose="020B0604020202020204" pitchFamily="34" charset="0"/>
              </a:rPr>
              <a:t>University of Nebraska at Omaha</a:t>
            </a:r>
            <a:endParaRPr lang="en-US" sz="20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4213701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5" name="Straight Connector 64"/>
          <p:cNvCxnSpPr/>
          <p:nvPr/>
        </p:nvCxnSpPr>
        <p:spPr>
          <a:xfrm>
            <a:off x="0" y="1028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279400" y="228600"/>
            <a:ext cx="4570482" cy="646331"/>
          </a:xfrm>
          <a:prstGeom prst="rect">
            <a:avLst/>
          </a:prstGeom>
          <a:noFill/>
        </p:spPr>
        <p:txBody>
          <a:bodyPr wrap="none" rtlCol="0">
            <a:spAutoFit/>
          </a:bodyPr>
          <a:lstStyle/>
          <a:p>
            <a:r>
              <a:rPr lang="en-US" sz="3600" dirty="0">
                <a:latin typeface="Helvetica" panose="020B0604020202020204" pitchFamily="34" charset="0"/>
                <a:cs typeface="Helvetica" panose="020B0604020202020204" pitchFamily="34" charset="0"/>
              </a:rPr>
              <a:t>Examples of Prompts</a:t>
            </a:r>
          </a:p>
        </p:txBody>
      </p:sp>
      <p:grpSp>
        <p:nvGrpSpPr>
          <p:cNvPr id="67" name="Group 66"/>
          <p:cNvGrpSpPr/>
          <p:nvPr/>
        </p:nvGrpSpPr>
        <p:grpSpPr>
          <a:xfrm>
            <a:off x="5024891" y="1600306"/>
            <a:ext cx="6510115" cy="2204424"/>
            <a:chOff x="6540500" y="3085803"/>
            <a:chExt cx="6510115" cy="2204424"/>
          </a:xfrm>
        </p:grpSpPr>
        <p:sp>
          <p:nvSpPr>
            <p:cNvPr id="68" name="TextBox 67"/>
            <p:cNvSpPr txBox="1"/>
            <p:nvPr/>
          </p:nvSpPr>
          <p:spPr>
            <a:xfrm>
              <a:off x="6540500" y="3085803"/>
              <a:ext cx="6510115" cy="1384995"/>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 platforms/venues of information</a:t>
              </a:r>
            </a:p>
            <a:p>
              <a:r>
                <a:rPr lang="en-US" sz="2800" b="1" dirty="0">
                  <a:solidFill>
                    <a:srgbClr val="D71920"/>
                  </a:solidFill>
                  <a:latin typeface="Book Antiqua" panose="02040602050305030304" pitchFamily="18" charset="0"/>
                </a:rPr>
                <a:t>w</a:t>
              </a:r>
              <a:r>
                <a:rPr lang="en-US" sz="2800" b="1" dirty="0" smtClean="0">
                  <a:solidFill>
                    <a:srgbClr val="D71920"/>
                  </a:solidFill>
                  <a:latin typeface="Book Antiqua" panose="02040602050305030304" pitchFamily="18" charset="0"/>
                </a:rPr>
                <a:t>ould be appropriate? How are they </a:t>
              </a:r>
            </a:p>
            <a:p>
              <a:r>
                <a:rPr lang="en-US" sz="2800" b="1" dirty="0">
                  <a:solidFill>
                    <a:srgbClr val="D71920"/>
                  </a:solidFill>
                  <a:latin typeface="Book Antiqua" panose="02040602050305030304" pitchFamily="18" charset="0"/>
                </a:rPr>
                <a:t>o</a:t>
              </a:r>
              <a:r>
                <a:rPr lang="en-US" sz="2800" b="1" dirty="0" smtClean="0">
                  <a:solidFill>
                    <a:srgbClr val="D71920"/>
                  </a:solidFill>
                  <a:latin typeface="Book Antiqua" panose="02040602050305030304" pitchFamily="18" charset="0"/>
                </a:rPr>
                <a:t>rganized/structured?</a:t>
              </a:r>
            </a:p>
          </p:txBody>
        </p:sp>
        <p:sp>
          <p:nvSpPr>
            <p:cNvPr id="70" name="TextBox 69"/>
            <p:cNvSpPr txBox="1"/>
            <p:nvPr/>
          </p:nvSpPr>
          <p:spPr>
            <a:xfrm>
              <a:off x="6540500" y="4767007"/>
              <a:ext cx="6394699"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Who might produce this information?</a:t>
              </a:r>
            </a:p>
          </p:txBody>
        </p:sp>
      </p:grpSp>
      <p:sp>
        <p:nvSpPr>
          <p:cNvPr id="72" name="TextBox 71"/>
          <p:cNvSpPr txBox="1"/>
          <p:nvPr/>
        </p:nvSpPr>
        <p:spPr>
          <a:xfrm>
            <a:off x="5024891" y="4100940"/>
            <a:ext cx="7181774" cy="954107"/>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 search strategies would you employ?</a:t>
            </a:r>
          </a:p>
          <a:p>
            <a:r>
              <a:rPr lang="en-US" sz="2800" b="1" dirty="0" smtClean="0">
                <a:solidFill>
                  <a:srgbClr val="D71920"/>
                </a:solidFill>
                <a:latin typeface="Book Antiqua" panose="02040602050305030304" pitchFamily="18" charset="0"/>
              </a:rPr>
              <a:t>Why?</a:t>
            </a:r>
          </a:p>
        </p:txBody>
      </p:sp>
      <p:sp>
        <p:nvSpPr>
          <p:cNvPr id="2" name="Rectangle 1"/>
          <p:cNvSpPr/>
          <p:nvPr/>
        </p:nvSpPr>
        <p:spPr>
          <a:xfrm>
            <a:off x="464403" y="1392986"/>
            <a:ext cx="4216400" cy="454649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cap="all" dirty="0" smtClean="0"/>
              <a:t>SEARCHING AS STRATEGIC EXPLORATION</a:t>
            </a:r>
          </a:p>
          <a:p>
            <a:pPr algn="ctr"/>
            <a:r>
              <a:rPr lang="en-US" sz="1600" dirty="0"/>
              <a:t>DISCRIMINATE BETWEEN SEARCH PROCESSES BASED ON CIRCUMSTANCE, NEED, AND TYPE OF INQUIRY</a:t>
            </a:r>
          </a:p>
        </p:txBody>
      </p:sp>
      <p:sp>
        <p:nvSpPr>
          <p:cNvPr id="9" name="TextBox 8"/>
          <p:cNvSpPr txBox="1"/>
          <p:nvPr/>
        </p:nvSpPr>
        <p:spPr>
          <a:xfrm>
            <a:off x="5024891" y="5216579"/>
            <a:ext cx="6503703"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How would you manage these results?</a:t>
            </a:r>
          </a:p>
        </p:txBody>
      </p:sp>
    </p:spTree>
    <p:extLst>
      <p:ext uri="{BB962C8B-B14F-4D97-AF65-F5344CB8AC3E}">
        <p14:creationId xmlns:p14="http://schemas.microsoft.com/office/powerpoint/2010/main" val="257651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5" name="Straight Connector 64"/>
          <p:cNvCxnSpPr/>
          <p:nvPr/>
        </p:nvCxnSpPr>
        <p:spPr>
          <a:xfrm>
            <a:off x="0" y="1028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279400" y="228600"/>
            <a:ext cx="4570482" cy="646331"/>
          </a:xfrm>
          <a:prstGeom prst="rect">
            <a:avLst/>
          </a:prstGeom>
          <a:noFill/>
        </p:spPr>
        <p:txBody>
          <a:bodyPr wrap="none" rtlCol="0">
            <a:spAutoFit/>
          </a:bodyPr>
          <a:lstStyle/>
          <a:p>
            <a:r>
              <a:rPr lang="en-US" sz="3600" dirty="0">
                <a:latin typeface="Helvetica" panose="020B0604020202020204" pitchFamily="34" charset="0"/>
                <a:cs typeface="Helvetica" panose="020B0604020202020204" pitchFamily="34" charset="0"/>
              </a:rPr>
              <a:t>Examples of Prompts</a:t>
            </a:r>
          </a:p>
        </p:txBody>
      </p:sp>
      <p:grpSp>
        <p:nvGrpSpPr>
          <p:cNvPr id="67" name="Group 66"/>
          <p:cNvGrpSpPr/>
          <p:nvPr/>
        </p:nvGrpSpPr>
        <p:grpSpPr>
          <a:xfrm>
            <a:off x="5024891" y="1600306"/>
            <a:ext cx="6402715" cy="2154080"/>
            <a:chOff x="6540500" y="3085803"/>
            <a:chExt cx="6402715" cy="2154080"/>
          </a:xfrm>
        </p:grpSpPr>
        <p:sp>
          <p:nvSpPr>
            <p:cNvPr id="68" name="TextBox 67"/>
            <p:cNvSpPr txBox="1"/>
            <p:nvPr/>
          </p:nvSpPr>
          <p:spPr>
            <a:xfrm>
              <a:off x="6540500" y="3085803"/>
              <a:ext cx="6402715" cy="954107"/>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How are format, process, and delivery</a:t>
              </a:r>
            </a:p>
            <a:p>
              <a:r>
                <a:rPr lang="en-US" sz="2800" b="1" dirty="0">
                  <a:solidFill>
                    <a:srgbClr val="D71920"/>
                  </a:solidFill>
                  <a:latin typeface="Book Antiqua" panose="02040602050305030304" pitchFamily="18" charset="0"/>
                </a:rPr>
                <a:t>r</a:t>
              </a:r>
              <a:r>
                <a:rPr lang="en-US" sz="2800" b="1" dirty="0" smtClean="0">
                  <a:solidFill>
                    <a:srgbClr val="D71920"/>
                  </a:solidFill>
                  <a:latin typeface="Book Antiqua" panose="02040602050305030304" pitchFamily="18" charset="0"/>
                </a:rPr>
                <a:t>elated?</a:t>
              </a:r>
            </a:p>
          </p:txBody>
        </p:sp>
        <p:sp>
          <p:nvSpPr>
            <p:cNvPr id="70" name="TextBox 69"/>
            <p:cNvSpPr txBox="1"/>
            <p:nvPr/>
          </p:nvSpPr>
          <p:spPr>
            <a:xfrm>
              <a:off x="6540500" y="4716663"/>
              <a:ext cx="5378395"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What’s format got to do with it?</a:t>
              </a:r>
            </a:p>
          </p:txBody>
        </p:sp>
      </p:grpSp>
      <p:sp>
        <p:nvSpPr>
          <p:cNvPr id="72" name="TextBox 71"/>
          <p:cNvSpPr txBox="1"/>
          <p:nvPr/>
        </p:nvSpPr>
        <p:spPr>
          <a:xfrm>
            <a:off x="5024891" y="4431140"/>
            <a:ext cx="6923690" cy="1384995"/>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 is the value of examining different </a:t>
            </a:r>
          </a:p>
          <a:p>
            <a:r>
              <a:rPr lang="en-US" sz="2800" b="1" dirty="0">
                <a:solidFill>
                  <a:srgbClr val="D71920"/>
                </a:solidFill>
                <a:latin typeface="Book Antiqua" panose="02040602050305030304" pitchFamily="18" charset="0"/>
              </a:rPr>
              <a:t>f</a:t>
            </a:r>
            <a:r>
              <a:rPr lang="en-US" sz="2800" b="1" dirty="0" smtClean="0">
                <a:solidFill>
                  <a:srgbClr val="D71920"/>
                </a:solidFill>
                <a:latin typeface="Book Antiqua" panose="02040602050305030304" pitchFamily="18" charset="0"/>
              </a:rPr>
              <a:t>ormats </a:t>
            </a:r>
            <a:r>
              <a:rPr lang="en-US" sz="2800" b="1" dirty="0" smtClean="0">
                <a:solidFill>
                  <a:srgbClr val="D71920"/>
                </a:solidFill>
                <a:latin typeface="Book Antiqua" panose="02040602050305030304" pitchFamily="18" charset="0"/>
              </a:rPr>
              <a:t>of information for specific </a:t>
            </a:r>
          </a:p>
          <a:p>
            <a:r>
              <a:rPr lang="en-US" sz="2800" b="1" dirty="0">
                <a:solidFill>
                  <a:srgbClr val="D71920"/>
                </a:solidFill>
                <a:latin typeface="Book Antiqua" panose="02040602050305030304" pitchFamily="18" charset="0"/>
              </a:rPr>
              <a:t>i</a:t>
            </a:r>
            <a:r>
              <a:rPr lang="en-US" sz="2800" b="1" dirty="0" smtClean="0">
                <a:solidFill>
                  <a:srgbClr val="D71920"/>
                </a:solidFill>
                <a:latin typeface="Book Antiqua" panose="02040602050305030304" pitchFamily="18" charset="0"/>
              </a:rPr>
              <a:t>nformation </a:t>
            </a:r>
            <a:r>
              <a:rPr lang="en-US" sz="2800" b="1" dirty="0" smtClean="0">
                <a:solidFill>
                  <a:srgbClr val="D71920"/>
                </a:solidFill>
                <a:latin typeface="Book Antiqua" panose="02040602050305030304" pitchFamily="18" charset="0"/>
              </a:rPr>
              <a:t>needs?</a:t>
            </a:r>
          </a:p>
        </p:txBody>
      </p:sp>
      <p:sp>
        <p:nvSpPr>
          <p:cNvPr id="2" name="Rectangle 1"/>
          <p:cNvSpPr/>
          <p:nvPr/>
        </p:nvSpPr>
        <p:spPr>
          <a:xfrm>
            <a:off x="464403" y="1392986"/>
            <a:ext cx="4216400" cy="454649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cap="all" dirty="0" smtClean="0"/>
              <a:t>INFORMATION CREATION AS A PROCESS</a:t>
            </a:r>
          </a:p>
          <a:p>
            <a:pPr algn="ctr"/>
            <a:r>
              <a:rPr lang="en-US" sz="1600" cap="all" dirty="0" smtClean="0"/>
              <a:t>ARTICULATE THE SIGNIFICANCE OF DIFFERENT INFORMATION CREATION PROCESSES, METHODS OF DELIVERY, AND FORMATS</a:t>
            </a:r>
          </a:p>
        </p:txBody>
      </p:sp>
    </p:spTree>
    <p:extLst>
      <p:ext uri="{BB962C8B-B14F-4D97-AF65-F5344CB8AC3E}">
        <p14:creationId xmlns:p14="http://schemas.microsoft.com/office/powerpoint/2010/main" val="3939385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5" name="Straight Connector 64"/>
          <p:cNvCxnSpPr/>
          <p:nvPr/>
        </p:nvCxnSpPr>
        <p:spPr>
          <a:xfrm>
            <a:off x="0" y="1028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279400" y="228600"/>
            <a:ext cx="4570482" cy="646331"/>
          </a:xfrm>
          <a:prstGeom prst="rect">
            <a:avLst/>
          </a:prstGeom>
          <a:noFill/>
        </p:spPr>
        <p:txBody>
          <a:bodyPr wrap="none" rtlCol="0">
            <a:spAutoFit/>
          </a:bodyPr>
          <a:lstStyle/>
          <a:p>
            <a:r>
              <a:rPr lang="en-US" sz="3600" dirty="0">
                <a:latin typeface="Helvetica" panose="020B0604020202020204" pitchFamily="34" charset="0"/>
                <a:cs typeface="Helvetica" panose="020B0604020202020204" pitchFamily="34" charset="0"/>
              </a:rPr>
              <a:t>Examples of Prompts</a:t>
            </a:r>
          </a:p>
        </p:txBody>
      </p:sp>
      <p:grpSp>
        <p:nvGrpSpPr>
          <p:cNvPr id="67" name="Group 66"/>
          <p:cNvGrpSpPr/>
          <p:nvPr/>
        </p:nvGrpSpPr>
        <p:grpSpPr>
          <a:xfrm>
            <a:off x="5024891" y="1600306"/>
            <a:ext cx="6803466" cy="1951047"/>
            <a:chOff x="6540500" y="3085803"/>
            <a:chExt cx="6803466" cy="1951047"/>
          </a:xfrm>
        </p:grpSpPr>
        <p:sp>
          <p:nvSpPr>
            <p:cNvPr id="68" name="TextBox 67"/>
            <p:cNvSpPr txBox="1"/>
            <p:nvPr/>
          </p:nvSpPr>
          <p:spPr>
            <a:xfrm>
              <a:off x="6540500" y="3085803"/>
              <a:ext cx="6803466"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 are some of the types of authority?</a:t>
              </a:r>
            </a:p>
          </p:txBody>
        </p:sp>
        <p:sp>
          <p:nvSpPr>
            <p:cNvPr id="70" name="TextBox 69"/>
            <p:cNvSpPr txBox="1"/>
            <p:nvPr/>
          </p:nvSpPr>
          <p:spPr>
            <a:xfrm>
              <a:off x="6540500" y="4082743"/>
              <a:ext cx="6237605" cy="954107"/>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 factors do you look for in your </a:t>
              </a:r>
            </a:p>
            <a:p>
              <a:r>
                <a:rPr lang="en-US" sz="2800" b="1" dirty="0">
                  <a:solidFill>
                    <a:srgbClr val="D71920"/>
                  </a:solidFill>
                  <a:latin typeface="Book Antiqua" panose="02040602050305030304" pitchFamily="18" charset="0"/>
                </a:rPr>
                <a:t>a</a:t>
              </a:r>
              <a:r>
                <a:rPr lang="en-US" sz="2800" b="1" dirty="0" smtClean="0">
                  <a:solidFill>
                    <a:srgbClr val="D71920"/>
                  </a:solidFill>
                  <a:latin typeface="Book Antiqua" panose="02040602050305030304" pitchFamily="18" charset="0"/>
                </a:rPr>
                <a:t>ssessment of authority?</a:t>
              </a:r>
            </a:p>
          </p:txBody>
        </p:sp>
      </p:grpSp>
      <p:sp>
        <p:nvSpPr>
          <p:cNvPr id="72" name="TextBox 71"/>
          <p:cNvSpPr txBox="1"/>
          <p:nvPr/>
        </p:nvSpPr>
        <p:spPr>
          <a:xfrm>
            <a:off x="5004394" y="4025073"/>
            <a:ext cx="6902852" cy="954107"/>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 is the difference between authority</a:t>
            </a:r>
          </a:p>
          <a:p>
            <a:r>
              <a:rPr lang="en-US" sz="2800" b="1" dirty="0" smtClean="0">
                <a:solidFill>
                  <a:srgbClr val="D71920"/>
                </a:solidFill>
                <a:latin typeface="Book Antiqua" panose="02040602050305030304" pitchFamily="18" charset="0"/>
              </a:rPr>
              <a:t>and expertise?</a:t>
            </a:r>
          </a:p>
        </p:txBody>
      </p:sp>
      <p:sp>
        <p:nvSpPr>
          <p:cNvPr id="2" name="Rectangle 1"/>
          <p:cNvSpPr/>
          <p:nvPr/>
        </p:nvSpPr>
        <p:spPr>
          <a:xfrm>
            <a:off x="464403" y="1392986"/>
            <a:ext cx="4216400" cy="454649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cap="all" dirty="0" smtClean="0"/>
              <a:t>AUTHORITY IS CONSTRUCTED AND </a:t>
            </a:r>
            <a:r>
              <a:rPr lang="en-US" sz="2800" cap="all" dirty="0" smtClean="0"/>
              <a:t>CONTEXTUAL</a:t>
            </a:r>
          </a:p>
          <a:p>
            <a:pPr algn="ctr"/>
            <a:r>
              <a:rPr lang="en-US" sz="1600" cap="all" dirty="0" smtClean="0"/>
              <a:t>Evaluate the authority of information sources to meet an information need</a:t>
            </a:r>
            <a:endParaRPr lang="en-US" sz="1600" cap="all" dirty="0" smtClean="0"/>
          </a:p>
          <a:p>
            <a:pPr algn="ctr"/>
            <a:endParaRPr lang="en-US" sz="2800" cap="all" dirty="0" smtClean="0"/>
          </a:p>
        </p:txBody>
      </p:sp>
      <p:sp>
        <p:nvSpPr>
          <p:cNvPr id="9" name="TextBox 8"/>
          <p:cNvSpPr txBox="1"/>
          <p:nvPr/>
        </p:nvSpPr>
        <p:spPr>
          <a:xfrm>
            <a:off x="5024891" y="5452900"/>
            <a:ext cx="4006225"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 is your expertise?</a:t>
            </a:r>
          </a:p>
        </p:txBody>
      </p:sp>
    </p:spTree>
    <p:extLst>
      <p:ext uri="{BB962C8B-B14F-4D97-AF65-F5344CB8AC3E}">
        <p14:creationId xmlns:p14="http://schemas.microsoft.com/office/powerpoint/2010/main" val="2537795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5" name="Straight Connector 64"/>
          <p:cNvCxnSpPr/>
          <p:nvPr/>
        </p:nvCxnSpPr>
        <p:spPr>
          <a:xfrm>
            <a:off x="0" y="1028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279400" y="228600"/>
            <a:ext cx="4570482" cy="646331"/>
          </a:xfrm>
          <a:prstGeom prst="rect">
            <a:avLst/>
          </a:prstGeom>
          <a:noFill/>
        </p:spPr>
        <p:txBody>
          <a:bodyPr wrap="none" rtlCol="0">
            <a:spAutoFit/>
          </a:bodyPr>
          <a:lstStyle/>
          <a:p>
            <a:r>
              <a:rPr lang="en-US" sz="3600" dirty="0">
                <a:latin typeface="Helvetica" panose="020B0604020202020204" pitchFamily="34" charset="0"/>
                <a:cs typeface="Helvetica" panose="020B0604020202020204" pitchFamily="34" charset="0"/>
              </a:rPr>
              <a:t>Examples of Prompts</a:t>
            </a:r>
          </a:p>
        </p:txBody>
      </p:sp>
      <p:grpSp>
        <p:nvGrpSpPr>
          <p:cNvPr id="67" name="Group 66"/>
          <p:cNvGrpSpPr/>
          <p:nvPr/>
        </p:nvGrpSpPr>
        <p:grpSpPr>
          <a:xfrm>
            <a:off x="5021447" y="1600306"/>
            <a:ext cx="6994460" cy="2184847"/>
            <a:chOff x="6537056" y="3085803"/>
            <a:chExt cx="6994460" cy="2184847"/>
          </a:xfrm>
        </p:grpSpPr>
        <p:sp>
          <p:nvSpPr>
            <p:cNvPr id="68" name="TextBox 67"/>
            <p:cNvSpPr txBox="1"/>
            <p:nvPr/>
          </p:nvSpPr>
          <p:spPr>
            <a:xfrm>
              <a:off x="6540500" y="3085803"/>
              <a:ext cx="6991016" cy="954107"/>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 are some of the venues of scholarly </a:t>
              </a:r>
            </a:p>
            <a:p>
              <a:r>
                <a:rPr lang="en-US" sz="2800" b="1" dirty="0">
                  <a:solidFill>
                    <a:srgbClr val="D71920"/>
                  </a:solidFill>
                  <a:latin typeface="Book Antiqua" panose="02040602050305030304" pitchFamily="18" charset="0"/>
                </a:rPr>
                <a:t>c</a:t>
              </a:r>
              <a:r>
                <a:rPr lang="en-US" sz="2800" b="1" dirty="0" smtClean="0">
                  <a:solidFill>
                    <a:srgbClr val="D71920"/>
                  </a:solidFill>
                  <a:latin typeface="Book Antiqua" panose="02040602050305030304" pitchFamily="18" charset="0"/>
                </a:rPr>
                <a:t>onversation? Barriers?</a:t>
              </a:r>
            </a:p>
          </p:txBody>
        </p:sp>
        <p:sp>
          <p:nvSpPr>
            <p:cNvPr id="70" name="TextBox 69"/>
            <p:cNvSpPr txBox="1"/>
            <p:nvPr/>
          </p:nvSpPr>
          <p:spPr>
            <a:xfrm>
              <a:off x="6537056" y="4316543"/>
              <a:ext cx="6734536" cy="954107"/>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 are the key issues/topics? Who are</a:t>
              </a:r>
            </a:p>
            <a:p>
              <a:r>
                <a:rPr lang="en-US" sz="2800" b="1" dirty="0" smtClean="0">
                  <a:solidFill>
                    <a:srgbClr val="D71920"/>
                  </a:solidFill>
                  <a:latin typeface="Book Antiqua" panose="02040602050305030304" pitchFamily="18" charset="0"/>
                </a:rPr>
                <a:t>the people in the conversation?</a:t>
              </a:r>
            </a:p>
          </p:txBody>
        </p:sp>
      </p:grpSp>
      <p:sp>
        <p:nvSpPr>
          <p:cNvPr id="72" name="TextBox 71"/>
          <p:cNvSpPr txBox="1"/>
          <p:nvPr/>
        </p:nvSpPr>
        <p:spPr>
          <a:xfrm>
            <a:off x="5021447" y="4061786"/>
            <a:ext cx="7170553" cy="2246769"/>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 are the products of the conversation?</a:t>
            </a:r>
          </a:p>
          <a:p>
            <a:r>
              <a:rPr lang="en-US" sz="2800" b="1" dirty="0" smtClean="0">
                <a:solidFill>
                  <a:srgbClr val="D71920"/>
                </a:solidFill>
                <a:latin typeface="Book Antiqua" panose="02040602050305030304" pitchFamily="18" charset="0"/>
              </a:rPr>
              <a:t>Citation chaining/paradigm shifts?</a:t>
            </a:r>
          </a:p>
          <a:p>
            <a:endParaRPr lang="en-US" sz="2800" b="1" dirty="0">
              <a:solidFill>
                <a:srgbClr val="D71920"/>
              </a:solidFill>
              <a:latin typeface="Book Antiqua" panose="02040602050305030304" pitchFamily="18" charset="0"/>
            </a:endParaRPr>
          </a:p>
          <a:p>
            <a:r>
              <a:rPr lang="en-US" sz="2800" b="1" dirty="0" smtClean="0">
                <a:solidFill>
                  <a:srgbClr val="D71920"/>
                </a:solidFill>
                <a:latin typeface="Book Antiqua" panose="02040602050305030304" pitchFamily="18" charset="0"/>
              </a:rPr>
              <a:t>How has the perspective changed on the</a:t>
            </a:r>
          </a:p>
          <a:p>
            <a:r>
              <a:rPr lang="en-US" sz="2800" b="1" dirty="0" smtClean="0">
                <a:solidFill>
                  <a:srgbClr val="D71920"/>
                </a:solidFill>
                <a:latin typeface="Book Antiqua" panose="02040602050305030304" pitchFamily="18" charset="0"/>
              </a:rPr>
              <a:t>topic over time?</a:t>
            </a:r>
          </a:p>
        </p:txBody>
      </p:sp>
      <p:sp>
        <p:nvSpPr>
          <p:cNvPr id="2" name="Rectangle 1"/>
          <p:cNvSpPr/>
          <p:nvPr/>
        </p:nvSpPr>
        <p:spPr>
          <a:xfrm>
            <a:off x="464403" y="1392986"/>
            <a:ext cx="4216400" cy="454649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cap="all" dirty="0" smtClean="0"/>
              <a:t>Scholarship as conversation</a:t>
            </a:r>
          </a:p>
          <a:p>
            <a:pPr algn="ctr"/>
            <a:r>
              <a:rPr lang="en-US" sz="1600" cap="all" dirty="0" smtClean="0"/>
              <a:t>RECOGNIZE SCHOLARLY AND PROFESSIONAL CONVERSATIONS AT DIFFERENT LEVELS</a:t>
            </a:r>
          </a:p>
        </p:txBody>
      </p:sp>
    </p:spTree>
    <p:extLst>
      <p:ext uri="{BB962C8B-B14F-4D97-AF65-F5344CB8AC3E}">
        <p14:creationId xmlns:p14="http://schemas.microsoft.com/office/powerpoint/2010/main" val="3777716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5" name="Straight Connector 64"/>
          <p:cNvCxnSpPr/>
          <p:nvPr/>
        </p:nvCxnSpPr>
        <p:spPr>
          <a:xfrm>
            <a:off x="0" y="1028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2419350" y="1177086"/>
            <a:ext cx="7353300" cy="454649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cap="all" dirty="0" smtClean="0"/>
              <a:t>Thank you!</a:t>
            </a:r>
          </a:p>
          <a:p>
            <a:pPr algn="ctr"/>
            <a:endParaRPr lang="en-US" sz="2800" cap="all" dirty="0" smtClean="0"/>
          </a:p>
          <a:p>
            <a:pPr algn="ctr"/>
            <a:r>
              <a:rPr lang="en-US" dirty="0" smtClean="0"/>
              <a:t>Omer </a:t>
            </a:r>
            <a:r>
              <a:rPr lang="en-US" dirty="0"/>
              <a:t>Farooq, </a:t>
            </a:r>
            <a:r>
              <a:rPr lang="en-US" dirty="0" smtClean="0"/>
              <a:t>Ph.D.</a:t>
            </a:r>
            <a:endParaRPr lang="en-US" dirty="0"/>
          </a:p>
          <a:p>
            <a:pPr algn="ctr"/>
            <a:r>
              <a:rPr lang="en-US" dirty="0" smtClean="0">
                <a:solidFill>
                  <a:schemeClr val="tx1"/>
                </a:solidFill>
                <a:hlinkClick r:id="rId3"/>
              </a:rPr>
              <a:t>ofarooq@unomaha.edu</a:t>
            </a:r>
            <a:endParaRPr lang="en-US" dirty="0" smtClean="0">
              <a:solidFill>
                <a:schemeClr val="tx1"/>
              </a:solidFill>
            </a:endParaRPr>
          </a:p>
          <a:p>
            <a:pPr algn="ctr"/>
            <a:r>
              <a:rPr lang="en-US" dirty="0" smtClean="0">
                <a:solidFill>
                  <a:schemeClr val="tx1"/>
                </a:solidFill>
              </a:rPr>
              <a:t>Social Sciences Librarian</a:t>
            </a:r>
            <a:endParaRPr lang="en-US" dirty="0">
              <a:solidFill>
                <a:schemeClr val="tx1"/>
              </a:solidFill>
            </a:endParaRPr>
          </a:p>
          <a:p>
            <a:pPr algn="ctr"/>
            <a:r>
              <a:rPr lang="en-US" dirty="0"/>
              <a:t>University of Nebraska at Omaha</a:t>
            </a:r>
          </a:p>
          <a:p>
            <a:pPr algn="ctr"/>
            <a:endParaRPr lang="en-US" sz="2800" cap="all" dirty="0" smtClean="0"/>
          </a:p>
          <a:p>
            <a:pPr algn="ctr"/>
            <a:endParaRPr lang="en-US" sz="2800" cap="all" dirty="0" smtClean="0"/>
          </a:p>
          <a:p>
            <a:pPr algn="ctr"/>
            <a:endParaRPr lang="en-US" sz="2800" cap="all" dirty="0" smtClean="0"/>
          </a:p>
          <a:p>
            <a:pPr algn="ctr"/>
            <a:endParaRPr lang="en-US" sz="2800" cap="all" dirty="0" smtClean="0"/>
          </a:p>
        </p:txBody>
      </p:sp>
    </p:spTree>
    <p:extLst>
      <p:ext uri="{BB962C8B-B14F-4D97-AF65-F5344CB8AC3E}">
        <p14:creationId xmlns:p14="http://schemas.microsoft.com/office/powerpoint/2010/main" val="2457836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5" name="Straight Connector 64"/>
          <p:cNvCxnSpPr/>
          <p:nvPr/>
        </p:nvCxnSpPr>
        <p:spPr>
          <a:xfrm>
            <a:off x="0" y="1028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279400" y="228600"/>
            <a:ext cx="2544286" cy="646331"/>
          </a:xfrm>
          <a:prstGeom prst="rect">
            <a:avLst/>
          </a:prstGeom>
          <a:noFill/>
        </p:spPr>
        <p:txBody>
          <a:bodyPr wrap="none" rtlCol="0">
            <a:spAutoFit/>
          </a:bodyPr>
          <a:lstStyle/>
          <a:p>
            <a:r>
              <a:rPr lang="en-US" sz="3600" dirty="0" smtClean="0">
                <a:latin typeface="Helvetica" panose="020B0604020202020204" pitchFamily="34" charset="0"/>
                <a:cs typeface="Helvetica" panose="020B0604020202020204" pitchFamily="34" charset="0"/>
              </a:rPr>
              <a:t>References</a:t>
            </a:r>
            <a:endParaRPr lang="en-US" sz="3600" dirty="0">
              <a:latin typeface="Helvetica" panose="020B0604020202020204" pitchFamily="34" charset="0"/>
              <a:cs typeface="Helvetica" panose="020B0604020202020204" pitchFamily="34" charset="0"/>
            </a:endParaRPr>
          </a:p>
        </p:txBody>
      </p:sp>
      <p:sp>
        <p:nvSpPr>
          <p:cNvPr id="2" name="Rectangle 1"/>
          <p:cNvSpPr/>
          <p:nvPr/>
        </p:nvSpPr>
        <p:spPr>
          <a:xfrm>
            <a:off x="495300" y="1346200"/>
            <a:ext cx="11188700" cy="5847755"/>
          </a:xfrm>
          <a:prstGeom prst="rect">
            <a:avLst/>
          </a:prstGeom>
        </p:spPr>
        <p:txBody>
          <a:bodyPr wrap="square">
            <a:spAutoFit/>
          </a:bodyPr>
          <a:lstStyle/>
          <a:p>
            <a:pPr marL="457200" marR="0" indent="-457200">
              <a:spcBef>
                <a:spcPts val="0"/>
              </a:spcBef>
              <a:spcAft>
                <a:spcPts val="0"/>
              </a:spcAft>
            </a:pPr>
            <a:r>
              <a:rPr lang="en-US" sz="1600" dirty="0">
                <a:latin typeface="Book Antiqua" panose="02040602050305030304" pitchFamily="18" charset="0"/>
                <a:ea typeface="Times New Roman" panose="02020603050405020304" pitchFamily="18" charset="0"/>
              </a:rPr>
              <a:t>Chi, M. T., De Leeuw, N., Chiu, M. H., &amp; Lavancher, C. (1994). Eliciting self-explanations improves understanding. </a:t>
            </a:r>
            <a:r>
              <a:rPr lang="en-US" sz="1600" i="1" dirty="0">
                <a:latin typeface="Book Antiqua" panose="02040602050305030304" pitchFamily="18" charset="0"/>
                <a:ea typeface="Times New Roman" panose="02020603050405020304" pitchFamily="18" charset="0"/>
              </a:rPr>
              <a:t>Cognitive Science</a:t>
            </a:r>
            <a:r>
              <a:rPr lang="en-US" sz="1600" dirty="0">
                <a:latin typeface="Book Antiqua" panose="02040602050305030304" pitchFamily="18" charset="0"/>
                <a:ea typeface="Times New Roman" panose="02020603050405020304" pitchFamily="18" charset="0"/>
              </a:rPr>
              <a:t>, 18(3), 439-477. </a:t>
            </a:r>
            <a:r>
              <a:rPr lang="en-US" sz="1600" dirty="0" smtClean="0">
                <a:latin typeface="Book Antiqua" panose="02040602050305030304" pitchFamily="18" charset="0"/>
                <a:ea typeface="Times New Roman" panose="02020603050405020304" pitchFamily="18" charset="0"/>
              </a:rPr>
              <a:t>doi:10.1016/0364-0213(94)90016-7</a:t>
            </a:r>
          </a:p>
          <a:p>
            <a:pPr marL="457200" marR="0" indent="-457200">
              <a:spcBef>
                <a:spcPts val="0"/>
              </a:spcBef>
              <a:spcAft>
                <a:spcPts val="0"/>
              </a:spcAft>
            </a:pPr>
            <a:r>
              <a:rPr lang="en-US" sz="1600" dirty="0">
                <a:latin typeface="Book Antiqua" panose="02040602050305030304" pitchFamily="18" charset="0"/>
                <a:ea typeface="Times New Roman" panose="02020603050405020304" pitchFamily="18" charset="0"/>
              </a:rPr>
              <a:t>Chi, M. T. (2009). Active-constructive-interactive: A conceptual framework for differentiating learning activities. Topics in Cognitive Science, 1(1), 73-105. </a:t>
            </a:r>
            <a:r>
              <a:rPr lang="en-US" sz="1600" dirty="0" smtClean="0">
                <a:latin typeface="Book Antiqua" panose="02040602050305030304" pitchFamily="18" charset="0"/>
                <a:ea typeface="Times New Roman" panose="02020603050405020304" pitchFamily="18" charset="0"/>
              </a:rPr>
              <a:t>doi:10.1111/j.1756-8765.2008.01005.x</a:t>
            </a:r>
          </a:p>
          <a:p>
            <a:pPr marL="457200" marR="0" indent="-457200">
              <a:spcBef>
                <a:spcPts val="0"/>
              </a:spcBef>
              <a:spcAft>
                <a:spcPts val="0"/>
              </a:spcAft>
            </a:pPr>
            <a:r>
              <a:rPr lang="en-US" sz="1600" dirty="0" smtClean="0">
                <a:latin typeface="Book Antiqua" panose="02040602050305030304" pitchFamily="18" charset="0"/>
                <a:ea typeface="Times New Roman" panose="02020603050405020304" pitchFamily="18" charset="0"/>
              </a:rPr>
              <a:t>Hannon, B. (2012). Differential-associative processing or example elaboration: Which strategy is best for learning the definitions of related and unrelated concepts? </a:t>
            </a:r>
            <a:r>
              <a:rPr lang="en-US" sz="1600" i="1" dirty="0" smtClean="0">
                <a:latin typeface="Book Antiqua" panose="02040602050305030304" pitchFamily="18" charset="0"/>
                <a:ea typeface="Times New Roman" panose="02020603050405020304" pitchFamily="18" charset="0"/>
              </a:rPr>
              <a:t>Learning and Instruction</a:t>
            </a:r>
            <a:r>
              <a:rPr lang="en-US" sz="1600" dirty="0" smtClean="0">
                <a:latin typeface="Book Antiqua" panose="02040602050305030304" pitchFamily="18" charset="0"/>
                <a:ea typeface="Times New Roman" panose="02020603050405020304" pitchFamily="18" charset="0"/>
              </a:rPr>
              <a:t>, </a:t>
            </a:r>
            <a:r>
              <a:rPr lang="en-US" sz="1600" i="1" dirty="0" smtClean="0">
                <a:latin typeface="Book Antiqua" panose="02040602050305030304" pitchFamily="18" charset="0"/>
                <a:ea typeface="Times New Roman" panose="02020603050405020304" pitchFamily="18" charset="0"/>
              </a:rPr>
              <a:t>22</a:t>
            </a:r>
            <a:r>
              <a:rPr lang="en-US" sz="1600" dirty="0" smtClean="0">
                <a:latin typeface="Book Antiqua" panose="02040602050305030304" pitchFamily="18" charset="0"/>
                <a:ea typeface="Times New Roman" panose="02020603050405020304" pitchFamily="18" charset="0"/>
              </a:rPr>
              <a:t>(5), 299-310. doi:10.1016/j.learninstruc.2011.11.005</a:t>
            </a:r>
          </a:p>
          <a:p>
            <a:pPr marL="457200" indent="-457200"/>
            <a:r>
              <a:rPr lang="en-US" sz="1600" dirty="0">
                <a:latin typeface="Book Antiqua" panose="02040602050305030304" pitchFamily="18" charset="0"/>
              </a:rPr>
              <a:t>King, A. (1991). Improving lecture comprehension: Effects of a metacognitive strategy. </a:t>
            </a:r>
            <a:r>
              <a:rPr lang="en-US" sz="1600" i="1" dirty="0">
                <a:latin typeface="Book Antiqua" panose="02040602050305030304" pitchFamily="18" charset="0"/>
              </a:rPr>
              <a:t>Applied</a:t>
            </a:r>
            <a:r>
              <a:rPr lang="en-US" sz="1600" dirty="0">
                <a:latin typeface="Book Antiqua" panose="02040602050305030304" pitchFamily="18" charset="0"/>
              </a:rPr>
              <a:t> </a:t>
            </a:r>
            <a:r>
              <a:rPr lang="en-US" sz="1600" i="1" dirty="0">
                <a:latin typeface="Book Antiqua" panose="02040602050305030304" pitchFamily="18" charset="0"/>
              </a:rPr>
              <a:t>Cognitive Psychology, 5</a:t>
            </a:r>
            <a:r>
              <a:rPr lang="en-US" sz="1600" dirty="0">
                <a:latin typeface="Book Antiqua" panose="02040602050305030304" pitchFamily="18" charset="0"/>
              </a:rPr>
              <a:t>(4), 331–346. doi:10.1002/acp.2350050404</a:t>
            </a:r>
            <a:r>
              <a:rPr lang="en-US" sz="1600" dirty="0" smtClean="0">
                <a:latin typeface="Book Antiqua" panose="02040602050305030304" pitchFamily="18" charset="0"/>
              </a:rPr>
              <a:t>.</a:t>
            </a:r>
          </a:p>
          <a:p>
            <a:pPr marL="457200" indent="-457200"/>
            <a:r>
              <a:rPr lang="en-US" sz="1600" dirty="0">
                <a:latin typeface="Book Antiqua" panose="02040602050305030304" pitchFamily="18" charset="0"/>
              </a:rPr>
              <a:t>McDaniel, M. A., &amp; Donnelly, C. M. (1996). Learning with analogy and elaborative interrogation. </a:t>
            </a:r>
            <a:r>
              <a:rPr lang="en-US" sz="1600" i="1" dirty="0">
                <a:latin typeface="Book Antiqua" panose="02040602050305030304" pitchFamily="18" charset="0"/>
              </a:rPr>
              <a:t>Journal of Educational Psychology</a:t>
            </a:r>
            <a:r>
              <a:rPr lang="en-US" sz="1600" dirty="0">
                <a:latin typeface="Book Antiqua" panose="02040602050305030304" pitchFamily="18" charset="0"/>
              </a:rPr>
              <a:t>, </a:t>
            </a:r>
            <a:r>
              <a:rPr lang="en-US" sz="1600" i="1" dirty="0">
                <a:latin typeface="Book Antiqua" panose="02040602050305030304" pitchFamily="18" charset="0"/>
              </a:rPr>
              <a:t>88</a:t>
            </a:r>
            <a:r>
              <a:rPr lang="en-US" sz="1600" dirty="0">
                <a:latin typeface="Book Antiqua" panose="02040602050305030304" pitchFamily="18" charset="0"/>
              </a:rPr>
              <a:t>(3), 508</a:t>
            </a:r>
            <a:r>
              <a:rPr lang="en-US" sz="1600" dirty="0" smtClean="0">
                <a:latin typeface="Book Antiqua" panose="02040602050305030304" pitchFamily="18" charset="0"/>
              </a:rPr>
              <a:t>.</a:t>
            </a:r>
            <a:endParaRPr lang="en-US" sz="1600" dirty="0" smtClean="0">
              <a:latin typeface="Book Antiqua" panose="02040602050305030304" pitchFamily="18" charset="0"/>
              <a:ea typeface="Times New Roman" panose="02020603050405020304" pitchFamily="18" charset="0"/>
            </a:endParaRPr>
          </a:p>
          <a:p>
            <a:pPr marL="457200" indent="-457200"/>
            <a:r>
              <a:rPr lang="en-US" sz="1600" dirty="0" smtClean="0">
                <a:latin typeface="Book Antiqua" panose="02040602050305030304" pitchFamily="18" charset="0"/>
              </a:rPr>
              <a:t>Seifert</a:t>
            </a:r>
            <a:r>
              <a:rPr lang="en-US" sz="1600" dirty="0">
                <a:latin typeface="Book Antiqua" panose="02040602050305030304" pitchFamily="18" charset="0"/>
              </a:rPr>
              <a:t>, T. L. (1994). Enhancing memory for main ideas using elaborative interrogation. </a:t>
            </a:r>
            <a:r>
              <a:rPr lang="en-US" sz="1600" i="1" dirty="0">
                <a:latin typeface="Book Antiqua" panose="02040602050305030304" pitchFamily="18" charset="0"/>
              </a:rPr>
              <a:t>Contemporary Educational Psychology</a:t>
            </a:r>
            <a:r>
              <a:rPr lang="en-US" sz="1600" dirty="0">
                <a:latin typeface="Book Antiqua" panose="02040602050305030304" pitchFamily="18" charset="0"/>
              </a:rPr>
              <a:t>, </a:t>
            </a:r>
            <a:r>
              <a:rPr lang="en-US" sz="1600" i="1" dirty="0">
                <a:latin typeface="Book Antiqua" panose="02040602050305030304" pitchFamily="18" charset="0"/>
              </a:rPr>
              <a:t>19</a:t>
            </a:r>
            <a:r>
              <a:rPr lang="en-US" sz="1600" dirty="0">
                <a:latin typeface="Book Antiqua" panose="02040602050305030304" pitchFamily="18" charset="0"/>
              </a:rPr>
              <a:t>(3), 360-366. </a:t>
            </a:r>
            <a:r>
              <a:rPr lang="en-US" sz="1600" dirty="0" smtClean="0">
                <a:latin typeface="Book Antiqua" panose="02040602050305030304" pitchFamily="18" charset="0"/>
              </a:rPr>
              <a:t>doi:10.1006/ceps.1994.1026</a:t>
            </a:r>
          </a:p>
          <a:p>
            <a:pPr marL="457200" indent="-457200"/>
            <a:r>
              <a:rPr lang="en-US" sz="1600" dirty="0">
                <a:latin typeface="Book Antiqua" panose="02040602050305030304" pitchFamily="18" charset="0"/>
              </a:rPr>
              <a:t>Woloshyn, V. E., Pressley, M., &amp; Schneider, W. (1992). Elaborative-interrogation and prior-knowledge effects on learning of facts. </a:t>
            </a:r>
            <a:r>
              <a:rPr lang="en-US" sz="1600" i="1" dirty="0">
                <a:latin typeface="Book Antiqua" panose="02040602050305030304" pitchFamily="18" charset="0"/>
              </a:rPr>
              <a:t>Journal of Educational Psychology</a:t>
            </a:r>
            <a:r>
              <a:rPr lang="en-US" sz="1600" dirty="0">
                <a:latin typeface="Book Antiqua" panose="02040602050305030304" pitchFamily="18" charset="0"/>
              </a:rPr>
              <a:t>, </a:t>
            </a:r>
            <a:r>
              <a:rPr lang="en-US" sz="1600" i="1" dirty="0">
                <a:latin typeface="Book Antiqua" panose="02040602050305030304" pitchFamily="18" charset="0"/>
              </a:rPr>
              <a:t>84</a:t>
            </a:r>
            <a:r>
              <a:rPr lang="en-US" sz="1600" dirty="0">
                <a:latin typeface="Book Antiqua" panose="02040602050305030304" pitchFamily="18" charset="0"/>
              </a:rPr>
              <a:t>(1), 115-124</a:t>
            </a:r>
            <a:r>
              <a:rPr lang="en-US" sz="1600" dirty="0" smtClean="0">
                <a:latin typeface="Book Antiqua" panose="02040602050305030304" pitchFamily="18" charset="0"/>
              </a:rPr>
              <a:t>.</a:t>
            </a:r>
          </a:p>
          <a:p>
            <a:pPr marL="457200" indent="-457200"/>
            <a:r>
              <a:rPr lang="en-US" sz="1600" dirty="0">
                <a:latin typeface="Book Antiqua" panose="02040602050305030304" pitchFamily="18" charset="0"/>
              </a:rPr>
              <a:t>Woloshyn, V. E., &amp; Stockley, D. B. (1995). Helping students acquire belief-inconsistent and belief-consistent science facts: Comparisons between individual and dyad study using elaborative interrogation, self‐selected study and repetitious-reading. </a:t>
            </a:r>
            <a:r>
              <a:rPr lang="en-US" sz="1600" i="1" dirty="0">
                <a:latin typeface="Book Antiqua" panose="02040602050305030304" pitchFamily="18" charset="0"/>
              </a:rPr>
              <a:t>Applied Cognitive Psychology</a:t>
            </a:r>
            <a:r>
              <a:rPr lang="en-US" sz="1600" dirty="0">
                <a:latin typeface="Book Antiqua" panose="02040602050305030304" pitchFamily="18" charset="0"/>
              </a:rPr>
              <a:t>, </a:t>
            </a:r>
            <a:r>
              <a:rPr lang="en-US" sz="1600" i="1" dirty="0">
                <a:latin typeface="Book Antiqua" panose="02040602050305030304" pitchFamily="18" charset="0"/>
              </a:rPr>
              <a:t>9</a:t>
            </a:r>
            <a:r>
              <a:rPr lang="en-US" sz="1600" dirty="0">
                <a:latin typeface="Book Antiqua" panose="02040602050305030304" pitchFamily="18" charset="0"/>
              </a:rPr>
              <a:t>(1), 75-8. </a:t>
            </a:r>
            <a:r>
              <a:rPr lang="en-US" sz="1600" dirty="0" smtClean="0">
                <a:latin typeface="Book Antiqua" panose="02040602050305030304" pitchFamily="18" charset="0"/>
              </a:rPr>
              <a:t>doi:10.1002/acp.235009010</a:t>
            </a:r>
            <a:endParaRPr lang="en-US" sz="1600" dirty="0">
              <a:latin typeface="Book Antiqua" panose="02040602050305030304" pitchFamily="18" charset="0"/>
            </a:endParaRPr>
          </a:p>
          <a:p>
            <a:pPr marL="457200" indent="-457200"/>
            <a:r>
              <a:rPr lang="en-US" sz="1600" dirty="0">
                <a:latin typeface="Book Antiqua" panose="02040602050305030304" pitchFamily="18" charset="0"/>
              </a:rPr>
              <a:t>Willoughby, T., &amp; Wood, E. (1994). Elaborative interrogation examined at encoding and retrieval. </a:t>
            </a:r>
            <a:r>
              <a:rPr lang="en-US" sz="1600" i="1" dirty="0">
                <a:latin typeface="Book Antiqua" panose="02040602050305030304" pitchFamily="18" charset="0"/>
              </a:rPr>
              <a:t>Learning and Instruction</a:t>
            </a:r>
            <a:r>
              <a:rPr lang="en-US" sz="1600" dirty="0">
                <a:latin typeface="Book Antiqua" panose="02040602050305030304" pitchFamily="18" charset="0"/>
              </a:rPr>
              <a:t>, </a:t>
            </a:r>
            <a:r>
              <a:rPr lang="en-US" sz="1600" i="1" dirty="0">
                <a:latin typeface="Book Antiqua" panose="02040602050305030304" pitchFamily="18" charset="0"/>
              </a:rPr>
              <a:t>4</a:t>
            </a:r>
            <a:r>
              <a:rPr lang="en-US" sz="1600" dirty="0">
                <a:latin typeface="Book Antiqua" panose="02040602050305030304" pitchFamily="18" charset="0"/>
              </a:rPr>
              <a:t>(2), 139-149. doi:10.1016/0959-4752(94)90008-6</a:t>
            </a:r>
          </a:p>
          <a:p>
            <a:pPr marL="457200" indent="-457200"/>
            <a:endParaRPr lang="en-US" dirty="0"/>
          </a:p>
          <a:p>
            <a:pPr marL="457200" marR="0" indent="-457200">
              <a:spcBef>
                <a:spcPts val="0"/>
              </a:spcBef>
              <a:spcAft>
                <a:spcPts val="0"/>
              </a:spcAft>
            </a:pPr>
            <a:endParaRPr lang="en-US" dirty="0" smtClean="0">
              <a:latin typeface="Times New Roman" panose="02020603050405020304" pitchFamily="18" charset="0"/>
              <a:ea typeface="Times New Roman" panose="02020603050405020304" pitchFamily="18" charset="0"/>
            </a:endParaRPr>
          </a:p>
          <a:p>
            <a:pPr marL="457200" marR="0" indent="-457200">
              <a:spcBef>
                <a:spcPts val="0"/>
              </a:spcBef>
              <a:spcAft>
                <a:spcPts val="0"/>
              </a:spcAft>
            </a:pPr>
            <a:endParaRPr lang="en-US"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88651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9400" y="228600"/>
            <a:ext cx="5211683" cy="646331"/>
          </a:xfrm>
          <a:prstGeom prst="rect">
            <a:avLst/>
          </a:prstGeom>
          <a:noFill/>
        </p:spPr>
        <p:txBody>
          <a:bodyPr wrap="none" rtlCol="0">
            <a:spAutoFit/>
          </a:bodyPr>
          <a:lstStyle/>
          <a:p>
            <a:r>
              <a:rPr lang="en-US" sz="3600" dirty="0" smtClean="0">
                <a:latin typeface="Helvetica" panose="020B0604020202020204" pitchFamily="34" charset="0"/>
                <a:cs typeface="Helvetica" panose="020B0604020202020204" pitchFamily="34" charset="0"/>
              </a:rPr>
              <a:t>Elaborative Interrogation</a:t>
            </a:r>
            <a:endParaRPr lang="en-US" sz="3600" dirty="0">
              <a:latin typeface="Helvetica" panose="020B0604020202020204" pitchFamily="34" charset="0"/>
              <a:cs typeface="Helvetica" panose="020B0604020202020204" pitchFamily="34" charset="0"/>
            </a:endParaRPr>
          </a:p>
        </p:txBody>
      </p:sp>
      <p:cxnSp>
        <p:nvCxnSpPr>
          <p:cNvPr id="5" name="Straight Connector 4"/>
          <p:cNvCxnSpPr/>
          <p:nvPr/>
        </p:nvCxnSpPr>
        <p:spPr>
          <a:xfrm>
            <a:off x="0" y="1028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1298051" y="2722168"/>
            <a:ext cx="6189515" cy="1821064"/>
            <a:chOff x="6540500" y="3085803"/>
            <a:chExt cx="6189515" cy="1821064"/>
          </a:xfrm>
        </p:grpSpPr>
        <p:sp>
          <p:nvSpPr>
            <p:cNvPr id="10" name="TextBox 9"/>
            <p:cNvSpPr txBox="1"/>
            <p:nvPr/>
          </p:nvSpPr>
          <p:spPr>
            <a:xfrm>
              <a:off x="6540500" y="3085803"/>
              <a:ext cx="5166799"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How learning techniques help</a:t>
              </a:r>
            </a:p>
          </p:txBody>
        </p:sp>
        <p:sp>
          <p:nvSpPr>
            <p:cNvPr id="11" name="TextBox 10"/>
            <p:cNvSpPr txBox="1"/>
            <p:nvPr/>
          </p:nvSpPr>
          <p:spPr>
            <a:xfrm>
              <a:off x="6540500" y="3734725"/>
              <a:ext cx="5689378"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Cognitive benefits of explanation</a:t>
              </a:r>
            </a:p>
          </p:txBody>
        </p:sp>
        <p:sp>
          <p:nvSpPr>
            <p:cNvPr id="12" name="TextBox 11"/>
            <p:cNvSpPr txBox="1"/>
            <p:nvPr/>
          </p:nvSpPr>
          <p:spPr>
            <a:xfrm>
              <a:off x="6540500" y="4383647"/>
              <a:ext cx="6189515"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Specificity of prompts across studies</a:t>
              </a:r>
            </a:p>
          </p:txBody>
        </p:sp>
      </p:grpSp>
      <p:sp>
        <p:nvSpPr>
          <p:cNvPr id="13" name="TextBox 12"/>
          <p:cNvSpPr txBox="1"/>
          <p:nvPr/>
        </p:nvSpPr>
        <p:spPr>
          <a:xfrm>
            <a:off x="2613959" y="1630491"/>
            <a:ext cx="5423088" cy="584775"/>
          </a:xfrm>
          <a:prstGeom prst="rect">
            <a:avLst/>
          </a:prstGeom>
          <a:noFill/>
        </p:spPr>
        <p:txBody>
          <a:bodyPr wrap="none" rtlCol="0">
            <a:spAutoFit/>
          </a:bodyPr>
          <a:lstStyle/>
          <a:p>
            <a:r>
              <a:rPr lang="en-US" sz="3200" dirty="0" smtClean="0">
                <a:solidFill>
                  <a:schemeClr val="bg1"/>
                </a:solidFill>
                <a:latin typeface="Helvetica" panose="020B0604020202020204" pitchFamily="34" charset="0"/>
                <a:cs typeface="Helvetica" panose="020B0604020202020204" pitchFamily="34" charset="0"/>
              </a:rPr>
              <a:t>A literature </a:t>
            </a:r>
            <a:r>
              <a:rPr lang="en-US" sz="3200" dirty="0">
                <a:solidFill>
                  <a:schemeClr val="bg1"/>
                </a:solidFill>
                <a:latin typeface="Helvetica" panose="020B0604020202020204" pitchFamily="34" charset="0"/>
                <a:cs typeface="Helvetica" panose="020B0604020202020204" pitchFamily="34" charset="0"/>
              </a:rPr>
              <a:t>r</a:t>
            </a:r>
            <a:r>
              <a:rPr lang="en-US" sz="3200" dirty="0" smtClean="0">
                <a:solidFill>
                  <a:schemeClr val="bg1"/>
                </a:solidFill>
                <a:latin typeface="Helvetica" panose="020B0604020202020204" pitchFamily="34" charset="0"/>
                <a:cs typeface="Helvetica" panose="020B0604020202020204" pitchFamily="34" charset="0"/>
              </a:rPr>
              <a:t>eview </a:t>
            </a:r>
            <a:r>
              <a:rPr lang="en-US" sz="3200" dirty="0">
                <a:solidFill>
                  <a:schemeClr val="bg1"/>
                </a:solidFill>
                <a:latin typeface="Helvetica" panose="020B0604020202020204" pitchFamily="34" charset="0"/>
                <a:cs typeface="Helvetica" panose="020B0604020202020204" pitchFamily="34" charset="0"/>
              </a:rPr>
              <a:t>h</a:t>
            </a:r>
            <a:r>
              <a:rPr lang="en-US" sz="3200" dirty="0" smtClean="0">
                <a:solidFill>
                  <a:schemeClr val="bg1"/>
                </a:solidFill>
                <a:latin typeface="Helvetica" panose="020B0604020202020204" pitchFamily="34" charset="0"/>
                <a:cs typeface="Helvetica" panose="020B0604020202020204" pitchFamily="34" charset="0"/>
              </a:rPr>
              <a:t>elps you:</a:t>
            </a:r>
            <a:endParaRPr lang="en-US" sz="3200" dirty="0">
              <a:solidFill>
                <a:schemeClr val="bg1"/>
              </a:solidFill>
              <a:latin typeface="Helvetica" panose="020B0604020202020204" pitchFamily="34" charset="0"/>
              <a:cs typeface="Helvetica" panose="020B0604020202020204" pitchFamily="34" charset="0"/>
            </a:endParaRPr>
          </a:p>
        </p:txBody>
      </p:sp>
      <p:sp>
        <p:nvSpPr>
          <p:cNvPr id="14" name="TextBox 13"/>
          <p:cNvSpPr txBox="1"/>
          <p:nvPr/>
        </p:nvSpPr>
        <p:spPr>
          <a:xfrm>
            <a:off x="292264" y="1414452"/>
            <a:ext cx="8571770" cy="523220"/>
          </a:xfrm>
          <a:prstGeom prst="rect">
            <a:avLst/>
          </a:prstGeom>
          <a:noFill/>
        </p:spPr>
        <p:txBody>
          <a:bodyPr wrap="none" rtlCol="0">
            <a:spAutoFit/>
          </a:bodyPr>
          <a:lstStyle/>
          <a:p>
            <a:r>
              <a:rPr lang="en-US" sz="2800" dirty="0" smtClean="0">
                <a:latin typeface="Helvetica" panose="020B0604020202020204" pitchFamily="34" charset="0"/>
                <a:cs typeface="Helvetica" panose="020B0604020202020204" pitchFamily="34" charset="0"/>
              </a:rPr>
              <a:t>An Introduction to Learning Techniques </a:t>
            </a:r>
            <a:r>
              <a:rPr lang="en-US" sz="1600" dirty="0" smtClean="0">
                <a:latin typeface="Helvetica" panose="020B0604020202020204" pitchFamily="34" charset="0"/>
                <a:cs typeface="Helvetica" panose="020B0604020202020204" pitchFamily="34" charset="0"/>
              </a:rPr>
              <a:t>(Dunlosky et al., 2013)</a:t>
            </a:r>
            <a:endParaRPr lang="en-US" sz="1600" dirty="0">
              <a:latin typeface="Helvetica" panose="020B0604020202020204" pitchFamily="34" charset="0"/>
              <a:cs typeface="Helvetica" panose="020B0604020202020204" pitchFamily="34" charset="0"/>
            </a:endParaRPr>
          </a:p>
        </p:txBody>
      </p:sp>
      <p:sp>
        <p:nvSpPr>
          <p:cNvPr id="15" name="TextBox 14"/>
          <p:cNvSpPr txBox="1"/>
          <p:nvPr/>
        </p:nvSpPr>
        <p:spPr>
          <a:xfrm>
            <a:off x="1298051" y="4629477"/>
            <a:ext cx="6636753" cy="954107"/>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Elaborations as enhancements </a:t>
            </a:r>
            <a:r>
              <a:rPr lang="en-US" sz="1600" b="1" dirty="0" smtClean="0">
                <a:solidFill>
                  <a:srgbClr val="D71920"/>
                </a:solidFill>
                <a:latin typeface="Book Antiqua" panose="02040602050305030304" pitchFamily="18" charset="0"/>
              </a:rPr>
              <a:t>(Hannon, 2012)</a:t>
            </a:r>
          </a:p>
          <a:p>
            <a:endParaRPr lang="en-US" sz="2800" b="1" dirty="0" smtClean="0">
              <a:solidFill>
                <a:srgbClr val="D71920"/>
              </a:solidFill>
              <a:latin typeface="Book Antiqua" panose="02040602050305030304" pitchFamily="18" charset="0"/>
            </a:endParaRPr>
          </a:p>
        </p:txBody>
      </p:sp>
      <p:sp>
        <p:nvSpPr>
          <p:cNvPr id="16" name="TextBox 15"/>
          <p:cNvSpPr txBox="1"/>
          <p:nvPr/>
        </p:nvSpPr>
        <p:spPr>
          <a:xfrm>
            <a:off x="1298051" y="5321974"/>
            <a:ext cx="7596951"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Elaborative interrogation vs. self-explanation</a:t>
            </a:r>
          </a:p>
        </p:txBody>
      </p:sp>
    </p:spTree>
    <p:extLst>
      <p:ext uri="{BB962C8B-B14F-4D97-AF65-F5344CB8AC3E}">
        <p14:creationId xmlns:p14="http://schemas.microsoft.com/office/powerpoint/2010/main" val="11384787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9400" y="228600"/>
            <a:ext cx="6126677" cy="646331"/>
          </a:xfrm>
          <a:prstGeom prst="rect">
            <a:avLst/>
          </a:prstGeom>
          <a:noFill/>
        </p:spPr>
        <p:txBody>
          <a:bodyPr wrap="none" rtlCol="0">
            <a:spAutoFit/>
          </a:bodyPr>
          <a:lstStyle/>
          <a:p>
            <a:r>
              <a:rPr lang="en-US" sz="3600" dirty="0" smtClean="0">
                <a:latin typeface="Helvetica" panose="020B0604020202020204" pitchFamily="34" charset="0"/>
                <a:cs typeface="Helvetica" panose="020B0604020202020204" pitchFamily="34" charset="0"/>
              </a:rPr>
              <a:t>Effectiveness of Elaborations</a:t>
            </a:r>
            <a:endParaRPr lang="en-US" sz="3600" dirty="0">
              <a:latin typeface="Helvetica" panose="020B0604020202020204" pitchFamily="34" charset="0"/>
              <a:cs typeface="Helvetica" panose="020B0604020202020204" pitchFamily="34" charset="0"/>
            </a:endParaRPr>
          </a:p>
        </p:txBody>
      </p:sp>
      <p:cxnSp>
        <p:nvCxnSpPr>
          <p:cNvPr id="5" name="Straight Connector 4"/>
          <p:cNvCxnSpPr/>
          <p:nvPr/>
        </p:nvCxnSpPr>
        <p:spPr>
          <a:xfrm>
            <a:off x="0" y="1028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1265691" y="1648475"/>
            <a:ext cx="8832867" cy="1491045"/>
            <a:chOff x="6540500" y="3085803"/>
            <a:chExt cx="8832867" cy="1491045"/>
          </a:xfrm>
        </p:grpSpPr>
        <p:sp>
          <p:nvSpPr>
            <p:cNvPr id="10" name="TextBox 9"/>
            <p:cNvSpPr txBox="1"/>
            <p:nvPr/>
          </p:nvSpPr>
          <p:spPr>
            <a:xfrm>
              <a:off x="6540500" y="3085803"/>
              <a:ext cx="5761514"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Effectiveness in different contexts</a:t>
              </a:r>
            </a:p>
          </p:txBody>
        </p:sp>
        <p:sp>
          <p:nvSpPr>
            <p:cNvPr id="11" name="TextBox 10"/>
            <p:cNvSpPr txBox="1"/>
            <p:nvPr/>
          </p:nvSpPr>
          <p:spPr>
            <a:xfrm>
              <a:off x="6540500" y="3807407"/>
              <a:ext cx="8832867" cy="769441"/>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Students working individually, dyads, small groups </a:t>
              </a:r>
            </a:p>
            <a:p>
              <a:r>
                <a:rPr lang="en-US" sz="1600" b="1" dirty="0" smtClean="0">
                  <a:solidFill>
                    <a:srgbClr val="D71920"/>
                  </a:solidFill>
                  <a:latin typeface="Book Antiqua" panose="02040602050305030304" pitchFamily="18" charset="0"/>
                </a:rPr>
                <a:t>(Woloshyn &amp; Stockey, 1995)</a:t>
              </a:r>
            </a:p>
          </p:txBody>
        </p:sp>
      </p:grpSp>
      <p:sp>
        <p:nvSpPr>
          <p:cNvPr id="13" name="TextBox 12"/>
          <p:cNvSpPr txBox="1"/>
          <p:nvPr/>
        </p:nvSpPr>
        <p:spPr>
          <a:xfrm>
            <a:off x="1265691" y="3337904"/>
            <a:ext cx="8073044"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High and low knowledge domains </a:t>
            </a:r>
            <a:r>
              <a:rPr lang="en-US" sz="1600" b="1" dirty="0" smtClean="0">
                <a:solidFill>
                  <a:srgbClr val="D71920"/>
                </a:solidFill>
                <a:latin typeface="Book Antiqua" panose="02040602050305030304" pitchFamily="18" charset="0"/>
              </a:rPr>
              <a:t>(Woloshyn et al., 1992)</a:t>
            </a:r>
          </a:p>
        </p:txBody>
      </p:sp>
      <p:sp>
        <p:nvSpPr>
          <p:cNvPr id="9" name="TextBox 8"/>
          <p:cNvSpPr txBox="1"/>
          <p:nvPr/>
        </p:nvSpPr>
        <p:spPr>
          <a:xfrm>
            <a:off x="1265691" y="4059508"/>
            <a:ext cx="7340471"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Facts in longer connected discourse </a:t>
            </a:r>
            <a:r>
              <a:rPr lang="en-US" sz="1600" b="1" dirty="0" smtClean="0">
                <a:solidFill>
                  <a:srgbClr val="D71920"/>
                </a:solidFill>
                <a:latin typeface="Book Antiqua" panose="02040602050305030304" pitchFamily="18" charset="0"/>
              </a:rPr>
              <a:t>(Seifert, 1994)</a:t>
            </a:r>
          </a:p>
        </p:txBody>
      </p:sp>
    </p:spTree>
    <p:extLst>
      <p:ext uri="{BB962C8B-B14F-4D97-AF65-F5344CB8AC3E}">
        <p14:creationId xmlns:p14="http://schemas.microsoft.com/office/powerpoint/2010/main" val="628033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9400" y="228600"/>
            <a:ext cx="4826962" cy="646331"/>
          </a:xfrm>
          <a:prstGeom prst="rect">
            <a:avLst/>
          </a:prstGeom>
          <a:noFill/>
        </p:spPr>
        <p:txBody>
          <a:bodyPr wrap="none" rtlCol="0">
            <a:spAutoFit/>
          </a:bodyPr>
          <a:lstStyle/>
          <a:p>
            <a:r>
              <a:rPr lang="en-US" sz="3600" dirty="0" smtClean="0">
                <a:latin typeface="Helvetica" panose="020B0604020202020204" pitchFamily="34" charset="0"/>
                <a:cs typeface="Helvetica" panose="020B0604020202020204" pitchFamily="34" charset="0"/>
              </a:rPr>
              <a:t>Cognitive Mechanisms</a:t>
            </a:r>
            <a:endParaRPr lang="en-US" sz="3600" dirty="0">
              <a:latin typeface="Helvetica" panose="020B0604020202020204" pitchFamily="34" charset="0"/>
              <a:cs typeface="Helvetica" panose="020B0604020202020204" pitchFamily="34" charset="0"/>
            </a:endParaRPr>
          </a:p>
        </p:txBody>
      </p:sp>
      <p:cxnSp>
        <p:nvCxnSpPr>
          <p:cNvPr id="5" name="Straight Connector 4"/>
          <p:cNvCxnSpPr/>
          <p:nvPr/>
        </p:nvCxnSpPr>
        <p:spPr>
          <a:xfrm>
            <a:off x="0" y="1028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1265691" y="1648475"/>
            <a:ext cx="8258992" cy="1367934"/>
            <a:chOff x="6540500" y="3085803"/>
            <a:chExt cx="8258992" cy="1367934"/>
          </a:xfrm>
        </p:grpSpPr>
        <p:sp>
          <p:nvSpPr>
            <p:cNvPr id="10" name="TextBox 9"/>
            <p:cNvSpPr txBox="1"/>
            <p:nvPr/>
          </p:nvSpPr>
          <p:spPr>
            <a:xfrm>
              <a:off x="6540500" y="3085803"/>
              <a:ext cx="6697667"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Activation of “schema” </a:t>
              </a:r>
              <a:r>
                <a:rPr lang="en-US" sz="1600" b="1" dirty="0" smtClean="0">
                  <a:solidFill>
                    <a:srgbClr val="D71920"/>
                  </a:solidFill>
                  <a:latin typeface="Book Antiqua" panose="02040602050305030304" pitchFamily="18" charset="0"/>
                </a:rPr>
                <a:t>(Willoughby &amp; Wood, 1994)</a:t>
              </a:r>
            </a:p>
          </p:txBody>
        </p:sp>
        <p:sp>
          <p:nvSpPr>
            <p:cNvPr id="11" name="TextBox 10"/>
            <p:cNvSpPr txBox="1"/>
            <p:nvPr/>
          </p:nvSpPr>
          <p:spPr>
            <a:xfrm>
              <a:off x="6540500" y="3930517"/>
              <a:ext cx="8258992"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Integrative vs. comparative elaborations </a:t>
              </a:r>
              <a:r>
                <a:rPr lang="en-US" sz="1600" b="1" dirty="0" smtClean="0">
                  <a:solidFill>
                    <a:srgbClr val="D71920"/>
                  </a:solidFill>
                  <a:latin typeface="Book Antiqua" panose="02040602050305030304" pitchFamily="18" charset="0"/>
                </a:rPr>
                <a:t>(Hannon, 2012)</a:t>
              </a:r>
            </a:p>
          </p:txBody>
        </p:sp>
      </p:grpSp>
      <p:sp>
        <p:nvSpPr>
          <p:cNvPr id="13" name="TextBox 12"/>
          <p:cNvSpPr txBox="1"/>
          <p:nvPr/>
        </p:nvSpPr>
        <p:spPr>
          <a:xfrm>
            <a:off x="1265691" y="3337904"/>
            <a:ext cx="9191940" cy="954107"/>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Cognitive mechanisms: Prior knowledge, gaps, linking</a:t>
            </a:r>
          </a:p>
          <a:p>
            <a:r>
              <a:rPr lang="en-US" sz="2800" b="1" dirty="0" smtClean="0">
                <a:solidFill>
                  <a:srgbClr val="D71920"/>
                </a:solidFill>
                <a:latin typeface="Book Antiqua" panose="02040602050305030304" pitchFamily="18" charset="0"/>
              </a:rPr>
              <a:t>new themes, structuring conceptual understanding</a:t>
            </a:r>
            <a:endParaRPr lang="en-US" sz="1600" b="1" dirty="0" smtClean="0">
              <a:solidFill>
                <a:srgbClr val="D71920"/>
              </a:solidFill>
              <a:latin typeface="Book Antiqua" panose="02040602050305030304" pitchFamily="18" charset="0"/>
            </a:endParaRPr>
          </a:p>
        </p:txBody>
      </p:sp>
    </p:spTree>
    <p:extLst>
      <p:ext uri="{BB962C8B-B14F-4D97-AF65-F5344CB8AC3E}">
        <p14:creationId xmlns:p14="http://schemas.microsoft.com/office/powerpoint/2010/main" val="41491479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9400" y="228600"/>
            <a:ext cx="5775940" cy="646331"/>
          </a:xfrm>
          <a:prstGeom prst="rect">
            <a:avLst/>
          </a:prstGeom>
          <a:noFill/>
        </p:spPr>
        <p:txBody>
          <a:bodyPr wrap="none" rtlCol="0">
            <a:spAutoFit/>
          </a:bodyPr>
          <a:lstStyle/>
          <a:p>
            <a:r>
              <a:rPr lang="en-US" sz="3600" dirty="0" smtClean="0">
                <a:latin typeface="Helvetica" panose="020B0604020202020204" pitchFamily="34" charset="0"/>
                <a:cs typeface="Helvetica" panose="020B0604020202020204" pitchFamily="34" charset="0"/>
              </a:rPr>
              <a:t>Examples of Prompts Used</a:t>
            </a:r>
            <a:endParaRPr lang="en-US" sz="3600" dirty="0">
              <a:latin typeface="Helvetica" panose="020B0604020202020204" pitchFamily="34" charset="0"/>
              <a:cs typeface="Helvetica" panose="020B0604020202020204" pitchFamily="34" charset="0"/>
            </a:endParaRPr>
          </a:p>
        </p:txBody>
      </p:sp>
      <p:cxnSp>
        <p:nvCxnSpPr>
          <p:cNvPr id="5" name="Straight Connector 4"/>
          <p:cNvCxnSpPr/>
          <p:nvPr/>
        </p:nvCxnSpPr>
        <p:spPr>
          <a:xfrm>
            <a:off x="0" y="1028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sp>
        <p:nvSpPr>
          <p:cNvPr id="8" name="Content Placeholder 3"/>
          <p:cNvSpPr txBox="1">
            <a:spLocks/>
          </p:cNvSpPr>
          <p:nvPr/>
        </p:nvSpPr>
        <p:spPr>
          <a:xfrm>
            <a:off x="1803400" y="1441164"/>
            <a:ext cx="8229600" cy="4525963"/>
          </a:xfrm>
          <a:prstGeom prst="rect">
            <a:avLst/>
          </a:prstGeom>
        </p:spPr>
        <p:txBody>
          <a:bodyPr>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dirty="0" smtClean="0"/>
          </a:p>
          <a:p>
            <a:pPr marL="0" indent="0">
              <a:buNone/>
            </a:pPr>
            <a:r>
              <a:rPr lang="en-US" sz="4200" dirty="0" smtClean="0">
                <a:solidFill>
                  <a:srgbClr val="FF0000"/>
                </a:solidFill>
                <a:latin typeface="Book Antiqua" panose="02040602050305030304" pitchFamily="18" charset="0"/>
              </a:rPr>
              <a:t>Why would the distribution of oxygen (a system wide function) be less efficient if there is a hole in the septum (a structure of the septum)? (Chi et al., 1994)</a:t>
            </a:r>
          </a:p>
          <a:p>
            <a:pPr marL="0" indent="0">
              <a:buNone/>
            </a:pPr>
            <a:endParaRPr lang="en-US" sz="4200" dirty="0" smtClean="0">
              <a:solidFill>
                <a:srgbClr val="FF0000"/>
              </a:solidFill>
              <a:latin typeface="Book Antiqua" panose="02040602050305030304" pitchFamily="18" charset="0"/>
            </a:endParaRPr>
          </a:p>
          <a:p>
            <a:pPr marL="0" indent="0">
              <a:buNone/>
            </a:pPr>
            <a:r>
              <a:rPr lang="en-US" sz="4200" dirty="0" smtClean="0">
                <a:solidFill>
                  <a:srgbClr val="FF0000"/>
                </a:solidFill>
                <a:latin typeface="Book Antiqua" panose="02040602050305030304" pitchFamily="18" charset="0"/>
              </a:rPr>
              <a:t>Identify the differences between the concepts. Generate an example (Hannon, 2012)</a:t>
            </a:r>
          </a:p>
          <a:p>
            <a:pPr marL="0" indent="0">
              <a:buNone/>
            </a:pPr>
            <a:endParaRPr lang="en-US" sz="4200" dirty="0" smtClean="0">
              <a:solidFill>
                <a:srgbClr val="FF0000"/>
              </a:solidFill>
              <a:latin typeface="Book Antiqua" panose="02040602050305030304" pitchFamily="18" charset="0"/>
            </a:endParaRPr>
          </a:p>
          <a:p>
            <a:pPr marL="0" indent="0">
              <a:buNone/>
            </a:pPr>
            <a:r>
              <a:rPr lang="en-US" sz="4200" dirty="0" smtClean="0">
                <a:solidFill>
                  <a:srgbClr val="FF0000"/>
                </a:solidFill>
                <a:latin typeface="Book Antiqua" panose="02040602050305030304" pitchFamily="18" charset="0"/>
              </a:rPr>
              <a:t>In what ways is Japan related to other civilizations we learned? (King, 1991)</a:t>
            </a:r>
          </a:p>
          <a:p>
            <a:pPr marL="0" indent="0">
              <a:buNone/>
            </a:pPr>
            <a:endParaRPr lang="en-US" sz="4200" dirty="0" smtClean="0">
              <a:solidFill>
                <a:srgbClr val="FF0000"/>
              </a:solidFill>
              <a:latin typeface="Book Antiqua" panose="02040602050305030304" pitchFamily="18" charset="0"/>
            </a:endParaRPr>
          </a:p>
          <a:p>
            <a:pPr marL="0" indent="0">
              <a:buNone/>
            </a:pPr>
            <a:r>
              <a:rPr lang="en-US" sz="4200" dirty="0" smtClean="0">
                <a:solidFill>
                  <a:srgbClr val="FF0000"/>
                </a:solidFill>
                <a:latin typeface="Book Antiqua" panose="02040602050305030304" pitchFamily="18" charset="0"/>
              </a:rPr>
              <a:t>Why does an object speed up as its radius gets smaller? (McDaniel &amp; Donnelly, 1996)</a:t>
            </a:r>
          </a:p>
          <a:p>
            <a:pPr marL="0" indent="0">
              <a:buNone/>
            </a:pPr>
            <a:endParaRPr lang="en-US" sz="4200" dirty="0" smtClean="0">
              <a:solidFill>
                <a:srgbClr val="FF0000"/>
              </a:solidFill>
              <a:latin typeface="Book Antiqua" panose="02040602050305030304" pitchFamily="18" charset="0"/>
            </a:endParaRPr>
          </a:p>
          <a:p>
            <a:pPr marL="0" indent="0">
              <a:buNone/>
            </a:pPr>
            <a:r>
              <a:rPr lang="en-US" sz="4200" dirty="0" smtClean="0">
                <a:solidFill>
                  <a:srgbClr val="FF0000"/>
                </a:solidFill>
                <a:latin typeface="Book Antiqua" panose="02040602050305030304" pitchFamily="18" charset="0"/>
              </a:rPr>
              <a:t>Why does the Richardson’s ground squirrel live in underground tunnels? (Seifert, 1994)</a:t>
            </a:r>
          </a:p>
          <a:p>
            <a:pPr marL="0" indent="0">
              <a:buNone/>
            </a:pPr>
            <a:endParaRPr lang="en-US" sz="4200" dirty="0" smtClean="0">
              <a:solidFill>
                <a:srgbClr val="FF0000"/>
              </a:solidFill>
              <a:latin typeface="Book Antiqua" panose="02040602050305030304" pitchFamily="18" charset="0"/>
            </a:endParaRPr>
          </a:p>
          <a:p>
            <a:pPr marL="0" indent="0">
              <a:buNone/>
            </a:pPr>
            <a:r>
              <a:rPr lang="en-US" sz="4200" dirty="0" smtClean="0">
                <a:solidFill>
                  <a:srgbClr val="FF0000"/>
                </a:solidFill>
                <a:latin typeface="Book Antiqua" panose="02040602050305030304" pitchFamily="18" charset="0"/>
              </a:rPr>
              <a:t>Why would that animal do/have that? (Willoughby &amp; Wood, 1994)</a:t>
            </a:r>
          </a:p>
        </p:txBody>
      </p:sp>
    </p:spTree>
    <p:extLst>
      <p:ext uri="{BB962C8B-B14F-4D97-AF65-F5344CB8AC3E}">
        <p14:creationId xmlns:p14="http://schemas.microsoft.com/office/powerpoint/2010/main" val="3823423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9400" y="228600"/>
            <a:ext cx="9493946" cy="523220"/>
          </a:xfrm>
          <a:prstGeom prst="rect">
            <a:avLst/>
          </a:prstGeom>
          <a:noFill/>
        </p:spPr>
        <p:txBody>
          <a:bodyPr wrap="none" rtlCol="0">
            <a:spAutoFit/>
          </a:bodyPr>
          <a:lstStyle/>
          <a:p>
            <a:r>
              <a:rPr lang="en-US" sz="2800" dirty="0" smtClean="0">
                <a:latin typeface="Helvetica" panose="020B0604020202020204" pitchFamily="34" charset="0"/>
                <a:cs typeface="Helvetica" panose="020B0604020202020204" pitchFamily="34" charset="0"/>
              </a:rPr>
              <a:t>Elaborations: An Active-Constructive-Interactive Technique</a:t>
            </a:r>
            <a:endParaRPr lang="en-US" sz="2800" dirty="0">
              <a:latin typeface="Helvetica" panose="020B0604020202020204" pitchFamily="34" charset="0"/>
              <a:cs typeface="Helvetica" panose="020B0604020202020204" pitchFamily="34" charset="0"/>
            </a:endParaRPr>
          </a:p>
        </p:txBody>
      </p:sp>
      <p:cxnSp>
        <p:nvCxnSpPr>
          <p:cNvPr id="5" name="Straight Connector 4"/>
          <p:cNvCxnSpPr/>
          <p:nvPr/>
        </p:nvCxnSpPr>
        <p:spPr>
          <a:xfrm>
            <a:off x="0" y="1028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1265691" y="1648475"/>
            <a:ext cx="8996374" cy="1675711"/>
            <a:chOff x="6540500" y="3085803"/>
            <a:chExt cx="8996374" cy="1675711"/>
          </a:xfrm>
        </p:grpSpPr>
        <p:sp>
          <p:nvSpPr>
            <p:cNvPr id="10" name="TextBox 9"/>
            <p:cNvSpPr txBox="1"/>
            <p:nvPr/>
          </p:nvSpPr>
          <p:spPr>
            <a:xfrm>
              <a:off x="6540500" y="3085803"/>
              <a:ext cx="6506909"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Taxonomy of learners’ activities </a:t>
              </a:r>
              <a:r>
                <a:rPr lang="en-US" sz="1600" b="1" dirty="0" smtClean="0">
                  <a:solidFill>
                    <a:srgbClr val="D71920"/>
                  </a:solidFill>
                  <a:latin typeface="Book Antiqua" panose="02040602050305030304" pitchFamily="18" charset="0"/>
                </a:rPr>
                <a:t>(Chi, 2009)</a:t>
              </a:r>
            </a:p>
          </p:txBody>
        </p:sp>
        <p:sp>
          <p:nvSpPr>
            <p:cNvPr id="11" name="TextBox 10"/>
            <p:cNvSpPr txBox="1"/>
            <p:nvPr/>
          </p:nvSpPr>
          <p:spPr>
            <a:xfrm>
              <a:off x="6540500" y="3807407"/>
              <a:ext cx="8996374" cy="954107"/>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Active: Most basic level, focus, repeat, manipulate the</a:t>
              </a:r>
            </a:p>
            <a:p>
              <a:r>
                <a:rPr lang="en-US" sz="2800" b="1" dirty="0">
                  <a:solidFill>
                    <a:srgbClr val="D71920"/>
                  </a:solidFill>
                  <a:latin typeface="Book Antiqua" panose="02040602050305030304" pitchFamily="18" charset="0"/>
                </a:rPr>
                <a:t>l</a:t>
              </a:r>
              <a:r>
                <a:rPr lang="en-US" sz="2800" b="1" dirty="0" smtClean="0">
                  <a:solidFill>
                    <a:srgbClr val="D71920"/>
                  </a:solidFill>
                  <a:latin typeface="Book Antiqua" panose="02040602050305030304" pitchFamily="18" charset="0"/>
                </a:rPr>
                <a:t>earning material</a:t>
              </a:r>
              <a:endParaRPr lang="en-US" sz="1600" b="1" dirty="0" smtClean="0">
                <a:solidFill>
                  <a:srgbClr val="D71920"/>
                </a:solidFill>
                <a:latin typeface="Book Antiqua" panose="02040602050305030304" pitchFamily="18" charset="0"/>
              </a:endParaRPr>
            </a:p>
          </p:txBody>
        </p:sp>
      </p:grpSp>
      <p:sp>
        <p:nvSpPr>
          <p:cNvPr id="13" name="TextBox 12"/>
          <p:cNvSpPr txBox="1"/>
          <p:nvPr/>
        </p:nvSpPr>
        <p:spPr>
          <a:xfrm>
            <a:off x="1265691" y="5041417"/>
            <a:ext cx="7503977"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Interactive: Instructional and joint dialogues</a:t>
            </a:r>
            <a:endParaRPr lang="en-US" sz="1600" b="1" dirty="0" smtClean="0">
              <a:solidFill>
                <a:srgbClr val="D71920"/>
              </a:solidFill>
              <a:latin typeface="Book Antiqua" panose="02040602050305030304" pitchFamily="18" charset="0"/>
            </a:endParaRPr>
          </a:p>
        </p:txBody>
      </p:sp>
      <p:sp>
        <p:nvSpPr>
          <p:cNvPr id="9" name="TextBox 8"/>
          <p:cNvSpPr txBox="1"/>
          <p:nvPr/>
        </p:nvSpPr>
        <p:spPr>
          <a:xfrm>
            <a:off x="1265691" y="3490304"/>
            <a:ext cx="9180718" cy="1384995"/>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Constructive: Outputs that generate new ideas through</a:t>
            </a:r>
          </a:p>
          <a:p>
            <a:r>
              <a:rPr lang="en-US" sz="2800" b="1" dirty="0">
                <a:solidFill>
                  <a:srgbClr val="D71920"/>
                </a:solidFill>
                <a:latin typeface="Book Antiqua" panose="02040602050305030304" pitchFamily="18" charset="0"/>
              </a:rPr>
              <a:t>e</a:t>
            </a:r>
            <a:r>
              <a:rPr lang="en-US" sz="2800" b="1" dirty="0" smtClean="0">
                <a:solidFill>
                  <a:srgbClr val="D71920"/>
                </a:solidFill>
                <a:latin typeface="Book Antiqua" panose="02040602050305030304" pitchFamily="18" charset="0"/>
              </a:rPr>
              <a:t>xplaining, elaborating, concept mapping, hypothesis </a:t>
            </a:r>
            <a:endParaRPr lang="en-US" sz="2800" b="1" dirty="0">
              <a:solidFill>
                <a:srgbClr val="D71920"/>
              </a:solidFill>
              <a:latin typeface="Book Antiqua" panose="02040602050305030304" pitchFamily="18" charset="0"/>
            </a:endParaRPr>
          </a:p>
          <a:p>
            <a:r>
              <a:rPr lang="en-US" sz="2800" b="1" dirty="0">
                <a:solidFill>
                  <a:srgbClr val="D71920"/>
                </a:solidFill>
                <a:latin typeface="Book Antiqua" panose="02040602050305030304" pitchFamily="18" charset="0"/>
              </a:rPr>
              <a:t>i</a:t>
            </a:r>
            <a:r>
              <a:rPr lang="en-US" sz="2800" b="1" dirty="0" smtClean="0">
                <a:solidFill>
                  <a:srgbClr val="D71920"/>
                </a:solidFill>
                <a:latin typeface="Book Antiqua" panose="02040602050305030304" pitchFamily="18" charset="0"/>
              </a:rPr>
              <a:t>nduction </a:t>
            </a:r>
            <a:endParaRPr lang="en-US" sz="1600" b="1" dirty="0" smtClean="0">
              <a:solidFill>
                <a:srgbClr val="D71920"/>
              </a:solidFill>
              <a:latin typeface="Book Antiqua" panose="02040602050305030304" pitchFamily="18" charset="0"/>
            </a:endParaRPr>
          </a:p>
        </p:txBody>
      </p:sp>
      <p:sp>
        <p:nvSpPr>
          <p:cNvPr id="12" name="TextBox 11"/>
          <p:cNvSpPr txBox="1"/>
          <p:nvPr/>
        </p:nvSpPr>
        <p:spPr>
          <a:xfrm>
            <a:off x="1265691" y="5730755"/>
            <a:ext cx="6925294" cy="52322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Interactive&gt;Constructive&gt;Active&gt;Passive</a:t>
            </a:r>
            <a:endParaRPr lang="en-US" sz="1600" b="1" dirty="0" smtClean="0">
              <a:solidFill>
                <a:srgbClr val="D71920"/>
              </a:solidFill>
              <a:latin typeface="Book Antiqua" panose="02040602050305030304" pitchFamily="18" charset="0"/>
            </a:endParaRPr>
          </a:p>
        </p:txBody>
      </p:sp>
    </p:spTree>
    <p:extLst>
      <p:ext uri="{BB962C8B-B14F-4D97-AF65-F5344CB8AC3E}">
        <p14:creationId xmlns:p14="http://schemas.microsoft.com/office/powerpoint/2010/main" val="3442483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0" y="1765300"/>
            <a:ext cx="12192000" cy="0"/>
          </a:xfrm>
          <a:prstGeom prst="line">
            <a:avLst/>
          </a:prstGeom>
          <a:ln w="76200">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0" y="1917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0" y="47879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4940300"/>
            <a:ext cx="12192000" cy="0"/>
          </a:xfrm>
          <a:prstGeom prst="line">
            <a:avLst/>
          </a:prstGeom>
          <a:ln w="76200">
            <a:solidFill>
              <a:srgbClr val="D7192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22242" y="2980542"/>
            <a:ext cx="11443325" cy="1323439"/>
          </a:xfrm>
          <a:prstGeom prst="rect">
            <a:avLst/>
          </a:prstGeom>
          <a:noFill/>
        </p:spPr>
        <p:txBody>
          <a:bodyPr wrap="none" rtlCol="0">
            <a:spAutoFit/>
          </a:bodyPr>
          <a:lstStyle/>
          <a:p>
            <a:pPr algn="ctr"/>
            <a:r>
              <a:rPr lang="en-US" sz="4000" dirty="0" smtClean="0">
                <a:latin typeface="Helvetica" panose="020B0604020202020204" pitchFamily="34" charset="0"/>
                <a:cs typeface="Helvetica" panose="020B0604020202020204" pitchFamily="34" charset="0"/>
              </a:rPr>
              <a:t>APPLICATIONS FOR INFORMATION LITERACY</a:t>
            </a:r>
            <a:br>
              <a:rPr lang="en-US" sz="4000" dirty="0" smtClean="0">
                <a:latin typeface="Helvetica" panose="020B0604020202020204" pitchFamily="34" charset="0"/>
                <a:cs typeface="Helvetica" panose="020B0604020202020204" pitchFamily="34" charset="0"/>
              </a:rPr>
            </a:br>
            <a:r>
              <a:rPr lang="en-US" sz="4000" dirty="0" smtClean="0">
                <a:latin typeface="Helvetica" panose="020B0604020202020204" pitchFamily="34" charset="0"/>
                <a:cs typeface="Helvetica" panose="020B0604020202020204" pitchFamily="34" charset="0"/>
              </a:rPr>
              <a:t>INSTRUCTION</a:t>
            </a:r>
            <a:endParaRPr lang="en-US" sz="40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9314196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5" name="Straight Connector 64"/>
          <p:cNvCxnSpPr/>
          <p:nvPr/>
        </p:nvCxnSpPr>
        <p:spPr>
          <a:xfrm>
            <a:off x="0" y="1028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279400" y="228600"/>
            <a:ext cx="4570482" cy="646331"/>
          </a:xfrm>
          <a:prstGeom prst="rect">
            <a:avLst/>
          </a:prstGeom>
          <a:noFill/>
        </p:spPr>
        <p:txBody>
          <a:bodyPr wrap="none" rtlCol="0">
            <a:spAutoFit/>
          </a:bodyPr>
          <a:lstStyle/>
          <a:p>
            <a:r>
              <a:rPr lang="en-US" sz="3600" dirty="0" smtClean="0">
                <a:latin typeface="Helvetica" panose="020B0604020202020204" pitchFamily="34" charset="0"/>
                <a:cs typeface="Helvetica" panose="020B0604020202020204" pitchFamily="34" charset="0"/>
              </a:rPr>
              <a:t>Examples of Prompts</a:t>
            </a:r>
            <a:endParaRPr lang="en-US" sz="3600" dirty="0">
              <a:latin typeface="Helvetica" panose="020B0604020202020204" pitchFamily="34" charset="0"/>
              <a:cs typeface="Helvetica" panose="020B0604020202020204" pitchFamily="34" charset="0"/>
            </a:endParaRPr>
          </a:p>
        </p:txBody>
      </p:sp>
      <p:grpSp>
        <p:nvGrpSpPr>
          <p:cNvPr id="67" name="Group 66"/>
          <p:cNvGrpSpPr/>
          <p:nvPr/>
        </p:nvGrpSpPr>
        <p:grpSpPr>
          <a:xfrm>
            <a:off x="4991227" y="1392986"/>
            <a:ext cx="6184706" cy="2133547"/>
            <a:chOff x="6506836" y="2878483"/>
            <a:chExt cx="6184706" cy="2133547"/>
          </a:xfrm>
        </p:grpSpPr>
        <p:sp>
          <p:nvSpPr>
            <p:cNvPr id="68" name="TextBox 67"/>
            <p:cNvSpPr txBox="1"/>
            <p:nvPr/>
          </p:nvSpPr>
          <p:spPr>
            <a:xfrm>
              <a:off x="6506836" y="2878483"/>
              <a:ext cx="6184706" cy="954107"/>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How do you</a:t>
              </a:r>
              <a:r>
                <a:rPr lang="en-US" sz="2800" b="1" dirty="0">
                  <a:solidFill>
                    <a:srgbClr val="D71920"/>
                  </a:solidFill>
                  <a:latin typeface="Book Antiqua" panose="02040602050305030304" pitchFamily="18" charset="0"/>
                </a:rPr>
                <a:t> </a:t>
              </a:r>
              <a:r>
                <a:rPr lang="en-US" sz="2800" b="1" dirty="0" smtClean="0">
                  <a:solidFill>
                    <a:srgbClr val="D71920"/>
                  </a:solidFill>
                  <a:latin typeface="Book Antiqua" panose="02040602050305030304" pitchFamily="18" charset="0"/>
                </a:rPr>
                <a:t>give credit to the ideas/</a:t>
              </a:r>
            </a:p>
            <a:p>
              <a:r>
                <a:rPr lang="en-US" sz="2800" b="1" dirty="0">
                  <a:solidFill>
                    <a:srgbClr val="D71920"/>
                  </a:solidFill>
                  <a:latin typeface="Book Antiqua" panose="02040602050305030304" pitchFamily="18" charset="0"/>
                </a:rPr>
                <a:t>o</a:t>
              </a:r>
              <a:r>
                <a:rPr lang="en-US" sz="2800" b="1" dirty="0" smtClean="0">
                  <a:solidFill>
                    <a:srgbClr val="D71920"/>
                  </a:solidFill>
                  <a:latin typeface="Book Antiqua" panose="02040602050305030304" pitchFamily="18" charset="0"/>
                </a:rPr>
                <a:t>pinions of others</a:t>
              </a:r>
              <a:r>
                <a:rPr lang="en-US" sz="2800" b="1" dirty="0" smtClean="0">
                  <a:solidFill>
                    <a:srgbClr val="D71920"/>
                  </a:solidFill>
                  <a:latin typeface="Book Antiqua" panose="02040602050305030304" pitchFamily="18" charset="0"/>
                </a:rPr>
                <a:t>? Why?</a:t>
              </a:r>
              <a:endParaRPr lang="en-US" sz="2800" b="1" dirty="0" smtClean="0">
                <a:solidFill>
                  <a:srgbClr val="D71920"/>
                </a:solidFill>
                <a:latin typeface="Book Antiqua" panose="02040602050305030304" pitchFamily="18" charset="0"/>
              </a:endParaRPr>
            </a:p>
          </p:txBody>
        </p:sp>
        <p:sp>
          <p:nvSpPr>
            <p:cNvPr id="70" name="TextBox 69"/>
            <p:cNvSpPr txBox="1"/>
            <p:nvPr/>
          </p:nvSpPr>
          <p:spPr>
            <a:xfrm>
              <a:off x="6540500" y="4488810"/>
              <a:ext cx="184731" cy="523220"/>
            </a:xfrm>
            <a:prstGeom prst="rect">
              <a:avLst/>
            </a:prstGeom>
            <a:noFill/>
          </p:spPr>
          <p:txBody>
            <a:bodyPr wrap="none" rtlCol="0">
              <a:spAutoFit/>
            </a:bodyPr>
            <a:lstStyle/>
            <a:p>
              <a:endParaRPr lang="en-US" sz="2800" b="1" dirty="0" smtClean="0">
                <a:solidFill>
                  <a:srgbClr val="D71920"/>
                </a:solidFill>
                <a:latin typeface="Book Antiqua" panose="02040602050305030304" pitchFamily="18" charset="0"/>
              </a:endParaRPr>
            </a:p>
          </p:txBody>
        </p:sp>
      </p:grpSp>
      <p:sp>
        <p:nvSpPr>
          <p:cNvPr id="72" name="TextBox 71"/>
          <p:cNvSpPr txBox="1"/>
          <p:nvPr/>
        </p:nvSpPr>
        <p:spPr>
          <a:xfrm>
            <a:off x="4991227" y="3773483"/>
            <a:ext cx="6705682" cy="1384995"/>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 are the issues related to privacy</a:t>
            </a:r>
          </a:p>
          <a:p>
            <a:r>
              <a:rPr lang="en-US" sz="2800" b="1" dirty="0">
                <a:solidFill>
                  <a:srgbClr val="D71920"/>
                </a:solidFill>
                <a:latin typeface="Book Antiqua" panose="02040602050305030304" pitchFamily="18" charset="0"/>
              </a:rPr>
              <a:t>i</a:t>
            </a:r>
            <a:r>
              <a:rPr lang="en-US" sz="2800" b="1" dirty="0" smtClean="0">
                <a:solidFill>
                  <a:srgbClr val="D71920"/>
                </a:solidFill>
                <a:latin typeface="Book Antiqua" panose="02040602050305030304" pitchFamily="18" charset="0"/>
              </a:rPr>
              <a:t>n sharing personal information in your</a:t>
            </a:r>
          </a:p>
          <a:p>
            <a:r>
              <a:rPr lang="en-US" sz="2800" b="1" dirty="0">
                <a:solidFill>
                  <a:srgbClr val="D71920"/>
                </a:solidFill>
                <a:latin typeface="Book Antiqua" panose="02040602050305030304" pitchFamily="18" charset="0"/>
              </a:rPr>
              <a:t>o</a:t>
            </a:r>
            <a:r>
              <a:rPr lang="en-US" sz="2800" b="1" dirty="0" smtClean="0">
                <a:solidFill>
                  <a:srgbClr val="D71920"/>
                </a:solidFill>
                <a:latin typeface="Book Antiqua" panose="02040602050305030304" pitchFamily="18" charset="0"/>
              </a:rPr>
              <a:t>nline interactions? </a:t>
            </a:r>
          </a:p>
        </p:txBody>
      </p:sp>
      <p:sp>
        <p:nvSpPr>
          <p:cNvPr id="2" name="Rectangle 1"/>
          <p:cNvSpPr/>
          <p:nvPr/>
        </p:nvSpPr>
        <p:spPr>
          <a:xfrm>
            <a:off x="464403" y="1392986"/>
            <a:ext cx="4216400" cy="454649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cap="all" dirty="0"/>
              <a:t>INFORMATION </a:t>
            </a:r>
            <a:r>
              <a:rPr lang="en-US" sz="2800" cap="all" dirty="0" smtClean="0"/>
              <a:t>has value</a:t>
            </a:r>
          </a:p>
          <a:p>
            <a:pPr algn="ctr"/>
            <a:r>
              <a:rPr lang="en-US" sz="1600" dirty="0" smtClean="0"/>
              <a:t>DISTINGUISH AMONG DIMENSIONS OF VALUE OF INFORMATION</a:t>
            </a:r>
            <a:endParaRPr lang="en-US" sz="1600" dirty="0"/>
          </a:p>
        </p:txBody>
      </p:sp>
      <p:sp>
        <p:nvSpPr>
          <p:cNvPr id="9" name="TextBox 8"/>
          <p:cNvSpPr txBox="1"/>
          <p:nvPr/>
        </p:nvSpPr>
        <p:spPr>
          <a:xfrm>
            <a:off x="4991227" y="2583234"/>
            <a:ext cx="5816016" cy="954107"/>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How do you value information in</a:t>
            </a:r>
          </a:p>
          <a:p>
            <a:r>
              <a:rPr lang="en-US" sz="2800" b="1" dirty="0">
                <a:solidFill>
                  <a:srgbClr val="D71920"/>
                </a:solidFill>
                <a:latin typeface="Book Antiqua" panose="02040602050305030304" pitchFamily="18" charset="0"/>
              </a:rPr>
              <a:t>y</a:t>
            </a:r>
            <a:r>
              <a:rPr lang="en-US" sz="2800" b="1" dirty="0" smtClean="0">
                <a:solidFill>
                  <a:srgbClr val="D71920"/>
                </a:solidFill>
                <a:latin typeface="Book Antiqua" panose="02040602050305030304" pitchFamily="18" charset="0"/>
              </a:rPr>
              <a:t>our online interactions?</a:t>
            </a:r>
          </a:p>
        </p:txBody>
      </p:sp>
      <p:sp>
        <p:nvSpPr>
          <p:cNvPr id="10" name="TextBox 9"/>
          <p:cNvSpPr txBox="1"/>
          <p:nvPr/>
        </p:nvSpPr>
        <p:spPr>
          <a:xfrm>
            <a:off x="4991227" y="5265728"/>
            <a:ext cx="6319359" cy="1384995"/>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Do you value information differently</a:t>
            </a:r>
          </a:p>
          <a:p>
            <a:r>
              <a:rPr lang="en-US" sz="2800" b="1" dirty="0" smtClean="0">
                <a:solidFill>
                  <a:srgbClr val="D71920"/>
                </a:solidFill>
                <a:latin typeface="Book Antiqua" panose="02040602050305030304" pitchFamily="18" charset="0"/>
              </a:rPr>
              <a:t>using different platforms/venues of </a:t>
            </a:r>
            <a:endParaRPr lang="en-US" sz="2800" b="1" dirty="0">
              <a:solidFill>
                <a:srgbClr val="D71920"/>
              </a:solidFill>
              <a:latin typeface="Book Antiqua" panose="02040602050305030304" pitchFamily="18" charset="0"/>
            </a:endParaRPr>
          </a:p>
          <a:p>
            <a:r>
              <a:rPr lang="en-US" sz="2800" b="1" dirty="0">
                <a:solidFill>
                  <a:srgbClr val="D71920"/>
                </a:solidFill>
                <a:latin typeface="Book Antiqua" panose="02040602050305030304" pitchFamily="18" charset="0"/>
              </a:rPr>
              <a:t>i</a:t>
            </a:r>
            <a:r>
              <a:rPr lang="en-US" sz="2800" b="1" dirty="0" smtClean="0">
                <a:solidFill>
                  <a:srgbClr val="D71920"/>
                </a:solidFill>
                <a:latin typeface="Book Antiqua" panose="02040602050305030304" pitchFamily="18" charset="0"/>
              </a:rPr>
              <a:t>nformation? Why? </a:t>
            </a:r>
          </a:p>
        </p:txBody>
      </p:sp>
    </p:spTree>
    <p:extLst>
      <p:ext uri="{BB962C8B-B14F-4D97-AF65-F5344CB8AC3E}">
        <p14:creationId xmlns:p14="http://schemas.microsoft.com/office/powerpoint/2010/main" val="1451526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5" name="Straight Connector 64"/>
          <p:cNvCxnSpPr/>
          <p:nvPr/>
        </p:nvCxnSpPr>
        <p:spPr>
          <a:xfrm>
            <a:off x="0" y="1028700"/>
            <a:ext cx="12192000" cy="0"/>
          </a:xfrm>
          <a:prstGeom prst="line">
            <a:avLst/>
          </a:prstGeom>
          <a:ln w="19050">
            <a:solidFill>
              <a:srgbClr val="D71920"/>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279400" y="228600"/>
            <a:ext cx="4570482" cy="646331"/>
          </a:xfrm>
          <a:prstGeom prst="rect">
            <a:avLst/>
          </a:prstGeom>
          <a:noFill/>
        </p:spPr>
        <p:txBody>
          <a:bodyPr wrap="none" rtlCol="0">
            <a:spAutoFit/>
          </a:bodyPr>
          <a:lstStyle/>
          <a:p>
            <a:r>
              <a:rPr lang="en-US" sz="3600" dirty="0">
                <a:latin typeface="Helvetica" panose="020B0604020202020204" pitchFamily="34" charset="0"/>
                <a:cs typeface="Helvetica" panose="020B0604020202020204" pitchFamily="34" charset="0"/>
              </a:rPr>
              <a:t>Examples of Prompts</a:t>
            </a:r>
          </a:p>
        </p:txBody>
      </p:sp>
      <p:grpSp>
        <p:nvGrpSpPr>
          <p:cNvPr id="67" name="Group 66"/>
          <p:cNvGrpSpPr/>
          <p:nvPr/>
        </p:nvGrpSpPr>
        <p:grpSpPr>
          <a:xfrm>
            <a:off x="5024891" y="1392986"/>
            <a:ext cx="6792244" cy="3539430"/>
            <a:chOff x="6540500" y="2878483"/>
            <a:chExt cx="6792244" cy="3539430"/>
          </a:xfrm>
        </p:grpSpPr>
        <p:sp>
          <p:nvSpPr>
            <p:cNvPr id="68" name="TextBox 67"/>
            <p:cNvSpPr txBox="1"/>
            <p:nvPr/>
          </p:nvSpPr>
          <p:spPr>
            <a:xfrm>
              <a:off x="6540500" y="2878483"/>
              <a:ext cx="6792244" cy="3539430"/>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 is the puzzle behind the question?</a:t>
              </a:r>
            </a:p>
            <a:p>
              <a:endParaRPr lang="en-US" sz="2800" b="1" dirty="0">
                <a:solidFill>
                  <a:srgbClr val="D71920"/>
                </a:solidFill>
                <a:latin typeface="Book Antiqua" panose="02040602050305030304" pitchFamily="18" charset="0"/>
              </a:endParaRPr>
            </a:p>
            <a:p>
              <a:r>
                <a:rPr lang="en-US" sz="2800" b="1" dirty="0" smtClean="0">
                  <a:solidFill>
                    <a:srgbClr val="D71920"/>
                  </a:solidFill>
                  <a:latin typeface="Book Antiqua" panose="02040602050305030304" pitchFamily="18" charset="0"/>
                </a:rPr>
                <a:t>What would you need to know to</a:t>
              </a:r>
            </a:p>
            <a:p>
              <a:r>
                <a:rPr lang="en-US" sz="2800" b="1" dirty="0">
                  <a:solidFill>
                    <a:srgbClr val="D71920"/>
                  </a:solidFill>
                  <a:latin typeface="Book Antiqua" panose="02040602050305030304" pitchFamily="18" charset="0"/>
                </a:rPr>
                <a:t>a</a:t>
              </a:r>
              <a:r>
                <a:rPr lang="en-US" sz="2800" b="1" dirty="0" smtClean="0">
                  <a:solidFill>
                    <a:srgbClr val="D71920"/>
                  </a:solidFill>
                  <a:latin typeface="Book Antiqua" panose="02040602050305030304" pitchFamily="18" charset="0"/>
                </a:rPr>
                <a:t>nswer the question?</a:t>
              </a:r>
            </a:p>
            <a:p>
              <a:endParaRPr lang="en-US" sz="2800" b="1" dirty="0">
                <a:solidFill>
                  <a:srgbClr val="D71920"/>
                </a:solidFill>
                <a:latin typeface="Book Antiqua" panose="02040602050305030304" pitchFamily="18" charset="0"/>
              </a:endParaRPr>
            </a:p>
            <a:p>
              <a:r>
                <a:rPr lang="en-US" sz="2800" b="1" dirty="0" smtClean="0">
                  <a:solidFill>
                    <a:srgbClr val="D71920"/>
                  </a:solidFill>
                  <a:latin typeface="Book Antiqua" panose="02040602050305030304" pitchFamily="18" charset="0"/>
                </a:rPr>
                <a:t>Where would you go to answer the</a:t>
              </a:r>
            </a:p>
            <a:p>
              <a:r>
                <a:rPr lang="en-US" sz="2800" b="1" dirty="0">
                  <a:solidFill>
                    <a:srgbClr val="D71920"/>
                  </a:solidFill>
                  <a:latin typeface="Book Antiqua" panose="02040602050305030304" pitchFamily="18" charset="0"/>
                </a:rPr>
                <a:t>q</a:t>
              </a:r>
              <a:r>
                <a:rPr lang="en-US" sz="2800" b="1" dirty="0" smtClean="0">
                  <a:solidFill>
                    <a:srgbClr val="D71920"/>
                  </a:solidFill>
                  <a:latin typeface="Book Antiqua" panose="02040602050305030304" pitchFamily="18" charset="0"/>
                </a:rPr>
                <a:t>uestion? How would you answer the </a:t>
              </a:r>
            </a:p>
            <a:p>
              <a:r>
                <a:rPr lang="en-US" sz="2800" b="1" dirty="0" smtClean="0">
                  <a:solidFill>
                    <a:srgbClr val="D71920"/>
                  </a:solidFill>
                  <a:latin typeface="Book Antiqua" panose="02040602050305030304" pitchFamily="18" charset="0"/>
                </a:rPr>
                <a:t>Question?</a:t>
              </a:r>
            </a:p>
          </p:txBody>
        </p:sp>
        <p:sp>
          <p:nvSpPr>
            <p:cNvPr id="70" name="TextBox 69"/>
            <p:cNvSpPr txBox="1"/>
            <p:nvPr/>
          </p:nvSpPr>
          <p:spPr>
            <a:xfrm>
              <a:off x="6540500" y="4488810"/>
              <a:ext cx="184731" cy="523220"/>
            </a:xfrm>
            <a:prstGeom prst="rect">
              <a:avLst/>
            </a:prstGeom>
            <a:noFill/>
          </p:spPr>
          <p:txBody>
            <a:bodyPr wrap="none" rtlCol="0">
              <a:spAutoFit/>
            </a:bodyPr>
            <a:lstStyle/>
            <a:p>
              <a:endParaRPr lang="en-US" sz="2800" b="1" dirty="0" smtClean="0">
                <a:solidFill>
                  <a:srgbClr val="D71920"/>
                </a:solidFill>
                <a:latin typeface="Book Antiqua" panose="02040602050305030304" pitchFamily="18" charset="0"/>
              </a:endParaRPr>
            </a:p>
          </p:txBody>
        </p:sp>
      </p:grpSp>
      <p:sp>
        <p:nvSpPr>
          <p:cNvPr id="72" name="TextBox 71"/>
          <p:cNvSpPr txBox="1"/>
          <p:nvPr/>
        </p:nvSpPr>
        <p:spPr>
          <a:xfrm>
            <a:off x="5024891" y="5183949"/>
            <a:ext cx="6854762" cy="1384995"/>
          </a:xfrm>
          <a:prstGeom prst="rect">
            <a:avLst/>
          </a:prstGeom>
          <a:noFill/>
        </p:spPr>
        <p:txBody>
          <a:bodyPr wrap="none" rtlCol="0">
            <a:spAutoFit/>
          </a:bodyPr>
          <a:lstStyle/>
          <a:p>
            <a:r>
              <a:rPr lang="en-US" sz="2800" b="1" dirty="0" smtClean="0">
                <a:solidFill>
                  <a:srgbClr val="D71920"/>
                </a:solidFill>
                <a:latin typeface="Book Antiqua" panose="02040602050305030304" pitchFamily="18" charset="0"/>
              </a:rPr>
              <a:t>What do you already know? Questions?</a:t>
            </a:r>
            <a:endParaRPr lang="en-US" sz="2800" b="1" dirty="0">
              <a:solidFill>
                <a:srgbClr val="D71920"/>
              </a:solidFill>
              <a:latin typeface="Book Antiqua" panose="02040602050305030304" pitchFamily="18" charset="0"/>
            </a:endParaRPr>
          </a:p>
          <a:p>
            <a:r>
              <a:rPr lang="en-US" sz="2800" b="1" dirty="0" smtClean="0">
                <a:solidFill>
                  <a:srgbClr val="D71920"/>
                </a:solidFill>
                <a:latin typeface="Book Antiqua" panose="02040602050305030304" pitchFamily="18" charset="0"/>
              </a:rPr>
              <a:t>What new themes emerge? How are they</a:t>
            </a:r>
          </a:p>
          <a:p>
            <a:r>
              <a:rPr lang="en-US" sz="2800" b="1" dirty="0" smtClean="0">
                <a:solidFill>
                  <a:srgbClr val="D71920"/>
                </a:solidFill>
                <a:latin typeface="Book Antiqua" panose="02040602050305030304" pitchFamily="18" charset="0"/>
              </a:rPr>
              <a:t>related to what you already know? </a:t>
            </a:r>
          </a:p>
        </p:txBody>
      </p:sp>
      <p:sp>
        <p:nvSpPr>
          <p:cNvPr id="2" name="Rectangle 1"/>
          <p:cNvSpPr/>
          <p:nvPr/>
        </p:nvSpPr>
        <p:spPr>
          <a:xfrm>
            <a:off x="464403" y="1392986"/>
            <a:ext cx="4216400" cy="454649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800" cap="all" dirty="0" smtClean="0"/>
              <a:t>RESEARCH AS INQUIRY</a:t>
            </a:r>
          </a:p>
          <a:p>
            <a:pPr algn="ctr"/>
            <a:r>
              <a:rPr lang="en-US" sz="1600" dirty="0" smtClean="0"/>
              <a:t>FORMULATE A RESEARCH PROCESS TO SATISFY AN INFORMATION NEED</a:t>
            </a:r>
            <a:endParaRPr lang="en-US" sz="1600" dirty="0"/>
          </a:p>
        </p:txBody>
      </p:sp>
    </p:spTree>
    <p:extLst>
      <p:ext uri="{BB962C8B-B14F-4D97-AF65-F5344CB8AC3E}">
        <p14:creationId xmlns:p14="http://schemas.microsoft.com/office/powerpoint/2010/main" val="1282112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830</TotalTime>
  <Words>1816</Words>
  <Application>Microsoft Office PowerPoint</Application>
  <PresentationFormat>Widescreen</PresentationFormat>
  <Paragraphs>190</Paragraphs>
  <Slides>15</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Book Antiqua</vt:lpstr>
      <vt:lpstr>Calibri</vt:lpstr>
      <vt:lpstr>Calibri Light</vt:lpstr>
      <vt:lpstr>Helvetica</vt:lpstr>
      <vt:lpstr>Times New Roman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Meghan Salsbury</dc:creator>
  <cp:lastModifiedBy>Omer Farooq</cp:lastModifiedBy>
  <cp:revision>89</cp:revision>
  <dcterms:created xsi:type="dcterms:W3CDTF">2016-12-08T16:30:27Z</dcterms:created>
  <dcterms:modified xsi:type="dcterms:W3CDTF">2018-05-31T18:44:00Z</dcterms:modified>
</cp:coreProperties>
</file>