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66" r:id="rId5"/>
    <p:sldId id="291" r:id="rId6"/>
    <p:sldId id="303" r:id="rId7"/>
    <p:sldId id="287" r:id="rId8"/>
    <p:sldId id="288" r:id="rId9"/>
    <p:sldId id="268" r:id="rId10"/>
    <p:sldId id="289" r:id="rId11"/>
    <p:sldId id="292" r:id="rId12"/>
    <p:sldId id="302" r:id="rId13"/>
    <p:sldId id="269" r:id="rId14"/>
    <p:sldId id="271" r:id="rId15"/>
    <p:sldId id="260" r:id="rId16"/>
    <p:sldId id="273" r:id="rId17"/>
    <p:sldId id="275" r:id="rId18"/>
    <p:sldId id="290" r:id="rId19"/>
    <p:sldId id="280" r:id="rId20"/>
    <p:sldId id="262" r:id="rId21"/>
    <p:sldId id="307" r:id="rId22"/>
    <p:sldId id="263" r:id="rId23"/>
    <p:sldId id="264" r:id="rId24"/>
    <p:sldId id="259" r:id="rId25"/>
    <p:sldId id="306" r:id="rId26"/>
    <p:sldId id="297" r:id="rId27"/>
    <p:sldId id="298" r:id="rId28"/>
    <p:sldId id="299" r:id="rId29"/>
    <p:sldId id="300" r:id="rId30"/>
    <p:sldId id="3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500" autoAdjust="0"/>
  </p:normalViewPr>
  <p:slideViewPr>
    <p:cSldViewPr snapToGrid="0">
      <p:cViewPr varScale="1">
        <p:scale>
          <a:sx n="59" d="100"/>
          <a:sy n="59" d="100"/>
        </p:scale>
        <p:origin x="9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ehrigpage\Box\OA%20-%20Open%20Access\2019_OA_Fund_Statistic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ehrigpage\Box\OA%20-%20Open%20Access\2019_OA_Fund_Statistic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Total OA Funds Spent for Academic Year </a:t>
            </a:r>
            <a:br>
              <a:rPr lang="en-US" dirty="0"/>
            </a:br>
            <a:r>
              <a:rPr lang="en-US" sz="1200" i="1" dirty="0"/>
              <a:t>(in date order)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[Book3]Sheet1!$B$1</c:f>
              <c:strCache>
                <c:ptCount val="1"/>
                <c:pt idx="0">
                  <c:v>Total for Year</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820B-4D71-81A6-98B71C5F7C57}"/>
              </c:ext>
            </c:extLst>
          </c:dPt>
          <c:dPt>
            <c:idx val="1"/>
            <c:invertIfNegative val="0"/>
            <c:bubble3D val="0"/>
            <c:spPr>
              <a:solidFill>
                <a:srgbClr val="FFC000"/>
              </a:solidFill>
              <a:ln>
                <a:noFill/>
              </a:ln>
              <a:effectLst/>
            </c:spPr>
            <c:extLst>
              <c:ext xmlns:c16="http://schemas.microsoft.com/office/drawing/2014/chart" uri="{C3380CC4-5D6E-409C-BE32-E72D297353CC}">
                <c16:uniqueId val="{00000003-820B-4D71-81A6-98B71C5F7C57}"/>
              </c:ext>
            </c:extLst>
          </c:dPt>
          <c:dPt>
            <c:idx val="2"/>
            <c:invertIfNegative val="0"/>
            <c:bubble3D val="0"/>
            <c:spPr>
              <a:solidFill>
                <a:srgbClr val="FFFF00"/>
              </a:solidFill>
              <a:ln>
                <a:noFill/>
              </a:ln>
              <a:effectLst/>
            </c:spPr>
            <c:extLst>
              <c:ext xmlns:c16="http://schemas.microsoft.com/office/drawing/2014/chart" uri="{C3380CC4-5D6E-409C-BE32-E72D297353CC}">
                <c16:uniqueId val="{00000005-820B-4D71-81A6-98B71C5F7C57}"/>
              </c:ext>
            </c:extLst>
          </c:dPt>
          <c:dPt>
            <c:idx val="3"/>
            <c:invertIfNegative val="0"/>
            <c:bubble3D val="0"/>
            <c:spPr>
              <a:solidFill>
                <a:srgbClr val="92D050"/>
              </a:solidFill>
              <a:ln>
                <a:noFill/>
              </a:ln>
              <a:effectLst/>
            </c:spPr>
            <c:extLst>
              <c:ext xmlns:c16="http://schemas.microsoft.com/office/drawing/2014/chart" uri="{C3380CC4-5D6E-409C-BE32-E72D297353CC}">
                <c16:uniqueId val="{00000007-820B-4D71-81A6-98B71C5F7C57}"/>
              </c:ext>
            </c:extLst>
          </c:dPt>
          <c:dPt>
            <c:idx val="4"/>
            <c:invertIfNegative val="0"/>
            <c:bubble3D val="0"/>
            <c:spPr>
              <a:solidFill>
                <a:srgbClr val="00B0F0"/>
              </a:solidFill>
              <a:ln>
                <a:noFill/>
              </a:ln>
              <a:effectLst/>
            </c:spPr>
            <c:extLst>
              <c:ext xmlns:c16="http://schemas.microsoft.com/office/drawing/2014/chart" uri="{C3380CC4-5D6E-409C-BE32-E72D297353CC}">
                <c16:uniqueId val="{00000009-820B-4D71-81A6-98B71C5F7C57}"/>
              </c:ext>
            </c:extLst>
          </c:dPt>
          <c:dPt>
            <c:idx val="5"/>
            <c:invertIfNegative val="0"/>
            <c:bubble3D val="0"/>
            <c:spPr>
              <a:solidFill>
                <a:srgbClr val="7030A0"/>
              </a:solidFill>
              <a:ln>
                <a:noFill/>
              </a:ln>
              <a:effectLst/>
            </c:spPr>
            <c:extLst>
              <c:ext xmlns:c16="http://schemas.microsoft.com/office/drawing/2014/chart" uri="{C3380CC4-5D6E-409C-BE32-E72D297353CC}">
                <c16:uniqueId val="{0000000B-820B-4D71-81A6-98B71C5F7C57}"/>
              </c:ext>
            </c:extLst>
          </c:dPt>
          <c:cat>
            <c:strRef>
              <c:f>[Book3]Sheet1!$A$2:$A$7</c:f>
              <c:strCache>
                <c:ptCount val="6"/>
                <c:pt idx="0">
                  <c:v>2014-2015</c:v>
                </c:pt>
                <c:pt idx="1">
                  <c:v>2015-2016</c:v>
                </c:pt>
                <c:pt idx="2">
                  <c:v>2016-2017</c:v>
                </c:pt>
                <c:pt idx="3">
                  <c:v>2017-2018</c:v>
                </c:pt>
                <c:pt idx="4">
                  <c:v>2018-2019</c:v>
                </c:pt>
                <c:pt idx="5">
                  <c:v>2019-2020</c:v>
                </c:pt>
              </c:strCache>
            </c:strRef>
          </c:cat>
          <c:val>
            <c:numRef>
              <c:f>[Book3]Sheet1!$B$2:$B$7</c:f>
              <c:numCache>
                <c:formatCode>General</c:formatCode>
                <c:ptCount val="6"/>
                <c:pt idx="0">
                  <c:v>16995.38</c:v>
                </c:pt>
                <c:pt idx="1">
                  <c:v>36018.089999999997</c:v>
                </c:pt>
                <c:pt idx="2">
                  <c:v>34247.5</c:v>
                </c:pt>
                <c:pt idx="3">
                  <c:v>45600.26</c:v>
                </c:pt>
                <c:pt idx="4">
                  <c:v>59930.7</c:v>
                </c:pt>
                <c:pt idx="5">
                  <c:v>51153</c:v>
                </c:pt>
              </c:numCache>
            </c:numRef>
          </c:val>
          <c:extLst>
            <c:ext xmlns:c16="http://schemas.microsoft.com/office/drawing/2014/chart" uri="{C3380CC4-5D6E-409C-BE32-E72D297353CC}">
              <c16:uniqueId val="{0000000C-820B-4D71-81A6-98B71C5F7C57}"/>
            </c:ext>
          </c:extLst>
        </c:ser>
        <c:dLbls>
          <c:showLegendKey val="0"/>
          <c:showVal val="0"/>
          <c:showCatName val="0"/>
          <c:showSerName val="0"/>
          <c:showPercent val="0"/>
          <c:showBubbleSize val="0"/>
        </c:dLbls>
        <c:gapWidth val="219"/>
        <c:overlap val="-27"/>
        <c:axId val="494215568"/>
        <c:axId val="494212616"/>
      </c:barChart>
      <c:catAx>
        <c:axId val="49421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4212616"/>
        <c:crosses val="autoZero"/>
        <c:auto val="1"/>
        <c:lblAlgn val="ctr"/>
        <c:lblOffset val="100"/>
        <c:noMultiLvlLbl val="0"/>
      </c:catAx>
      <c:valAx>
        <c:axId val="494212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4215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Average Invoice Cost for Academic Year</a:t>
            </a:r>
            <a:br>
              <a:rPr lang="en-US" dirty="0"/>
            </a:br>
            <a:r>
              <a:rPr lang="en-US" sz="1200" i="1" dirty="0"/>
              <a:t>(in date order)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'Graphs-InvoicesIndiv.,Av.,Total'!$B$30</c:f>
              <c:strCache>
                <c:ptCount val="1"/>
                <c:pt idx="0">
                  <c:v>Average Invoice Cost</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963E-44F0-AA77-CF7820CA3D0A}"/>
              </c:ext>
            </c:extLst>
          </c:dPt>
          <c:dPt>
            <c:idx val="1"/>
            <c:invertIfNegative val="0"/>
            <c:bubble3D val="0"/>
            <c:spPr>
              <a:solidFill>
                <a:srgbClr val="FFC000"/>
              </a:solidFill>
              <a:ln>
                <a:noFill/>
              </a:ln>
              <a:effectLst/>
            </c:spPr>
            <c:extLst>
              <c:ext xmlns:c16="http://schemas.microsoft.com/office/drawing/2014/chart" uri="{C3380CC4-5D6E-409C-BE32-E72D297353CC}">
                <c16:uniqueId val="{00000003-963E-44F0-AA77-CF7820CA3D0A}"/>
              </c:ext>
            </c:extLst>
          </c:dPt>
          <c:dPt>
            <c:idx val="2"/>
            <c:invertIfNegative val="0"/>
            <c:bubble3D val="0"/>
            <c:spPr>
              <a:solidFill>
                <a:srgbClr val="FFFF00"/>
              </a:solidFill>
              <a:ln>
                <a:noFill/>
              </a:ln>
              <a:effectLst/>
            </c:spPr>
            <c:extLst>
              <c:ext xmlns:c16="http://schemas.microsoft.com/office/drawing/2014/chart" uri="{C3380CC4-5D6E-409C-BE32-E72D297353CC}">
                <c16:uniqueId val="{00000005-963E-44F0-AA77-CF7820CA3D0A}"/>
              </c:ext>
            </c:extLst>
          </c:dPt>
          <c:dPt>
            <c:idx val="3"/>
            <c:invertIfNegative val="0"/>
            <c:bubble3D val="0"/>
            <c:spPr>
              <a:solidFill>
                <a:srgbClr val="92D050"/>
              </a:solidFill>
              <a:ln>
                <a:noFill/>
              </a:ln>
              <a:effectLst/>
            </c:spPr>
            <c:extLst>
              <c:ext xmlns:c16="http://schemas.microsoft.com/office/drawing/2014/chart" uri="{C3380CC4-5D6E-409C-BE32-E72D297353CC}">
                <c16:uniqueId val="{00000007-963E-44F0-AA77-CF7820CA3D0A}"/>
              </c:ext>
            </c:extLst>
          </c:dPt>
          <c:dPt>
            <c:idx val="4"/>
            <c:invertIfNegative val="0"/>
            <c:bubble3D val="0"/>
            <c:spPr>
              <a:solidFill>
                <a:srgbClr val="00B0F0"/>
              </a:solidFill>
              <a:ln>
                <a:noFill/>
              </a:ln>
              <a:effectLst/>
            </c:spPr>
            <c:extLst>
              <c:ext xmlns:c16="http://schemas.microsoft.com/office/drawing/2014/chart" uri="{C3380CC4-5D6E-409C-BE32-E72D297353CC}">
                <c16:uniqueId val="{00000009-963E-44F0-AA77-CF7820CA3D0A}"/>
              </c:ext>
            </c:extLst>
          </c:dPt>
          <c:dPt>
            <c:idx val="5"/>
            <c:invertIfNegative val="0"/>
            <c:bubble3D val="0"/>
            <c:spPr>
              <a:solidFill>
                <a:srgbClr val="7030A0"/>
              </a:solidFill>
              <a:ln>
                <a:noFill/>
              </a:ln>
              <a:effectLst/>
            </c:spPr>
            <c:extLst>
              <c:ext xmlns:c16="http://schemas.microsoft.com/office/drawing/2014/chart" uri="{C3380CC4-5D6E-409C-BE32-E72D297353CC}">
                <c16:uniqueId val="{0000000B-963E-44F0-AA77-CF7820CA3D0A}"/>
              </c:ext>
            </c:extLst>
          </c:dPt>
          <c:cat>
            <c:strRef>
              <c:f>'Graphs-InvoicesIndiv.,Av.,Total'!$A$31:$A$36</c:f>
              <c:strCache>
                <c:ptCount val="6"/>
                <c:pt idx="0">
                  <c:v>2014-2015</c:v>
                </c:pt>
                <c:pt idx="1">
                  <c:v>2015-2016</c:v>
                </c:pt>
                <c:pt idx="2">
                  <c:v>2016-2017</c:v>
                </c:pt>
                <c:pt idx="3">
                  <c:v>2017-2018</c:v>
                </c:pt>
                <c:pt idx="4">
                  <c:v>2018-2019</c:v>
                </c:pt>
                <c:pt idx="5">
                  <c:v>2019-2020</c:v>
                </c:pt>
              </c:strCache>
            </c:strRef>
          </c:cat>
          <c:val>
            <c:numRef>
              <c:f>'Graphs-InvoicesIndiv.,Av.,Total'!$B$31:$B$36</c:f>
              <c:numCache>
                <c:formatCode>_("$"* #,##0.00_);_("$"* \(#,##0.00\);_("$"* "-"??_);_(@_)</c:formatCode>
                <c:ptCount val="6"/>
                <c:pt idx="0" formatCode="&quot;$&quot;#,##0.00_);[Red]\(&quot;$&quot;#,##0.00\)">
                  <c:v>1545.03</c:v>
                </c:pt>
                <c:pt idx="1">
                  <c:v>1334</c:v>
                </c:pt>
                <c:pt idx="2" formatCode="&quot;$&quot;#,##0.00_);[Red]\(&quot;$&quot;#,##0.00\)">
                  <c:v>1802.5</c:v>
                </c:pt>
                <c:pt idx="3" formatCode="&quot;$&quot;#,##0.00_);[Red]\(&quot;$&quot;#,##0.00\)">
                  <c:v>1900.01</c:v>
                </c:pt>
                <c:pt idx="4" formatCode="&quot;$&quot;#,##0.00_);[Red]\(&quot;$&quot;#,##0.00\)">
                  <c:v>1783.25</c:v>
                </c:pt>
                <c:pt idx="5" formatCode="&quot;$&quot;#,##0.00_);[Red]\(&quot;$&quot;#,##0.00\)">
                  <c:v>2224.04</c:v>
                </c:pt>
              </c:numCache>
            </c:numRef>
          </c:val>
          <c:extLst>
            <c:ext xmlns:c16="http://schemas.microsoft.com/office/drawing/2014/chart" uri="{C3380CC4-5D6E-409C-BE32-E72D297353CC}">
              <c16:uniqueId val="{0000000C-963E-44F0-AA77-CF7820CA3D0A}"/>
            </c:ext>
          </c:extLst>
        </c:ser>
        <c:dLbls>
          <c:showLegendKey val="0"/>
          <c:showVal val="0"/>
          <c:showCatName val="0"/>
          <c:showSerName val="0"/>
          <c:showPercent val="0"/>
          <c:showBubbleSize val="0"/>
        </c:dLbls>
        <c:gapWidth val="219"/>
        <c:overlap val="-27"/>
        <c:axId val="506129504"/>
        <c:axId val="506128192"/>
      </c:barChart>
      <c:catAx>
        <c:axId val="50612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128192"/>
        <c:crosses val="autoZero"/>
        <c:auto val="1"/>
        <c:lblAlgn val="ctr"/>
        <c:lblOffset val="100"/>
        <c:noMultiLvlLbl val="0"/>
      </c:catAx>
      <c:valAx>
        <c:axId val="5061281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129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12E47-CA7C-4532-9AB6-E46AC94A8841}" type="doc">
      <dgm:prSet loTypeId="urn:microsoft.com/office/officeart/2008/layout/RadialCluster" loCatId="cycle" qsTypeId="urn:microsoft.com/office/officeart/2005/8/quickstyle/3d3" qsCatId="3D" csTypeId="urn:microsoft.com/office/officeart/2005/8/colors/accent6_1" csCatId="accent6" phldr="1"/>
      <dgm:spPr/>
      <dgm:t>
        <a:bodyPr/>
        <a:lstStyle/>
        <a:p>
          <a:endParaRPr lang="en-US"/>
        </a:p>
      </dgm:t>
    </dgm:pt>
    <dgm:pt modelId="{5C8B5716-0334-4C61-81BC-538AB4A8A0CC}">
      <dgm:prSet phldrT="[Text]"/>
      <dgm:spPr/>
      <dgm:t>
        <a:bodyPr/>
        <a:lstStyle/>
        <a:p>
          <a:r>
            <a:rPr lang="en-US" b="1" dirty="0"/>
            <a:t>Open Research</a:t>
          </a:r>
        </a:p>
      </dgm:t>
    </dgm:pt>
    <dgm:pt modelId="{54C37D96-2CD1-469D-A608-0F0026039CDD}" type="parTrans" cxnId="{78B6CF0D-737F-4090-A10B-0C8D1D55B7D1}">
      <dgm:prSet/>
      <dgm:spPr/>
      <dgm:t>
        <a:bodyPr/>
        <a:lstStyle/>
        <a:p>
          <a:endParaRPr lang="en-US"/>
        </a:p>
      </dgm:t>
    </dgm:pt>
    <dgm:pt modelId="{4C752899-9FE0-4FC0-95B9-A20B10E490C8}" type="sibTrans" cxnId="{78B6CF0D-737F-4090-A10B-0C8D1D55B7D1}">
      <dgm:prSet/>
      <dgm:spPr/>
      <dgm:t>
        <a:bodyPr/>
        <a:lstStyle/>
        <a:p>
          <a:endParaRPr lang="en-US"/>
        </a:p>
      </dgm:t>
    </dgm:pt>
    <dgm:pt modelId="{BD8CFE28-136F-46C3-B31C-A12A088D96C1}">
      <dgm:prSet phldrT="[Text]"/>
      <dgm:spPr/>
      <dgm:t>
        <a:bodyPr/>
        <a:lstStyle/>
        <a:p>
          <a:r>
            <a:rPr lang="en-US" dirty="0"/>
            <a:t>Open Data</a:t>
          </a:r>
        </a:p>
      </dgm:t>
    </dgm:pt>
    <dgm:pt modelId="{4FF47362-E688-47D9-9CE9-F8776E4B1D12}" type="parTrans" cxnId="{6FD015BC-8CA7-4A7C-93BB-4F19735FE7D0}">
      <dgm:prSet/>
      <dgm:spPr/>
      <dgm:t>
        <a:bodyPr/>
        <a:lstStyle/>
        <a:p>
          <a:endParaRPr lang="en-US"/>
        </a:p>
      </dgm:t>
    </dgm:pt>
    <dgm:pt modelId="{34616332-C2CB-4CA3-A53E-FBFBE387784A}" type="sibTrans" cxnId="{6FD015BC-8CA7-4A7C-93BB-4F19735FE7D0}">
      <dgm:prSet/>
      <dgm:spPr/>
      <dgm:t>
        <a:bodyPr/>
        <a:lstStyle/>
        <a:p>
          <a:endParaRPr lang="en-US"/>
        </a:p>
      </dgm:t>
    </dgm:pt>
    <dgm:pt modelId="{91BE2026-6DF1-43B2-B480-9BF7BF307F66}">
      <dgm:prSet phldrT="[Text]"/>
      <dgm:spPr/>
      <dgm:t>
        <a:bodyPr/>
        <a:lstStyle/>
        <a:p>
          <a:r>
            <a:rPr lang="en-US" dirty="0"/>
            <a:t>Open Access</a:t>
          </a:r>
        </a:p>
      </dgm:t>
    </dgm:pt>
    <dgm:pt modelId="{95C5295B-EA96-4F94-9799-81041C080139}" type="parTrans" cxnId="{A520E5D4-51F9-4C12-9CEC-B81BF61AF42D}">
      <dgm:prSet/>
      <dgm:spPr/>
      <dgm:t>
        <a:bodyPr/>
        <a:lstStyle/>
        <a:p>
          <a:endParaRPr lang="en-US"/>
        </a:p>
      </dgm:t>
    </dgm:pt>
    <dgm:pt modelId="{BF0F95ED-29F1-48B6-A64A-E7AFAF9429DD}" type="sibTrans" cxnId="{A520E5D4-51F9-4C12-9CEC-B81BF61AF42D}">
      <dgm:prSet/>
      <dgm:spPr/>
      <dgm:t>
        <a:bodyPr/>
        <a:lstStyle/>
        <a:p>
          <a:endParaRPr lang="en-US"/>
        </a:p>
      </dgm:t>
    </dgm:pt>
    <dgm:pt modelId="{1962FB06-CE65-4E2D-BEB0-F44E41C66479}">
      <dgm:prSet phldrT="[Text]"/>
      <dgm:spPr/>
      <dgm:t>
        <a:bodyPr/>
        <a:lstStyle/>
        <a:p>
          <a:r>
            <a:rPr lang="en-US" dirty="0"/>
            <a:t>Open Educational Resources</a:t>
          </a:r>
        </a:p>
      </dgm:t>
    </dgm:pt>
    <dgm:pt modelId="{9012AB11-F8F5-4877-9E01-903126B044E5}" type="parTrans" cxnId="{AD8E0587-7007-46C1-8E4C-963C69A9153C}">
      <dgm:prSet/>
      <dgm:spPr/>
      <dgm:t>
        <a:bodyPr/>
        <a:lstStyle/>
        <a:p>
          <a:endParaRPr lang="en-US"/>
        </a:p>
      </dgm:t>
    </dgm:pt>
    <dgm:pt modelId="{623FC75B-D869-4BA9-8246-1814EDB8758B}" type="sibTrans" cxnId="{AD8E0587-7007-46C1-8E4C-963C69A9153C}">
      <dgm:prSet/>
      <dgm:spPr/>
      <dgm:t>
        <a:bodyPr/>
        <a:lstStyle/>
        <a:p>
          <a:endParaRPr lang="en-US"/>
        </a:p>
      </dgm:t>
    </dgm:pt>
    <dgm:pt modelId="{66E2582B-22E2-45A2-B377-A56F1B5CFAAE}" type="pres">
      <dgm:prSet presAssocID="{0FC12E47-CA7C-4532-9AB6-E46AC94A8841}" presName="Name0" presStyleCnt="0">
        <dgm:presLayoutVars>
          <dgm:chMax val="1"/>
          <dgm:chPref val="1"/>
          <dgm:dir/>
          <dgm:animOne val="branch"/>
          <dgm:animLvl val="lvl"/>
        </dgm:presLayoutVars>
      </dgm:prSet>
      <dgm:spPr/>
    </dgm:pt>
    <dgm:pt modelId="{1BBB2A6A-134F-47E2-A6E3-C3D80D0230BC}" type="pres">
      <dgm:prSet presAssocID="{5C8B5716-0334-4C61-81BC-538AB4A8A0CC}" presName="singleCycle" presStyleCnt="0"/>
      <dgm:spPr/>
    </dgm:pt>
    <dgm:pt modelId="{FA5C7D6D-D124-4388-9B22-DBFB063AB466}" type="pres">
      <dgm:prSet presAssocID="{5C8B5716-0334-4C61-81BC-538AB4A8A0CC}" presName="singleCenter" presStyleLbl="node1" presStyleIdx="0" presStyleCnt="4">
        <dgm:presLayoutVars>
          <dgm:chMax val="7"/>
          <dgm:chPref val="7"/>
        </dgm:presLayoutVars>
      </dgm:prSet>
      <dgm:spPr/>
    </dgm:pt>
    <dgm:pt modelId="{55380AA3-18F6-45B4-9C89-02CAC5759EA8}" type="pres">
      <dgm:prSet presAssocID="{4FF47362-E688-47D9-9CE9-F8776E4B1D12}" presName="Name56" presStyleLbl="parChTrans1D2" presStyleIdx="0" presStyleCnt="3"/>
      <dgm:spPr/>
    </dgm:pt>
    <dgm:pt modelId="{83BC5967-77C2-42ED-9273-357520029752}" type="pres">
      <dgm:prSet presAssocID="{BD8CFE28-136F-46C3-B31C-A12A088D96C1}" presName="text0" presStyleLbl="node1" presStyleIdx="1" presStyleCnt="4">
        <dgm:presLayoutVars>
          <dgm:bulletEnabled val="1"/>
        </dgm:presLayoutVars>
      </dgm:prSet>
      <dgm:spPr/>
    </dgm:pt>
    <dgm:pt modelId="{FAAE817D-81F3-4330-8558-361B318EBCA2}" type="pres">
      <dgm:prSet presAssocID="{95C5295B-EA96-4F94-9799-81041C080139}" presName="Name56" presStyleLbl="parChTrans1D2" presStyleIdx="1" presStyleCnt="3"/>
      <dgm:spPr/>
    </dgm:pt>
    <dgm:pt modelId="{D7D0D996-8D7B-43F6-8529-00EE26407453}" type="pres">
      <dgm:prSet presAssocID="{91BE2026-6DF1-43B2-B480-9BF7BF307F66}" presName="text0" presStyleLbl="node1" presStyleIdx="2" presStyleCnt="4">
        <dgm:presLayoutVars>
          <dgm:bulletEnabled val="1"/>
        </dgm:presLayoutVars>
      </dgm:prSet>
      <dgm:spPr/>
    </dgm:pt>
    <dgm:pt modelId="{20992F33-EE8B-46DD-A976-7DF949C9A43C}" type="pres">
      <dgm:prSet presAssocID="{9012AB11-F8F5-4877-9E01-903126B044E5}" presName="Name56" presStyleLbl="parChTrans1D2" presStyleIdx="2" presStyleCnt="3"/>
      <dgm:spPr/>
    </dgm:pt>
    <dgm:pt modelId="{F95104E4-B4AC-4E02-8F2F-0FAA83C08832}" type="pres">
      <dgm:prSet presAssocID="{1962FB06-CE65-4E2D-BEB0-F44E41C66479}" presName="text0" presStyleLbl="node1" presStyleIdx="3" presStyleCnt="4">
        <dgm:presLayoutVars>
          <dgm:bulletEnabled val="1"/>
        </dgm:presLayoutVars>
      </dgm:prSet>
      <dgm:spPr/>
    </dgm:pt>
  </dgm:ptLst>
  <dgm:cxnLst>
    <dgm:cxn modelId="{78B6CF0D-737F-4090-A10B-0C8D1D55B7D1}" srcId="{0FC12E47-CA7C-4532-9AB6-E46AC94A8841}" destId="{5C8B5716-0334-4C61-81BC-538AB4A8A0CC}" srcOrd="0" destOrd="0" parTransId="{54C37D96-2CD1-469D-A608-0F0026039CDD}" sibTransId="{4C752899-9FE0-4FC0-95B9-A20B10E490C8}"/>
    <dgm:cxn modelId="{3504AF30-A76D-45CF-B9F2-66D09A8D259A}" type="presOf" srcId="{5C8B5716-0334-4C61-81BC-538AB4A8A0CC}" destId="{FA5C7D6D-D124-4388-9B22-DBFB063AB466}" srcOrd="0" destOrd="0" presId="urn:microsoft.com/office/officeart/2008/layout/RadialCluster"/>
    <dgm:cxn modelId="{2AA31F5D-E4BB-475E-853A-A7DB4248F624}" type="presOf" srcId="{4FF47362-E688-47D9-9CE9-F8776E4B1D12}" destId="{55380AA3-18F6-45B4-9C89-02CAC5759EA8}" srcOrd="0" destOrd="0" presId="urn:microsoft.com/office/officeart/2008/layout/RadialCluster"/>
    <dgm:cxn modelId="{34BF0A55-1B6A-40EC-85D6-2001927469A0}" type="presOf" srcId="{BD8CFE28-136F-46C3-B31C-A12A088D96C1}" destId="{83BC5967-77C2-42ED-9273-357520029752}" srcOrd="0" destOrd="0" presId="urn:microsoft.com/office/officeart/2008/layout/RadialCluster"/>
    <dgm:cxn modelId="{C7528C81-DAB9-413E-8DF3-494785B64CC4}" type="presOf" srcId="{0FC12E47-CA7C-4532-9AB6-E46AC94A8841}" destId="{66E2582B-22E2-45A2-B377-A56F1B5CFAAE}" srcOrd="0" destOrd="0" presId="urn:microsoft.com/office/officeart/2008/layout/RadialCluster"/>
    <dgm:cxn modelId="{AD8E0587-7007-46C1-8E4C-963C69A9153C}" srcId="{5C8B5716-0334-4C61-81BC-538AB4A8A0CC}" destId="{1962FB06-CE65-4E2D-BEB0-F44E41C66479}" srcOrd="2" destOrd="0" parTransId="{9012AB11-F8F5-4877-9E01-903126B044E5}" sibTransId="{623FC75B-D869-4BA9-8246-1814EDB8758B}"/>
    <dgm:cxn modelId="{224CE89A-2052-48DD-AA8B-90A21BA1137C}" type="presOf" srcId="{95C5295B-EA96-4F94-9799-81041C080139}" destId="{FAAE817D-81F3-4330-8558-361B318EBCA2}" srcOrd="0" destOrd="0" presId="urn:microsoft.com/office/officeart/2008/layout/RadialCluster"/>
    <dgm:cxn modelId="{3F1292B2-AD5E-4182-AF7F-011FD74B2FF3}" type="presOf" srcId="{91BE2026-6DF1-43B2-B480-9BF7BF307F66}" destId="{D7D0D996-8D7B-43F6-8529-00EE26407453}" srcOrd="0" destOrd="0" presId="urn:microsoft.com/office/officeart/2008/layout/RadialCluster"/>
    <dgm:cxn modelId="{7833C8B9-CB9B-4FE7-B483-61BDED33B8C3}" type="presOf" srcId="{9012AB11-F8F5-4877-9E01-903126B044E5}" destId="{20992F33-EE8B-46DD-A976-7DF949C9A43C}" srcOrd="0" destOrd="0" presId="urn:microsoft.com/office/officeart/2008/layout/RadialCluster"/>
    <dgm:cxn modelId="{6FD015BC-8CA7-4A7C-93BB-4F19735FE7D0}" srcId="{5C8B5716-0334-4C61-81BC-538AB4A8A0CC}" destId="{BD8CFE28-136F-46C3-B31C-A12A088D96C1}" srcOrd="0" destOrd="0" parTransId="{4FF47362-E688-47D9-9CE9-F8776E4B1D12}" sibTransId="{34616332-C2CB-4CA3-A53E-FBFBE387784A}"/>
    <dgm:cxn modelId="{943965C3-1606-4849-9764-D15CA30BC92D}" type="presOf" srcId="{1962FB06-CE65-4E2D-BEB0-F44E41C66479}" destId="{F95104E4-B4AC-4E02-8F2F-0FAA83C08832}" srcOrd="0" destOrd="0" presId="urn:microsoft.com/office/officeart/2008/layout/RadialCluster"/>
    <dgm:cxn modelId="{A520E5D4-51F9-4C12-9CEC-B81BF61AF42D}" srcId="{5C8B5716-0334-4C61-81BC-538AB4A8A0CC}" destId="{91BE2026-6DF1-43B2-B480-9BF7BF307F66}" srcOrd="1" destOrd="0" parTransId="{95C5295B-EA96-4F94-9799-81041C080139}" sibTransId="{BF0F95ED-29F1-48B6-A64A-E7AFAF9429DD}"/>
    <dgm:cxn modelId="{82A6B654-87B3-44E1-801D-E8C4E2EDB59D}" type="presParOf" srcId="{66E2582B-22E2-45A2-B377-A56F1B5CFAAE}" destId="{1BBB2A6A-134F-47E2-A6E3-C3D80D0230BC}" srcOrd="0" destOrd="0" presId="urn:microsoft.com/office/officeart/2008/layout/RadialCluster"/>
    <dgm:cxn modelId="{B850C530-2B4F-4D6B-966B-512496FE2448}" type="presParOf" srcId="{1BBB2A6A-134F-47E2-A6E3-C3D80D0230BC}" destId="{FA5C7D6D-D124-4388-9B22-DBFB063AB466}" srcOrd="0" destOrd="0" presId="urn:microsoft.com/office/officeart/2008/layout/RadialCluster"/>
    <dgm:cxn modelId="{B926500E-D5E8-47CA-8DF2-29B17A54FD0D}" type="presParOf" srcId="{1BBB2A6A-134F-47E2-A6E3-C3D80D0230BC}" destId="{55380AA3-18F6-45B4-9C89-02CAC5759EA8}" srcOrd="1" destOrd="0" presId="urn:microsoft.com/office/officeart/2008/layout/RadialCluster"/>
    <dgm:cxn modelId="{FD4DCE74-F0DC-4B53-A4A2-5653DB776EAA}" type="presParOf" srcId="{1BBB2A6A-134F-47E2-A6E3-C3D80D0230BC}" destId="{83BC5967-77C2-42ED-9273-357520029752}" srcOrd="2" destOrd="0" presId="urn:microsoft.com/office/officeart/2008/layout/RadialCluster"/>
    <dgm:cxn modelId="{A218787E-98F8-4602-BD47-1338C23F60BC}" type="presParOf" srcId="{1BBB2A6A-134F-47E2-A6E3-C3D80D0230BC}" destId="{FAAE817D-81F3-4330-8558-361B318EBCA2}" srcOrd="3" destOrd="0" presId="urn:microsoft.com/office/officeart/2008/layout/RadialCluster"/>
    <dgm:cxn modelId="{3D33AB98-9CF4-468D-B448-FC03A92A3A48}" type="presParOf" srcId="{1BBB2A6A-134F-47E2-A6E3-C3D80D0230BC}" destId="{D7D0D996-8D7B-43F6-8529-00EE26407453}" srcOrd="4" destOrd="0" presId="urn:microsoft.com/office/officeart/2008/layout/RadialCluster"/>
    <dgm:cxn modelId="{A57226B4-381A-42C9-9E3D-CBE6788DD909}" type="presParOf" srcId="{1BBB2A6A-134F-47E2-A6E3-C3D80D0230BC}" destId="{20992F33-EE8B-46DD-A976-7DF949C9A43C}" srcOrd="5" destOrd="0" presId="urn:microsoft.com/office/officeart/2008/layout/RadialCluster"/>
    <dgm:cxn modelId="{3993A1B6-485E-4052-8130-A70568C868FD}" type="presParOf" srcId="{1BBB2A6A-134F-47E2-A6E3-C3D80D0230BC}" destId="{F95104E4-B4AC-4E02-8F2F-0FAA83C08832}"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C7D6D-D124-4388-9B22-DBFB063AB466}">
      <dsp:nvSpPr>
        <dsp:cNvPr id="0" name=""/>
        <dsp:cNvSpPr/>
      </dsp:nvSpPr>
      <dsp:spPr>
        <a:xfrm>
          <a:off x="2125979" y="1914346"/>
          <a:ext cx="1234440" cy="1234440"/>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b="1" kern="1200" dirty="0"/>
            <a:t>Open Research</a:t>
          </a:r>
        </a:p>
      </dsp:txBody>
      <dsp:txXfrm>
        <a:off x="2186239" y="1974606"/>
        <a:ext cx="1113920" cy="1113920"/>
      </dsp:txXfrm>
    </dsp:sp>
    <dsp:sp modelId="{55380AA3-18F6-45B4-9C89-02CAC5759EA8}">
      <dsp:nvSpPr>
        <dsp:cNvPr id="0" name=""/>
        <dsp:cNvSpPr/>
      </dsp:nvSpPr>
      <dsp:spPr>
        <a:xfrm rot="16200000">
          <a:off x="2310245" y="1481392"/>
          <a:ext cx="865908" cy="0"/>
        </a:xfrm>
        <a:custGeom>
          <a:avLst/>
          <a:gdLst/>
          <a:ahLst/>
          <a:cxnLst/>
          <a:rect l="0" t="0" r="0" b="0"/>
          <a:pathLst>
            <a:path>
              <a:moveTo>
                <a:pt x="0" y="0"/>
              </a:moveTo>
              <a:lnTo>
                <a:pt x="865908" y="0"/>
              </a:lnTo>
            </a:path>
          </a:pathLst>
        </a:custGeom>
        <a:noFill/>
        <a:ln w="12700" cap="flat" cmpd="sng" algn="ctr">
          <a:solidFill>
            <a:schemeClr val="accent6">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3BC5967-77C2-42ED-9273-357520029752}">
      <dsp:nvSpPr>
        <dsp:cNvPr id="0" name=""/>
        <dsp:cNvSpPr/>
      </dsp:nvSpPr>
      <dsp:spPr>
        <a:xfrm>
          <a:off x="2329662" y="221363"/>
          <a:ext cx="827074" cy="827074"/>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Open Data</a:t>
          </a:r>
        </a:p>
      </dsp:txBody>
      <dsp:txXfrm>
        <a:off x="2370036" y="261737"/>
        <a:ext cx="746326" cy="746326"/>
      </dsp:txXfrm>
    </dsp:sp>
    <dsp:sp modelId="{FAAE817D-81F3-4330-8558-361B318EBCA2}">
      <dsp:nvSpPr>
        <dsp:cNvPr id="0" name=""/>
        <dsp:cNvSpPr/>
      </dsp:nvSpPr>
      <dsp:spPr>
        <a:xfrm rot="1800000">
          <a:off x="3313096" y="3064530"/>
          <a:ext cx="706449" cy="0"/>
        </a:xfrm>
        <a:custGeom>
          <a:avLst/>
          <a:gdLst/>
          <a:ahLst/>
          <a:cxnLst/>
          <a:rect l="0" t="0" r="0" b="0"/>
          <a:pathLst>
            <a:path>
              <a:moveTo>
                <a:pt x="0" y="0"/>
              </a:moveTo>
              <a:lnTo>
                <a:pt x="706449" y="0"/>
              </a:lnTo>
            </a:path>
          </a:pathLst>
        </a:custGeom>
        <a:noFill/>
        <a:ln w="12700" cap="flat" cmpd="sng" algn="ctr">
          <a:solidFill>
            <a:schemeClr val="accent6">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7D0D996-8D7B-43F6-8529-00EE26407453}">
      <dsp:nvSpPr>
        <dsp:cNvPr id="0" name=""/>
        <dsp:cNvSpPr/>
      </dsp:nvSpPr>
      <dsp:spPr>
        <a:xfrm>
          <a:off x="3972223" y="3066361"/>
          <a:ext cx="827074" cy="827074"/>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Open Access</a:t>
          </a:r>
        </a:p>
      </dsp:txBody>
      <dsp:txXfrm>
        <a:off x="4012597" y="3106735"/>
        <a:ext cx="746326" cy="746326"/>
      </dsp:txXfrm>
    </dsp:sp>
    <dsp:sp modelId="{20992F33-EE8B-46DD-A976-7DF949C9A43C}">
      <dsp:nvSpPr>
        <dsp:cNvPr id="0" name=""/>
        <dsp:cNvSpPr/>
      </dsp:nvSpPr>
      <dsp:spPr>
        <a:xfrm rot="9000000">
          <a:off x="1466853" y="3064530"/>
          <a:ext cx="706449" cy="0"/>
        </a:xfrm>
        <a:custGeom>
          <a:avLst/>
          <a:gdLst/>
          <a:ahLst/>
          <a:cxnLst/>
          <a:rect l="0" t="0" r="0" b="0"/>
          <a:pathLst>
            <a:path>
              <a:moveTo>
                <a:pt x="0" y="0"/>
              </a:moveTo>
              <a:lnTo>
                <a:pt x="706449" y="0"/>
              </a:lnTo>
            </a:path>
          </a:pathLst>
        </a:custGeom>
        <a:noFill/>
        <a:ln w="12700" cap="flat" cmpd="sng" algn="ctr">
          <a:solidFill>
            <a:schemeClr val="accent6">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95104E4-B4AC-4E02-8F2F-0FAA83C08832}">
      <dsp:nvSpPr>
        <dsp:cNvPr id="0" name=""/>
        <dsp:cNvSpPr/>
      </dsp:nvSpPr>
      <dsp:spPr>
        <a:xfrm>
          <a:off x="687101" y="3066361"/>
          <a:ext cx="827074" cy="827074"/>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Open Educational Resources</a:t>
          </a:r>
        </a:p>
      </dsp:txBody>
      <dsp:txXfrm>
        <a:off x="727475" y="3106735"/>
        <a:ext cx="746326" cy="74632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35B7B-67F2-46EA-8743-D65CD7D4562F}" type="datetimeFigureOut">
              <a:rPr lang="en-US" smtClean="0"/>
              <a:t>10/9/2020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1955B-675A-4027-9590-0E1163280A54}" type="slidenum">
              <a:rPr lang="en-US" smtClean="0"/>
              <a:t>‹#›</a:t>
            </a:fld>
            <a:endParaRPr lang="en-US" dirty="0"/>
          </a:p>
        </p:txBody>
      </p:sp>
    </p:spTree>
    <p:extLst>
      <p:ext uri="{BB962C8B-B14F-4D97-AF65-F5344CB8AC3E}">
        <p14:creationId xmlns:p14="http://schemas.microsoft.com/office/powerpoint/2010/main" val="1967803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0B1955B-675A-4027-9590-0E1163280A54}" type="slidenum">
              <a:rPr lang="en-US" smtClean="0"/>
              <a:t>1</a:t>
            </a:fld>
            <a:endParaRPr lang="en-US" dirty="0"/>
          </a:p>
        </p:txBody>
      </p:sp>
    </p:spTree>
    <p:extLst>
      <p:ext uri="{BB962C8B-B14F-4D97-AF65-F5344CB8AC3E}">
        <p14:creationId xmlns:p14="http://schemas.microsoft.com/office/powerpoint/2010/main" val="2243902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0B1955B-675A-4027-9590-0E1163280A54}" type="slidenum">
              <a:rPr lang="en-US" smtClean="0"/>
              <a:t>10</a:t>
            </a:fld>
            <a:endParaRPr lang="en-US" dirty="0"/>
          </a:p>
        </p:txBody>
      </p:sp>
    </p:spTree>
    <p:extLst>
      <p:ext uri="{BB962C8B-B14F-4D97-AF65-F5344CB8AC3E}">
        <p14:creationId xmlns:p14="http://schemas.microsoft.com/office/powerpoint/2010/main" val="1494446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90B1955B-675A-4027-9590-0E1163280A54}" type="slidenum">
              <a:rPr lang="en-US" smtClean="0"/>
              <a:t>11</a:t>
            </a:fld>
            <a:endParaRPr lang="en-US" dirty="0"/>
          </a:p>
        </p:txBody>
      </p:sp>
    </p:spTree>
    <p:extLst>
      <p:ext uri="{BB962C8B-B14F-4D97-AF65-F5344CB8AC3E}">
        <p14:creationId xmlns:p14="http://schemas.microsoft.com/office/powerpoint/2010/main" val="2799431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90B1955B-675A-4027-9590-0E1163280A54}" type="slidenum">
              <a:rPr lang="en-US" smtClean="0"/>
              <a:t>12</a:t>
            </a:fld>
            <a:endParaRPr lang="en-US" dirty="0"/>
          </a:p>
        </p:txBody>
      </p:sp>
    </p:spTree>
    <p:extLst>
      <p:ext uri="{BB962C8B-B14F-4D97-AF65-F5344CB8AC3E}">
        <p14:creationId xmlns:p14="http://schemas.microsoft.com/office/powerpoint/2010/main" val="2330811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0B1955B-675A-4027-9590-0E1163280A54}" type="slidenum">
              <a:rPr lang="en-US" smtClean="0"/>
              <a:t>13</a:t>
            </a:fld>
            <a:endParaRPr lang="en-US" dirty="0"/>
          </a:p>
        </p:txBody>
      </p:sp>
    </p:spTree>
    <p:extLst>
      <p:ext uri="{BB962C8B-B14F-4D97-AF65-F5344CB8AC3E}">
        <p14:creationId xmlns:p14="http://schemas.microsoft.com/office/powerpoint/2010/main" val="3460030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0B1955B-675A-4027-9590-0E1163280A54}" type="slidenum">
              <a:rPr lang="en-US" smtClean="0"/>
              <a:t>14</a:t>
            </a:fld>
            <a:endParaRPr lang="en-US" dirty="0"/>
          </a:p>
        </p:txBody>
      </p:sp>
    </p:spTree>
    <p:extLst>
      <p:ext uri="{BB962C8B-B14F-4D97-AF65-F5344CB8AC3E}">
        <p14:creationId xmlns:p14="http://schemas.microsoft.com/office/powerpoint/2010/main" val="803860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0B1955B-675A-4027-9590-0E1163280A54}" type="slidenum">
              <a:rPr lang="en-US" smtClean="0"/>
              <a:t>15</a:t>
            </a:fld>
            <a:endParaRPr lang="en-US" dirty="0"/>
          </a:p>
        </p:txBody>
      </p:sp>
    </p:spTree>
    <p:extLst>
      <p:ext uri="{BB962C8B-B14F-4D97-AF65-F5344CB8AC3E}">
        <p14:creationId xmlns:p14="http://schemas.microsoft.com/office/powerpoint/2010/main" val="1883785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0B1955B-675A-4027-9590-0E1163280A54}" type="slidenum">
              <a:rPr lang="en-US" smtClean="0"/>
              <a:t>16</a:t>
            </a:fld>
            <a:endParaRPr lang="en-US" dirty="0"/>
          </a:p>
        </p:txBody>
      </p:sp>
    </p:spTree>
    <p:extLst>
      <p:ext uri="{BB962C8B-B14F-4D97-AF65-F5344CB8AC3E}">
        <p14:creationId xmlns:p14="http://schemas.microsoft.com/office/powerpoint/2010/main" val="1903513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0B1955B-675A-4027-9590-0E1163280A54}" type="slidenum">
              <a:rPr lang="en-US" smtClean="0"/>
              <a:t>17</a:t>
            </a:fld>
            <a:endParaRPr lang="en-US" dirty="0"/>
          </a:p>
        </p:txBody>
      </p:sp>
    </p:spTree>
    <p:extLst>
      <p:ext uri="{BB962C8B-B14F-4D97-AF65-F5344CB8AC3E}">
        <p14:creationId xmlns:p14="http://schemas.microsoft.com/office/powerpoint/2010/main" val="594799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1955B-675A-4027-9590-0E1163280A54}" type="slidenum">
              <a:rPr lang="en-US" smtClean="0"/>
              <a:t>18</a:t>
            </a:fld>
            <a:endParaRPr lang="en-US" dirty="0"/>
          </a:p>
        </p:txBody>
      </p:sp>
    </p:spTree>
    <p:extLst>
      <p:ext uri="{BB962C8B-B14F-4D97-AF65-F5344CB8AC3E}">
        <p14:creationId xmlns:p14="http://schemas.microsoft.com/office/powerpoint/2010/main" val="2243500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0B1955B-675A-4027-9590-0E1163280A54}" type="slidenum">
              <a:rPr lang="en-US" smtClean="0"/>
              <a:t>19</a:t>
            </a:fld>
            <a:endParaRPr lang="en-US" dirty="0"/>
          </a:p>
        </p:txBody>
      </p:sp>
    </p:spTree>
    <p:extLst>
      <p:ext uri="{BB962C8B-B14F-4D97-AF65-F5344CB8AC3E}">
        <p14:creationId xmlns:p14="http://schemas.microsoft.com/office/powerpoint/2010/main" val="16284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90B1955B-675A-4027-9590-0E1163280A54}" type="slidenum">
              <a:rPr lang="en-US" smtClean="0"/>
              <a:t>2</a:t>
            </a:fld>
            <a:endParaRPr lang="en-US" dirty="0"/>
          </a:p>
        </p:txBody>
      </p:sp>
    </p:spTree>
    <p:extLst>
      <p:ext uri="{BB962C8B-B14F-4D97-AF65-F5344CB8AC3E}">
        <p14:creationId xmlns:p14="http://schemas.microsoft.com/office/powerpoint/2010/main" val="921909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1955B-675A-4027-9590-0E1163280A54}" type="slidenum">
              <a:rPr lang="en-US" smtClean="0"/>
              <a:t>20</a:t>
            </a:fld>
            <a:endParaRPr lang="en-US" dirty="0"/>
          </a:p>
        </p:txBody>
      </p:sp>
    </p:spTree>
    <p:extLst>
      <p:ext uri="{BB962C8B-B14F-4D97-AF65-F5344CB8AC3E}">
        <p14:creationId xmlns:p14="http://schemas.microsoft.com/office/powerpoint/2010/main" val="3788398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1955B-675A-4027-9590-0E1163280A54}" type="slidenum">
              <a:rPr lang="en-US" smtClean="0"/>
              <a:t>21</a:t>
            </a:fld>
            <a:endParaRPr lang="en-US" dirty="0"/>
          </a:p>
        </p:txBody>
      </p:sp>
    </p:spTree>
    <p:extLst>
      <p:ext uri="{BB962C8B-B14F-4D97-AF65-F5344CB8AC3E}">
        <p14:creationId xmlns:p14="http://schemas.microsoft.com/office/powerpoint/2010/main" val="3318167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1955B-675A-4027-9590-0E1163280A54}" type="slidenum">
              <a:rPr lang="en-US" smtClean="0"/>
              <a:t>22</a:t>
            </a:fld>
            <a:endParaRPr lang="en-US" dirty="0"/>
          </a:p>
        </p:txBody>
      </p:sp>
    </p:spTree>
    <p:extLst>
      <p:ext uri="{BB962C8B-B14F-4D97-AF65-F5344CB8AC3E}">
        <p14:creationId xmlns:p14="http://schemas.microsoft.com/office/powerpoint/2010/main" val="2235101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1955B-675A-4027-9590-0E1163280A54}" type="slidenum">
              <a:rPr lang="en-US" smtClean="0"/>
              <a:t>23</a:t>
            </a:fld>
            <a:endParaRPr lang="en-US" dirty="0"/>
          </a:p>
        </p:txBody>
      </p:sp>
    </p:spTree>
    <p:extLst>
      <p:ext uri="{BB962C8B-B14F-4D97-AF65-F5344CB8AC3E}">
        <p14:creationId xmlns:p14="http://schemas.microsoft.com/office/powerpoint/2010/main" val="3215668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1955B-675A-4027-9590-0E1163280A54}" type="slidenum">
              <a:rPr lang="en-US" smtClean="0"/>
              <a:t>24</a:t>
            </a:fld>
            <a:endParaRPr lang="en-US" dirty="0"/>
          </a:p>
        </p:txBody>
      </p:sp>
    </p:spTree>
    <p:extLst>
      <p:ext uri="{BB962C8B-B14F-4D97-AF65-F5344CB8AC3E}">
        <p14:creationId xmlns:p14="http://schemas.microsoft.com/office/powerpoint/2010/main" val="2279091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1955B-675A-4027-9590-0E1163280A54}" type="slidenum">
              <a:rPr lang="en-US" smtClean="0"/>
              <a:t>25</a:t>
            </a:fld>
            <a:endParaRPr lang="en-US" dirty="0"/>
          </a:p>
        </p:txBody>
      </p:sp>
    </p:spTree>
    <p:extLst>
      <p:ext uri="{BB962C8B-B14F-4D97-AF65-F5344CB8AC3E}">
        <p14:creationId xmlns:p14="http://schemas.microsoft.com/office/powerpoint/2010/main" val="1097989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1955B-675A-4027-9590-0E1163280A54}" type="slidenum">
              <a:rPr lang="en-US" smtClean="0"/>
              <a:t>26</a:t>
            </a:fld>
            <a:endParaRPr lang="en-US" dirty="0"/>
          </a:p>
        </p:txBody>
      </p:sp>
    </p:spTree>
    <p:extLst>
      <p:ext uri="{BB962C8B-B14F-4D97-AF65-F5344CB8AC3E}">
        <p14:creationId xmlns:p14="http://schemas.microsoft.com/office/powerpoint/2010/main" val="1015742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1955B-675A-4027-9590-0E1163280A54}" type="slidenum">
              <a:rPr lang="en-US" smtClean="0"/>
              <a:t>27</a:t>
            </a:fld>
            <a:endParaRPr lang="en-US" dirty="0"/>
          </a:p>
        </p:txBody>
      </p:sp>
    </p:spTree>
    <p:extLst>
      <p:ext uri="{BB962C8B-B14F-4D97-AF65-F5344CB8AC3E}">
        <p14:creationId xmlns:p14="http://schemas.microsoft.com/office/powerpoint/2010/main" val="2571176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1955B-675A-4027-9590-0E1163280A54}" type="slidenum">
              <a:rPr lang="en-US" smtClean="0"/>
              <a:t>28</a:t>
            </a:fld>
            <a:endParaRPr lang="en-US" dirty="0"/>
          </a:p>
        </p:txBody>
      </p:sp>
    </p:spTree>
    <p:extLst>
      <p:ext uri="{BB962C8B-B14F-4D97-AF65-F5344CB8AC3E}">
        <p14:creationId xmlns:p14="http://schemas.microsoft.com/office/powerpoint/2010/main" val="1313152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1955B-675A-4027-9590-0E1163280A54}" type="slidenum">
              <a:rPr lang="en-US" smtClean="0"/>
              <a:t>29</a:t>
            </a:fld>
            <a:endParaRPr lang="en-US" dirty="0"/>
          </a:p>
        </p:txBody>
      </p:sp>
    </p:spTree>
    <p:extLst>
      <p:ext uri="{BB962C8B-B14F-4D97-AF65-F5344CB8AC3E}">
        <p14:creationId xmlns:p14="http://schemas.microsoft.com/office/powerpoint/2010/main" val="4451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90B1955B-675A-4027-9590-0E1163280A54}" type="slidenum">
              <a:rPr lang="en-US" smtClean="0"/>
              <a:t>3</a:t>
            </a:fld>
            <a:endParaRPr lang="en-US" dirty="0"/>
          </a:p>
        </p:txBody>
      </p:sp>
    </p:spTree>
    <p:extLst>
      <p:ext uri="{BB962C8B-B14F-4D97-AF65-F5344CB8AC3E}">
        <p14:creationId xmlns:p14="http://schemas.microsoft.com/office/powerpoint/2010/main" val="2834689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1955B-675A-4027-9590-0E1163280A54}" type="slidenum">
              <a:rPr lang="en-US" smtClean="0"/>
              <a:t>30</a:t>
            </a:fld>
            <a:endParaRPr lang="en-US" dirty="0"/>
          </a:p>
        </p:txBody>
      </p:sp>
    </p:spTree>
    <p:extLst>
      <p:ext uri="{BB962C8B-B14F-4D97-AF65-F5344CB8AC3E}">
        <p14:creationId xmlns:p14="http://schemas.microsoft.com/office/powerpoint/2010/main" val="3527100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0B1955B-675A-4027-9590-0E1163280A54}" type="slidenum">
              <a:rPr lang="en-US" smtClean="0"/>
              <a:t>4</a:t>
            </a:fld>
            <a:endParaRPr lang="en-US" dirty="0"/>
          </a:p>
        </p:txBody>
      </p:sp>
    </p:spTree>
    <p:extLst>
      <p:ext uri="{BB962C8B-B14F-4D97-AF65-F5344CB8AC3E}">
        <p14:creationId xmlns:p14="http://schemas.microsoft.com/office/powerpoint/2010/main" val="3566947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0B1955B-675A-4027-9590-0E1163280A54}" type="slidenum">
              <a:rPr lang="en-US" smtClean="0"/>
              <a:t>5</a:t>
            </a:fld>
            <a:endParaRPr lang="en-US" dirty="0"/>
          </a:p>
        </p:txBody>
      </p:sp>
    </p:spTree>
    <p:extLst>
      <p:ext uri="{BB962C8B-B14F-4D97-AF65-F5344CB8AC3E}">
        <p14:creationId xmlns:p14="http://schemas.microsoft.com/office/powerpoint/2010/main" val="1982944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90B1955B-675A-4027-9590-0E1163280A54}" type="slidenum">
              <a:rPr lang="en-US" smtClean="0"/>
              <a:t>6</a:t>
            </a:fld>
            <a:endParaRPr lang="en-US" dirty="0"/>
          </a:p>
        </p:txBody>
      </p:sp>
    </p:spTree>
    <p:extLst>
      <p:ext uri="{BB962C8B-B14F-4D97-AF65-F5344CB8AC3E}">
        <p14:creationId xmlns:p14="http://schemas.microsoft.com/office/powerpoint/2010/main" val="409817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0B1955B-675A-4027-9590-0E1163280A54}" type="slidenum">
              <a:rPr lang="en-US" smtClean="0"/>
              <a:t>7</a:t>
            </a:fld>
            <a:endParaRPr lang="en-US" dirty="0"/>
          </a:p>
        </p:txBody>
      </p:sp>
    </p:spTree>
    <p:extLst>
      <p:ext uri="{BB962C8B-B14F-4D97-AF65-F5344CB8AC3E}">
        <p14:creationId xmlns:p14="http://schemas.microsoft.com/office/powerpoint/2010/main" val="254604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0B1955B-675A-4027-9590-0E1163280A54}" type="slidenum">
              <a:rPr lang="en-US" smtClean="0"/>
              <a:t>8</a:t>
            </a:fld>
            <a:endParaRPr lang="en-US" dirty="0"/>
          </a:p>
        </p:txBody>
      </p:sp>
    </p:spTree>
    <p:extLst>
      <p:ext uri="{BB962C8B-B14F-4D97-AF65-F5344CB8AC3E}">
        <p14:creationId xmlns:p14="http://schemas.microsoft.com/office/powerpoint/2010/main" val="1710415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0B1955B-675A-4027-9590-0E1163280A54}" type="slidenum">
              <a:rPr lang="en-US" smtClean="0"/>
              <a:t>9</a:t>
            </a:fld>
            <a:endParaRPr lang="en-US" dirty="0"/>
          </a:p>
        </p:txBody>
      </p:sp>
    </p:spTree>
    <p:extLst>
      <p:ext uri="{BB962C8B-B14F-4D97-AF65-F5344CB8AC3E}">
        <p14:creationId xmlns:p14="http://schemas.microsoft.com/office/powerpoint/2010/main" val="2812408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BA7E-1B11-4917-AE15-A80DD50049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955EF8-ABEF-43BD-B214-FB16979DA9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4D6BDE-9915-4168-9661-CCC451E669EA}"/>
              </a:ext>
            </a:extLst>
          </p:cNvPr>
          <p:cNvSpPr>
            <a:spLocks noGrp="1"/>
          </p:cNvSpPr>
          <p:nvPr>
            <p:ph type="dt" sz="half" idx="10"/>
          </p:nvPr>
        </p:nvSpPr>
        <p:spPr/>
        <p:txBody>
          <a:bodyPr/>
          <a:lstStyle/>
          <a:p>
            <a:fld id="{8022FE13-E31E-4CE4-93E3-D9CE9112A358}" type="datetimeFigureOut">
              <a:rPr lang="en-US" smtClean="0"/>
              <a:t>10/9/2020</a:t>
            </a:fld>
            <a:endParaRPr lang="en-US" dirty="0"/>
          </a:p>
        </p:txBody>
      </p:sp>
      <p:sp>
        <p:nvSpPr>
          <p:cNvPr id="5" name="Footer Placeholder 4">
            <a:extLst>
              <a:ext uri="{FF2B5EF4-FFF2-40B4-BE49-F238E27FC236}">
                <a16:creationId xmlns:a16="http://schemas.microsoft.com/office/drawing/2014/main" id="{3EB7B48D-5F5C-49C5-B749-53BE3D8100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F1FB4A-589F-454C-B39C-89D78962C037}"/>
              </a:ext>
            </a:extLst>
          </p:cNvPr>
          <p:cNvSpPr>
            <a:spLocks noGrp="1"/>
          </p:cNvSpPr>
          <p:nvPr>
            <p:ph type="sldNum" sz="quarter" idx="12"/>
          </p:nvPr>
        </p:nvSpPr>
        <p:spPr/>
        <p:txBody>
          <a:bodyPr/>
          <a:lstStyle/>
          <a:p>
            <a:fld id="{4CD69ABE-4040-46B5-95FC-8373EFA6091B}" type="slidenum">
              <a:rPr lang="en-US" smtClean="0"/>
              <a:t>‹#›</a:t>
            </a:fld>
            <a:endParaRPr lang="en-US" dirty="0"/>
          </a:p>
        </p:txBody>
      </p:sp>
    </p:spTree>
    <p:extLst>
      <p:ext uri="{BB962C8B-B14F-4D97-AF65-F5344CB8AC3E}">
        <p14:creationId xmlns:p14="http://schemas.microsoft.com/office/powerpoint/2010/main" val="174269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B82B2-F4FB-4965-A256-E662709C5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3AE1F0-CDB7-47F3-A5BB-1D34372B5B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D83FEB-B7D7-4AEC-A131-5FDDCF082991}"/>
              </a:ext>
            </a:extLst>
          </p:cNvPr>
          <p:cNvSpPr>
            <a:spLocks noGrp="1"/>
          </p:cNvSpPr>
          <p:nvPr>
            <p:ph type="dt" sz="half" idx="10"/>
          </p:nvPr>
        </p:nvSpPr>
        <p:spPr/>
        <p:txBody>
          <a:bodyPr/>
          <a:lstStyle/>
          <a:p>
            <a:fld id="{8022FE13-E31E-4CE4-93E3-D9CE9112A358}" type="datetimeFigureOut">
              <a:rPr lang="en-US" smtClean="0"/>
              <a:t>10/9/2020</a:t>
            </a:fld>
            <a:endParaRPr lang="en-US" dirty="0"/>
          </a:p>
        </p:txBody>
      </p:sp>
      <p:sp>
        <p:nvSpPr>
          <p:cNvPr id="5" name="Footer Placeholder 4">
            <a:extLst>
              <a:ext uri="{FF2B5EF4-FFF2-40B4-BE49-F238E27FC236}">
                <a16:creationId xmlns:a16="http://schemas.microsoft.com/office/drawing/2014/main" id="{EA46156C-BC1A-494F-9C61-8D2068AB5C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EA4201-750D-472E-9E3F-FC125F3970CC}"/>
              </a:ext>
            </a:extLst>
          </p:cNvPr>
          <p:cNvSpPr>
            <a:spLocks noGrp="1"/>
          </p:cNvSpPr>
          <p:nvPr>
            <p:ph type="sldNum" sz="quarter" idx="12"/>
          </p:nvPr>
        </p:nvSpPr>
        <p:spPr/>
        <p:txBody>
          <a:bodyPr/>
          <a:lstStyle/>
          <a:p>
            <a:fld id="{4CD69ABE-4040-46B5-95FC-8373EFA6091B}" type="slidenum">
              <a:rPr lang="en-US" smtClean="0"/>
              <a:t>‹#›</a:t>
            </a:fld>
            <a:endParaRPr lang="en-US" dirty="0"/>
          </a:p>
        </p:txBody>
      </p:sp>
    </p:spTree>
    <p:extLst>
      <p:ext uri="{BB962C8B-B14F-4D97-AF65-F5344CB8AC3E}">
        <p14:creationId xmlns:p14="http://schemas.microsoft.com/office/powerpoint/2010/main" val="2091405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5CD6A6-7BD7-476D-947E-995C595143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5A6F55-9CD0-4B07-94D6-9C46A55EEC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4CB69-8857-4F95-99A7-CDADB6DEA072}"/>
              </a:ext>
            </a:extLst>
          </p:cNvPr>
          <p:cNvSpPr>
            <a:spLocks noGrp="1"/>
          </p:cNvSpPr>
          <p:nvPr>
            <p:ph type="dt" sz="half" idx="10"/>
          </p:nvPr>
        </p:nvSpPr>
        <p:spPr/>
        <p:txBody>
          <a:bodyPr/>
          <a:lstStyle/>
          <a:p>
            <a:fld id="{8022FE13-E31E-4CE4-93E3-D9CE9112A358}" type="datetimeFigureOut">
              <a:rPr lang="en-US" smtClean="0"/>
              <a:t>10/9/2020</a:t>
            </a:fld>
            <a:endParaRPr lang="en-US" dirty="0"/>
          </a:p>
        </p:txBody>
      </p:sp>
      <p:sp>
        <p:nvSpPr>
          <p:cNvPr id="5" name="Footer Placeholder 4">
            <a:extLst>
              <a:ext uri="{FF2B5EF4-FFF2-40B4-BE49-F238E27FC236}">
                <a16:creationId xmlns:a16="http://schemas.microsoft.com/office/drawing/2014/main" id="{698B4399-5195-4E90-AD3D-711BB26B7A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4BA4E4-0C8B-482E-9DB2-92CE5F62AD33}"/>
              </a:ext>
            </a:extLst>
          </p:cNvPr>
          <p:cNvSpPr>
            <a:spLocks noGrp="1"/>
          </p:cNvSpPr>
          <p:nvPr>
            <p:ph type="sldNum" sz="quarter" idx="12"/>
          </p:nvPr>
        </p:nvSpPr>
        <p:spPr/>
        <p:txBody>
          <a:bodyPr/>
          <a:lstStyle/>
          <a:p>
            <a:fld id="{4CD69ABE-4040-46B5-95FC-8373EFA6091B}" type="slidenum">
              <a:rPr lang="en-US" smtClean="0"/>
              <a:t>‹#›</a:t>
            </a:fld>
            <a:endParaRPr lang="en-US" dirty="0"/>
          </a:p>
        </p:txBody>
      </p:sp>
    </p:spTree>
    <p:extLst>
      <p:ext uri="{BB962C8B-B14F-4D97-AF65-F5344CB8AC3E}">
        <p14:creationId xmlns:p14="http://schemas.microsoft.com/office/powerpoint/2010/main" val="112213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C0CAE-9AE3-47AF-8DC1-E0DD0C5DB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1AE033-207F-4CEE-9C3B-C703274947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24AF9-4D18-4B4D-A8FD-BB0FBE9FB36F}"/>
              </a:ext>
            </a:extLst>
          </p:cNvPr>
          <p:cNvSpPr>
            <a:spLocks noGrp="1"/>
          </p:cNvSpPr>
          <p:nvPr>
            <p:ph type="dt" sz="half" idx="10"/>
          </p:nvPr>
        </p:nvSpPr>
        <p:spPr/>
        <p:txBody>
          <a:bodyPr/>
          <a:lstStyle/>
          <a:p>
            <a:fld id="{8022FE13-E31E-4CE4-93E3-D9CE9112A358}" type="datetimeFigureOut">
              <a:rPr lang="en-US" smtClean="0"/>
              <a:t>10/9/2020</a:t>
            </a:fld>
            <a:endParaRPr lang="en-US" dirty="0"/>
          </a:p>
        </p:txBody>
      </p:sp>
      <p:sp>
        <p:nvSpPr>
          <p:cNvPr id="5" name="Footer Placeholder 4">
            <a:extLst>
              <a:ext uri="{FF2B5EF4-FFF2-40B4-BE49-F238E27FC236}">
                <a16:creationId xmlns:a16="http://schemas.microsoft.com/office/drawing/2014/main" id="{714FB3C9-6FB7-405E-AA00-0499700F9D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04B6F-CE9F-430E-9A3F-5BC31F89108B}"/>
              </a:ext>
            </a:extLst>
          </p:cNvPr>
          <p:cNvSpPr>
            <a:spLocks noGrp="1"/>
          </p:cNvSpPr>
          <p:nvPr>
            <p:ph type="sldNum" sz="quarter" idx="12"/>
          </p:nvPr>
        </p:nvSpPr>
        <p:spPr/>
        <p:txBody>
          <a:bodyPr/>
          <a:lstStyle/>
          <a:p>
            <a:fld id="{4CD69ABE-4040-46B5-95FC-8373EFA6091B}" type="slidenum">
              <a:rPr lang="en-US" smtClean="0"/>
              <a:t>‹#›</a:t>
            </a:fld>
            <a:endParaRPr lang="en-US" dirty="0"/>
          </a:p>
        </p:txBody>
      </p:sp>
    </p:spTree>
    <p:extLst>
      <p:ext uri="{BB962C8B-B14F-4D97-AF65-F5344CB8AC3E}">
        <p14:creationId xmlns:p14="http://schemas.microsoft.com/office/powerpoint/2010/main" val="4059042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400E-7640-4F4D-9673-96255F3C7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AACA89-7E10-4954-A60B-345DC7196C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F62295-5253-4733-8E2A-50C65E976F9F}"/>
              </a:ext>
            </a:extLst>
          </p:cNvPr>
          <p:cNvSpPr>
            <a:spLocks noGrp="1"/>
          </p:cNvSpPr>
          <p:nvPr>
            <p:ph type="dt" sz="half" idx="10"/>
          </p:nvPr>
        </p:nvSpPr>
        <p:spPr/>
        <p:txBody>
          <a:bodyPr/>
          <a:lstStyle/>
          <a:p>
            <a:fld id="{8022FE13-E31E-4CE4-93E3-D9CE9112A358}" type="datetimeFigureOut">
              <a:rPr lang="en-US" smtClean="0"/>
              <a:t>10/9/2020</a:t>
            </a:fld>
            <a:endParaRPr lang="en-US" dirty="0"/>
          </a:p>
        </p:txBody>
      </p:sp>
      <p:sp>
        <p:nvSpPr>
          <p:cNvPr id="5" name="Footer Placeholder 4">
            <a:extLst>
              <a:ext uri="{FF2B5EF4-FFF2-40B4-BE49-F238E27FC236}">
                <a16:creationId xmlns:a16="http://schemas.microsoft.com/office/drawing/2014/main" id="{382F6B8F-7195-441E-9633-8A81C7D7EC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E12692-B424-4657-A33D-E30413186425}"/>
              </a:ext>
            </a:extLst>
          </p:cNvPr>
          <p:cNvSpPr>
            <a:spLocks noGrp="1"/>
          </p:cNvSpPr>
          <p:nvPr>
            <p:ph type="sldNum" sz="quarter" idx="12"/>
          </p:nvPr>
        </p:nvSpPr>
        <p:spPr/>
        <p:txBody>
          <a:bodyPr/>
          <a:lstStyle/>
          <a:p>
            <a:fld id="{4CD69ABE-4040-46B5-95FC-8373EFA6091B}" type="slidenum">
              <a:rPr lang="en-US" smtClean="0"/>
              <a:t>‹#›</a:t>
            </a:fld>
            <a:endParaRPr lang="en-US" dirty="0"/>
          </a:p>
        </p:txBody>
      </p:sp>
    </p:spTree>
    <p:extLst>
      <p:ext uri="{BB962C8B-B14F-4D97-AF65-F5344CB8AC3E}">
        <p14:creationId xmlns:p14="http://schemas.microsoft.com/office/powerpoint/2010/main" val="1054949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78AFC-84DC-4E16-86A8-6E9A2695D7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EBC7C9-0250-4D4B-80C6-73098B0C16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42CABF-DBCE-4BCF-9E6C-878E40B2FC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D61699-2282-4997-A560-35C44CED7256}"/>
              </a:ext>
            </a:extLst>
          </p:cNvPr>
          <p:cNvSpPr>
            <a:spLocks noGrp="1"/>
          </p:cNvSpPr>
          <p:nvPr>
            <p:ph type="dt" sz="half" idx="10"/>
          </p:nvPr>
        </p:nvSpPr>
        <p:spPr/>
        <p:txBody>
          <a:bodyPr/>
          <a:lstStyle/>
          <a:p>
            <a:fld id="{8022FE13-E31E-4CE4-93E3-D9CE9112A358}" type="datetimeFigureOut">
              <a:rPr lang="en-US" smtClean="0"/>
              <a:t>10/9/2020</a:t>
            </a:fld>
            <a:endParaRPr lang="en-US" dirty="0"/>
          </a:p>
        </p:txBody>
      </p:sp>
      <p:sp>
        <p:nvSpPr>
          <p:cNvPr id="6" name="Footer Placeholder 5">
            <a:extLst>
              <a:ext uri="{FF2B5EF4-FFF2-40B4-BE49-F238E27FC236}">
                <a16:creationId xmlns:a16="http://schemas.microsoft.com/office/drawing/2014/main" id="{F08F4056-10C9-459F-9B7C-DEAF9B28FD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BC35FE-6410-4115-96D1-8D3CC78B151E}"/>
              </a:ext>
            </a:extLst>
          </p:cNvPr>
          <p:cNvSpPr>
            <a:spLocks noGrp="1"/>
          </p:cNvSpPr>
          <p:nvPr>
            <p:ph type="sldNum" sz="quarter" idx="12"/>
          </p:nvPr>
        </p:nvSpPr>
        <p:spPr/>
        <p:txBody>
          <a:bodyPr/>
          <a:lstStyle/>
          <a:p>
            <a:fld id="{4CD69ABE-4040-46B5-95FC-8373EFA6091B}" type="slidenum">
              <a:rPr lang="en-US" smtClean="0"/>
              <a:t>‹#›</a:t>
            </a:fld>
            <a:endParaRPr lang="en-US" dirty="0"/>
          </a:p>
        </p:txBody>
      </p:sp>
    </p:spTree>
    <p:extLst>
      <p:ext uri="{BB962C8B-B14F-4D97-AF65-F5344CB8AC3E}">
        <p14:creationId xmlns:p14="http://schemas.microsoft.com/office/powerpoint/2010/main" val="47209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6D10-5DD1-403F-84BC-96FFD7E108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93BB09-20B0-4337-A64E-FB0CD4842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DF5BB6-6A1B-4163-AC29-7202DE757E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3A622A-4823-4ABD-8147-87839E0A0D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31D5EA-B934-44DC-AA7E-D1071C1A8BD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6AEEAA-3DFF-4725-B28C-DAE9EBDB8F5D}"/>
              </a:ext>
            </a:extLst>
          </p:cNvPr>
          <p:cNvSpPr>
            <a:spLocks noGrp="1"/>
          </p:cNvSpPr>
          <p:nvPr>
            <p:ph type="dt" sz="half" idx="10"/>
          </p:nvPr>
        </p:nvSpPr>
        <p:spPr/>
        <p:txBody>
          <a:bodyPr/>
          <a:lstStyle/>
          <a:p>
            <a:fld id="{8022FE13-E31E-4CE4-93E3-D9CE9112A358}" type="datetimeFigureOut">
              <a:rPr lang="en-US" smtClean="0"/>
              <a:t>10/9/2020</a:t>
            </a:fld>
            <a:endParaRPr lang="en-US" dirty="0"/>
          </a:p>
        </p:txBody>
      </p:sp>
      <p:sp>
        <p:nvSpPr>
          <p:cNvPr id="8" name="Footer Placeholder 7">
            <a:extLst>
              <a:ext uri="{FF2B5EF4-FFF2-40B4-BE49-F238E27FC236}">
                <a16:creationId xmlns:a16="http://schemas.microsoft.com/office/drawing/2014/main" id="{17B07237-F3C9-4005-BEEF-6D75C7B72D9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E99D04F-7579-4D17-80E5-CFBD6DE66B9D}"/>
              </a:ext>
            </a:extLst>
          </p:cNvPr>
          <p:cNvSpPr>
            <a:spLocks noGrp="1"/>
          </p:cNvSpPr>
          <p:nvPr>
            <p:ph type="sldNum" sz="quarter" idx="12"/>
          </p:nvPr>
        </p:nvSpPr>
        <p:spPr/>
        <p:txBody>
          <a:bodyPr/>
          <a:lstStyle/>
          <a:p>
            <a:fld id="{4CD69ABE-4040-46B5-95FC-8373EFA6091B}" type="slidenum">
              <a:rPr lang="en-US" smtClean="0"/>
              <a:t>‹#›</a:t>
            </a:fld>
            <a:endParaRPr lang="en-US" dirty="0"/>
          </a:p>
        </p:txBody>
      </p:sp>
    </p:spTree>
    <p:extLst>
      <p:ext uri="{BB962C8B-B14F-4D97-AF65-F5344CB8AC3E}">
        <p14:creationId xmlns:p14="http://schemas.microsoft.com/office/powerpoint/2010/main" val="695985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6ECA-7FD7-4964-BBB4-E6053DD3D3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8FD0AA-B056-4991-9308-86C21CC9CEFF}"/>
              </a:ext>
            </a:extLst>
          </p:cNvPr>
          <p:cNvSpPr>
            <a:spLocks noGrp="1"/>
          </p:cNvSpPr>
          <p:nvPr>
            <p:ph type="dt" sz="half" idx="10"/>
          </p:nvPr>
        </p:nvSpPr>
        <p:spPr/>
        <p:txBody>
          <a:bodyPr/>
          <a:lstStyle/>
          <a:p>
            <a:fld id="{8022FE13-E31E-4CE4-93E3-D9CE9112A358}" type="datetimeFigureOut">
              <a:rPr lang="en-US" smtClean="0"/>
              <a:t>10/9/2020</a:t>
            </a:fld>
            <a:endParaRPr lang="en-US" dirty="0"/>
          </a:p>
        </p:txBody>
      </p:sp>
      <p:sp>
        <p:nvSpPr>
          <p:cNvPr id="4" name="Footer Placeholder 3">
            <a:extLst>
              <a:ext uri="{FF2B5EF4-FFF2-40B4-BE49-F238E27FC236}">
                <a16:creationId xmlns:a16="http://schemas.microsoft.com/office/drawing/2014/main" id="{73A7C55D-4117-4799-B8F5-5CEAC92B7D5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062D30-B702-43DE-B08F-15452E5F1EAA}"/>
              </a:ext>
            </a:extLst>
          </p:cNvPr>
          <p:cNvSpPr>
            <a:spLocks noGrp="1"/>
          </p:cNvSpPr>
          <p:nvPr>
            <p:ph type="sldNum" sz="quarter" idx="12"/>
          </p:nvPr>
        </p:nvSpPr>
        <p:spPr/>
        <p:txBody>
          <a:bodyPr/>
          <a:lstStyle/>
          <a:p>
            <a:fld id="{4CD69ABE-4040-46B5-95FC-8373EFA6091B}" type="slidenum">
              <a:rPr lang="en-US" smtClean="0"/>
              <a:t>‹#›</a:t>
            </a:fld>
            <a:endParaRPr lang="en-US" dirty="0"/>
          </a:p>
        </p:txBody>
      </p:sp>
    </p:spTree>
    <p:extLst>
      <p:ext uri="{BB962C8B-B14F-4D97-AF65-F5344CB8AC3E}">
        <p14:creationId xmlns:p14="http://schemas.microsoft.com/office/powerpoint/2010/main" val="25431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BCCBFA-F52E-468B-81F3-28DDF53F1476}"/>
              </a:ext>
            </a:extLst>
          </p:cNvPr>
          <p:cNvSpPr>
            <a:spLocks noGrp="1"/>
          </p:cNvSpPr>
          <p:nvPr>
            <p:ph type="dt" sz="half" idx="10"/>
          </p:nvPr>
        </p:nvSpPr>
        <p:spPr/>
        <p:txBody>
          <a:bodyPr/>
          <a:lstStyle/>
          <a:p>
            <a:fld id="{8022FE13-E31E-4CE4-93E3-D9CE9112A358}" type="datetimeFigureOut">
              <a:rPr lang="en-US" smtClean="0"/>
              <a:t>10/9/2020</a:t>
            </a:fld>
            <a:endParaRPr lang="en-US" dirty="0"/>
          </a:p>
        </p:txBody>
      </p:sp>
      <p:sp>
        <p:nvSpPr>
          <p:cNvPr id="3" name="Footer Placeholder 2">
            <a:extLst>
              <a:ext uri="{FF2B5EF4-FFF2-40B4-BE49-F238E27FC236}">
                <a16:creationId xmlns:a16="http://schemas.microsoft.com/office/drawing/2014/main" id="{7E62EA3B-A574-49BA-83A4-769358EC49B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76FC8E1-453F-4A6D-9DB4-5A60C352EE4F}"/>
              </a:ext>
            </a:extLst>
          </p:cNvPr>
          <p:cNvSpPr>
            <a:spLocks noGrp="1"/>
          </p:cNvSpPr>
          <p:nvPr>
            <p:ph type="sldNum" sz="quarter" idx="12"/>
          </p:nvPr>
        </p:nvSpPr>
        <p:spPr/>
        <p:txBody>
          <a:bodyPr/>
          <a:lstStyle/>
          <a:p>
            <a:fld id="{4CD69ABE-4040-46B5-95FC-8373EFA6091B}" type="slidenum">
              <a:rPr lang="en-US" smtClean="0"/>
              <a:t>‹#›</a:t>
            </a:fld>
            <a:endParaRPr lang="en-US" dirty="0"/>
          </a:p>
        </p:txBody>
      </p:sp>
    </p:spTree>
    <p:extLst>
      <p:ext uri="{BB962C8B-B14F-4D97-AF65-F5344CB8AC3E}">
        <p14:creationId xmlns:p14="http://schemas.microsoft.com/office/powerpoint/2010/main" val="2613512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1A54-AAF1-43E6-B04D-4F783277D0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26EFB2-4E28-405C-8997-45418E45F9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A3B11B-594A-448D-999D-6101657CF6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B21181-F2F4-469E-864E-BE3C8ADE42B3}"/>
              </a:ext>
            </a:extLst>
          </p:cNvPr>
          <p:cNvSpPr>
            <a:spLocks noGrp="1"/>
          </p:cNvSpPr>
          <p:nvPr>
            <p:ph type="dt" sz="half" idx="10"/>
          </p:nvPr>
        </p:nvSpPr>
        <p:spPr/>
        <p:txBody>
          <a:bodyPr/>
          <a:lstStyle/>
          <a:p>
            <a:fld id="{8022FE13-E31E-4CE4-93E3-D9CE9112A358}" type="datetimeFigureOut">
              <a:rPr lang="en-US" smtClean="0"/>
              <a:t>10/9/2020</a:t>
            </a:fld>
            <a:endParaRPr lang="en-US" dirty="0"/>
          </a:p>
        </p:txBody>
      </p:sp>
      <p:sp>
        <p:nvSpPr>
          <p:cNvPr id="6" name="Footer Placeholder 5">
            <a:extLst>
              <a:ext uri="{FF2B5EF4-FFF2-40B4-BE49-F238E27FC236}">
                <a16:creationId xmlns:a16="http://schemas.microsoft.com/office/drawing/2014/main" id="{60422106-19FA-43CF-B981-D34DA163B9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4FC362-DEC8-4AE8-BB03-F87EF094BE6D}"/>
              </a:ext>
            </a:extLst>
          </p:cNvPr>
          <p:cNvSpPr>
            <a:spLocks noGrp="1"/>
          </p:cNvSpPr>
          <p:nvPr>
            <p:ph type="sldNum" sz="quarter" idx="12"/>
          </p:nvPr>
        </p:nvSpPr>
        <p:spPr/>
        <p:txBody>
          <a:bodyPr/>
          <a:lstStyle/>
          <a:p>
            <a:fld id="{4CD69ABE-4040-46B5-95FC-8373EFA6091B}" type="slidenum">
              <a:rPr lang="en-US" smtClean="0"/>
              <a:t>‹#›</a:t>
            </a:fld>
            <a:endParaRPr lang="en-US" dirty="0"/>
          </a:p>
        </p:txBody>
      </p:sp>
    </p:spTree>
    <p:extLst>
      <p:ext uri="{BB962C8B-B14F-4D97-AF65-F5344CB8AC3E}">
        <p14:creationId xmlns:p14="http://schemas.microsoft.com/office/powerpoint/2010/main" val="37677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03C6-C49E-4718-AFC5-168E1FCC63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A194A1-8273-40C5-A675-A06DABF85C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2A26D7-633D-462D-BF2C-361F5D2EF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2F475D-E063-4456-A2E6-4E9D43BA2EB0}"/>
              </a:ext>
            </a:extLst>
          </p:cNvPr>
          <p:cNvSpPr>
            <a:spLocks noGrp="1"/>
          </p:cNvSpPr>
          <p:nvPr>
            <p:ph type="dt" sz="half" idx="10"/>
          </p:nvPr>
        </p:nvSpPr>
        <p:spPr/>
        <p:txBody>
          <a:bodyPr/>
          <a:lstStyle/>
          <a:p>
            <a:fld id="{8022FE13-E31E-4CE4-93E3-D9CE9112A358}" type="datetimeFigureOut">
              <a:rPr lang="en-US" smtClean="0"/>
              <a:t>10/9/2020</a:t>
            </a:fld>
            <a:endParaRPr lang="en-US" dirty="0"/>
          </a:p>
        </p:txBody>
      </p:sp>
      <p:sp>
        <p:nvSpPr>
          <p:cNvPr id="6" name="Footer Placeholder 5">
            <a:extLst>
              <a:ext uri="{FF2B5EF4-FFF2-40B4-BE49-F238E27FC236}">
                <a16:creationId xmlns:a16="http://schemas.microsoft.com/office/drawing/2014/main" id="{21701703-2FAC-4251-B3BE-1656032C1F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B90DF0-865A-4162-AE3E-211845096E6A}"/>
              </a:ext>
            </a:extLst>
          </p:cNvPr>
          <p:cNvSpPr>
            <a:spLocks noGrp="1"/>
          </p:cNvSpPr>
          <p:nvPr>
            <p:ph type="sldNum" sz="quarter" idx="12"/>
          </p:nvPr>
        </p:nvSpPr>
        <p:spPr/>
        <p:txBody>
          <a:bodyPr/>
          <a:lstStyle/>
          <a:p>
            <a:fld id="{4CD69ABE-4040-46B5-95FC-8373EFA6091B}" type="slidenum">
              <a:rPr lang="en-US" smtClean="0"/>
              <a:t>‹#›</a:t>
            </a:fld>
            <a:endParaRPr lang="en-US" dirty="0"/>
          </a:p>
        </p:txBody>
      </p:sp>
    </p:spTree>
    <p:extLst>
      <p:ext uri="{BB962C8B-B14F-4D97-AF65-F5344CB8AC3E}">
        <p14:creationId xmlns:p14="http://schemas.microsoft.com/office/powerpoint/2010/main" val="2922349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169D69-81F3-4D60-92DC-2199D46F0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34F9AF-FA75-4EC5-ADC6-CB994BE1B8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D37F9-7A54-4424-90D1-647FB0A7C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2FE13-E31E-4CE4-93E3-D9CE9112A358}" type="datetimeFigureOut">
              <a:rPr lang="en-US" smtClean="0"/>
              <a:t>10/9/2020</a:t>
            </a:fld>
            <a:endParaRPr lang="en-US" dirty="0"/>
          </a:p>
        </p:txBody>
      </p:sp>
      <p:sp>
        <p:nvSpPr>
          <p:cNvPr id="5" name="Footer Placeholder 4">
            <a:extLst>
              <a:ext uri="{FF2B5EF4-FFF2-40B4-BE49-F238E27FC236}">
                <a16:creationId xmlns:a16="http://schemas.microsoft.com/office/drawing/2014/main" id="{B1CC4772-F681-438D-A3C9-48CB304D14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5C6CB1-D2E1-4301-893C-2CDF6D1315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69ABE-4040-46B5-95FC-8373EFA6091B}" type="slidenum">
              <a:rPr lang="en-US" smtClean="0"/>
              <a:t>‹#›</a:t>
            </a:fld>
            <a:endParaRPr lang="en-US" dirty="0"/>
          </a:p>
        </p:txBody>
      </p:sp>
    </p:spTree>
    <p:extLst>
      <p:ext uri="{BB962C8B-B14F-4D97-AF65-F5344CB8AC3E}">
        <p14:creationId xmlns:p14="http://schemas.microsoft.com/office/powerpoint/2010/main" val="2832594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reativecommons.org/licenses/by/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openaccessbutton.org/" TargetMode="External"/><Relationship Id="rId3" Type="http://schemas.openxmlformats.org/officeDocument/2006/relationships/hyperlink" Target="https://v2.sherpa.ac.uk/romeo/" TargetMode="External"/><Relationship Id="rId7" Type="http://schemas.openxmlformats.org/officeDocument/2006/relationships/hyperlink" Target="https://kopernio.com/" TargetMode="External"/><Relationship Id="rId12"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openlibhums.org/" TargetMode="External"/><Relationship Id="rId11" Type="http://schemas.openxmlformats.org/officeDocument/2006/relationships/hyperlink" Target="https://insights.uksg.org/collections/special/from-finch-to-plan-s/" TargetMode="External"/><Relationship Id="rId5" Type="http://schemas.openxmlformats.org/officeDocument/2006/relationships/hyperlink" Target="https://oaspa.org/" TargetMode="External"/><Relationship Id="rId10" Type="http://schemas.openxmlformats.org/officeDocument/2006/relationships/hyperlink" Target="https://www.getfulltextresearch.com/" TargetMode="External"/><Relationship Id="rId4" Type="http://schemas.openxmlformats.org/officeDocument/2006/relationships/hyperlink" Target="https://doaj.org/" TargetMode="External"/><Relationship Id="rId9" Type="http://schemas.openxmlformats.org/officeDocument/2006/relationships/hyperlink" Target="http://unpaywall.or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copim.ac.uk/" TargetMode="External"/><Relationship Id="rId13" Type="http://schemas.openxmlformats.org/officeDocument/2006/relationships/hyperlink" Target="https://unesdoc.unesco.org/ark:/48223/pf0000371129" TargetMode="External"/><Relationship Id="rId3" Type="http://schemas.openxmlformats.org/officeDocument/2006/relationships/hyperlink" Target="https://libguides.unomaha.edu/oer/home" TargetMode="External"/><Relationship Id="rId7" Type="http://schemas.openxmlformats.org/officeDocument/2006/relationships/hyperlink" Target="https://www.doabooks.org/" TargetMode="External"/><Relationship Id="rId12"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oercommons.org/" TargetMode="External"/><Relationship Id="rId11" Type="http://schemas.openxmlformats.org/officeDocument/2006/relationships/hyperlink" Target="https://wiki.creativecommons.org/wiki/Wiki/cc_license_compatibility" TargetMode="External"/><Relationship Id="rId5" Type="http://schemas.openxmlformats.org/officeDocument/2006/relationships/hyperlink" Target="https://openstax.org/" TargetMode="External"/><Relationship Id="rId10" Type="http://schemas.openxmlformats.org/officeDocument/2006/relationships/hyperlink" Target="https://ufal.github.io/public-license-selector" TargetMode="External"/><Relationship Id="rId4" Type="http://schemas.openxmlformats.org/officeDocument/2006/relationships/hyperlink" Target="https://open.umn.edu/opentextbooks/" TargetMode="External"/><Relationship Id="rId9" Type="http://schemas.openxmlformats.org/officeDocument/2006/relationships/hyperlink" Target="https://creativecommons.org/choose/" TargetMode="External"/><Relationship Id="rId14" Type="http://schemas.openxmlformats.org/officeDocument/2006/relationships/hyperlink" Target="https://creativecommons.org/licenses/by-sa/3.0/ig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parcopen.org/our-work/big-deal-cancellation-tracking/" TargetMode="External"/><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esac-initiative.org/guidelines/" TargetMode="External"/><Relationship Id="rId5" Type="http://schemas.openxmlformats.org/officeDocument/2006/relationships/hyperlink" Target="https://unsub.org/" TargetMode="External"/><Relationship Id="rId4" Type="http://schemas.openxmlformats.org/officeDocument/2006/relationships/hyperlink" Target="https://infrastructure.sparcopen.org/2020-updat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creativecommons.org/licenses/by-sa/4.0" TargetMode="External"/><Relationship Id="rId4" Type="http://schemas.openxmlformats.org/officeDocument/2006/relationships/hyperlink" Target="https://commons.wikimedia.org/wiki/File:UCT_RDM_lifecycle_(all_icons).sv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creativecommons.org/licenses/by/3.0/deed.en" TargetMode="External"/><Relationship Id="rId4" Type="http://schemas.openxmlformats.org/officeDocument/2006/relationships/hyperlink" Target="https://commons.wikimedia.org/wiki/File:Data_types_-_en.sv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opendatacommons.org/" TargetMode="External"/><Relationship Id="rId7" Type="http://schemas.openxmlformats.org/officeDocument/2006/relationships/hyperlink" Target="http://www.orfg.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opendatahandbook.org/" TargetMode="External"/><Relationship Id="rId5" Type="http://schemas.openxmlformats.org/officeDocument/2006/relationships/hyperlink" Target="https://www.re3data.org/" TargetMode="External"/><Relationship Id="rId10" Type="http://schemas.openxmlformats.org/officeDocument/2006/relationships/hyperlink" Target="http://creativecommons.org/licenses/by-sa/4.0" TargetMode="External"/><Relationship Id="rId4" Type="http://schemas.openxmlformats.org/officeDocument/2006/relationships/hyperlink" Target="https://sparcopen.org/open-data/" TargetMode="External"/><Relationship Id="rId9" Type="http://schemas.openxmlformats.org/officeDocument/2006/relationships/hyperlink" Target="https://commons.wikimedia.org/wiki/File:FAIR_data_principles.jpg"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operas.hypotheses.org/" TargetMode="External"/><Relationship Id="rId7" Type="http://schemas.openxmlformats.org/officeDocument/2006/relationships/hyperlink" Target="http://radicaloa.disruptivemedia.org.uk/abou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pkp.sfu.ca/" TargetMode="External"/><Relationship Id="rId5" Type="http://schemas.openxmlformats.org/officeDocument/2006/relationships/hyperlink" Target="https://www.ubiquitypress.com/" TargetMode="External"/><Relationship Id="rId10" Type="http://schemas.openxmlformats.org/officeDocument/2006/relationships/hyperlink" Target="http://creativecommons.org/licenses/by-sa/4.0" TargetMode="External"/><Relationship Id="rId4" Type="http://schemas.openxmlformats.org/officeDocument/2006/relationships/hyperlink" Target="http://www.orfg.org/" TargetMode="External"/><Relationship Id="rId9" Type="http://schemas.openxmlformats.org/officeDocument/2006/relationships/hyperlink" Target="https://commons.wikimedia.org/wiki/File:Lotipo_TuOspinas.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reativecommons.org/licenses/by/4.0" TargetMode="External"/><Relationship Id="rId5" Type="http://schemas.openxmlformats.org/officeDocument/2006/relationships/hyperlink" Target="http://whyopenresearch.org/index" TargetMode="External"/><Relationship Id="rId4" Type="http://schemas.openxmlformats.org/officeDocument/2006/relationships/hyperlink" Target="http://whyopenresearch.org/visibilit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kehrigpage@unomaha.edu" TargetMode="External"/><Relationship Id="rId7" Type="http://schemas.openxmlformats.org/officeDocument/2006/relationships/hyperlink" Target="https://digitalcommons.unomaha.edu/crisslibfacproc/12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unl.libguides.com/CUFall2020" TargetMode="External"/><Relationship Id="rId5" Type="http://schemas.openxmlformats.org/officeDocument/2006/relationships/image" Target="../media/image15.png"/><Relationship Id="rId4" Type="http://schemas.openxmlformats.org/officeDocument/2006/relationships/hyperlink" Target="https://orcid.org/0000-0002-5015-6244"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openaccessweek.org/" TargetMode="External"/><Relationship Id="rId13" Type="http://schemas.openxmlformats.org/officeDocument/2006/relationships/hyperlink" Target="https://pkp.sfu.ca/" TargetMode="External"/><Relationship Id="rId3" Type="http://schemas.openxmlformats.org/officeDocument/2006/relationships/hyperlink" Target="https://infrastructure.sparcopen.org/2020-update/appendix-courseware" TargetMode="External"/><Relationship Id="rId7" Type="http://schemas.openxmlformats.org/officeDocument/2006/relationships/hyperlink" Target="https://ufal.github.io/public-license-selector/" TargetMode="External"/><Relationship Id="rId12" Type="http://schemas.openxmlformats.org/officeDocument/2006/relationships/hyperlink" Target="https://orcid.org/" TargetMode="External"/><Relationship Id="rId2" Type="http://schemas.openxmlformats.org/officeDocument/2006/relationships/notesSlide" Target="../notesSlides/notesSlide23.xml"/><Relationship Id="rId16" Type="http://schemas.openxmlformats.org/officeDocument/2006/relationships/hyperlink" Target="https://v2.sherpa.ac.uk/romeo/" TargetMode="External"/><Relationship Id="rId1" Type="http://schemas.openxmlformats.org/officeDocument/2006/relationships/slideLayout" Target="../slideLayouts/slideLayout2.xml"/><Relationship Id="rId6" Type="http://schemas.openxmlformats.org/officeDocument/2006/relationships/hyperlink" Target="https://esac-initiative.org/" TargetMode="External"/><Relationship Id="rId11" Type="http://schemas.openxmlformats.org/officeDocument/2006/relationships/hyperlink" Target="https://www.openlibhums.org/" TargetMode="External"/><Relationship Id="rId5" Type="http://schemas.openxmlformats.org/officeDocument/2006/relationships/hyperlink" Target="https://infrastructure.sparcopen.org/2020-update/the-bigger-deal" TargetMode="External"/><Relationship Id="rId15" Type="http://schemas.openxmlformats.org/officeDocument/2006/relationships/hyperlink" Target="https://doi.org/re3data.org" TargetMode="External"/><Relationship Id="rId10" Type="http://schemas.openxmlformats.org/officeDocument/2006/relationships/hyperlink" Target="https://okfn.org/" TargetMode="External"/><Relationship Id="rId4" Type="http://schemas.openxmlformats.org/officeDocument/2006/relationships/hyperlink" Target="https://infrastructure.sparcopen.org/2020-update/appendix-scholarly-journals" TargetMode="External"/><Relationship Id="rId9" Type="http://schemas.openxmlformats.org/officeDocument/2006/relationships/hyperlink" Target="https://opendatacommons.org/" TargetMode="External"/><Relationship Id="rId14" Type="http://schemas.openxmlformats.org/officeDocument/2006/relationships/hyperlink" Target="http://radicaloa.disruptivemedia.org.uk/"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iki.creativecommons.org/wiki/Wiki/cc_license_compatibility" TargetMode="External"/><Relationship Id="rId3" Type="http://schemas.openxmlformats.org/officeDocument/2006/relationships/hyperlink" Target="https://www.ubiquitypress.com/" TargetMode="External"/><Relationship Id="rId7" Type="http://schemas.openxmlformats.org/officeDocument/2006/relationships/hyperlink" Target="http://whyopenresearch.org/index" TargetMode="External"/><Relationship Id="rId12" Type="http://schemas.openxmlformats.org/officeDocument/2006/relationships/hyperlink" Target="https://www.annualreviews.org/page/subscriptions/subscribe-to-ope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infrastructure.sparcopen.org/2020-update/update-to-roadmap-for-action" TargetMode="External"/><Relationship Id="rId11" Type="http://schemas.openxmlformats.org/officeDocument/2006/relationships/hyperlink" Target="https://repository.dri.ie/catalog/tq582c863" TargetMode="External"/><Relationship Id="rId5" Type="http://schemas.openxmlformats.org/officeDocument/2006/relationships/hyperlink" Target="https://unsub.org/" TargetMode="External"/><Relationship Id="rId10" Type="http://schemas.openxmlformats.org/officeDocument/2006/relationships/hyperlink" Target="https://doi.org/10.1145/3155897" TargetMode="External"/><Relationship Id="rId4" Type="http://schemas.openxmlformats.org/officeDocument/2006/relationships/hyperlink" Target="https://www.insidehighered.com/news/2020/06/17/university-california-system-strikes-landmark-open-access-deal-springer-nature" TargetMode="External"/><Relationship Id="rId9" Type="http://schemas.openxmlformats.org/officeDocument/2006/relationships/hyperlink" Target="https://doi.org/10.6084/M9.FIGSHARE.1213690"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scholarlykitchen.sspnet.org/2020/08/06/guest-post-an-antiracist-framework-for-scholarly-publishing/" TargetMode="External"/><Relationship Id="rId3" Type="http://schemas.openxmlformats.org/officeDocument/2006/relationships/hyperlink" Target="https://aoasg.org.au/resources/benefits-of-open-access/" TargetMode="External"/><Relationship Id="rId7" Type="http://schemas.openxmlformats.org/officeDocument/2006/relationships/hyperlink" Target="https://infrastructure.sparcopen.org/2020-updat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coalition-s.org/" TargetMode="External"/><Relationship Id="rId5" Type="http://schemas.openxmlformats.org/officeDocument/2006/relationships/hyperlink" Target="https://www.budapestopenaccessinitiative.org/open-access-toward-the-internet-of-the-mind" TargetMode="External"/><Relationship Id="rId4" Type="http://schemas.openxmlformats.org/officeDocument/2006/relationships/hyperlink" Target="https://www.youtube.com/watch?v=DJGnmJNJnsA&amp;feature=youtu.be" TargetMode="External"/><Relationship Id="rId9" Type="http://schemas.openxmlformats.org/officeDocument/2006/relationships/hyperlink" Target="https://doi.org/10.1016/j.comnet.2018.07.017"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doabooks.org/" TargetMode="External"/><Relationship Id="rId13" Type="http://schemas.openxmlformats.org/officeDocument/2006/relationships/hyperlink" Target="https://www.europeandataportal.eu/en/covid-19/datasets" TargetMode="External"/><Relationship Id="rId3" Type="http://schemas.openxmlformats.org/officeDocument/2006/relationships/hyperlink" Target="https://www.copim.ac.uk/" TargetMode="External"/><Relationship Id="rId7" Type="http://schemas.openxmlformats.org/officeDocument/2006/relationships/hyperlink" Target="https://dmptool.org/" TargetMode="External"/><Relationship Id="rId12" Type="http://schemas.openxmlformats.org/officeDocument/2006/relationships/hyperlink" Target="https://duraspace.org/dspac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dmponline.dcc.ac.uk/" TargetMode="External"/><Relationship Id="rId11" Type="http://schemas.openxmlformats.org/officeDocument/2006/relationships/hyperlink" Target="https://doi.org/10.5860/crln.80.5.281" TargetMode="External"/><Relationship Id="rId5" Type="http://schemas.openxmlformats.org/officeDocument/2006/relationships/hyperlink" Target="https://doi.org/10.5438/WDAY-8958" TargetMode="External"/><Relationship Id="rId10" Type="http://schemas.openxmlformats.org/officeDocument/2006/relationships/hyperlink" Target="https://doi.org/www.doi.org" TargetMode="External"/><Relationship Id="rId4" Type="http://schemas.openxmlformats.org/officeDocument/2006/relationships/hyperlink" Target="https://creativecommons.org/choose/" TargetMode="External"/><Relationship Id="rId9" Type="http://schemas.openxmlformats.org/officeDocument/2006/relationships/hyperlink" Target="https://doaj.org/" TargetMode="External"/><Relationship Id="rId14" Type="http://schemas.openxmlformats.org/officeDocument/2006/relationships/hyperlink" Target="https://libguides.unomaha.edu/oer/home"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kopernio.com/" TargetMode="External"/><Relationship Id="rId3" Type="http://schemas.openxmlformats.org/officeDocument/2006/relationships/hyperlink" Target="https://doi.org/10.19173/irrodl.v19i3.3662" TargetMode="External"/><Relationship Id="rId7" Type="http://schemas.openxmlformats.org/officeDocument/2006/relationships/hyperlink" Target="https://www.projectcounter.org/abou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doi.org/10.1002/leap.1219" TargetMode="External"/><Relationship Id="rId11" Type="http://schemas.openxmlformats.org/officeDocument/2006/relationships/hyperlink" Target="https://www.maxpixel.net/Subscription-Subscribe-Icon-Button-5408999" TargetMode="External"/><Relationship Id="rId5" Type="http://schemas.openxmlformats.org/officeDocument/2006/relationships/hyperlink" Target="https://www.go-fair.org/" TargetMode="External"/><Relationship Id="rId10" Type="http://schemas.openxmlformats.org/officeDocument/2006/relationships/hyperlink" Target="http://insights.uksg.org/collections/special/from-finch-to-plan-s/" TargetMode="External"/><Relationship Id="rId4" Type="http://schemas.openxmlformats.org/officeDocument/2006/relationships/hyperlink" Target="https://www.getfulltextresearch.com/" TargetMode="External"/><Relationship Id="rId9" Type="http://schemas.openxmlformats.org/officeDocument/2006/relationships/hyperlink" Target="https://doi.org/10.1016/j.geoforum.2019.12.010"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copyright.wistia.com/medias/5yci3vbnml?wtime=0" TargetMode="External"/><Relationship Id="rId13" Type="http://schemas.openxmlformats.org/officeDocument/2006/relationships/hyperlink" Target="https://open.umn.edu/opentextbooks" TargetMode="External"/><Relationship Id="rId3" Type="http://schemas.openxmlformats.org/officeDocument/2006/relationships/hyperlink" Target="https://unesdoc.unesco.org/ark:/48223/pf0000371129" TargetMode="External"/><Relationship Id="rId7" Type="http://schemas.openxmlformats.org/officeDocument/2006/relationships/hyperlink" Target="https://oaspa.org/" TargetMode="External"/><Relationship Id="rId12" Type="http://schemas.openxmlformats.org/officeDocument/2006/relationships/hyperlink" Target="http://opendatahandbook.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nebraskalibraries.org/NLA_Conference" TargetMode="External"/><Relationship Id="rId11" Type="http://schemas.openxmlformats.org/officeDocument/2006/relationships/hyperlink" Target="http://opendatahandbook.org/guide/en/what-is-open-data/" TargetMode="External"/><Relationship Id="rId5" Type="http://schemas.openxmlformats.org/officeDocument/2006/relationships/hyperlink" Target="https://commons.wikimedia.org/wiki/File:Data_types_-_en.svg" TargetMode="External"/><Relationship Id="rId10" Type="http://schemas.openxmlformats.org/officeDocument/2006/relationships/hyperlink" Target="https://openaccessbutton.org/" TargetMode="External"/><Relationship Id="rId4" Type="http://schemas.openxmlformats.org/officeDocument/2006/relationships/hyperlink" Target="https://www.ncbi.nlm.nih.gov/sars-cov-2/" TargetMode="External"/><Relationship Id="rId9" Type="http://schemas.openxmlformats.org/officeDocument/2006/relationships/hyperlink" Target="https://www.oercommons.org/"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commons.wikimedia.org/wiki/File:FAIR_data_principles.jpg" TargetMode="External"/><Relationship Id="rId3" Type="http://schemas.openxmlformats.org/officeDocument/2006/relationships/hyperlink" Target="https://openstax.org/" TargetMode="External"/><Relationship Id="rId7" Type="http://schemas.openxmlformats.org/officeDocument/2006/relationships/hyperlink" Target="https://doi.org/10.7717/peerj.175" TargetMode="External"/><Relationship Id="rId12" Type="http://schemas.openxmlformats.org/officeDocument/2006/relationships/hyperlink" Target="https://sparcopen.org/open-data/"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commons.wikimedia.org/wiki/File:UCT_RDM_lifecycle_(all_icons).svg" TargetMode="External"/><Relationship Id="rId11" Type="http://schemas.openxmlformats.org/officeDocument/2006/relationships/hyperlink" Target="https://sparcopen.org/open-access/" TargetMode="External"/><Relationship Id="rId5" Type="http://schemas.openxmlformats.org/officeDocument/2006/relationships/hyperlink" Target="http://www.orfg.org/" TargetMode="External"/><Relationship Id="rId10" Type="http://schemas.openxmlformats.org/officeDocument/2006/relationships/hyperlink" Target="https://sparcopen.org/our-work/oa-funds/faq/" TargetMode="External"/><Relationship Id="rId4" Type="http://schemas.openxmlformats.org/officeDocument/2006/relationships/hyperlink" Target="https://operas.hypotheses.org/" TargetMode="External"/><Relationship Id="rId9" Type="http://schemas.openxmlformats.org/officeDocument/2006/relationships/hyperlink" Target="https://sparcopen.org/our-work/big-deal-cancellation-track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doi.org/10.1109/MCSE.2012.63" TargetMode="External"/><Relationship Id="rId3" Type="http://schemas.openxmlformats.org/officeDocument/2006/relationships/hyperlink" Target="https://sparcopen.org/news/2020/sharing-experiences-of-journal-cancellations-on-a-rapid-timeline/" TargetMode="External"/><Relationship Id="rId7" Type="http://schemas.openxmlformats.org/officeDocument/2006/relationships/hyperlink" Target="http://unpaywall.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digitalcommons.unomaha.edu/" TargetMode="External"/><Relationship Id="rId5" Type="http://schemas.openxmlformats.org/officeDocument/2006/relationships/hyperlink" Target="https://en.unesco.org/themes/building-knowledge-societies/oer" TargetMode="External"/><Relationship Id="rId10" Type="http://schemas.openxmlformats.org/officeDocument/2006/relationships/hyperlink" Target="http://whyopenresearch.org/paywalls" TargetMode="External"/><Relationship Id="rId4" Type="http://schemas.openxmlformats.org/officeDocument/2006/relationships/hyperlink" Target="https://scholarlykitchen.sspnet.org/2019/04/02/subscribe-to-open/" TargetMode="External"/><Relationship Id="rId9" Type="http://schemas.openxmlformats.org/officeDocument/2006/relationships/hyperlink" Target="https://wellcome.ac.uk/what-we-do/our-work/open-researc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reativecommons.org/licenses/by/4.0" TargetMode="External"/><Relationship Id="rId5" Type="http://schemas.openxmlformats.org/officeDocument/2006/relationships/hyperlink" Target="http://whyopenresearch.org/index" TargetMode="External"/><Relationship Id="rId4" Type="http://schemas.openxmlformats.org/officeDocument/2006/relationships/hyperlink" Target="http://whyopenresearch.org/galle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2653-B11F-434E-8E7C-3FF186B14935}"/>
              </a:ext>
            </a:extLst>
          </p:cNvPr>
          <p:cNvSpPr>
            <a:spLocks noGrp="1"/>
          </p:cNvSpPr>
          <p:nvPr>
            <p:ph type="ctrTitle"/>
          </p:nvPr>
        </p:nvSpPr>
        <p:spPr>
          <a:xfrm>
            <a:off x="703868" y="1710149"/>
            <a:ext cx="10784264" cy="1713771"/>
          </a:xfrm>
        </p:spPr>
        <p:txBody>
          <a:bodyPr>
            <a:noAutofit/>
          </a:bodyPr>
          <a:lstStyle/>
          <a:p>
            <a:r>
              <a:rPr lang="en-US" sz="3800" b="1" dirty="0">
                <a:solidFill>
                  <a:schemeClr val="accent1">
                    <a:lumMod val="50000"/>
                  </a:schemeClr>
                </a:solidFill>
              </a:rPr>
              <a:t>Dismantling the Knowledgeopoly: </a:t>
            </a:r>
            <a:br>
              <a:rPr lang="en-US" sz="3800" b="1" dirty="0">
                <a:solidFill>
                  <a:schemeClr val="accent1">
                    <a:lumMod val="50000"/>
                  </a:schemeClr>
                </a:solidFill>
              </a:rPr>
            </a:br>
            <a:r>
              <a:rPr lang="en-US" sz="3800" b="1" dirty="0">
                <a:solidFill>
                  <a:schemeClr val="accent1">
                    <a:lumMod val="50000"/>
                  </a:schemeClr>
                </a:solidFill>
              </a:rPr>
              <a:t>An Open Research Future</a:t>
            </a:r>
          </a:p>
        </p:txBody>
      </p:sp>
      <p:sp>
        <p:nvSpPr>
          <p:cNvPr id="3" name="Subtitle 2">
            <a:extLst>
              <a:ext uri="{FF2B5EF4-FFF2-40B4-BE49-F238E27FC236}">
                <a16:creationId xmlns:a16="http://schemas.microsoft.com/office/drawing/2014/main" id="{F516B40A-6631-409E-8047-4FA42A3D4244}"/>
              </a:ext>
            </a:extLst>
          </p:cNvPr>
          <p:cNvSpPr>
            <a:spLocks noGrp="1"/>
          </p:cNvSpPr>
          <p:nvPr>
            <p:ph type="subTitle" idx="1"/>
          </p:nvPr>
        </p:nvSpPr>
        <p:spPr>
          <a:xfrm>
            <a:off x="1524000" y="4507833"/>
            <a:ext cx="9144000" cy="653212"/>
          </a:xfrm>
        </p:spPr>
        <p:txBody>
          <a:bodyPr>
            <a:normAutofit fontScale="77500" lnSpcReduction="20000"/>
          </a:bodyPr>
          <a:lstStyle/>
          <a:p>
            <a:r>
              <a:rPr lang="en-US" dirty="0"/>
              <a:t>K. M. Ehrig-Page</a:t>
            </a:r>
          </a:p>
          <a:p>
            <a:r>
              <a:rPr lang="en-US" dirty="0"/>
              <a:t>UNO Libraries Institutional Repository Coordinator</a:t>
            </a:r>
          </a:p>
        </p:txBody>
      </p:sp>
      <p:sp>
        <p:nvSpPr>
          <p:cNvPr id="4" name="Rectangle 3">
            <a:extLst>
              <a:ext uri="{FF2B5EF4-FFF2-40B4-BE49-F238E27FC236}">
                <a16:creationId xmlns:a16="http://schemas.microsoft.com/office/drawing/2014/main" id="{31EEDBB1-121A-490C-8DBF-4581552DB12C}"/>
              </a:ext>
            </a:extLst>
          </p:cNvPr>
          <p:cNvSpPr/>
          <p:nvPr/>
        </p:nvSpPr>
        <p:spPr>
          <a:xfrm>
            <a:off x="152400" y="152400"/>
            <a:ext cx="11887200" cy="6543040"/>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1A75CAE-9689-4022-80A7-85C673B04E1B}"/>
              </a:ext>
            </a:extLst>
          </p:cNvPr>
          <p:cNvSpPr/>
          <p:nvPr/>
        </p:nvSpPr>
        <p:spPr>
          <a:xfrm>
            <a:off x="335280" y="314960"/>
            <a:ext cx="11521440" cy="62179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AE11ECA-0600-4387-AF40-4F112D2A15C6}"/>
              </a:ext>
            </a:extLst>
          </p:cNvPr>
          <p:cNvPicPr>
            <a:picLocks noChangeAspect="1"/>
          </p:cNvPicPr>
          <p:nvPr/>
        </p:nvPicPr>
        <p:blipFill>
          <a:blip r:embed="rId3"/>
          <a:stretch>
            <a:fillRect/>
          </a:stretch>
        </p:blipFill>
        <p:spPr>
          <a:xfrm>
            <a:off x="2401235" y="5646941"/>
            <a:ext cx="1005840" cy="353909"/>
          </a:xfrm>
          <a:prstGeom prst="rect">
            <a:avLst/>
          </a:prstGeom>
        </p:spPr>
      </p:pic>
      <p:sp>
        <p:nvSpPr>
          <p:cNvPr id="7" name="TextBox 6">
            <a:extLst>
              <a:ext uri="{FF2B5EF4-FFF2-40B4-BE49-F238E27FC236}">
                <a16:creationId xmlns:a16="http://schemas.microsoft.com/office/drawing/2014/main" id="{C6B6045A-3C00-447A-BA24-C1D3D618DE19}"/>
              </a:ext>
            </a:extLst>
          </p:cNvPr>
          <p:cNvSpPr txBox="1"/>
          <p:nvPr/>
        </p:nvSpPr>
        <p:spPr>
          <a:xfrm>
            <a:off x="3589955" y="5693073"/>
            <a:ext cx="6336098" cy="307777"/>
          </a:xfrm>
          <a:prstGeom prst="rect">
            <a:avLst/>
          </a:prstGeom>
          <a:noFill/>
        </p:spPr>
        <p:txBody>
          <a:bodyPr wrap="square" rtlCol="0">
            <a:spAutoFit/>
          </a:bodyPr>
          <a:lstStyle/>
          <a:p>
            <a:r>
              <a:rPr lang="en-US" sz="1400" dirty="0">
                <a:solidFill>
                  <a:srgbClr val="2D3B45"/>
                </a:solidFill>
                <a:latin typeface="+mj-lt"/>
              </a:rPr>
              <a:t>This work is licensed under a </a:t>
            </a:r>
            <a:r>
              <a:rPr lang="en-US" sz="1400" u="sng" dirty="0">
                <a:latin typeface="+mj-lt"/>
                <a:hlinkClick r:id="rId4"/>
              </a:rPr>
              <a:t>Creative Commons Attribution 4.0 International License.</a:t>
            </a:r>
            <a:endParaRPr lang="en-US" sz="1400" dirty="0">
              <a:latin typeface="+mj-lt"/>
            </a:endParaRPr>
          </a:p>
        </p:txBody>
      </p:sp>
    </p:spTree>
    <p:extLst>
      <p:ext uri="{BB962C8B-B14F-4D97-AF65-F5344CB8AC3E}">
        <p14:creationId xmlns:p14="http://schemas.microsoft.com/office/powerpoint/2010/main" val="384619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D25E-8B48-42CC-BE16-69B0279A260C}"/>
              </a:ext>
            </a:extLst>
          </p:cNvPr>
          <p:cNvSpPr>
            <a:spLocks noGrp="1"/>
          </p:cNvSpPr>
          <p:nvPr>
            <p:ph type="title"/>
          </p:nvPr>
        </p:nvSpPr>
        <p:spPr/>
        <p:txBody>
          <a:bodyPr/>
          <a:lstStyle/>
          <a:p>
            <a:r>
              <a:rPr lang="en-US" b="1" dirty="0">
                <a:solidFill>
                  <a:schemeClr val="accent1">
                    <a:lumMod val="50000"/>
                  </a:schemeClr>
                </a:solidFill>
              </a:rPr>
              <a:t>Open Access @ UNO Continued</a:t>
            </a:r>
          </a:p>
        </p:txBody>
      </p:sp>
      <p:sp>
        <p:nvSpPr>
          <p:cNvPr id="6" name="Rectangle 5">
            <a:extLst>
              <a:ext uri="{FF2B5EF4-FFF2-40B4-BE49-F238E27FC236}">
                <a16:creationId xmlns:a16="http://schemas.microsoft.com/office/drawing/2014/main" id="{69284DFC-E506-4BB3-A67A-303B652E2ED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52093734-A343-408C-8A31-A5843B442B5B}"/>
              </a:ext>
            </a:extLst>
          </p:cNvPr>
          <p:cNvGraphicFramePr>
            <a:graphicFrameLocks noGrp="1"/>
          </p:cNvGraphicFramePr>
          <p:nvPr>
            <p:extLst>
              <p:ext uri="{D42A27DB-BD31-4B8C-83A1-F6EECF244321}">
                <p14:modId xmlns:p14="http://schemas.microsoft.com/office/powerpoint/2010/main" val="3607371830"/>
              </p:ext>
            </p:extLst>
          </p:nvPr>
        </p:nvGraphicFramePr>
        <p:xfrm>
          <a:off x="2544766" y="1690688"/>
          <a:ext cx="7102468" cy="4420931"/>
        </p:xfrm>
        <a:graphic>
          <a:graphicData uri="http://schemas.openxmlformats.org/drawingml/2006/table">
            <a:tbl>
              <a:tblPr firstRow="1" firstCol="1" bandRow="1">
                <a:tableStyleId>{21E4AEA4-8DFA-4A89-87EB-49C32662AFE0}</a:tableStyleId>
              </a:tblPr>
              <a:tblGrid>
                <a:gridCol w="1337139">
                  <a:extLst>
                    <a:ext uri="{9D8B030D-6E8A-4147-A177-3AD203B41FA5}">
                      <a16:colId xmlns:a16="http://schemas.microsoft.com/office/drawing/2014/main" val="834645368"/>
                    </a:ext>
                  </a:extLst>
                </a:gridCol>
                <a:gridCol w="1546002">
                  <a:extLst>
                    <a:ext uri="{9D8B030D-6E8A-4147-A177-3AD203B41FA5}">
                      <a16:colId xmlns:a16="http://schemas.microsoft.com/office/drawing/2014/main" val="2981484269"/>
                    </a:ext>
                  </a:extLst>
                </a:gridCol>
                <a:gridCol w="1354028">
                  <a:extLst>
                    <a:ext uri="{9D8B030D-6E8A-4147-A177-3AD203B41FA5}">
                      <a16:colId xmlns:a16="http://schemas.microsoft.com/office/drawing/2014/main" val="2401805507"/>
                    </a:ext>
                  </a:extLst>
                </a:gridCol>
                <a:gridCol w="1399683">
                  <a:extLst>
                    <a:ext uri="{9D8B030D-6E8A-4147-A177-3AD203B41FA5}">
                      <a16:colId xmlns:a16="http://schemas.microsoft.com/office/drawing/2014/main" val="1520449724"/>
                    </a:ext>
                  </a:extLst>
                </a:gridCol>
                <a:gridCol w="1465616">
                  <a:extLst>
                    <a:ext uri="{9D8B030D-6E8A-4147-A177-3AD203B41FA5}">
                      <a16:colId xmlns:a16="http://schemas.microsoft.com/office/drawing/2014/main" val="2283042919"/>
                    </a:ext>
                  </a:extLst>
                </a:gridCol>
              </a:tblGrid>
              <a:tr h="638729">
                <a:tc>
                  <a:txBody>
                    <a:bodyPr/>
                    <a:lstStyle/>
                    <a:p>
                      <a:pPr marL="0" marR="0" algn="l">
                        <a:spcBef>
                          <a:spcPts val="0"/>
                        </a:spcBef>
                        <a:spcAft>
                          <a:spcPts val="0"/>
                        </a:spcAft>
                      </a:pPr>
                      <a:r>
                        <a:rPr lang="en-US" sz="1200" dirty="0">
                          <a:effectLst/>
                        </a:rPr>
                        <a:t>Academic Year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Fully OA</a:t>
                      </a:r>
                    </a:p>
                  </a:txBody>
                  <a:tcPr marL="59881" marR="59881" marT="0" marB="0" anchor="b"/>
                </a:tc>
                <a:tc>
                  <a:txBody>
                    <a:bodyPr/>
                    <a:lstStyle/>
                    <a:p>
                      <a:pPr marL="0" marR="0" algn="l">
                        <a:spcBef>
                          <a:spcPts val="0"/>
                        </a:spcBef>
                        <a:spcAft>
                          <a:spcPts val="0"/>
                        </a:spcAft>
                      </a:pPr>
                      <a:r>
                        <a:rPr lang="en-US" sz="1200" dirty="0">
                          <a:effectLst/>
                        </a:rPr>
                        <a:t>Fully OA Average OA Cost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Hybrid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Hybrid Average OA Cost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extLst>
                  <a:ext uri="{0D108BD9-81ED-4DB2-BD59-A6C34878D82A}">
                    <a16:rowId xmlns:a16="http://schemas.microsoft.com/office/drawing/2014/main" val="393057154"/>
                  </a:ext>
                </a:extLst>
              </a:tr>
              <a:tr h="332671">
                <a:tc>
                  <a:txBody>
                    <a:bodyPr/>
                    <a:lstStyle/>
                    <a:p>
                      <a:pPr marL="0" marR="0" algn="l">
                        <a:spcBef>
                          <a:spcPts val="0"/>
                        </a:spcBef>
                        <a:spcAft>
                          <a:spcPts val="0"/>
                        </a:spcAft>
                      </a:pPr>
                      <a:r>
                        <a:rPr lang="en-US" sz="1200" dirty="0">
                          <a:effectLst/>
                        </a:rPr>
                        <a:t>2014-2015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$1,388.89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$1,961.43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extLst>
                  <a:ext uri="{0D108BD9-81ED-4DB2-BD59-A6C34878D82A}">
                    <a16:rowId xmlns:a16="http://schemas.microsoft.com/office/drawing/2014/main" val="1329311154"/>
                  </a:ext>
                </a:extLst>
              </a:tr>
              <a:tr h="319364">
                <a:tc>
                  <a:txBody>
                    <a:bodyPr/>
                    <a:lstStyle/>
                    <a:p>
                      <a:pPr marL="0" marR="0" algn="l">
                        <a:spcBef>
                          <a:spcPts val="0"/>
                        </a:spcBef>
                        <a:spcAft>
                          <a:spcPts val="0"/>
                        </a:spcAft>
                      </a:pPr>
                      <a:r>
                        <a:rPr lang="en-US" sz="1200" dirty="0">
                          <a:effectLst/>
                        </a:rPr>
                        <a:t>2015-2016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12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$1,320.46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11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$1,833.88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extLst>
                  <a:ext uri="{0D108BD9-81ED-4DB2-BD59-A6C34878D82A}">
                    <a16:rowId xmlns:a16="http://schemas.microsoft.com/office/drawing/2014/main" val="1482390596"/>
                  </a:ext>
                </a:extLst>
              </a:tr>
              <a:tr h="332671">
                <a:tc>
                  <a:txBody>
                    <a:bodyPr/>
                    <a:lstStyle/>
                    <a:p>
                      <a:pPr marL="0" marR="0" algn="l">
                        <a:spcBef>
                          <a:spcPts val="0"/>
                        </a:spcBef>
                        <a:spcAft>
                          <a:spcPts val="0"/>
                        </a:spcAft>
                      </a:pPr>
                      <a:r>
                        <a:rPr lang="en-US" sz="1200" dirty="0">
                          <a:effectLst/>
                        </a:rPr>
                        <a:t>2016-2017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$1,486.25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$2,275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extLst>
                  <a:ext uri="{0D108BD9-81ED-4DB2-BD59-A6C34878D82A}">
                    <a16:rowId xmlns:a16="http://schemas.microsoft.com/office/drawing/2014/main" val="3729392465"/>
                  </a:ext>
                </a:extLst>
              </a:tr>
              <a:tr h="319364">
                <a:tc>
                  <a:txBody>
                    <a:bodyPr/>
                    <a:lstStyle/>
                    <a:p>
                      <a:pPr marL="0" marR="0" algn="l">
                        <a:spcBef>
                          <a:spcPts val="0"/>
                        </a:spcBef>
                        <a:spcAft>
                          <a:spcPts val="0"/>
                        </a:spcAft>
                      </a:pPr>
                      <a:r>
                        <a:rPr lang="en-US" sz="1200" dirty="0">
                          <a:effectLst/>
                        </a:rPr>
                        <a:t>2017-2018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13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$1,538.94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14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$2,125.11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extLst>
                  <a:ext uri="{0D108BD9-81ED-4DB2-BD59-A6C34878D82A}">
                    <a16:rowId xmlns:a16="http://schemas.microsoft.com/office/drawing/2014/main" val="114650901"/>
                  </a:ext>
                </a:extLst>
              </a:tr>
              <a:tr h="332671">
                <a:tc>
                  <a:txBody>
                    <a:bodyPr/>
                    <a:lstStyle/>
                    <a:p>
                      <a:pPr marL="0" marR="0" algn="l">
                        <a:spcBef>
                          <a:spcPts val="0"/>
                        </a:spcBef>
                        <a:spcAft>
                          <a:spcPts val="0"/>
                        </a:spcAft>
                      </a:pPr>
                      <a:r>
                        <a:rPr lang="en-US" sz="1200" dirty="0">
                          <a:effectLst/>
                        </a:rPr>
                        <a:t>2018-2019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17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$1,437.10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17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$2,129.41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extLst>
                  <a:ext uri="{0D108BD9-81ED-4DB2-BD59-A6C34878D82A}">
                    <a16:rowId xmlns:a16="http://schemas.microsoft.com/office/drawing/2014/main" val="925031763"/>
                  </a:ext>
                </a:extLst>
              </a:tr>
              <a:tr h="319364">
                <a:tc>
                  <a:txBody>
                    <a:bodyPr/>
                    <a:lstStyle/>
                    <a:p>
                      <a:pPr marL="0" marR="0" algn="l">
                        <a:spcBef>
                          <a:spcPts val="0"/>
                        </a:spcBef>
                        <a:spcAft>
                          <a:spcPts val="0"/>
                        </a:spcAft>
                      </a:pPr>
                      <a:r>
                        <a:rPr lang="en-US" sz="1200" dirty="0">
                          <a:effectLst/>
                        </a:rPr>
                        <a:t>2019-2020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11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$1,685.75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12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$2,717.50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extLst>
                  <a:ext uri="{0D108BD9-81ED-4DB2-BD59-A6C34878D82A}">
                    <a16:rowId xmlns:a16="http://schemas.microsoft.com/office/drawing/2014/main" val="3350169707"/>
                  </a:ext>
                </a:extLst>
              </a:tr>
              <a:tr h="1277457">
                <a:tc>
                  <a:txBody>
                    <a:bodyPr/>
                    <a:lstStyle/>
                    <a:p>
                      <a:pPr algn="l"/>
                      <a:endParaRPr lang="en-US" sz="1200" dirty="0">
                        <a:effectLst/>
                        <a:latin typeface="Arial" panose="020B060402020202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Total OA Invoices for Fully OA Journals: 69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Fully OA Average OA Cost Overall: $1,475.75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Total OA Invoices for Hybrid Journals: 65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Hybrid Average OA Cost Overall: $2,197.21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extLst>
                  <a:ext uri="{0D108BD9-81ED-4DB2-BD59-A6C34878D82A}">
                    <a16:rowId xmlns:a16="http://schemas.microsoft.com/office/drawing/2014/main" val="2558411059"/>
                  </a:ext>
                </a:extLst>
              </a:tr>
              <a:tr h="479046">
                <a:tc>
                  <a:txBody>
                    <a:bodyPr/>
                    <a:lstStyle/>
                    <a:p>
                      <a:pPr algn="l"/>
                      <a:endParaRPr lang="en-US" sz="1200" dirty="0">
                        <a:effectLst/>
                        <a:latin typeface="Arial" panose="020B060402020202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Total Fully OA Invoices: $101,826.76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algn="l"/>
                      <a:endParaRPr lang="en-US" sz="1200" dirty="0">
                        <a:effectLst/>
                        <a:latin typeface="Arial" panose="020B0604020202020204" pitchFamily="34" charset="0"/>
                        <a:cs typeface="Arial" panose="020B0604020202020204" pitchFamily="34" charset="0"/>
                      </a:endParaRPr>
                    </a:p>
                  </a:txBody>
                  <a:tcPr marL="59881" marR="59881" marT="0" marB="0" anchor="b"/>
                </a:tc>
                <a:tc>
                  <a:txBody>
                    <a:bodyPr/>
                    <a:lstStyle/>
                    <a:p>
                      <a:pPr marL="0" marR="0" algn="l">
                        <a:spcBef>
                          <a:spcPts val="0"/>
                        </a:spcBef>
                        <a:spcAft>
                          <a:spcPts val="0"/>
                        </a:spcAft>
                      </a:pPr>
                      <a:r>
                        <a:rPr lang="en-US" sz="1200" dirty="0">
                          <a:effectLst/>
                        </a:rPr>
                        <a:t>Total Hybrid Invoices: $142,818.41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9881" marR="59881" marT="0" marB="0" anchor="b"/>
                </a:tc>
                <a:tc>
                  <a:txBody>
                    <a:bodyPr/>
                    <a:lstStyle/>
                    <a:p>
                      <a:pPr algn="l"/>
                      <a:endParaRPr lang="en-US" sz="1200" dirty="0">
                        <a:effectLst/>
                        <a:latin typeface="Arial" panose="020B0604020202020204" pitchFamily="34" charset="0"/>
                        <a:cs typeface="Arial" panose="020B0604020202020204" pitchFamily="34" charset="0"/>
                      </a:endParaRPr>
                    </a:p>
                  </a:txBody>
                  <a:tcPr marL="59881" marR="59881" marT="0" marB="0" anchor="b"/>
                </a:tc>
                <a:extLst>
                  <a:ext uri="{0D108BD9-81ED-4DB2-BD59-A6C34878D82A}">
                    <a16:rowId xmlns:a16="http://schemas.microsoft.com/office/drawing/2014/main" val="1395833553"/>
                  </a:ext>
                </a:extLst>
              </a:tr>
            </a:tbl>
          </a:graphicData>
        </a:graphic>
      </p:graphicFrame>
    </p:spTree>
    <p:extLst>
      <p:ext uri="{BB962C8B-B14F-4D97-AF65-F5344CB8AC3E}">
        <p14:creationId xmlns:p14="http://schemas.microsoft.com/office/powerpoint/2010/main" val="271840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D25E-8B48-42CC-BE16-69B0279A260C}"/>
              </a:ext>
            </a:extLst>
          </p:cNvPr>
          <p:cNvSpPr>
            <a:spLocks noGrp="1"/>
          </p:cNvSpPr>
          <p:nvPr>
            <p:ph type="title"/>
          </p:nvPr>
        </p:nvSpPr>
        <p:spPr/>
        <p:txBody>
          <a:bodyPr/>
          <a:lstStyle/>
          <a:p>
            <a:r>
              <a:rPr lang="en-US" b="1" dirty="0">
                <a:solidFill>
                  <a:schemeClr val="accent1">
                    <a:lumMod val="50000"/>
                  </a:schemeClr>
                </a:solidFill>
              </a:rPr>
              <a:t>Open Access Publishing </a:t>
            </a:r>
          </a:p>
        </p:txBody>
      </p:sp>
      <p:sp>
        <p:nvSpPr>
          <p:cNvPr id="3" name="Content Placeholder 2">
            <a:extLst>
              <a:ext uri="{FF2B5EF4-FFF2-40B4-BE49-F238E27FC236}">
                <a16:creationId xmlns:a16="http://schemas.microsoft.com/office/drawing/2014/main" id="{CF4A2BDB-4553-49FB-B334-AF904A5E1AFF}"/>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6" name="Rectangle 5">
            <a:extLst>
              <a:ext uri="{FF2B5EF4-FFF2-40B4-BE49-F238E27FC236}">
                <a16:creationId xmlns:a16="http://schemas.microsoft.com/office/drawing/2014/main" id="{69284DFC-E506-4BB3-A67A-303B652E2ED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D9759CD-D03B-4070-BA1C-2DEFBFB36BD1}"/>
              </a:ext>
            </a:extLst>
          </p:cNvPr>
          <p:cNvSpPr txBox="1"/>
          <p:nvPr/>
        </p:nvSpPr>
        <p:spPr>
          <a:xfrm>
            <a:off x="838200" y="1691561"/>
            <a:ext cx="8594558" cy="5078313"/>
          </a:xfrm>
          <a:prstGeom prst="rect">
            <a:avLst/>
          </a:prstGeom>
          <a:noFill/>
        </p:spPr>
        <p:txBody>
          <a:bodyPr wrap="square" rtlCol="0">
            <a:spAutoFit/>
          </a:bodyPr>
          <a:lstStyle/>
          <a:p>
            <a:pPr marL="285750" indent="-285750">
              <a:buFont typeface="Arial" panose="020B0604020202020204" pitchFamily="34" charset="0"/>
              <a:buChar char="•"/>
            </a:pPr>
            <a:r>
              <a:rPr lang="en-US" b="1" dirty="0"/>
              <a:t>Motivations</a:t>
            </a:r>
          </a:p>
          <a:p>
            <a:pPr marL="285750" indent="-285750">
              <a:buFontTx/>
              <a:buChar char="-"/>
            </a:pPr>
            <a:r>
              <a:rPr lang="en-US" dirty="0"/>
              <a:t>Greater equity in education</a:t>
            </a:r>
          </a:p>
          <a:p>
            <a:pPr marL="285750" indent="-285750">
              <a:buFontTx/>
              <a:buChar char="-"/>
            </a:pPr>
            <a:r>
              <a:rPr lang="en-US" dirty="0"/>
              <a:t>Increased diversity of voices</a:t>
            </a:r>
          </a:p>
          <a:p>
            <a:pPr marL="285750" indent="-285750">
              <a:buFontTx/>
              <a:buChar char="-"/>
            </a:pPr>
            <a:r>
              <a:rPr lang="en-US" dirty="0"/>
              <a:t>Wider variety of available material</a:t>
            </a:r>
          </a:p>
          <a:p>
            <a:pPr marL="285750" indent="-285750">
              <a:buFontTx/>
              <a:buChar char="-"/>
            </a:pPr>
            <a:r>
              <a:rPr lang="en-US" dirty="0"/>
              <a:t>Access and reuse rights for authors to their intellectual property</a:t>
            </a:r>
          </a:p>
          <a:p>
            <a:endParaRPr lang="en-US" dirty="0"/>
          </a:p>
          <a:p>
            <a:pPr marL="285750" indent="-285750">
              <a:buFont typeface="Arial" panose="020B0604020202020204" pitchFamily="34" charset="0"/>
              <a:buChar char="•"/>
            </a:pPr>
            <a:r>
              <a:rPr lang="en-US" b="1" dirty="0"/>
              <a:t>Resources</a:t>
            </a:r>
          </a:p>
          <a:p>
            <a:pPr marL="285750" indent="-285750">
              <a:buFontTx/>
              <a:buChar char="-"/>
            </a:pPr>
            <a:r>
              <a:rPr lang="en-US" dirty="0"/>
              <a:t>Sherpa Romeo, </a:t>
            </a:r>
            <a:r>
              <a:rPr lang="en-US" dirty="0">
                <a:hlinkClick r:id="rId3"/>
              </a:rPr>
              <a:t>https://v2.sherpa.ac.uk/romeo/</a:t>
            </a:r>
            <a:endParaRPr lang="en-US" dirty="0"/>
          </a:p>
          <a:p>
            <a:pPr marL="285750" indent="-285750">
              <a:buFontTx/>
              <a:buChar char="-"/>
            </a:pPr>
            <a:r>
              <a:rPr lang="en-US" dirty="0"/>
              <a:t>Directory of Open Access Journals (DOAJ), </a:t>
            </a:r>
            <a:r>
              <a:rPr lang="en-US" dirty="0">
                <a:hlinkClick r:id="rId4"/>
              </a:rPr>
              <a:t>https://doaj.org/</a:t>
            </a:r>
            <a:endParaRPr lang="en-US" dirty="0"/>
          </a:p>
          <a:p>
            <a:r>
              <a:rPr lang="en-US" dirty="0"/>
              <a:t>-    Open Access Scholarly Publishing Association (OASPA), </a:t>
            </a:r>
            <a:r>
              <a:rPr lang="en-US" dirty="0">
                <a:hlinkClick r:id="rId5"/>
              </a:rPr>
              <a:t>https://oaspa.org/</a:t>
            </a:r>
            <a:r>
              <a:rPr lang="en-US" dirty="0"/>
              <a:t> </a:t>
            </a:r>
          </a:p>
          <a:p>
            <a:pPr marL="285750" indent="-285750">
              <a:buFontTx/>
              <a:buChar char="-"/>
            </a:pPr>
            <a:r>
              <a:rPr lang="en-US" dirty="0"/>
              <a:t>Open Library of the Humanities, </a:t>
            </a:r>
            <a:r>
              <a:rPr lang="en-US" dirty="0">
                <a:hlinkClick r:id="rId6"/>
              </a:rPr>
              <a:t>https://www.openlibhums.org/</a:t>
            </a:r>
            <a:endParaRPr lang="en-US" dirty="0"/>
          </a:p>
          <a:p>
            <a:pPr marL="285750" indent="-285750">
              <a:buFontTx/>
              <a:buChar char="-"/>
            </a:pPr>
            <a:r>
              <a:rPr lang="en-US" dirty="0"/>
              <a:t>Kopernio, </a:t>
            </a:r>
            <a:r>
              <a:rPr lang="en-US" dirty="0">
                <a:hlinkClick r:id="rId7"/>
              </a:rPr>
              <a:t>https://kopernio.com/</a:t>
            </a:r>
            <a:endParaRPr lang="en-US" dirty="0"/>
          </a:p>
          <a:p>
            <a:pPr marL="285750" indent="-285750">
              <a:buFontTx/>
              <a:buChar char="-"/>
            </a:pPr>
            <a:r>
              <a:rPr lang="en-US" dirty="0"/>
              <a:t>Open Access Button, </a:t>
            </a:r>
            <a:r>
              <a:rPr lang="en-US" dirty="0">
                <a:hlinkClick r:id="rId8"/>
              </a:rPr>
              <a:t>https://openaccessbutton.org/</a:t>
            </a:r>
            <a:r>
              <a:rPr lang="en-US" dirty="0"/>
              <a:t> </a:t>
            </a:r>
          </a:p>
          <a:p>
            <a:pPr marL="285750" indent="-285750">
              <a:buFontTx/>
              <a:buChar char="-"/>
            </a:pPr>
            <a:r>
              <a:rPr lang="en-US" dirty="0"/>
              <a:t>Unpaywall, </a:t>
            </a:r>
            <a:r>
              <a:rPr lang="en-US" dirty="0">
                <a:hlinkClick r:id="rId9"/>
              </a:rPr>
              <a:t>http://unpaywall.org/</a:t>
            </a:r>
            <a:endParaRPr lang="en-US" dirty="0"/>
          </a:p>
          <a:p>
            <a:pPr marL="285750" indent="-285750">
              <a:buFontTx/>
              <a:buChar char="-"/>
            </a:pPr>
            <a:r>
              <a:rPr lang="en-US" dirty="0"/>
              <a:t>Get Full Text Research (GetFTR), </a:t>
            </a:r>
            <a:r>
              <a:rPr lang="en-US" dirty="0">
                <a:hlinkClick r:id="rId10"/>
              </a:rPr>
              <a:t>https://www.getfulltextresearch.com/</a:t>
            </a:r>
            <a:r>
              <a:rPr lang="en-US" dirty="0"/>
              <a:t> </a:t>
            </a:r>
          </a:p>
          <a:p>
            <a:pPr marL="285750" indent="-285750">
              <a:buFontTx/>
              <a:buChar char="-"/>
            </a:pPr>
            <a:r>
              <a:rPr lang="en-US" dirty="0"/>
              <a:t>Special Collection: Insights (UKSG), From Finch to Plan S: and you may ask yourself, well how did I get here?,</a:t>
            </a:r>
            <a:r>
              <a:rPr lang="en-US" dirty="0">
                <a:hlinkClick r:id="rId11"/>
              </a:rPr>
              <a:t> https://insights.uksg.org/collections/special/from-finch-to-plan-s/</a:t>
            </a:r>
            <a:endParaRPr lang="en-US" dirty="0"/>
          </a:p>
          <a:p>
            <a:pPr marL="285750" indent="-285750">
              <a:buFontTx/>
              <a:buChar char="-"/>
            </a:pPr>
            <a:endParaRPr lang="en-US" dirty="0"/>
          </a:p>
        </p:txBody>
      </p:sp>
      <p:pic>
        <p:nvPicPr>
          <p:cNvPr id="3074" name="Picture 2" descr="Open Access - Open Access - Research Guides at University ...">
            <a:extLst>
              <a:ext uri="{FF2B5EF4-FFF2-40B4-BE49-F238E27FC236}">
                <a16:creationId xmlns:a16="http://schemas.microsoft.com/office/drawing/2014/main" id="{A3DD1D35-1C7B-4ED4-BF9E-268A967C2D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81035" y="1413657"/>
            <a:ext cx="2560320" cy="4000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33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D25E-8B48-42CC-BE16-69B0279A260C}"/>
              </a:ext>
            </a:extLst>
          </p:cNvPr>
          <p:cNvSpPr>
            <a:spLocks noGrp="1"/>
          </p:cNvSpPr>
          <p:nvPr>
            <p:ph type="title"/>
          </p:nvPr>
        </p:nvSpPr>
        <p:spPr/>
        <p:txBody>
          <a:bodyPr/>
          <a:lstStyle/>
          <a:p>
            <a:r>
              <a:rPr lang="en-US" b="1" dirty="0">
                <a:solidFill>
                  <a:schemeClr val="accent1">
                    <a:lumMod val="50000"/>
                  </a:schemeClr>
                </a:solidFill>
              </a:rPr>
              <a:t>Open Educational Resources</a:t>
            </a:r>
          </a:p>
        </p:txBody>
      </p:sp>
      <p:sp>
        <p:nvSpPr>
          <p:cNvPr id="3" name="Content Placeholder 2">
            <a:extLst>
              <a:ext uri="{FF2B5EF4-FFF2-40B4-BE49-F238E27FC236}">
                <a16:creationId xmlns:a16="http://schemas.microsoft.com/office/drawing/2014/main" id="{CF4A2BDB-4553-49FB-B334-AF904A5E1AFF}"/>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6" name="Rectangle 5">
            <a:extLst>
              <a:ext uri="{FF2B5EF4-FFF2-40B4-BE49-F238E27FC236}">
                <a16:creationId xmlns:a16="http://schemas.microsoft.com/office/drawing/2014/main" id="{69284DFC-E506-4BB3-A67A-303B652E2ED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D9759CD-D03B-4070-BA1C-2DEFBFB36BD1}"/>
              </a:ext>
            </a:extLst>
          </p:cNvPr>
          <p:cNvSpPr txBox="1"/>
          <p:nvPr/>
        </p:nvSpPr>
        <p:spPr>
          <a:xfrm>
            <a:off x="706388" y="1929646"/>
            <a:ext cx="7006389" cy="4247317"/>
          </a:xfrm>
          <a:prstGeom prst="rect">
            <a:avLst/>
          </a:prstGeom>
          <a:noFill/>
        </p:spPr>
        <p:txBody>
          <a:bodyPr wrap="square" rtlCol="0">
            <a:spAutoFit/>
          </a:bodyPr>
          <a:lstStyle/>
          <a:p>
            <a:r>
              <a:rPr lang="en-US" b="1" dirty="0"/>
              <a:t>Resources</a:t>
            </a:r>
          </a:p>
          <a:p>
            <a:pPr marL="285750" indent="-285750">
              <a:buFont typeface="Arial" panose="020B0604020202020204" pitchFamily="34" charset="0"/>
              <a:buChar char="•"/>
            </a:pPr>
            <a:r>
              <a:rPr lang="en-US" dirty="0"/>
              <a:t>Open Educational Resources (OER), UNO LibGuide, </a:t>
            </a:r>
            <a:r>
              <a:rPr lang="en-US" dirty="0">
                <a:hlinkClick r:id="rId3"/>
              </a:rPr>
              <a:t>https://libguides.unomaha.edu/oer/home</a:t>
            </a:r>
            <a:endParaRPr lang="en-US" dirty="0"/>
          </a:p>
          <a:p>
            <a:pPr marL="285750" indent="-285750">
              <a:buFont typeface="Arial" panose="020B0604020202020204" pitchFamily="34" charset="0"/>
              <a:buChar char="•"/>
            </a:pPr>
            <a:r>
              <a:rPr lang="en-US" dirty="0"/>
              <a:t>Open Textbook Library, </a:t>
            </a:r>
            <a:r>
              <a:rPr lang="en-US" dirty="0">
                <a:hlinkClick r:id="rId4"/>
              </a:rPr>
              <a:t>https://open.umn.edu/opentextbooks/</a:t>
            </a:r>
            <a:endParaRPr lang="en-US" dirty="0"/>
          </a:p>
          <a:p>
            <a:pPr marL="285750" indent="-285750">
              <a:buFont typeface="Arial" panose="020B0604020202020204" pitchFamily="34" charset="0"/>
              <a:buChar char="•"/>
            </a:pPr>
            <a:r>
              <a:rPr lang="en-US" dirty="0"/>
              <a:t>OpenStax, </a:t>
            </a:r>
            <a:r>
              <a:rPr lang="en-US" dirty="0">
                <a:hlinkClick r:id="rId5"/>
              </a:rPr>
              <a:t>https://openstax.org/</a:t>
            </a:r>
            <a:endParaRPr lang="en-US" dirty="0"/>
          </a:p>
          <a:p>
            <a:pPr marL="285750" indent="-285750">
              <a:buFont typeface="Arial" panose="020B0604020202020204" pitchFamily="34" charset="0"/>
              <a:buChar char="•"/>
            </a:pPr>
            <a:r>
              <a:rPr lang="en-US" dirty="0"/>
              <a:t>OER Commons, </a:t>
            </a:r>
            <a:r>
              <a:rPr lang="en-US" dirty="0">
                <a:hlinkClick r:id="rId6"/>
              </a:rPr>
              <a:t>https://www.oercommons.org/</a:t>
            </a:r>
            <a:endParaRPr lang="en-US" dirty="0"/>
          </a:p>
          <a:p>
            <a:pPr marL="285750" indent="-285750">
              <a:buFont typeface="Arial" panose="020B0604020202020204" pitchFamily="34" charset="0"/>
              <a:buChar char="•"/>
            </a:pPr>
            <a:r>
              <a:rPr lang="en-US" dirty="0"/>
              <a:t>Directory of Open Access Books (DOAB), </a:t>
            </a:r>
            <a:r>
              <a:rPr lang="en-US" dirty="0">
                <a:hlinkClick r:id="rId7"/>
              </a:rPr>
              <a:t>https://www.doabooks.org/</a:t>
            </a:r>
            <a:endParaRPr lang="en-US" dirty="0"/>
          </a:p>
          <a:p>
            <a:pPr marL="285750" indent="-285750">
              <a:buFont typeface="Arial" panose="020B0604020202020204" pitchFamily="34" charset="0"/>
              <a:buChar char="•"/>
            </a:pPr>
            <a:r>
              <a:rPr lang="en-US" dirty="0"/>
              <a:t>COPIM (Community-led Open Publication Infrastructures for Monographs), </a:t>
            </a:r>
            <a:r>
              <a:rPr lang="en-US" dirty="0">
                <a:hlinkClick r:id="rId8"/>
              </a:rPr>
              <a:t>https://www.copim.ac.uk/</a:t>
            </a:r>
            <a:endParaRPr lang="en-US" dirty="0"/>
          </a:p>
          <a:p>
            <a:pPr marL="285750" indent="-285750">
              <a:buFont typeface="Arial" panose="020B0604020202020204" pitchFamily="34" charset="0"/>
              <a:buChar char="•"/>
            </a:pPr>
            <a:r>
              <a:rPr lang="en-US" dirty="0"/>
              <a:t>Creative Commons License Chooser, </a:t>
            </a:r>
            <a:r>
              <a:rPr lang="en-US" dirty="0">
                <a:hlinkClick r:id="rId9"/>
              </a:rPr>
              <a:t>https://creativecommons.org/choose/</a:t>
            </a:r>
            <a:endParaRPr lang="en-US" dirty="0"/>
          </a:p>
          <a:p>
            <a:pPr marL="285750" indent="-285750">
              <a:buFont typeface="Arial" panose="020B0604020202020204" pitchFamily="34" charset="0"/>
              <a:buChar char="•"/>
            </a:pPr>
            <a:r>
              <a:rPr lang="en-US" dirty="0"/>
              <a:t>License Selector, </a:t>
            </a:r>
            <a:r>
              <a:rPr lang="en-US" dirty="0">
                <a:hlinkClick r:id="rId10"/>
              </a:rPr>
              <a:t>https://ufal.github.io/public-license-selector</a:t>
            </a:r>
            <a:endParaRPr lang="en-US" dirty="0"/>
          </a:p>
          <a:p>
            <a:pPr marL="285750" indent="-285750">
              <a:buFont typeface="Arial" panose="020B0604020202020204" pitchFamily="34" charset="0"/>
              <a:buChar char="•"/>
            </a:pPr>
            <a:r>
              <a:rPr lang="en-US" dirty="0"/>
              <a:t>CC License Compatibility Chart, </a:t>
            </a:r>
            <a:r>
              <a:rPr lang="en-US" dirty="0">
                <a:hlinkClick r:id="rId11"/>
              </a:rPr>
              <a:t>https://wiki.creativecommons.org/wiki/Wiki/cc_license_compatibility</a:t>
            </a:r>
            <a:endParaRPr lang="en-US" dirty="0"/>
          </a:p>
          <a:p>
            <a:pPr marL="285750" indent="-285750">
              <a:buFontTx/>
              <a:buChar char="-"/>
            </a:pPr>
            <a:endParaRPr lang="en-US" dirty="0"/>
          </a:p>
        </p:txBody>
      </p:sp>
      <p:pic>
        <p:nvPicPr>
          <p:cNvPr id="7" name="Picture 6">
            <a:extLst>
              <a:ext uri="{FF2B5EF4-FFF2-40B4-BE49-F238E27FC236}">
                <a16:creationId xmlns:a16="http://schemas.microsoft.com/office/drawing/2014/main" id="{A8CAD8C0-9E09-4158-B381-D720B004F1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28012" y="1929646"/>
            <a:ext cx="3657600" cy="3532763"/>
          </a:xfrm>
          <a:prstGeom prst="rect">
            <a:avLst/>
          </a:prstGeom>
        </p:spPr>
      </p:pic>
      <p:sp>
        <p:nvSpPr>
          <p:cNvPr id="8" name="TextBox 7">
            <a:extLst>
              <a:ext uri="{FF2B5EF4-FFF2-40B4-BE49-F238E27FC236}">
                <a16:creationId xmlns:a16="http://schemas.microsoft.com/office/drawing/2014/main" id="{4256A1CF-A192-4E40-8159-F094626FE3ED}"/>
              </a:ext>
            </a:extLst>
          </p:cNvPr>
          <p:cNvSpPr txBox="1"/>
          <p:nvPr/>
        </p:nvSpPr>
        <p:spPr>
          <a:xfrm>
            <a:off x="7844589" y="5297811"/>
            <a:ext cx="3394912" cy="923330"/>
          </a:xfrm>
          <a:prstGeom prst="rect">
            <a:avLst/>
          </a:prstGeom>
          <a:noFill/>
        </p:spPr>
        <p:txBody>
          <a:bodyPr wrap="square" rtlCol="0">
            <a:spAutoFit/>
          </a:bodyPr>
          <a:lstStyle/>
          <a:p>
            <a:r>
              <a:rPr lang="en-US" sz="1350" dirty="0"/>
              <a:t>Adapted from the cover image of UNESCO’s "</a:t>
            </a:r>
            <a:r>
              <a:rPr lang="en-US" sz="1350" dirty="0">
                <a:hlinkClick r:id="rId13"/>
              </a:rPr>
              <a:t>Guidelines on the development of open educational resources policies</a:t>
            </a:r>
            <a:r>
              <a:rPr lang="en-US" sz="1350" dirty="0"/>
              <a:t>" by Aurélia Mazoyer is licensed under </a:t>
            </a:r>
            <a:r>
              <a:rPr lang="en-US" sz="1350" dirty="0">
                <a:hlinkClick r:id="rId14"/>
              </a:rPr>
              <a:t>CC BY-SA 3.0 IGO</a:t>
            </a:r>
            <a:r>
              <a:rPr lang="en-US" sz="1350" dirty="0"/>
              <a:t>.</a:t>
            </a:r>
          </a:p>
        </p:txBody>
      </p:sp>
    </p:spTree>
    <p:extLst>
      <p:ext uri="{BB962C8B-B14F-4D97-AF65-F5344CB8AC3E}">
        <p14:creationId xmlns:p14="http://schemas.microsoft.com/office/powerpoint/2010/main" val="105073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D25E-8B48-42CC-BE16-69B0279A260C}"/>
              </a:ext>
            </a:extLst>
          </p:cNvPr>
          <p:cNvSpPr>
            <a:spLocks noGrp="1"/>
          </p:cNvSpPr>
          <p:nvPr>
            <p:ph type="title"/>
          </p:nvPr>
        </p:nvSpPr>
        <p:spPr>
          <a:xfrm>
            <a:off x="838200" y="626939"/>
            <a:ext cx="10515600" cy="1325563"/>
          </a:xfrm>
        </p:spPr>
        <p:txBody>
          <a:bodyPr/>
          <a:lstStyle/>
          <a:p>
            <a:r>
              <a:rPr lang="en-US" b="1" dirty="0">
                <a:solidFill>
                  <a:schemeClr val="accent1">
                    <a:lumMod val="50000"/>
                  </a:schemeClr>
                </a:solidFill>
              </a:rPr>
              <a:t>Consortiums and journal subscriptions</a:t>
            </a:r>
          </a:p>
        </p:txBody>
      </p:sp>
      <p:sp>
        <p:nvSpPr>
          <p:cNvPr id="3" name="Content Placeholder 2">
            <a:extLst>
              <a:ext uri="{FF2B5EF4-FFF2-40B4-BE49-F238E27FC236}">
                <a16:creationId xmlns:a16="http://schemas.microsoft.com/office/drawing/2014/main" id="{CF4A2BDB-4553-49FB-B334-AF904A5E1AFF}"/>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6" name="Rectangle 5">
            <a:extLst>
              <a:ext uri="{FF2B5EF4-FFF2-40B4-BE49-F238E27FC236}">
                <a16:creationId xmlns:a16="http://schemas.microsoft.com/office/drawing/2014/main" id="{69284DFC-E506-4BB3-A67A-303B652E2ED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D9759CD-D03B-4070-BA1C-2DEFBFB36BD1}"/>
              </a:ext>
            </a:extLst>
          </p:cNvPr>
          <p:cNvSpPr txBox="1"/>
          <p:nvPr/>
        </p:nvSpPr>
        <p:spPr>
          <a:xfrm>
            <a:off x="1086987" y="2011583"/>
            <a:ext cx="4765173" cy="4801314"/>
          </a:xfrm>
          <a:prstGeom prst="rect">
            <a:avLst/>
          </a:prstGeom>
          <a:noFill/>
        </p:spPr>
        <p:txBody>
          <a:bodyPr wrap="square" rtlCol="0">
            <a:spAutoFit/>
          </a:bodyPr>
          <a:lstStyle/>
          <a:p>
            <a:pPr marL="285750" indent="-285750">
              <a:buFont typeface="Arial" panose="020B0604020202020204" pitchFamily="34" charset="0"/>
              <a:buChar char="•"/>
            </a:pPr>
            <a:r>
              <a:rPr lang="en-US" sz="2400" b="1" dirty="0"/>
              <a:t>Big Deals</a:t>
            </a:r>
          </a:p>
          <a:p>
            <a:pPr marL="285750" indent="-285750">
              <a:buFont typeface="Arial" panose="020B0604020202020204" pitchFamily="34" charset="0"/>
              <a:buChar char="•"/>
            </a:pPr>
            <a:r>
              <a:rPr lang="en-US" sz="2400" b="1" dirty="0"/>
              <a:t>Cancelling deals</a:t>
            </a:r>
          </a:p>
          <a:p>
            <a:pPr marL="285750" indent="-285750">
              <a:buFont typeface="Arial" panose="020B0604020202020204" pitchFamily="34" charset="0"/>
              <a:buChar char="•"/>
            </a:pPr>
            <a:r>
              <a:rPr lang="en-US" sz="2400" b="1" dirty="0"/>
              <a:t>Transformative Agreements</a:t>
            </a:r>
          </a:p>
          <a:p>
            <a:r>
              <a:rPr lang="en-US" sz="2400" b="1" dirty="0"/>
              <a:t>	</a:t>
            </a:r>
            <a:r>
              <a:rPr lang="en-US" sz="2400" b="1" i="1" dirty="0"/>
              <a:t>How to achieve this: </a:t>
            </a:r>
          </a:p>
          <a:p>
            <a:r>
              <a:rPr lang="en-US" sz="2400" dirty="0"/>
              <a:t>	- subscriptions</a:t>
            </a:r>
          </a:p>
          <a:p>
            <a:r>
              <a:rPr lang="en-US" sz="2400" dirty="0"/>
              <a:t>	- consortial logic</a:t>
            </a:r>
          </a:p>
          <a:p>
            <a:r>
              <a:rPr lang="en-US" sz="2400" dirty="0"/>
              <a:t>	- collective action</a:t>
            </a:r>
          </a:p>
          <a:p>
            <a:r>
              <a:rPr lang="en-US" sz="2400" b="1" dirty="0"/>
              <a:t>	</a:t>
            </a:r>
            <a:r>
              <a:rPr lang="en-US" sz="2400" b="1" i="1" dirty="0"/>
              <a:t>Downsides: </a:t>
            </a:r>
          </a:p>
          <a:p>
            <a:r>
              <a:rPr lang="en-US" sz="2400" dirty="0"/>
              <a:t>	- contracts</a:t>
            </a:r>
          </a:p>
          <a:p>
            <a:r>
              <a:rPr lang="en-US" sz="2400" dirty="0"/>
              <a:t>	- long-term negotiations</a:t>
            </a:r>
          </a:p>
          <a:p>
            <a:r>
              <a:rPr lang="en-US" sz="2400" dirty="0"/>
              <a:t>	- institution size</a:t>
            </a:r>
          </a:p>
          <a:p>
            <a:r>
              <a:rPr lang="en-US" sz="2400" dirty="0"/>
              <a:t>	- disciplinary focus</a:t>
            </a:r>
          </a:p>
          <a:p>
            <a:pPr marL="285750" indent="-285750">
              <a:buFont typeface="Arial" panose="020B0604020202020204" pitchFamily="34" charset="0"/>
              <a:buChar char="•"/>
            </a:pPr>
            <a:endParaRPr lang="en-US" dirty="0"/>
          </a:p>
        </p:txBody>
      </p:sp>
      <p:pic>
        <p:nvPicPr>
          <p:cNvPr id="4098" name="Picture 2" descr="network, people, business, icon, social, friend, technology, concept, management, net, leader, corporation, marketing, community, society, team, connection, organization, communication, networking, crowd, company, connect, line art, line, circle, clip art, symbol, graphics">
            <a:extLst>
              <a:ext uri="{FF2B5EF4-FFF2-40B4-BE49-F238E27FC236}">
                <a16:creationId xmlns:a16="http://schemas.microsoft.com/office/drawing/2014/main" id="{A8F1A03D-E100-4045-A7B2-02F194041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160" y="1593567"/>
            <a:ext cx="4937760" cy="4942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17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D25E-8B48-42CC-BE16-69B0279A260C}"/>
              </a:ext>
            </a:extLst>
          </p:cNvPr>
          <p:cNvSpPr>
            <a:spLocks noGrp="1"/>
          </p:cNvSpPr>
          <p:nvPr>
            <p:ph type="title"/>
          </p:nvPr>
        </p:nvSpPr>
        <p:spPr/>
        <p:txBody>
          <a:bodyPr/>
          <a:lstStyle/>
          <a:p>
            <a:r>
              <a:rPr lang="en-US" b="1" dirty="0">
                <a:solidFill>
                  <a:schemeClr val="accent1">
                    <a:lumMod val="50000"/>
                  </a:schemeClr>
                </a:solidFill>
              </a:rPr>
              <a:t>Consortiums and journal subscriptions, resources</a:t>
            </a:r>
          </a:p>
        </p:txBody>
      </p:sp>
      <p:sp>
        <p:nvSpPr>
          <p:cNvPr id="3" name="Content Placeholder 2">
            <a:extLst>
              <a:ext uri="{FF2B5EF4-FFF2-40B4-BE49-F238E27FC236}">
                <a16:creationId xmlns:a16="http://schemas.microsoft.com/office/drawing/2014/main" id="{CF4A2BDB-4553-49FB-B334-AF904A5E1AFF}"/>
              </a:ext>
            </a:extLst>
          </p:cNvPr>
          <p:cNvSpPr>
            <a:spLocks noGrp="1"/>
          </p:cNvSpPr>
          <p:nvPr>
            <p:ph idx="1"/>
          </p:nvPr>
        </p:nvSpPr>
        <p:spPr>
          <a:xfrm>
            <a:off x="838200" y="2200379"/>
            <a:ext cx="6057275" cy="5204762"/>
          </a:xfrm>
        </p:spPr>
        <p:txBody>
          <a:bodyPr>
            <a:normAutofit fontScale="40000" lnSpcReduction="20000"/>
          </a:bodyPr>
          <a:lstStyle/>
          <a:p>
            <a:pPr marL="0" indent="0">
              <a:buNone/>
            </a:pPr>
            <a:r>
              <a:rPr lang="en-US" sz="7000" b="1" dirty="0"/>
              <a:t>Resources</a:t>
            </a:r>
          </a:p>
          <a:p>
            <a:r>
              <a:rPr lang="en-US" sz="7000" dirty="0"/>
              <a:t>SPARC, Big Deal Cancellation Tracker, </a:t>
            </a:r>
            <a:r>
              <a:rPr lang="en-US" sz="7000" u="sng" dirty="0">
                <a:hlinkClick r:id="rId3"/>
              </a:rPr>
              <a:t>https://sparcopen.org/our-work/big-deal-cancellation-tracking/</a:t>
            </a:r>
            <a:endParaRPr lang="en-US" sz="7000" u="sng" dirty="0"/>
          </a:p>
          <a:p>
            <a:r>
              <a:rPr lang="en-US" sz="7000" dirty="0"/>
              <a:t>2020 Update: SPARC Landscape Analysis &amp; Roadmap for Action, </a:t>
            </a:r>
            <a:r>
              <a:rPr lang="en-US" sz="7000" dirty="0">
                <a:hlinkClick r:id="rId4"/>
              </a:rPr>
              <a:t>https://infrastructure.sparcopen.org/2020-update</a:t>
            </a:r>
            <a:endParaRPr lang="en-US" sz="7000" dirty="0"/>
          </a:p>
          <a:p>
            <a:r>
              <a:rPr lang="en-US" sz="7000" dirty="0"/>
              <a:t>Unsub, </a:t>
            </a:r>
            <a:r>
              <a:rPr lang="en-US" sz="7000" dirty="0">
                <a:hlinkClick r:id="rId5"/>
              </a:rPr>
              <a:t>https://unsub.org/</a:t>
            </a:r>
            <a:endParaRPr lang="en-US" sz="7000" dirty="0"/>
          </a:p>
          <a:p>
            <a:r>
              <a:rPr lang="en-US" sz="7000" dirty="0"/>
              <a:t>ESAC, </a:t>
            </a:r>
          </a:p>
          <a:p>
            <a:pPr marL="0" indent="0">
              <a:buNone/>
            </a:pPr>
            <a:r>
              <a:rPr lang="en-US" sz="7000" dirty="0">
                <a:hlinkClick r:id="rId6"/>
              </a:rPr>
              <a:t>https://esac-initiative.org/guidelines/</a:t>
            </a:r>
            <a:endParaRPr lang="en-US" sz="70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u="sng" dirty="0"/>
          </a:p>
          <a:p>
            <a:pPr marL="0" indent="0">
              <a:buNone/>
            </a:pPr>
            <a:endParaRPr lang="en-US" dirty="0"/>
          </a:p>
          <a:p>
            <a:pPr marL="0" indent="0">
              <a:buNone/>
            </a:pPr>
            <a:endParaRPr lang="en-US" dirty="0"/>
          </a:p>
        </p:txBody>
      </p:sp>
      <p:sp>
        <p:nvSpPr>
          <p:cNvPr id="6" name="Rectangle 5">
            <a:extLst>
              <a:ext uri="{FF2B5EF4-FFF2-40B4-BE49-F238E27FC236}">
                <a16:creationId xmlns:a16="http://schemas.microsoft.com/office/drawing/2014/main" id="{69284DFC-E506-4BB3-A67A-303B652E2ED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C380222-7D80-45A9-AD9C-B4F3B0F32025}"/>
              </a:ext>
            </a:extLst>
          </p:cNvPr>
          <p:cNvPicPr>
            <a:picLocks noChangeAspect="1"/>
          </p:cNvPicPr>
          <p:nvPr/>
        </p:nvPicPr>
        <p:blipFill>
          <a:blip r:embed="rId7"/>
          <a:stretch>
            <a:fillRect/>
          </a:stretch>
        </p:blipFill>
        <p:spPr>
          <a:xfrm>
            <a:off x="7298377" y="2173009"/>
            <a:ext cx="4114800" cy="1187954"/>
          </a:xfrm>
          <a:prstGeom prst="rect">
            <a:avLst/>
          </a:prstGeom>
        </p:spPr>
      </p:pic>
    </p:spTree>
    <p:extLst>
      <p:ext uri="{BB962C8B-B14F-4D97-AF65-F5344CB8AC3E}">
        <p14:creationId xmlns:p14="http://schemas.microsoft.com/office/powerpoint/2010/main" val="172165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4562F-827B-44BB-8874-7E66EB54C80B}"/>
              </a:ext>
            </a:extLst>
          </p:cNvPr>
          <p:cNvSpPr>
            <a:spLocks noGrp="1"/>
          </p:cNvSpPr>
          <p:nvPr>
            <p:ph type="title"/>
          </p:nvPr>
        </p:nvSpPr>
        <p:spPr/>
        <p:txBody>
          <a:bodyPr/>
          <a:lstStyle/>
          <a:p>
            <a:r>
              <a:rPr lang="en-US" b="1" dirty="0">
                <a:solidFill>
                  <a:schemeClr val="accent1">
                    <a:lumMod val="50000"/>
                  </a:schemeClr>
                </a:solidFill>
              </a:rPr>
              <a:t>Promoting Open Research and Open Data</a:t>
            </a:r>
          </a:p>
        </p:txBody>
      </p:sp>
      <p:sp>
        <p:nvSpPr>
          <p:cNvPr id="3" name="Content Placeholder 2">
            <a:extLst>
              <a:ext uri="{FF2B5EF4-FFF2-40B4-BE49-F238E27FC236}">
                <a16:creationId xmlns:a16="http://schemas.microsoft.com/office/drawing/2014/main" id="{8A705C87-86B1-429E-9F78-2A8D9AD61EC5}"/>
              </a:ext>
            </a:extLst>
          </p:cNvPr>
          <p:cNvSpPr>
            <a:spLocks noGrp="1"/>
          </p:cNvSpPr>
          <p:nvPr>
            <p:ph idx="1"/>
          </p:nvPr>
        </p:nvSpPr>
        <p:spPr>
          <a:xfrm>
            <a:off x="838200" y="1690688"/>
            <a:ext cx="5622758" cy="4351338"/>
          </a:xfrm>
        </p:spPr>
        <p:txBody>
          <a:bodyPr/>
          <a:lstStyle/>
          <a:p>
            <a:pPr marL="342900" lvl="0" indent="-342900">
              <a:tabLst>
                <a:tab pos="457200" algn="l"/>
              </a:tabLst>
            </a:pPr>
            <a:r>
              <a:rPr lang="en-US" dirty="0">
                <a:cs typeface="Times New Roman" panose="02020603050405020304" pitchFamily="18" charset="0"/>
              </a:rPr>
              <a:t>Institutional Repository</a:t>
            </a:r>
          </a:p>
          <a:p>
            <a:pPr marL="342900" lvl="0" indent="-342900">
              <a:tabLst>
                <a:tab pos="457200" algn="l"/>
              </a:tabLst>
            </a:pPr>
            <a:r>
              <a:rPr lang="en-US" dirty="0">
                <a:cs typeface="Times New Roman" panose="02020603050405020304" pitchFamily="18" charset="0"/>
              </a:rPr>
              <a:t>RDM lifecycle</a:t>
            </a:r>
          </a:p>
          <a:p>
            <a:pPr marL="342900" lvl="0" indent="-342900">
              <a:tabLst>
                <a:tab pos="457200" algn="l"/>
              </a:tabLst>
            </a:pPr>
            <a:r>
              <a:rPr lang="en-US" dirty="0">
                <a:cs typeface="Times New Roman" panose="02020603050405020304" pitchFamily="18" charset="0"/>
              </a:rPr>
              <a:t>Data Management Plans (DMPs)</a:t>
            </a:r>
          </a:p>
          <a:p>
            <a:pPr marL="342900" lvl="0" indent="-342900">
              <a:tabLst>
                <a:tab pos="457200" algn="l"/>
              </a:tabLst>
            </a:pPr>
            <a:r>
              <a:rPr lang="en-US" dirty="0">
                <a:cs typeface="Times New Roman" panose="02020603050405020304" pitchFamily="18" charset="0"/>
              </a:rPr>
              <a:t>Disciplinary differences; relatable language</a:t>
            </a:r>
          </a:p>
          <a:p>
            <a:pPr marL="342900" lvl="0" indent="-342900">
              <a:tabLst>
                <a:tab pos="457200" algn="l"/>
              </a:tabLst>
            </a:pPr>
            <a:r>
              <a:rPr lang="en-US" dirty="0">
                <a:cs typeface="Times New Roman" panose="02020603050405020304" pitchFamily="18" charset="0"/>
              </a:rPr>
              <a:t>Open Identifiers (e.g. ORCiD/ DOIs)</a:t>
            </a:r>
          </a:p>
        </p:txBody>
      </p:sp>
      <p:sp>
        <p:nvSpPr>
          <p:cNvPr id="5" name="Rectangle 4">
            <a:extLst>
              <a:ext uri="{FF2B5EF4-FFF2-40B4-BE49-F238E27FC236}">
                <a16:creationId xmlns:a16="http://schemas.microsoft.com/office/drawing/2014/main" id="{A673AAC7-1A58-4B6E-A941-66562F68D926}"/>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phone, room&#10;&#10;Description automatically generated">
            <a:extLst>
              <a:ext uri="{FF2B5EF4-FFF2-40B4-BE49-F238E27FC236}">
                <a16:creationId xmlns:a16="http://schemas.microsoft.com/office/drawing/2014/main" id="{1A60AB66-7113-47C9-A170-562B8F9CB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5521" y="1263651"/>
            <a:ext cx="4762500" cy="3505200"/>
          </a:xfrm>
          <a:prstGeom prst="rect">
            <a:avLst/>
          </a:prstGeom>
        </p:spPr>
      </p:pic>
      <p:sp>
        <p:nvSpPr>
          <p:cNvPr id="8" name="TextBox 7">
            <a:extLst>
              <a:ext uri="{FF2B5EF4-FFF2-40B4-BE49-F238E27FC236}">
                <a16:creationId xmlns:a16="http://schemas.microsoft.com/office/drawing/2014/main" id="{CC6DBA03-48AD-4D8E-8B49-3A811B112AA1}"/>
              </a:ext>
            </a:extLst>
          </p:cNvPr>
          <p:cNvSpPr txBox="1"/>
          <p:nvPr/>
        </p:nvSpPr>
        <p:spPr>
          <a:xfrm>
            <a:off x="6985416" y="5195888"/>
            <a:ext cx="4368384" cy="923330"/>
          </a:xfrm>
          <a:prstGeom prst="rect">
            <a:avLst/>
          </a:prstGeom>
          <a:noFill/>
        </p:spPr>
        <p:txBody>
          <a:bodyPr wrap="square" rtlCol="0">
            <a:spAutoFit/>
          </a:bodyPr>
          <a:lstStyle/>
          <a:p>
            <a:r>
              <a:rPr lang="en-US" sz="1350" dirty="0">
                <a:hlinkClick r:id="rId4"/>
              </a:rPr>
              <a:t>"The Research Data Management (RDM) lifecycle at the University of Cape Town (UCT)"</a:t>
            </a:r>
            <a:r>
              <a:rPr lang="en-US" sz="1350" dirty="0"/>
              <a:t> by Gaelen Pinnock, UCT Research office / UCT eResearch centre is licensed under  </a:t>
            </a:r>
            <a:r>
              <a:rPr lang="en-US" sz="1350" dirty="0">
                <a:hlinkClick r:id="rId5"/>
              </a:rPr>
              <a:t>CC BY-SA 4.0</a:t>
            </a:r>
            <a:endParaRPr lang="en-US" sz="1350" dirty="0"/>
          </a:p>
        </p:txBody>
      </p:sp>
    </p:spTree>
    <p:extLst>
      <p:ext uri="{BB962C8B-B14F-4D97-AF65-F5344CB8AC3E}">
        <p14:creationId xmlns:p14="http://schemas.microsoft.com/office/powerpoint/2010/main" val="212422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D25E-8B48-42CC-BE16-69B0279A260C}"/>
              </a:ext>
            </a:extLst>
          </p:cNvPr>
          <p:cNvSpPr>
            <a:spLocks noGrp="1"/>
          </p:cNvSpPr>
          <p:nvPr>
            <p:ph type="title"/>
          </p:nvPr>
        </p:nvSpPr>
        <p:spPr/>
        <p:txBody>
          <a:bodyPr/>
          <a:lstStyle/>
          <a:p>
            <a:r>
              <a:rPr lang="en-US" b="1" dirty="0">
                <a:solidFill>
                  <a:schemeClr val="accent1">
                    <a:lumMod val="50000"/>
                  </a:schemeClr>
                </a:solidFill>
              </a:rPr>
              <a:t>Open Data</a:t>
            </a:r>
          </a:p>
        </p:txBody>
      </p:sp>
      <p:sp>
        <p:nvSpPr>
          <p:cNvPr id="3" name="Content Placeholder 2">
            <a:extLst>
              <a:ext uri="{FF2B5EF4-FFF2-40B4-BE49-F238E27FC236}">
                <a16:creationId xmlns:a16="http://schemas.microsoft.com/office/drawing/2014/main" id="{CF4A2BDB-4553-49FB-B334-AF904A5E1AFF}"/>
              </a:ext>
            </a:extLst>
          </p:cNvPr>
          <p:cNvSpPr>
            <a:spLocks noGrp="1"/>
          </p:cNvSpPr>
          <p:nvPr>
            <p:ph idx="1"/>
          </p:nvPr>
        </p:nvSpPr>
        <p:spPr>
          <a:xfrm>
            <a:off x="838200" y="1825625"/>
            <a:ext cx="5803232" cy="4351338"/>
          </a:xfrm>
        </p:spPr>
        <p:txBody>
          <a:bodyPr/>
          <a:lstStyle/>
          <a:p>
            <a:r>
              <a:rPr lang="en-US" dirty="0"/>
              <a:t>COVID</a:t>
            </a:r>
          </a:p>
          <a:p>
            <a:pPr lvl="1">
              <a:buFontTx/>
              <a:buChar char="-"/>
            </a:pPr>
            <a:r>
              <a:rPr lang="en-US" dirty="0"/>
              <a:t>National Library of Medicine, NCBI SARS-CoV-2 Resources</a:t>
            </a:r>
          </a:p>
          <a:p>
            <a:pPr lvl="1">
              <a:buFontTx/>
              <a:buChar char="-"/>
            </a:pPr>
            <a:r>
              <a:rPr lang="en-US" dirty="0"/>
              <a:t>European Data Portal, Datasets</a:t>
            </a:r>
          </a:p>
          <a:p>
            <a:r>
              <a:rPr lang="en-US" dirty="0"/>
              <a:t>Research Data Management best practices</a:t>
            </a:r>
          </a:p>
          <a:p>
            <a:pPr lvl="1">
              <a:buFontTx/>
              <a:buChar char="-"/>
            </a:pPr>
            <a:r>
              <a:rPr lang="en-US" dirty="0"/>
              <a:t>Data management plans</a:t>
            </a:r>
          </a:p>
          <a:p>
            <a:pPr lvl="1">
              <a:buFontTx/>
              <a:buChar char="-"/>
            </a:pPr>
            <a:r>
              <a:rPr lang="en-US" dirty="0"/>
              <a:t>Open licensing</a:t>
            </a:r>
          </a:p>
        </p:txBody>
      </p:sp>
      <p:sp>
        <p:nvSpPr>
          <p:cNvPr id="6" name="Rectangle 5">
            <a:extLst>
              <a:ext uri="{FF2B5EF4-FFF2-40B4-BE49-F238E27FC236}">
                <a16:creationId xmlns:a16="http://schemas.microsoft.com/office/drawing/2014/main" id="{69284DFC-E506-4BB3-A67A-303B652E2ED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File:Data types - en.svg">
            <a:extLst>
              <a:ext uri="{FF2B5EF4-FFF2-40B4-BE49-F238E27FC236}">
                <a16:creationId xmlns:a16="http://schemas.microsoft.com/office/drawing/2014/main" id="{8EFA3C16-2964-4ABA-8EAE-F2FCBCDCB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863" y="1462028"/>
            <a:ext cx="3749040" cy="39034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30F05D1-F86A-46D4-9B79-15F2EDDBA47C}"/>
              </a:ext>
            </a:extLst>
          </p:cNvPr>
          <p:cNvSpPr/>
          <p:nvPr/>
        </p:nvSpPr>
        <p:spPr>
          <a:xfrm>
            <a:off x="7074568" y="5262066"/>
            <a:ext cx="4844182" cy="646331"/>
          </a:xfrm>
          <a:prstGeom prst="rect">
            <a:avLst/>
          </a:prstGeom>
        </p:spPr>
        <p:txBody>
          <a:bodyPr wrap="square">
            <a:spAutoFit/>
          </a:bodyPr>
          <a:lstStyle/>
          <a:p>
            <a:r>
              <a:rPr lang="en-US" dirty="0"/>
              <a:t>“</a:t>
            </a:r>
            <a:r>
              <a:rPr lang="en-US" dirty="0">
                <a:hlinkClick r:id="rId4"/>
              </a:rPr>
              <a:t>Data types</a:t>
            </a:r>
            <a:r>
              <a:rPr lang="en-US" dirty="0"/>
              <a:t>" by João Batista Neto is licensed under  </a:t>
            </a:r>
            <a:r>
              <a:rPr lang="en-US" dirty="0">
                <a:hlinkClick r:id="rId5"/>
              </a:rPr>
              <a:t>CC BY 3.0</a:t>
            </a:r>
            <a:r>
              <a:rPr lang="en-US" dirty="0"/>
              <a:t>.</a:t>
            </a:r>
          </a:p>
        </p:txBody>
      </p:sp>
    </p:spTree>
    <p:extLst>
      <p:ext uri="{BB962C8B-B14F-4D97-AF65-F5344CB8AC3E}">
        <p14:creationId xmlns:p14="http://schemas.microsoft.com/office/powerpoint/2010/main" val="421215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D25E-8B48-42CC-BE16-69B0279A260C}"/>
              </a:ext>
            </a:extLst>
          </p:cNvPr>
          <p:cNvSpPr>
            <a:spLocks noGrp="1"/>
          </p:cNvSpPr>
          <p:nvPr>
            <p:ph type="title"/>
          </p:nvPr>
        </p:nvSpPr>
        <p:spPr/>
        <p:txBody>
          <a:bodyPr/>
          <a:lstStyle/>
          <a:p>
            <a:r>
              <a:rPr lang="en-US" b="1" dirty="0">
                <a:solidFill>
                  <a:schemeClr val="accent1">
                    <a:lumMod val="50000"/>
                  </a:schemeClr>
                </a:solidFill>
              </a:rPr>
              <a:t>Open Data</a:t>
            </a:r>
          </a:p>
        </p:txBody>
      </p:sp>
      <p:sp>
        <p:nvSpPr>
          <p:cNvPr id="3" name="Content Placeholder 2">
            <a:extLst>
              <a:ext uri="{FF2B5EF4-FFF2-40B4-BE49-F238E27FC236}">
                <a16:creationId xmlns:a16="http://schemas.microsoft.com/office/drawing/2014/main" id="{CF4A2BDB-4553-49FB-B334-AF904A5E1AFF}"/>
              </a:ext>
            </a:extLst>
          </p:cNvPr>
          <p:cNvSpPr>
            <a:spLocks noGrp="1"/>
          </p:cNvSpPr>
          <p:nvPr>
            <p:ph idx="1"/>
          </p:nvPr>
        </p:nvSpPr>
        <p:spPr>
          <a:xfrm>
            <a:off x="411480" y="1784971"/>
            <a:ext cx="5654040" cy="4351338"/>
          </a:xfrm>
        </p:spPr>
        <p:txBody>
          <a:bodyPr>
            <a:noAutofit/>
          </a:bodyPr>
          <a:lstStyle/>
          <a:p>
            <a:pPr marL="0" indent="0">
              <a:buNone/>
            </a:pPr>
            <a:r>
              <a:rPr lang="en-US" sz="2200" b="1" dirty="0"/>
              <a:t>Resources</a:t>
            </a:r>
          </a:p>
          <a:p>
            <a:r>
              <a:rPr lang="en-US" sz="2200" dirty="0"/>
              <a:t>Open Data Commons: LEGAL TOOLS FOR OPEN DATA, </a:t>
            </a:r>
            <a:r>
              <a:rPr lang="en-US" sz="2200" dirty="0">
                <a:hlinkClick r:id="rId3"/>
              </a:rPr>
              <a:t>https://opendatacommons.org/</a:t>
            </a:r>
            <a:endParaRPr lang="en-US" sz="2200" dirty="0"/>
          </a:p>
          <a:p>
            <a:r>
              <a:rPr lang="en-US" sz="2200" dirty="0"/>
              <a:t>SPARC, Open Data, </a:t>
            </a:r>
            <a:r>
              <a:rPr lang="en-US" sz="2200" dirty="0">
                <a:hlinkClick r:id="rId4"/>
              </a:rPr>
              <a:t>https://sparcopen.org/open-data/</a:t>
            </a:r>
            <a:endParaRPr lang="en-US" sz="2200" dirty="0"/>
          </a:p>
          <a:p>
            <a:r>
              <a:rPr lang="en-US" sz="2200" dirty="0"/>
              <a:t>Re3data.org, Registry of Research Data Repositories, </a:t>
            </a:r>
            <a:r>
              <a:rPr lang="en-US" sz="2200" dirty="0">
                <a:hlinkClick r:id="rId5"/>
              </a:rPr>
              <a:t>https://www.re3data.org/</a:t>
            </a:r>
            <a:endParaRPr lang="en-US" sz="2200" dirty="0"/>
          </a:p>
          <a:p>
            <a:r>
              <a:rPr lang="en-US" sz="2200" dirty="0"/>
              <a:t>Open Knowledge Foundation, Open Data Handbook, </a:t>
            </a:r>
            <a:r>
              <a:rPr lang="en-US" sz="2200" dirty="0">
                <a:hlinkClick r:id="rId6"/>
              </a:rPr>
              <a:t>http://opendatahandbook.org/</a:t>
            </a:r>
            <a:endParaRPr lang="en-US" sz="2200" dirty="0"/>
          </a:p>
          <a:p>
            <a:r>
              <a:rPr lang="en-US" sz="2200" dirty="0"/>
              <a:t>Open Research Funders Group, </a:t>
            </a:r>
            <a:r>
              <a:rPr lang="en-US" sz="2200" dirty="0">
                <a:hlinkClick r:id="rId7"/>
              </a:rPr>
              <a:t>http://www.orfg.org/</a:t>
            </a:r>
            <a:endParaRPr lang="en-US" sz="2200" dirty="0"/>
          </a:p>
        </p:txBody>
      </p:sp>
      <p:sp>
        <p:nvSpPr>
          <p:cNvPr id="6" name="Rectangle 5">
            <a:extLst>
              <a:ext uri="{FF2B5EF4-FFF2-40B4-BE49-F238E27FC236}">
                <a16:creationId xmlns:a16="http://schemas.microsoft.com/office/drawing/2014/main" id="{69284DFC-E506-4BB3-A67A-303B652E2ED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2F51D58-CF98-43C6-B7B8-136B3E88AD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92240" y="2167024"/>
            <a:ext cx="5288280" cy="1793616"/>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04E9481A-2697-4CDC-A9C2-3F979D72E0D3}"/>
              </a:ext>
            </a:extLst>
          </p:cNvPr>
          <p:cNvSpPr/>
          <p:nvPr/>
        </p:nvSpPr>
        <p:spPr>
          <a:xfrm>
            <a:off x="6525260" y="4244508"/>
            <a:ext cx="5288280" cy="507831"/>
          </a:xfrm>
          <a:prstGeom prst="rect">
            <a:avLst/>
          </a:prstGeom>
        </p:spPr>
        <p:txBody>
          <a:bodyPr wrap="square">
            <a:spAutoFit/>
          </a:bodyPr>
          <a:lstStyle/>
          <a:p>
            <a:pPr algn="r"/>
            <a:r>
              <a:rPr lang="en-US" sz="1350" dirty="0">
                <a:solidFill>
                  <a:srgbClr val="0000FF"/>
                </a:solidFill>
                <a:latin typeface="Open Sans"/>
                <a:hlinkClick r:id="rId9"/>
              </a:rPr>
              <a:t>"FAIR Guiding Principles for Data Resources"</a:t>
            </a:r>
            <a:r>
              <a:rPr lang="en-US" sz="1350" dirty="0">
                <a:solidFill>
                  <a:srgbClr val="000000"/>
                </a:solidFill>
                <a:latin typeface="Open Sans"/>
              </a:rPr>
              <a:t> </a:t>
            </a:r>
            <a:br>
              <a:rPr lang="en-US" sz="1350" dirty="0">
                <a:solidFill>
                  <a:srgbClr val="000000"/>
                </a:solidFill>
                <a:latin typeface="Open Sans"/>
              </a:rPr>
            </a:br>
            <a:r>
              <a:rPr lang="en-US" sz="1350" dirty="0">
                <a:solidFill>
                  <a:srgbClr val="000000"/>
                </a:solidFill>
                <a:latin typeface="Open Sans"/>
              </a:rPr>
              <a:t>by </a:t>
            </a:r>
            <a:r>
              <a:rPr lang="en-US" sz="1350" dirty="0">
                <a:solidFill>
                  <a:srgbClr val="0000FF"/>
                </a:solidFill>
                <a:latin typeface="Open Sans"/>
              </a:rPr>
              <a:t>SangyaPundir</a:t>
            </a:r>
            <a:r>
              <a:rPr lang="en-US" sz="1350" dirty="0">
                <a:solidFill>
                  <a:srgbClr val="000000"/>
                </a:solidFill>
                <a:latin typeface="Open Sans"/>
              </a:rPr>
              <a:t>, </a:t>
            </a:r>
            <a:r>
              <a:rPr lang="en-US" sz="1350" dirty="0">
                <a:solidFill>
                  <a:srgbClr val="0000FF"/>
                </a:solidFill>
                <a:latin typeface="Open Sans"/>
              </a:rPr>
              <a:t>Wikimedia</a:t>
            </a:r>
            <a:r>
              <a:rPr lang="en-US" sz="1350" dirty="0">
                <a:solidFill>
                  <a:srgbClr val="000000"/>
                </a:solidFill>
                <a:latin typeface="Open Sans"/>
              </a:rPr>
              <a:t> is licensed under </a:t>
            </a:r>
            <a:r>
              <a:rPr lang="en-US" sz="1350" dirty="0">
                <a:solidFill>
                  <a:srgbClr val="0000FF"/>
                </a:solidFill>
                <a:latin typeface="Open Sans"/>
                <a:hlinkClick r:id="rId10"/>
              </a:rPr>
              <a:t>CC BY-SA 4.0</a:t>
            </a:r>
            <a:endParaRPr lang="en-US" sz="1350" dirty="0"/>
          </a:p>
        </p:txBody>
      </p:sp>
    </p:spTree>
    <p:extLst>
      <p:ext uri="{BB962C8B-B14F-4D97-AF65-F5344CB8AC3E}">
        <p14:creationId xmlns:p14="http://schemas.microsoft.com/office/powerpoint/2010/main" val="166280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D25E-8B48-42CC-BE16-69B0279A260C}"/>
              </a:ext>
            </a:extLst>
          </p:cNvPr>
          <p:cNvSpPr>
            <a:spLocks noGrp="1"/>
          </p:cNvSpPr>
          <p:nvPr>
            <p:ph type="title"/>
          </p:nvPr>
        </p:nvSpPr>
        <p:spPr/>
        <p:txBody>
          <a:bodyPr/>
          <a:lstStyle/>
          <a:p>
            <a:r>
              <a:rPr lang="en-US" b="1" dirty="0">
                <a:solidFill>
                  <a:schemeClr val="accent1">
                    <a:lumMod val="50000"/>
                  </a:schemeClr>
                </a:solidFill>
              </a:rPr>
              <a:t>Open Research</a:t>
            </a:r>
          </a:p>
        </p:txBody>
      </p:sp>
      <p:sp>
        <p:nvSpPr>
          <p:cNvPr id="3" name="Content Placeholder 2">
            <a:extLst>
              <a:ext uri="{FF2B5EF4-FFF2-40B4-BE49-F238E27FC236}">
                <a16:creationId xmlns:a16="http://schemas.microsoft.com/office/drawing/2014/main" id="{CF4A2BDB-4553-49FB-B334-AF904A5E1AFF}"/>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6" name="Rectangle 5">
            <a:extLst>
              <a:ext uri="{FF2B5EF4-FFF2-40B4-BE49-F238E27FC236}">
                <a16:creationId xmlns:a16="http://schemas.microsoft.com/office/drawing/2014/main" id="{69284DFC-E506-4BB3-A67A-303B652E2ED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Diagram 3">
            <a:extLst>
              <a:ext uri="{FF2B5EF4-FFF2-40B4-BE49-F238E27FC236}">
                <a16:creationId xmlns:a16="http://schemas.microsoft.com/office/drawing/2014/main" id="{AB2F6B6F-E50B-4564-BFD2-FCC2780C3A04}"/>
              </a:ext>
            </a:extLst>
          </p:cNvPr>
          <p:cNvGraphicFramePr/>
          <p:nvPr>
            <p:extLst>
              <p:ext uri="{D42A27DB-BD31-4B8C-83A1-F6EECF244321}">
                <p14:modId xmlns:p14="http://schemas.microsoft.com/office/powerpoint/2010/main" val="1654396268"/>
              </p:ext>
            </p:extLst>
          </p:nvPr>
        </p:nvGraphicFramePr>
        <p:xfrm>
          <a:off x="3332480" y="2378075"/>
          <a:ext cx="5486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68E16E4-742C-4C13-A2F9-60E8C9588145}"/>
              </a:ext>
            </a:extLst>
          </p:cNvPr>
          <p:cNvSpPr txBox="1"/>
          <p:nvPr/>
        </p:nvSpPr>
        <p:spPr>
          <a:xfrm>
            <a:off x="838200" y="1564015"/>
            <a:ext cx="10134600" cy="523220"/>
          </a:xfrm>
          <a:prstGeom prst="rect">
            <a:avLst/>
          </a:prstGeom>
          <a:noFill/>
        </p:spPr>
        <p:txBody>
          <a:bodyPr wrap="square" rtlCol="0">
            <a:spAutoFit/>
          </a:bodyPr>
          <a:lstStyle/>
          <a:p>
            <a:pPr algn="ctr"/>
            <a:r>
              <a:rPr lang="en-US" sz="2800" dirty="0"/>
              <a:t>“Together facing forward”</a:t>
            </a:r>
          </a:p>
        </p:txBody>
      </p:sp>
    </p:spTree>
    <p:extLst>
      <p:ext uri="{BB962C8B-B14F-4D97-AF65-F5344CB8AC3E}">
        <p14:creationId xmlns:p14="http://schemas.microsoft.com/office/powerpoint/2010/main" val="389180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D25E-8B48-42CC-BE16-69B0279A260C}"/>
              </a:ext>
            </a:extLst>
          </p:cNvPr>
          <p:cNvSpPr>
            <a:spLocks noGrp="1"/>
          </p:cNvSpPr>
          <p:nvPr>
            <p:ph type="title"/>
          </p:nvPr>
        </p:nvSpPr>
        <p:spPr/>
        <p:txBody>
          <a:bodyPr/>
          <a:lstStyle/>
          <a:p>
            <a:r>
              <a:rPr lang="en-US" b="1" dirty="0">
                <a:solidFill>
                  <a:schemeClr val="accent1">
                    <a:lumMod val="50000"/>
                  </a:schemeClr>
                </a:solidFill>
              </a:rPr>
              <a:t>Open Research</a:t>
            </a:r>
          </a:p>
        </p:txBody>
      </p:sp>
      <p:sp>
        <p:nvSpPr>
          <p:cNvPr id="3" name="Content Placeholder 2">
            <a:extLst>
              <a:ext uri="{FF2B5EF4-FFF2-40B4-BE49-F238E27FC236}">
                <a16:creationId xmlns:a16="http://schemas.microsoft.com/office/drawing/2014/main" id="{CF4A2BDB-4553-49FB-B334-AF904A5E1AFF}"/>
              </a:ext>
            </a:extLst>
          </p:cNvPr>
          <p:cNvSpPr>
            <a:spLocks noGrp="1"/>
          </p:cNvSpPr>
          <p:nvPr>
            <p:ph idx="1"/>
          </p:nvPr>
        </p:nvSpPr>
        <p:spPr>
          <a:xfrm>
            <a:off x="838200" y="1825625"/>
            <a:ext cx="7316449" cy="4351338"/>
          </a:xfrm>
        </p:spPr>
        <p:txBody>
          <a:bodyPr>
            <a:normAutofit lnSpcReduction="10000"/>
          </a:bodyPr>
          <a:lstStyle/>
          <a:p>
            <a:pPr marL="0" indent="0">
              <a:buNone/>
            </a:pPr>
            <a:r>
              <a:rPr lang="en-US" b="1" dirty="0"/>
              <a:t>Resources</a:t>
            </a:r>
          </a:p>
          <a:p>
            <a:r>
              <a:rPr lang="en-US" dirty="0"/>
              <a:t>OPERAS, </a:t>
            </a:r>
            <a:r>
              <a:rPr lang="en-US" dirty="0">
                <a:hlinkClick r:id="rId3"/>
              </a:rPr>
              <a:t>https://operas.hypotheses.org/</a:t>
            </a:r>
            <a:endParaRPr lang="en-US" dirty="0"/>
          </a:p>
          <a:p>
            <a:r>
              <a:rPr lang="en-US" dirty="0"/>
              <a:t>Open Research Funders Group, </a:t>
            </a:r>
            <a:r>
              <a:rPr lang="en-US" dirty="0">
                <a:hlinkClick r:id="rId4"/>
              </a:rPr>
              <a:t>http://www.orfg.org/</a:t>
            </a:r>
            <a:endParaRPr lang="en-US" dirty="0"/>
          </a:p>
          <a:p>
            <a:r>
              <a:rPr lang="en-US" dirty="0"/>
              <a:t> Ubiquity Press, </a:t>
            </a:r>
            <a:r>
              <a:rPr lang="en-US" dirty="0">
                <a:hlinkClick r:id="rId5"/>
              </a:rPr>
              <a:t>https://www.ubiquitypress.com/</a:t>
            </a:r>
            <a:r>
              <a:rPr lang="en-US" dirty="0"/>
              <a:t> </a:t>
            </a:r>
          </a:p>
          <a:p>
            <a:r>
              <a:rPr lang="en-US" dirty="0"/>
              <a:t>PKP- Public Knowledge Project, </a:t>
            </a:r>
            <a:r>
              <a:rPr lang="en-US" dirty="0">
                <a:hlinkClick r:id="rId6"/>
              </a:rPr>
              <a:t>https://pkp.sfu.ca/</a:t>
            </a:r>
            <a:r>
              <a:rPr lang="en-US" dirty="0"/>
              <a:t> </a:t>
            </a:r>
          </a:p>
          <a:p>
            <a:r>
              <a:rPr lang="en-US" dirty="0"/>
              <a:t>Radical Open Access Collective, </a:t>
            </a:r>
            <a:r>
              <a:rPr lang="en-US" dirty="0">
                <a:hlinkClick r:id="rId7"/>
              </a:rPr>
              <a:t>http://radicaloa.disruptivemedia.org.uk/about/</a:t>
            </a:r>
            <a:endParaRPr lang="en-US" dirty="0"/>
          </a:p>
          <a:p>
            <a:pPr marL="0" indent="0">
              <a:buNone/>
            </a:pPr>
            <a:endParaRPr lang="en-US" dirty="0"/>
          </a:p>
        </p:txBody>
      </p:sp>
      <p:sp>
        <p:nvSpPr>
          <p:cNvPr id="6" name="Rectangle 5">
            <a:extLst>
              <a:ext uri="{FF2B5EF4-FFF2-40B4-BE49-F238E27FC236}">
                <a16:creationId xmlns:a16="http://schemas.microsoft.com/office/drawing/2014/main" id="{69284DFC-E506-4BB3-A67A-303B652E2ED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File:Lotipo TuOspinas.png">
            <a:extLst>
              <a:ext uri="{FF2B5EF4-FFF2-40B4-BE49-F238E27FC236}">
                <a16:creationId xmlns:a16="http://schemas.microsoft.com/office/drawing/2014/main" id="{A68CE362-59CC-42AD-A9FC-2E822A201C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5930" y="1524000"/>
            <a:ext cx="360045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244193-8A21-432B-A6F2-6FAD71098566}"/>
              </a:ext>
            </a:extLst>
          </p:cNvPr>
          <p:cNvSpPr txBox="1"/>
          <p:nvPr/>
        </p:nvSpPr>
        <p:spPr>
          <a:xfrm>
            <a:off x="8281468" y="5334000"/>
            <a:ext cx="3394912" cy="507831"/>
          </a:xfrm>
          <a:prstGeom prst="rect">
            <a:avLst/>
          </a:prstGeom>
          <a:noFill/>
        </p:spPr>
        <p:txBody>
          <a:bodyPr wrap="square" rtlCol="0">
            <a:spAutoFit/>
          </a:bodyPr>
          <a:lstStyle/>
          <a:p>
            <a:pPr algn="r"/>
            <a:r>
              <a:rPr lang="en-US" sz="1350" dirty="0"/>
              <a:t>“</a:t>
            </a:r>
            <a:r>
              <a:rPr lang="en-US" sz="1350" dirty="0">
                <a:hlinkClick r:id="rId9"/>
              </a:rPr>
              <a:t>Lotipo TuOspinas</a:t>
            </a:r>
            <a:r>
              <a:rPr lang="en-US" sz="1350" dirty="0"/>
              <a:t>” by TuOpinas is licensed under </a:t>
            </a:r>
            <a:r>
              <a:rPr lang="en-US" sz="1350" dirty="0">
                <a:solidFill>
                  <a:srgbClr val="000000"/>
                </a:solidFill>
                <a:latin typeface="Open Sans"/>
              </a:rPr>
              <a:t> </a:t>
            </a:r>
            <a:r>
              <a:rPr lang="en-US" sz="1350" dirty="0">
                <a:solidFill>
                  <a:srgbClr val="0000FF"/>
                </a:solidFill>
                <a:latin typeface="Open Sans"/>
                <a:hlinkClick r:id="rId10"/>
              </a:rPr>
              <a:t>CC BY-SA 4.0</a:t>
            </a:r>
            <a:r>
              <a:rPr lang="en-US" sz="1350" dirty="0"/>
              <a:t>.</a:t>
            </a:r>
          </a:p>
        </p:txBody>
      </p:sp>
    </p:spTree>
    <p:extLst>
      <p:ext uri="{BB962C8B-B14F-4D97-AF65-F5344CB8AC3E}">
        <p14:creationId xmlns:p14="http://schemas.microsoft.com/office/powerpoint/2010/main" val="26960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D25E-8B48-42CC-BE16-69B0279A260C}"/>
              </a:ext>
            </a:extLst>
          </p:cNvPr>
          <p:cNvSpPr>
            <a:spLocks noGrp="1"/>
          </p:cNvSpPr>
          <p:nvPr>
            <p:ph type="title"/>
          </p:nvPr>
        </p:nvSpPr>
        <p:spPr/>
        <p:txBody>
          <a:bodyPr/>
          <a:lstStyle/>
          <a:p>
            <a:r>
              <a:rPr lang="en-US" b="1" dirty="0">
                <a:solidFill>
                  <a:schemeClr val="accent1">
                    <a:lumMod val="50000"/>
                  </a:schemeClr>
                </a:solidFill>
              </a:rPr>
              <a:t>Introduction</a:t>
            </a:r>
          </a:p>
        </p:txBody>
      </p:sp>
      <p:sp>
        <p:nvSpPr>
          <p:cNvPr id="3" name="Content Placeholder 2">
            <a:extLst>
              <a:ext uri="{FF2B5EF4-FFF2-40B4-BE49-F238E27FC236}">
                <a16:creationId xmlns:a16="http://schemas.microsoft.com/office/drawing/2014/main" id="{CF4A2BDB-4553-49FB-B334-AF904A5E1AFF}"/>
              </a:ext>
            </a:extLst>
          </p:cNvPr>
          <p:cNvSpPr>
            <a:spLocks noGrp="1"/>
          </p:cNvSpPr>
          <p:nvPr>
            <p:ph idx="1"/>
          </p:nvPr>
        </p:nvSpPr>
        <p:spPr/>
        <p:txBody>
          <a:bodyPr/>
          <a:lstStyle/>
          <a:p>
            <a:r>
              <a:rPr lang="en-US" dirty="0"/>
              <a:t>Definitions</a:t>
            </a:r>
          </a:p>
          <a:p>
            <a:r>
              <a:rPr lang="en-US" dirty="0"/>
              <a:t>Open Access</a:t>
            </a:r>
          </a:p>
          <a:p>
            <a:r>
              <a:rPr lang="en-US" dirty="0"/>
              <a:t>Open Data</a:t>
            </a:r>
          </a:p>
          <a:p>
            <a:r>
              <a:rPr lang="en-US" dirty="0"/>
              <a:t>Open Educational Resources</a:t>
            </a:r>
          </a:p>
          <a:p>
            <a:r>
              <a:rPr lang="en-US" dirty="0"/>
              <a:t>Open Research</a:t>
            </a:r>
          </a:p>
        </p:txBody>
      </p:sp>
      <p:pic>
        <p:nvPicPr>
          <p:cNvPr id="4" name="Picture 3" descr="A close up of text on a white background&#10;&#10;Description automatically generated">
            <a:extLst>
              <a:ext uri="{FF2B5EF4-FFF2-40B4-BE49-F238E27FC236}">
                <a16:creationId xmlns:a16="http://schemas.microsoft.com/office/drawing/2014/main" id="{F892F82D-7CE6-425E-BF22-38609C46F687}"/>
              </a:ext>
            </a:extLst>
          </p:cNvPr>
          <p:cNvPicPr>
            <a:picLocks noChangeAspect="1"/>
          </p:cNvPicPr>
          <p:nvPr/>
        </p:nvPicPr>
        <p:blipFill rotWithShape="1">
          <a:blip r:embed="rId3">
            <a:extLst>
              <a:ext uri="{28A0092B-C50C-407E-A947-70E740481C1C}">
                <a14:useLocalDpi xmlns:a14="http://schemas.microsoft.com/office/drawing/2010/main" val="0"/>
              </a:ext>
            </a:extLst>
          </a:blip>
          <a:srcRect r="1" b="9806"/>
          <a:stretch/>
        </p:blipFill>
        <p:spPr>
          <a:xfrm>
            <a:off x="5867401" y="1477483"/>
            <a:ext cx="5486400" cy="3760794"/>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FB7DEC91-C9C7-40CF-AA68-33CAF5519B8D}"/>
              </a:ext>
            </a:extLst>
          </p:cNvPr>
          <p:cNvSpPr txBox="1"/>
          <p:nvPr/>
        </p:nvSpPr>
        <p:spPr>
          <a:xfrm>
            <a:off x="5981701" y="5297811"/>
            <a:ext cx="5257800" cy="523220"/>
          </a:xfrm>
          <a:prstGeom prst="rect">
            <a:avLst/>
          </a:prstGeom>
          <a:noFill/>
        </p:spPr>
        <p:txBody>
          <a:bodyPr wrap="square" rtlCol="0">
            <a:spAutoFit/>
          </a:bodyPr>
          <a:lstStyle/>
          <a:p>
            <a:r>
              <a:rPr lang="en-US" sz="1350" dirty="0">
                <a:hlinkClick r:id="rId4"/>
              </a:rPr>
              <a:t>"Increase your visibility"</a:t>
            </a:r>
            <a:r>
              <a:rPr lang="en-US" sz="1350" dirty="0"/>
              <a:t> by John R. McKiernan, </a:t>
            </a:r>
            <a:r>
              <a:rPr lang="en-US" sz="1350" dirty="0">
                <a:hlinkClick r:id="rId5"/>
              </a:rPr>
              <a:t>Why Open Research?</a:t>
            </a:r>
            <a:r>
              <a:rPr lang="en-US" sz="1350" dirty="0"/>
              <a:t> is licensed under </a:t>
            </a:r>
            <a:r>
              <a:rPr lang="en-US" sz="1350" dirty="0">
                <a:hlinkClick r:id="rId6"/>
              </a:rPr>
              <a:t>CC BY 4.0</a:t>
            </a:r>
            <a:endParaRPr lang="en-US" sz="1350" dirty="0"/>
          </a:p>
        </p:txBody>
      </p:sp>
      <p:sp>
        <p:nvSpPr>
          <p:cNvPr id="6" name="Rectangle 5">
            <a:extLst>
              <a:ext uri="{FF2B5EF4-FFF2-40B4-BE49-F238E27FC236}">
                <a16:creationId xmlns:a16="http://schemas.microsoft.com/office/drawing/2014/main" id="{69284DFC-E506-4BB3-A67A-303B652E2ED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784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12F5F-9B27-4CF3-9384-55698F709B93}"/>
              </a:ext>
            </a:extLst>
          </p:cNvPr>
          <p:cNvSpPr>
            <a:spLocks noGrp="1"/>
          </p:cNvSpPr>
          <p:nvPr>
            <p:ph type="title"/>
          </p:nvPr>
        </p:nvSpPr>
        <p:spPr/>
        <p:txBody>
          <a:bodyPr/>
          <a:lstStyle/>
          <a:p>
            <a:r>
              <a:rPr lang="en-US" b="1" dirty="0">
                <a:solidFill>
                  <a:schemeClr val="accent1">
                    <a:lumMod val="50000"/>
                  </a:schemeClr>
                </a:solidFill>
              </a:rPr>
              <a:t>Conclusion</a:t>
            </a:r>
          </a:p>
        </p:txBody>
      </p:sp>
      <p:sp>
        <p:nvSpPr>
          <p:cNvPr id="3" name="Content Placeholder 2">
            <a:extLst>
              <a:ext uri="{FF2B5EF4-FFF2-40B4-BE49-F238E27FC236}">
                <a16:creationId xmlns:a16="http://schemas.microsoft.com/office/drawing/2014/main" id="{49FCD47F-928E-402D-BF89-9859EEC33FDB}"/>
              </a:ext>
            </a:extLst>
          </p:cNvPr>
          <p:cNvSpPr>
            <a:spLocks noGrp="1"/>
          </p:cNvSpPr>
          <p:nvPr>
            <p:ph idx="1"/>
          </p:nvPr>
        </p:nvSpPr>
        <p:spPr>
          <a:xfrm>
            <a:off x="838200" y="1816198"/>
            <a:ext cx="10515600" cy="4351338"/>
          </a:xfrm>
        </p:spPr>
        <p:txBody>
          <a:bodyPr/>
          <a:lstStyle/>
          <a:p>
            <a:pPr marL="457200" lvl="1" indent="0">
              <a:buNone/>
            </a:pPr>
            <a:endParaRPr lang="en-US" dirty="0"/>
          </a:p>
          <a:p>
            <a:pPr marL="457200" lvl="1" indent="0">
              <a:buNone/>
            </a:pPr>
            <a:endParaRPr lang="en-US" dirty="0"/>
          </a:p>
        </p:txBody>
      </p:sp>
      <p:sp>
        <p:nvSpPr>
          <p:cNvPr id="4" name="Rectangle 3">
            <a:extLst>
              <a:ext uri="{FF2B5EF4-FFF2-40B4-BE49-F238E27FC236}">
                <a16:creationId xmlns:a16="http://schemas.microsoft.com/office/drawing/2014/main" id="{5352ACBB-9486-4194-91F3-2D97E6F7AB3B}"/>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CBF73D7-4BF9-4E6D-9A62-25603439FB3E}"/>
              </a:ext>
            </a:extLst>
          </p:cNvPr>
          <p:cNvSpPr txBox="1"/>
          <p:nvPr/>
        </p:nvSpPr>
        <p:spPr>
          <a:xfrm>
            <a:off x="879802" y="2086851"/>
            <a:ext cx="5085347"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Choose platinum over Gold Open Access</a:t>
            </a:r>
          </a:p>
          <a:p>
            <a:pPr marL="285750" indent="-285750">
              <a:buFont typeface="Arial" panose="020B0604020202020204" pitchFamily="34" charset="0"/>
              <a:buChar char="•"/>
            </a:pPr>
            <a:r>
              <a:rPr lang="en-US" sz="2800" dirty="0"/>
              <a:t>Openly license our own work</a:t>
            </a:r>
          </a:p>
          <a:p>
            <a:pPr marL="285750" indent="-285750">
              <a:buFont typeface="Arial" panose="020B0604020202020204" pitchFamily="34" charset="0"/>
              <a:buChar char="•"/>
            </a:pPr>
            <a:r>
              <a:rPr lang="en-US" sz="2800" dirty="0"/>
              <a:t>Share all stages of the research process</a:t>
            </a:r>
          </a:p>
          <a:p>
            <a:pPr marL="285750" indent="-285750">
              <a:buFont typeface="Arial" panose="020B0604020202020204" pitchFamily="34" charset="0"/>
              <a:buChar char="•"/>
            </a:pPr>
            <a:r>
              <a:rPr lang="en-US" sz="2800" dirty="0"/>
              <a:t>Invest in OER and Open Infrastructures</a:t>
            </a:r>
          </a:p>
        </p:txBody>
      </p:sp>
      <p:pic>
        <p:nvPicPr>
          <p:cNvPr id="1026" name="Picture 2" descr="Globe image">
            <a:extLst>
              <a:ext uri="{FF2B5EF4-FFF2-40B4-BE49-F238E27FC236}">
                <a16:creationId xmlns:a16="http://schemas.microsoft.com/office/drawing/2014/main" id="{0BAD26FE-8057-4CCB-A55F-ADCBD4FA186F}"/>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08049" y="1214925"/>
            <a:ext cx="4762500" cy="4762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30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12F5F-9B27-4CF3-9384-55698F709B93}"/>
              </a:ext>
            </a:extLst>
          </p:cNvPr>
          <p:cNvSpPr>
            <a:spLocks noGrp="1"/>
          </p:cNvSpPr>
          <p:nvPr>
            <p:ph type="title"/>
          </p:nvPr>
        </p:nvSpPr>
        <p:spPr/>
        <p:txBody>
          <a:bodyPr/>
          <a:lstStyle/>
          <a:p>
            <a:r>
              <a:rPr lang="en-US" b="1" dirty="0">
                <a:solidFill>
                  <a:schemeClr val="accent1">
                    <a:lumMod val="50000"/>
                  </a:schemeClr>
                </a:solidFill>
              </a:rPr>
              <a:t>Questions?</a:t>
            </a:r>
          </a:p>
        </p:txBody>
      </p:sp>
      <p:sp>
        <p:nvSpPr>
          <p:cNvPr id="3" name="Content Placeholder 2">
            <a:extLst>
              <a:ext uri="{FF2B5EF4-FFF2-40B4-BE49-F238E27FC236}">
                <a16:creationId xmlns:a16="http://schemas.microsoft.com/office/drawing/2014/main" id="{49FCD47F-928E-402D-BF89-9859EEC33FDB}"/>
              </a:ext>
            </a:extLst>
          </p:cNvPr>
          <p:cNvSpPr>
            <a:spLocks noGrp="1"/>
          </p:cNvSpPr>
          <p:nvPr>
            <p:ph idx="1"/>
          </p:nvPr>
        </p:nvSpPr>
        <p:spPr>
          <a:xfrm>
            <a:off x="838200" y="2463748"/>
            <a:ext cx="10515600" cy="3703787"/>
          </a:xfrm>
        </p:spPr>
        <p:txBody>
          <a:bodyPr/>
          <a:lstStyle/>
          <a:p>
            <a:pPr marL="457200" lvl="1" indent="0">
              <a:buNone/>
            </a:pPr>
            <a:endParaRPr lang="en-US" dirty="0"/>
          </a:p>
          <a:p>
            <a:pPr marL="457200" lvl="1" indent="0">
              <a:buNone/>
            </a:pPr>
            <a:endParaRPr lang="en-US" dirty="0"/>
          </a:p>
        </p:txBody>
      </p:sp>
      <p:sp>
        <p:nvSpPr>
          <p:cNvPr id="4" name="Rectangle 3">
            <a:extLst>
              <a:ext uri="{FF2B5EF4-FFF2-40B4-BE49-F238E27FC236}">
                <a16:creationId xmlns:a16="http://schemas.microsoft.com/office/drawing/2014/main" id="{5352ACBB-9486-4194-91F3-2D97E6F7AB3B}"/>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CBF73D7-4BF9-4E6D-9A62-25603439FB3E}"/>
              </a:ext>
            </a:extLst>
          </p:cNvPr>
          <p:cNvSpPr txBox="1"/>
          <p:nvPr/>
        </p:nvSpPr>
        <p:spPr>
          <a:xfrm>
            <a:off x="4367163" y="2055969"/>
            <a:ext cx="6709873" cy="1815882"/>
          </a:xfrm>
          <a:prstGeom prst="rect">
            <a:avLst/>
          </a:prstGeom>
          <a:noFill/>
        </p:spPr>
        <p:txBody>
          <a:bodyPr wrap="square" rtlCol="0">
            <a:spAutoFit/>
          </a:bodyPr>
          <a:lstStyle/>
          <a:p>
            <a:pPr algn="r"/>
            <a:r>
              <a:rPr lang="en-US" sz="2800" dirty="0"/>
              <a:t>Kate Ehrig-Page, UNO Institutional Repository Coordinator</a:t>
            </a:r>
            <a:br>
              <a:rPr lang="en-US" sz="2800" dirty="0"/>
            </a:br>
            <a:r>
              <a:rPr lang="en-US" sz="2800" dirty="0">
                <a:hlinkClick r:id="rId3"/>
              </a:rPr>
              <a:t>kehrigpage@unomaha.edu</a:t>
            </a:r>
            <a:endParaRPr lang="en-US" sz="2800" dirty="0"/>
          </a:p>
          <a:p>
            <a:pPr algn="r"/>
            <a:r>
              <a:rPr lang="en-US" sz="2800" dirty="0">
                <a:hlinkClick r:id="rId4"/>
              </a:rPr>
              <a:t>https://orcid.org/0000-0002-5015-6244</a:t>
            </a:r>
            <a:r>
              <a:rPr lang="en-US" sz="2800" dirty="0"/>
              <a:t> </a:t>
            </a:r>
          </a:p>
        </p:txBody>
      </p:sp>
      <p:pic>
        <p:nvPicPr>
          <p:cNvPr id="7" name="Picture 6">
            <a:extLst>
              <a:ext uri="{FF2B5EF4-FFF2-40B4-BE49-F238E27FC236}">
                <a16:creationId xmlns:a16="http://schemas.microsoft.com/office/drawing/2014/main" id="{34D18607-80EF-4928-AEF2-A606AFBD1A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40" y="1540786"/>
            <a:ext cx="3200400" cy="3200400"/>
          </a:xfrm>
          <a:prstGeom prst="rect">
            <a:avLst/>
          </a:prstGeom>
        </p:spPr>
      </p:pic>
      <p:sp>
        <p:nvSpPr>
          <p:cNvPr id="9" name="TextBox 8">
            <a:extLst>
              <a:ext uri="{FF2B5EF4-FFF2-40B4-BE49-F238E27FC236}">
                <a16:creationId xmlns:a16="http://schemas.microsoft.com/office/drawing/2014/main" id="{AEE929DA-3270-4E40-92D3-BBFB20F1293A}"/>
              </a:ext>
            </a:extLst>
          </p:cNvPr>
          <p:cNvSpPr txBox="1"/>
          <p:nvPr/>
        </p:nvSpPr>
        <p:spPr>
          <a:xfrm>
            <a:off x="838200" y="4394764"/>
            <a:ext cx="10238836" cy="1661993"/>
          </a:xfrm>
          <a:prstGeom prst="rect">
            <a:avLst/>
          </a:prstGeom>
          <a:noFill/>
        </p:spPr>
        <p:txBody>
          <a:bodyPr wrap="square" rtlCol="0">
            <a:spAutoFit/>
          </a:bodyPr>
          <a:lstStyle/>
          <a:p>
            <a:pPr algn="ctr"/>
            <a:r>
              <a:rPr lang="en-US" sz="2800" b="1" dirty="0"/>
              <a:t>Presentation URL</a:t>
            </a:r>
            <a:r>
              <a:rPr lang="en-US" sz="2800" dirty="0"/>
              <a:t> </a:t>
            </a:r>
            <a:br>
              <a:rPr lang="en-US" sz="2800" dirty="0"/>
            </a:br>
            <a:r>
              <a:rPr lang="en-US" sz="2800" dirty="0">
                <a:hlinkClick r:id="rId6"/>
              </a:rPr>
              <a:t>https://unl.libguides.com/CUFall2020</a:t>
            </a:r>
            <a:r>
              <a:rPr lang="en-US" sz="2800" dirty="0"/>
              <a:t> </a:t>
            </a:r>
          </a:p>
          <a:p>
            <a:pPr algn="ctr"/>
            <a:r>
              <a:rPr lang="en-US" sz="2800" dirty="0">
                <a:hlinkClick r:id="rId7"/>
              </a:rPr>
              <a:t>https://digitalcommons.unomaha.edu/crisslibfacproc/121/</a:t>
            </a:r>
            <a:r>
              <a:rPr lang="en-US" sz="2800" dirty="0"/>
              <a:t> </a:t>
            </a:r>
          </a:p>
          <a:p>
            <a:endParaRPr lang="en-US" dirty="0"/>
          </a:p>
        </p:txBody>
      </p:sp>
    </p:spTree>
    <p:extLst>
      <p:ext uri="{BB962C8B-B14F-4D97-AF65-F5344CB8AC3E}">
        <p14:creationId xmlns:p14="http://schemas.microsoft.com/office/powerpoint/2010/main" val="381911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12F5F-9B27-4CF3-9384-55698F709B93}"/>
              </a:ext>
            </a:extLst>
          </p:cNvPr>
          <p:cNvSpPr>
            <a:spLocks noGrp="1"/>
          </p:cNvSpPr>
          <p:nvPr>
            <p:ph type="title"/>
          </p:nvPr>
        </p:nvSpPr>
        <p:spPr>
          <a:xfrm>
            <a:off x="838200" y="2766218"/>
            <a:ext cx="10515600" cy="1325563"/>
          </a:xfrm>
        </p:spPr>
        <p:txBody>
          <a:bodyPr>
            <a:normAutofit/>
          </a:bodyPr>
          <a:lstStyle/>
          <a:p>
            <a:pPr algn="ctr"/>
            <a:r>
              <a:rPr lang="en-US" sz="6000" b="1" i="1" dirty="0">
                <a:solidFill>
                  <a:schemeClr val="accent1">
                    <a:lumMod val="50000"/>
                  </a:schemeClr>
                </a:solidFill>
              </a:rPr>
              <a:t>Thank You!</a:t>
            </a:r>
          </a:p>
        </p:txBody>
      </p:sp>
      <p:sp>
        <p:nvSpPr>
          <p:cNvPr id="4" name="Rectangle 3">
            <a:extLst>
              <a:ext uri="{FF2B5EF4-FFF2-40B4-BE49-F238E27FC236}">
                <a16:creationId xmlns:a16="http://schemas.microsoft.com/office/drawing/2014/main" id="{5352ACBB-9486-4194-91F3-2D97E6F7AB3B}"/>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394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B4A3B-0B97-43D7-BBF1-A389F5D0A96F}"/>
              </a:ext>
            </a:extLst>
          </p:cNvPr>
          <p:cNvSpPr>
            <a:spLocks noGrp="1"/>
          </p:cNvSpPr>
          <p:nvPr>
            <p:ph type="title"/>
          </p:nvPr>
        </p:nvSpPr>
        <p:spPr/>
        <p:txBody>
          <a:bodyPr/>
          <a:lstStyle/>
          <a:p>
            <a:r>
              <a:rPr lang="en-US" b="1" dirty="0">
                <a:solidFill>
                  <a:schemeClr val="accent1">
                    <a:lumMod val="50000"/>
                  </a:schemeClr>
                </a:solidFill>
              </a:rPr>
              <a:t>References</a:t>
            </a:r>
          </a:p>
        </p:txBody>
      </p:sp>
      <p:sp>
        <p:nvSpPr>
          <p:cNvPr id="3" name="Content Placeholder 2">
            <a:extLst>
              <a:ext uri="{FF2B5EF4-FFF2-40B4-BE49-F238E27FC236}">
                <a16:creationId xmlns:a16="http://schemas.microsoft.com/office/drawing/2014/main" id="{112F4440-7AAB-412A-83BB-1432B90A0765}"/>
              </a:ext>
            </a:extLst>
          </p:cNvPr>
          <p:cNvSpPr>
            <a:spLocks noGrp="1"/>
          </p:cNvSpPr>
          <p:nvPr>
            <p:ph idx="1"/>
          </p:nvPr>
        </p:nvSpPr>
        <p:spPr>
          <a:xfrm>
            <a:off x="817880" y="1717175"/>
            <a:ext cx="10515600" cy="4589462"/>
          </a:xfrm>
        </p:spPr>
        <p:txBody>
          <a:bodyPr>
            <a:normAutofit fontScale="40000" lnSpcReduction="20000"/>
          </a:bodyPr>
          <a:lstStyle/>
          <a:p>
            <a:r>
              <a:rPr lang="en-US" sz="3800" dirty="0"/>
              <a:t>“Appendix: Courseware.” Community-Owned Infrastructure. Accessed August 3, 2020. </a:t>
            </a:r>
            <a:r>
              <a:rPr lang="en-US" sz="3800" u="sng" dirty="0">
                <a:hlinkClick r:id="rId3"/>
              </a:rPr>
              <a:t>https://infrastructure.sparcopen.org/2020-update/appendix-courseware</a:t>
            </a:r>
            <a:r>
              <a:rPr lang="en-US" sz="3800" dirty="0"/>
              <a:t>.</a:t>
            </a:r>
          </a:p>
          <a:p>
            <a:r>
              <a:rPr lang="en-US" sz="3800" dirty="0"/>
              <a:t>“Appendix: Scholarly Journals.” Community-Owned Infrastructure. Accessed August 3, 2020. </a:t>
            </a:r>
            <a:r>
              <a:rPr lang="en-US" sz="3800" u="sng" dirty="0">
                <a:hlinkClick r:id="rId4"/>
              </a:rPr>
              <a:t>https://infrastructure.sparcopen.org/2020-update/appendix-scholarly-journals</a:t>
            </a:r>
            <a:r>
              <a:rPr lang="en-US" sz="3800" dirty="0"/>
              <a:t>.</a:t>
            </a:r>
          </a:p>
          <a:p>
            <a:r>
              <a:rPr lang="en-US" sz="3800" dirty="0"/>
              <a:t>“Emerging Concerns: The Bigger Deal.” Community-Owned Infrastructure. Accessed August 3, 2020. </a:t>
            </a:r>
            <a:r>
              <a:rPr lang="en-US" sz="3800" u="sng" dirty="0">
                <a:hlinkClick r:id="rId5"/>
              </a:rPr>
              <a:t>https://infrastructure.sparcopen.org/2020-update/the-bigger-deal</a:t>
            </a:r>
            <a:r>
              <a:rPr lang="en-US" sz="3800" dirty="0"/>
              <a:t>.</a:t>
            </a:r>
          </a:p>
          <a:p>
            <a:r>
              <a:rPr lang="en-US" sz="3800" dirty="0"/>
              <a:t>“ESAC – Efficiency and Standards for Article Charges.” Accessed August 26, 2020. </a:t>
            </a:r>
            <a:r>
              <a:rPr lang="en-US" sz="3800" u="sng" dirty="0">
                <a:hlinkClick r:id="rId6"/>
              </a:rPr>
              <a:t>https://esac-initiative.org/</a:t>
            </a:r>
            <a:r>
              <a:rPr lang="en-US" sz="3800" dirty="0"/>
              <a:t>.</a:t>
            </a:r>
          </a:p>
          <a:p>
            <a:r>
              <a:rPr lang="en-US" sz="3800" dirty="0"/>
              <a:t>“License Selector.” Accessed August 21, 2020. </a:t>
            </a:r>
            <a:r>
              <a:rPr lang="en-US" sz="3800" u="sng" dirty="0">
                <a:hlinkClick r:id="rId7"/>
              </a:rPr>
              <a:t>https://ufal.github.io/public-license-selector/</a:t>
            </a:r>
            <a:r>
              <a:rPr lang="en-US" sz="3800" dirty="0"/>
              <a:t>.</a:t>
            </a:r>
          </a:p>
          <a:p>
            <a:r>
              <a:rPr lang="en-US" sz="3800" dirty="0"/>
              <a:t>“Open Access Week.” Accessed August 12, 2020. </a:t>
            </a:r>
            <a:r>
              <a:rPr lang="en-US" sz="3800" u="sng" dirty="0">
                <a:hlinkClick r:id="rId8"/>
              </a:rPr>
              <a:t>http://openaccessweek.org/</a:t>
            </a:r>
            <a:r>
              <a:rPr lang="en-US" sz="3800" dirty="0"/>
              <a:t>.</a:t>
            </a:r>
          </a:p>
          <a:p>
            <a:r>
              <a:rPr lang="en-US" sz="3800" dirty="0"/>
              <a:t>“Open Data Commons: Legal Tools for Open Data.” Accessed August 3, 2020. </a:t>
            </a:r>
            <a:r>
              <a:rPr lang="en-US" sz="3800" u="sng" dirty="0">
                <a:hlinkClick r:id="rId9"/>
              </a:rPr>
              <a:t>https://opendatacommons.org/</a:t>
            </a:r>
            <a:r>
              <a:rPr lang="en-US" sz="3800" dirty="0"/>
              <a:t>.</a:t>
            </a:r>
          </a:p>
          <a:p>
            <a:r>
              <a:rPr lang="en-US" sz="3800" dirty="0"/>
              <a:t>“Open Knowledge Foundation.” Accessed August 3, 2020. </a:t>
            </a:r>
            <a:r>
              <a:rPr lang="en-US" sz="3800" u="sng" dirty="0">
                <a:hlinkClick r:id="rId10"/>
              </a:rPr>
              <a:t>https://okfn.org</a:t>
            </a:r>
            <a:r>
              <a:rPr lang="en-US" sz="3800" dirty="0"/>
              <a:t>.</a:t>
            </a:r>
          </a:p>
          <a:p>
            <a:r>
              <a:rPr lang="en-US" sz="3800" dirty="0"/>
              <a:t>“Open Library of the Humanities.” Accessed August 6, 2020. </a:t>
            </a:r>
            <a:r>
              <a:rPr lang="en-US" sz="3800" u="sng" dirty="0">
                <a:hlinkClick r:id="rId11"/>
              </a:rPr>
              <a:t>https://www.openlibhums.org/</a:t>
            </a:r>
            <a:r>
              <a:rPr lang="en-US" sz="3800" dirty="0"/>
              <a:t>.</a:t>
            </a:r>
          </a:p>
          <a:p>
            <a:r>
              <a:rPr lang="en-US" sz="3800" dirty="0"/>
              <a:t>“ORCID.” Accessed August 26, 2020. </a:t>
            </a:r>
            <a:r>
              <a:rPr lang="en-US" sz="3800" u="sng" dirty="0">
                <a:hlinkClick r:id="rId12"/>
              </a:rPr>
              <a:t>https://orcid.org/</a:t>
            </a:r>
            <a:r>
              <a:rPr lang="en-US" sz="3800" dirty="0"/>
              <a:t>.</a:t>
            </a:r>
          </a:p>
          <a:p>
            <a:r>
              <a:rPr lang="en-US" sz="3800" dirty="0"/>
              <a:t>“Public Knowledge Project.” Accessed August 6, 2020. </a:t>
            </a:r>
            <a:r>
              <a:rPr lang="en-US" sz="3800" u="sng" dirty="0">
                <a:hlinkClick r:id="rId13"/>
              </a:rPr>
              <a:t>https://pkp.sfu.ca/</a:t>
            </a:r>
            <a:r>
              <a:rPr lang="en-US" sz="3800" dirty="0"/>
              <a:t>.</a:t>
            </a:r>
          </a:p>
          <a:p>
            <a:r>
              <a:rPr lang="en-US" sz="3800" dirty="0"/>
              <a:t>“Radical Open Access – Building Horizontal Alliances.” Accessed August 6, 2020. </a:t>
            </a:r>
            <a:r>
              <a:rPr lang="en-US" sz="3800" u="sng" dirty="0">
                <a:hlinkClick r:id="rId14"/>
              </a:rPr>
              <a:t>http://radicaloa.disruptivemedia.org.uk/</a:t>
            </a:r>
            <a:r>
              <a:rPr lang="en-US" sz="3800" dirty="0"/>
              <a:t>.</a:t>
            </a:r>
          </a:p>
          <a:p>
            <a:r>
              <a:rPr lang="en-US" sz="3800" dirty="0"/>
              <a:t>“Registry of Research Data Repositories,” n.d. </a:t>
            </a:r>
            <a:r>
              <a:rPr lang="en-US" sz="3800" u="sng" dirty="0">
                <a:hlinkClick r:id="rId15"/>
              </a:rPr>
              <a:t>re3data.org</a:t>
            </a:r>
            <a:r>
              <a:rPr lang="en-US" sz="3800" dirty="0"/>
              <a:t>.</a:t>
            </a:r>
          </a:p>
          <a:p>
            <a:r>
              <a:rPr lang="en-US" sz="3800" dirty="0"/>
              <a:t>“Sherpa Romeo.” Accessed August 12, 2020. </a:t>
            </a:r>
            <a:r>
              <a:rPr lang="en-US" sz="3800" u="sng" dirty="0">
                <a:hlinkClick r:id="rId16"/>
              </a:rPr>
              <a:t>https://v2.sherpa.ac.uk/romeo/</a:t>
            </a:r>
            <a:r>
              <a:rPr lang="en-US" sz="3800" dirty="0"/>
              <a:t>.</a:t>
            </a:r>
          </a:p>
          <a:p>
            <a:pPr marL="0" indent="0">
              <a:lnSpc>
                <a:spcPct val="120000"/>
              </a:lnSpc>
              <a:spcBef>
                <a:spcPts val="600"/>
              </a:spcBef>
              <a:buNone/>
            </a:pPr>
            <a:endParaRPr lang="en-US" dirty="0"/>
          </a:p>
        </p:txBody>
      </p:sp>
      <p:sp>
        <p:nvSpPr>
          <p:cNvPr id="4" name="Rectangle 3">
            <a:extLst>
              <a:ext uri="{FF2B5EF4-FFF2-40B4-BE49-F238E27FC236}">
                <a16:creationId xmlns:a16="http://schemas.microsoft.com/office/drawing/2014/main" id="{079A65C6-299E-4A36-B041-98E6191E6BA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573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F4440-7AAB-412A-83BB-1432B90A0765}"/>
              </a:ext>
            </a:extLst>
          </p:cNvPr>
          <p:cNvSpPr>
            <a:spLocks noGrp="1"/>
          </p:cNvSpPr>
          <p:nvPr>
            <p:ph idx="1"/>
          </p:nvPr>
        </p:nvSpPr>
        <p:spPr>
          <a:xfrm>
            <a:off x="838200" y="697866"/>
            <a:ext cx="10515600" cy="5977254"/>
          </a:xfrm>
        </p:spPr>
        <p:txBody>
          <a:bodyPr>
            <a:normAutofit fontScale="70000" lnSpcReduction="20000"/>
          </a:bodyPr>
          <a:lstStyle/>
          <a:p>
            <a:pPr marL="0" marR="0" indent="-30480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“Ubiquity Press,” n.d.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https://www.ubiquitypress.com/</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“University of California System Strikes Landmark Open-Access Deal with Springer Nature.” Accessed August 12, 2020.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https://www.insidehighered.com/news/2020/06/17/university-california-system-strikes-landmark-open-access-deal-springer-nature</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“Unsub.” Accessed July 29, 2020.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https://unsub.org/</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“Update to the Roadmap for Action.” Community-Owned Infrastructure. Accessed August 3, 2020.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https://infrastructure.sparcopen.org/2020-update/update-to-roadmap-for-action</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“Why Open Research?” Accessed August 21, 2020.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http://whyopenresearch.org/index</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“Wiki/Cc License Compatibility - Creative Commons.” Accessed August 26, 2020.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8">
                  <a:extLst>
                    <a:ext uri="{A12FA001-AC4F-418D-AE19-62706E023703}">
                      <ahyp:hlinkClr xmlns:ahyp="http://schemas.microsoft.com/office/drawing/2018/hyperlinkcolor" val="tx"/>
                    </a:ext>
                  </a:extLst>
                </a:hlinkClick>
              </a:rPr>
              <a:t>https://wiki.creativecommons.org/wiki/Wiki/cc_license_compatibility</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Adie, Euan. “Attention! A Study of Open Access vs Non-Open Access Articles.” Figshare, 2014.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9">
                  <a:extLst>
                    <a:ext uri="{A12FA001-AC4F-418D-AE19-62706E023703}">
                      <ahyp:hlinkClr xmlns:ahyp="http://schemas.microsoft.com/office/drawing/2018/hyperlinkcolor" val="tx"/>
                    </a:ext>
                  </a:extLst>
                </a:hlinkClick>
              </a:rPr>
              <a:t>https://doi.org/10.6084/M9.FIGSHARE.1213690</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Al-Garadi, Mohammed Ali, Kasturi Dewi Varathan, Sri Devi Ravana, Ejaz Ahmed, Ghulam Mujtaba, Muhammad Usman Shahid Khan, and Samee U. Khan. “Analysis of Online Social Network Connections for Identification of Influential Users: Survey and Open Research Issues.” </a:t>
            </a:r>
            <a:r>
              <a:rPr lang="en-US" i="1" dirty="0">
                <a:latin typeface="Calibri" panose="020F0502020204030204" pitchFamily="34" charset="0"/>
                <a:ea typeface="Times New Roman" panose="02020603050405020304" pitchFamily="18" charset="0"/>
                <a:cs typeface="Calibri" panose="020F0502020204030204" pitchFamily="34" charset="0"/>
              </a:rPr>
              <a:t>ACM Computing Surveys</a:t>
            </a:r>
            <a:r>
              <a:rPr lang="en-US" dirty="0">
                <a:latin typeface="Calibri" panose="020F0502020204030204" pitchFamily="34" charset="0"/>
                <a:ea typeface="Times New Roman" panose="02020603050405020304" pitchFamily="18" charset="0"/>
                <a:cs typeface="Calibri" panose="020F0502020204030204" pitchFamily="34" charset="0"/>
              </a:rPr>
              <a:t> 51, no. 1 (January 31, 2018): 16:1–16:37.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10">
                  <a:extLst>
                    <a:ext uri="{A12FA001-AC4F-418D-AE19-62706E023703}">
                      <ahyp:hlinkClr xmlns:ahyp="http://schemas.microsoft.com/office/drawing/2018/hyperlinkcolor" val="tx"/>
                    </a:ext>
                  </a:extLst>
                </a:hlinkClick>
              </a:rPr>
              <a:t>https://doi.org/10.1145/3155897</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ALLEA. “Sustainable and FAIR Data Sharing in the Humanities: Recommendations of the ALLEA Working Group E-Humanities.” Digital Repository of Ireland Publications. Accessed August 12, 2020.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11">
                  <a:extLst>
                    <a:ext uri="{A12FA001-AC4F-418D-AE19-62706E023703}">
                      <ahyp:hlinkClr xmlns:ahyp="http://schemas.microsoft.com/office/drawing/2018/hyperlinkcolor" val="tx"/>
                    </a:ext>
                  </a:extLst>
                </a:hlinkClick>
              </a:rPr>
              <a:t>https://repository.dri.ie/catalog/tq582c863</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Annual Reviews. “Subscribe to Open.” Annual Reviews. Accessed August 6, 2020.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12">
                  <a:extLst>
                    <a:ext uri="{A12FA001-AC4F-418D-AE19-62706E023703}">
                      <ahyp:hlinkClr xmlns:ahyp="http://schemas.microsoft.com/office/drawing/2018/hyperlinkcolor" val="tx"/>
                    </a:ext>
                  </a:extLst>
                </a:hlinkClick>
              </a:rPr>
              <a:t>https://www.annualreviews.org/page/subscriptions/subscribe-to-open</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indent="0">
              <a:buNone/>
            </a:pPr>
            <a:endParaRPr lang="en-US" dirty="0"/>
          </a:p>
        </p:txBody>
      </p:sp>
      <p:sp>
        <p:nvSpPr>
          <p:cNvPr id="4" name="Rectangle 3">
            <a:extLst>
              <a:ext uri="{FF2B5EF4-FFF2-40B4-BE49-F238E27FC236}">
                <a16:creationId xmlns:a16="http://schemas.microsoft.com/office/drawing/2014/main" id="{079A65C6-299E-4A36-B041-98E6191E6BA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504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F4440-7AAB-412A-83BB-1432B90A0765}"/>
              </a:ext>
            </a:extLst>
          </p:cNvPr>
          <p:cNvSpPr>
            <a:spLocks noGrp="1"/>
          </p:cNvSpPr>
          <p:nvPr>
            <p:ph idx="1"/>
          </p:nvPr>
        </p:nvSpPr>
        <p:spPr>
          <a:xfrm>
            <a:off x="838200" y="697866"/>
            <a:ext cx="10515600" cy="5977254"/>
          </a:xfrm>
        </p:spPr>
        <p:txBody>
          <a:bodyPr>
            <a:normAutofit fontScale="85000" lnSpcReduction="20000"/>
          </a:bodyPr>
          <a:lstStyle/>
          <a:p>
            <a:pPr marL="0" lvl="0" indent="-304800">
              <a:lnSpc>
                <a:spcPct val="107000"/>
              </a:lnSpc>
              <a:spcBef>
                <a:spcPts val="0"/>
              </a:spcBef>
            </a:pPr>
            <a:r>
              <a:rPr lang="en-US" sz="2600" dirty="0">
                <a:solidFill>
                  <a:prstClr val="black"/>
                </a:solidFill>
                <a:latin typeface="Calibri" panose="020F0502020204030204" pitchFamily="34" charset="0"/>
                <a:ea typeface="Times New Roman" panose="02020603050405020304" pitchFamily="18" charset="0"/>
                <a:cs typeface="Calibri" panose="020F0502020204030204" pitchFamily="34" charset="0"/>
              </a:rPr>
              <a:t>Australasian Open Access Strategy Group. “Benefits of Open Access,” February 8, 2013. </a:t>
            </a:r>
            <a:r>
              <a:rPr lang="en-US" sz="26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https://aoasg.org.au/resources/benefits-of-open-access/</a:t>
            </a:r>
            <a:r>
              <a:rPr lang="en-US" sz="2600"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304800">
              <a:lnSpc>
                <a:spcPct val="107000"/>
              </a:lnSpc>
              <a:spcBef>
                <a:spcPts val="0"/>
              </a:spcBef>
            </a:pPr>
            <a:r>
              <a:rPr lang="en-US" sz="2600" i="1" dirty="0">
                <a:solidFill>
                  <a:prstClr val="black"/>
                </a:solidFill>
                <a:latin typeface="Calibri" panose="020F0502020204030204" pitchFamily="34" charset="0"/>
                <a:ea typeface="Times New Roman" panose="02020603050405020304" pitchFamily="18" charset="0"/>
                <a:cs typeface="Calibri" panose="020F0502020204030204" pitchFamily="34" charset="0"/>
              </a:rPr>
              <a:t>Beyond APCs: Exploring New, More Inclusive Business Models for Open Access Publishing (Webinar)</a:t>
            </a:r>
            <a:r>
              <a:rPr lang="en-US" sz="2600" dirty="0">
                <a:solidFill>
                  <a:prstClr val="black"/>
                </a:solidFill>
                <a:latin typeface="Calibri" panose="020F0502020204030204" pitchFamily="34" charset="0"/>
                <a:ea typeface="Times New Roman" panose="02020603050405020304" pitchFamily="18" charset="0"/>
                <a:cs typeface="Calibri" panose="020F0502020204030204" pitchFamily="34" charset="0"/>
              </a:rPr>
              <a:t>, 2020. </a:t>
            </a:r>
            <a:r>
              <a:rPr lang="en-US" sz="26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https://www.youtube.com/watch?v=DJGnmJNJnsA&amp;feature=youtu.be</a:t>
            </a:r>
            <a:r>
              <a:rPr lang="en-US" sz="2600"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304800">
              <a:lnSpc>
                <a:spcPct val="107000"/>
              </a:lnSpc>
              <a:spcBef>
                <a:spcPts val="0"/>
              </a:spcBef>
            </a:pPr>
            <a:r>
              <a:rPr lang="en-US" sz="2600" dirty="0">
                <a:solidFill>
                  <a:prstClr val="black"/>
                </a:solidFill>
                <a:latin typeface="Calibri" panose="020F0502020204030204" pitchFamily="34" charset="0"/>
                <a:ea typeface="Times New Roman" panose="02020603050405020304" pitchFamily="18" charset="0"/>
                <a:cs typeface="Calibri" panose="020F0502020204030204" pitchFamily="34" charset="0"/>
              </a:rPr>
              <a:t>BOAI. “Budapest Open Access Initiative | Open Access: Toward the Internet of the Mind.” Accessed July 29, 2020. </a:t>
            </a:r>
            <a:r>
              <a:rPr lang="en-US" sz="26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https://www.budapestopenaccessinitiative.org/open-access-toward-the-internet-of-the-mind</a:t>
            </a:r>
            <a:r>
              <a:rPr lang="en-US" sz="2600"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304800">
              <a:lnSpc>
                <a:spcPct val="107000"/>
              </a:lnSpc>
              <a:spcBef>
                <a:spcPts val="0"/>
              </a:spcBef>
            </a:pPr>
            <a:r>
              <a:rPr lang="en-US" sz="2600" dirty="0">
                <a:solidFill>
                  <a:prstClr val="black"/>
                </a:solidFill>
                <a:latin typeface="Calibri" panose="020F0502020204030204" pitchFamily="34" charset="0"/>
                <a:ea typeface="Times New Roman" panose="02020603050405020304" pitchFamily="18" charset="0"/>
                <a:cs typeface="Calibri" panose="020F0502020204030204" pitchFamily="34" charset="0"/>
              </a:rPr>
              <a:t>Borgman, Christine L. “Open Data, Grey Data, and Stewardship: Universities at the Privacy Frontier.” </a:t>
            </a:r>
            <a:r>
              <a:rPr lang="en-US" sz="2600" i="1" dirty="0">
                <a:solidFill>
                  <a:prstClr val="black"/>
                </a:solidFill>
                <a:latin typeface="Calibri" panose="020F0502020204030204" pitchFamily="34" charset="0"/>
                <a:ea typeface="Times New Roman" panose="02020603050405020304" pitchFamily="18" charset="0"/>
                <a:cs typeface="Calibri" panose="020F0502020204030204" pitchFamily="34" charset="0"/>
              </a:rPr>
              <a:t>Berkeley Technology Law Journal</a:t>
            </a:r>
            <a:r>
              <a:rPr lang="en-US" sz="2600" dirty="0">
                <a:solidFill>
                  <a:prstClr val="black"/>
                </a:solidFill>
                <a:latin typeface="Calibri" panose="020F0502020204030204" pitchFamily="34" charset="0"/>
                <a:ea typeface="Times New Roman" panose="02020603050405020304" pitchFamily="18" charset="0"/>
                <a:cs typeface="Calibri" panose="020F0502020204030204" pitchFamily="34" charset="0"/>
              </a:rPr>
              <a:t> 33 (2018): 365.</a:t>
            </a: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304800">
              <a:lnSpc>
                <a:spcPct val="107000"/>
              </a:lnSpc>
              <a:spcBef>
                <a:spcPts val="0"/>
              </a:spcBef>
            </a:pPr>
            <a:r>
              <a:rPr lang="en-US" sz="2600" dirty="0">
                <a:solidFill>
                  <a:prstClr val="black"/>
                </a:solidFill>
                <a:latin typeface="Calibri" panose="020F0502020204030204" pitchFamily="34" charset="0"/>
                <a:ea typeface="Times New Roman" panose="02020603050405020304" pitchFamily="18" charset="0"/>
                <a:cs typeface="Calibri" panose="020F0502020204030204" pitchFamily="34" charset="0"/>
              </a:rPr>
              <a:t>cOAlition S. “Plan S.” Accessed August 12, 2020. </a:t>
            </a:r>
            <a:r>
              <a:rPr lang="en-US" sz="26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https://www.coalition-s.org/</a:t>
            </a:r>
            <a:r>
              <a:rPr lang="en-US" sz="2600"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304800">
              <a:lnSpc>
                <a:spcPct val="107000"/>
              </a:lnSpc>
              <a:spcBef>
                <a:spcPts val="0"/>
              </a:spcBef>
            </a:pPr>
            <a:r>
              <a:rPr lang="en-US" sz="2600" dirty="0">
                <a:solidFill>
                  <a:prstClr val="black"/>
                </a:solidFill>
                <a:latin typeface="Calibri" panose="020F0502020204030204" pitchFamily="34" charset="0"/>
                <a:ea typeface="Times New Roman" panose="02020603050405020304" pitchFamily="18" charset="0"/>
                <a:cs typeface="Calibri" panose="020F0502020204030204" pitchFamily="34" charset="0"/>
              </a:rPr>
              <a:t>Coalition, Scholarly Publishing and Academic Resources. “2020 Update: SPARC Landscape Analysis &amp; Roadmap for Action.” Community-Owned Infrastructure. Accessed August 3, 2020. </a:t>
            </a:r>
            <a:r>
              <a:rPr lang="en-US" sz="26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https://infrastructure.sparcopen.org/2020-update</a:t>
            </a:r>
            <a:r>
              <a:rPr lang="en-US" sz="2600"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304800">
              <a:lnSpc>
                <a:spcPct val="107000"/>
              </a:lnSpc>
              <a:spcBef>
                <a:spcPts val="0"/>
              </a:spcBef>
            </a:pPr>
            <a:r>
              <a:rPr lang="en-US" sz="2600" dirty="0">
                <a:solidFill>
                  <a:prstClr val="black"/>
                </a:solidFill>
                <a:latin typeface="Calibri" panose="020F0502020204030204" pitchFamily="34" charset="0"/>
                <a:ea typeface="Times New Roman" panose="02020603050405020304" pitchFamily="18" charset="0"/>
                <a:cs typeface="Calibri" panose="020F0502020204030204" pitchFamily="34" charset="0"/>
              </a:rPr>
              <a:t>Coggins, Niccole, Jocelyn Dawson, Melanie Dolechek, and Gisela Concepción Fosado. “Guest Post — An Antiracist Framework for Scholarly Publishing.” The Scholarly Kitchen, August 6, 2020. </a:t>
            </a:r>
            <a:r>
              <a:rPr lang="en-US" sz="26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8">
                  <a:extLst>
                    <a:ext uri="{A12FA001-AC4F-418D-AE19-62706E023703}">
                      <ahyp:hlinkClr xmlns:ahyp="http://schemas.microsoft.com/office/drawing/2018/hyperlinkcolor" val="tx"/>
                    </a:ext>
                  </a:extLst>
                </a:hlinkClick>
              </a:rPr>
              <a:t>https://scholarlykitchen.sspnet.org/2020/08/06/guest-post-an-antiracist-framework-for-scholarly-publishing/</a:t>
            </a:r>
            <a:r>
              <a:rPr lang="en-US" sz="2600"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304800">
              <a:lnSpc>
                <a:spcPct val="107000"/>
              </a:lnSpc>
              <a:spcBef>
                <a:spcPts val="0"/>
              </a:spcBef>
            </a:pPr>
            <a:r>
              <a:rPr lang="en-US" sz="2600" dirty="0">
                <a:solidFill>
                  <a:prstClr val="black"/>
                </a:solidFill>
                <a:latin typeface="Calibri" panose="020F0502020204030204" pitchFamily="34" charset="0"/>
                <a:ea typeface="Times New Roman" panose="02020603050405020304" pitchFamily="18" charset="0"/>
                <a:cs typeface="Calibri" panose="020F0502020204030204" pitchFamily="34" charset="0"/>
              </a:rPr>
              <a:t>Čolaković, Alem, and Mesud Hadžialić. “Internet of Things (IoT): A Review of Enabling Technologies, Challenges, and Open Research Issues.” </a:t>
            </a:r>
            <a:r>
              <a:rPr lang="en-US" sz="2600" i="1" dirty="0">
                <a:solidFill>
                  <a:prstClr val="black"/>
                </a:solidFill>
                <a:latin typeface="Calibri" panose="020F0502020204030204" pitchFamily="34" charset="0"/>
                <a:ea typeface="Times New Roman" panose="02020603050405020304" pitchFamily="18" charset="0"/>
                <a:cs typeface="Calibri" panose="020F0502020204030204" pitchFamily="34" charset="0"/>
              </a:rPr>
              <a:t>Computer Networks</a:t>
            </a:r>
            <a:r>
              <a:rPr lang="en-US" sz="2600" dirty="0">
                <a:solidFill>
                  <a:prstClr val="black"/>
                </a:solidFill>
                <a:latin typeface="Calibri" panose="020F0502020204030204" pitchFamily="34" charset="0"/>
                <a:ea typeface="Times New Roman" panose="02020603050405020304" pitchFamily="18" charset="0"/>
                <a:cs typeface="Calibri" panose="020F0502020204030204" pitchFamily="34" charset="0"/>
              </a:rPr>
              <a:t> 144 (October 24, 2018): 17–39. </a:t>
            </a:r>
            <a:r>
              <a:rPr lang="en-US" sz="26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9">
                  <a:extLst>
                    <a:ext uri="{A12FA001-AC4F-418D-AE19-62706E023703}">
                      <ahyp:hlinkClr xmlns:ahyp="http://schemas.microsoft.com/office/drawing/2018/hyperlinkcolor" val="tx"/>
                    </a:ext>
                  </a:extLst>
                </a:hlinkClick>
              </a:rPr>
              <a:t>https://doi.org/10.1016/j.comnet.2018.07.017</a:t>
            </a:r>
            <a:r>
              <a:rPr lang="en-US" sz="2600"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indent="0">
              <a:buNone/>
            </a:pPr>
            <a:endParaRPr lang="en-US" dirty="0"/>
          </a:p>
        </p:txBody>
      </p:sp>
      <p:sp>
        <p:nvSpPr>
          <p:cNvPr id="4" name="Rectangle 3">
            <a:extLst>
              <a:ext uri="{FF2B5EF4-FFF2-40B4-BE49-F238E27FC236}">
                <a16:creationId xmlns:a16="http://schemas.microsoft.com/office/drawing/2014/main" id="{079A65C6-299E-4A36-B041-98E6191E6BA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7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F4440-7AAB-412A-83BB-1432B90A0765}"/>
              </a:ext>
            </a:extLst>
          </p:cNvPr>
          <p:cNvSpPr>
            <a:spLocks noGrp="1"/>
          </p:cNvSpPr>
          <p:nvPr>
            <p:ph idx="1"/>
          </p:nvPr>
        </p:nvSpPr>
        <p:spPr>
          <a:xfrm>
            <a:off x="838200" y="697865"/>
            <a:ext cx="10515600" cy="5494388"/>
          </a:xfrm>
        </p:spPr>
        <p:txBody>
          <a:bodyPr>
            <a:noAutofit/>
          </a:bodyPr>
          <a:lstStyle/>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COPIM. “COPIM.” Accessed August 21, 2020.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https://www.copim.ac.uk/</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Creative Commons. “Choose a License.” Accessed August 21, 2020.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https://creativecommons.org/choose/</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Dasler, Robin. “Data Sharing Made Easier: Use Repository Finder to Find the Right Repository for Your Data.” DataCite, September 19, 2018.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https://doi.org/10.5438/WDAY-8958</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DMPonline. “DMPonline.” Accessed August 12, 2020.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https://dmponline.dcc.ac.uk/</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DMPTool. “DMPTool.” Accessed August 12, 2020.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https://dmptool.org/</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DOAB. “DOAB: Directory of Open Access Books.” Accessed August 21, 2020.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8">
                  <a:extLst>
                    <a:ext uri="{A12FA001-AC4F-418D-AE19-62706E023703}">
                      <ahyp:hlinkClr xmlns:ahyp="http://schemas.microsoft.com/office/drawing/2018/hyperlinkcolor" val="tx"/>
                    </a:ext>
                  </a:extLst>
                </a:hlinkClick>
              </a:rPr>
              <a:t>https://www.doabooks.org/</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DOAJ. “Directory of Open Access Journals.” Accessed August 12, 2020.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9">
                  <a:extLst>
                    <a:ext uri="{A12FA001-AC4F-418D-AE19-62706E023703}">
                      <ahyp:hlinkClr xmlns:ahyp="http://schemas.microsoft.com/office/drawing/2018/hyperlinkcolor" val="tx"/>
                    </a:ext>
                  </a:extLst>
                </a:hlinkClick>
              </a:rPr>
              <a:t>https://doaj.org</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DOI. “DOI,” n.d.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10">
                  <a:extLst>
                    <a:ext uri="{A12FA001-AC4F-418D-AE19-62706E023703}">
                      <ahyp:hlinkClr xmlns:ahyp="http://schemas.microsoft.com/office/drawing/2018/hyperlinkcolor" val="tx"/>
                    </a:ext>
                  </a:extLst>
                </a:hlinkClick>
              </a:rPr>
              <a:t>www.doi.org</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Dubinsky, Ellen. “Does Open Access Make Cents? Return on Investment in the Institutional Repository | Dubinsky | College &amp; Research Libraries News.” Accessed July 30, 2020.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11">
                  <a:extLst>
                    <a:ext uri="{A12FA001-AC4F-418D-AE19-62706E023703}">
                      <ahyp:hlinkClr xmlns:ahyp="http://schemas.microsoft.com/office/drawing/2018/hyperlinkcolor" val="tx"/>
                    </a:ext>
                  </a:extLst>
                </a:hlinkClick>
              </a:rPr>
              <a:t>https://doi.org/10.5860/crln.80.5.281</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Duraspace.org. “DSpace - A Turnkey Institutional Repository Application.” Accessed August 19, 2020.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12">
                  <a:extLst>
                    <a:ext uri="{A12FA001-AC4F-418D-AE19-62706E023703}">
                      <ahyp:hlinkClr xmlns:ahyp="http://schemas.microsoft.com/office/drawing/2018/hyperlinkcolor" val="tx"/>
                    </a:ext>
                  </a:extLst>
                </a:hlinkClick>
              </a:rPr>
              <a:t>https://duraspace.org/dspace/</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Ehrig-Page, Kate. “2019 UNO Open Access Fund Report.” UNO, 2019.</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European Data Portal. “Datasets | European Data Portal.” Accessed July 30, 2020.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13">
                  <a:extLst>
                    <a:ext uri="{A12FA001-AC4F-418D-AE19-62706E023703}">
                      <ahyp:hlinkClr xmlns:ahyp="http://schemas.microsoft.com/office/drawing/2018/hyperlinkcolor" val="tx"/>
                    </a:ext>
                  </a:extLst>
                </a:hlinkClick>
              </a:rPr>
              <a:t>https://www.europeandataportal.eu/en/covid-19/datasets</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Ferrell, Tonya. “LibGuides: Open Educational Resources (OERs): Home.” Accessed August 21, 2020.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14">
                  <a:extLst>
                    <a:ext uri="{A12FA001-AC4F-418D-AE19-62706E023703}">
                      <ahyp:hlinkClr xmlns:ahyp="http://schemas.microsoft.com/office/drawing/2018/hyperlinkcolor" val="tx"/>
                    </a:ext>
                  </a:extLst>
                </a:hlinkClick>
              </a:rPr>
              <a:t>https://libguides.unomaha.edu/oer/home</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79A65C6-299E-4A36-B041-98E6191E6BA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359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F4440-7AAB-412A-83BB-1432B90A0765}"/>
              </a:ext>
            </a:extLst>
          </p:cNvPr>
          <p:cNvSpPr>
            <a:spLocks noGrp="1"/>
          </p:cNvSpPr>
          <p:nvPr>
            <p:ph idx="1"/>
          </p:nvPr>
        </p:nvSpPr>
        <p:spPr>
          <a:xfrm>
            <a:off x="817880" y="521401"/>
            <a:ext cx="10515600" cy="5317924"/>
          </a:xfrm>
        </p:spPr>
        <p:txBody>
          <a:bodyPr>
            <a:noAutofit/>
          </a:bodyPr>
          <a:lstStyle/>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Ganapathi, Janani. “Open Educational Resources: Challenges and Opportunities in Indian Primary Education.” </a:t>
            </a:r>
            <a:r>
              <a:rPr lang="en-US" sz="1800" i="1" dirty="0">
                <a:latin typeface="Calibri" panose="020F0502020204030204" pitchFamily="34" charset="0"/>
                <a:ea typeface="Times New Roman" panose="02020603050405020304" pitchFamily="18" charset="0"/>
                <a:cs typeface="Calibri" panose="020F0502020204030204" pitchFamily="34" charset="0"/>
              </a:rPr>
              <a:t>International Review of Research in Open and Distributed Learning</a:t>
            </a:r>
            <a:r>
              <a:rPr lang="en-US" sz="1800" dirty="0">
                <a:latin typeface="Calibri" panose="020F0502020204030204" pitchFamily="34" charset="0"/>
                <a:ea typeface="Times New Roman" panose="02020603050405020304" pitchFamily="18" charset="0"/>
                <a:cs typeface="Calibri" panose="020F0502020204030204" pitchFamily="34" charset="0"/>
              </a:rPr>
              <a:t> 19, no. 3 (2018).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https://doi.org/10.19173/irrodl.v19i3.3662</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GetFTR. “Get Full Text Research.” Accessed August 3, 2020.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https://www.getfulltextresearch.com/</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GO FAIR. “GO FAIR Initiative: Make Your Data &amp; Services FAIR.” GO FAIR. Accessed August 12, 2020.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https://www.go-fair.org/</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Green, Toby. “Is Open Access Affordable? Why Current Models Do Not Work and Why We Need Internet-Era Transformation of Scholarly Communications.” </a:t>
            </a:r>
            <a:r>
              <a:rPr lang="en-US" sz="1800" i="1" dirty="0">
                <a:latin typeface="Calibri" panose="020F0502020204030204" pitchFamily="34" charset="0"/>
                <a:ea typeface="Times New Roman" panose="02020603050405020304" pitchFamily="18" charset="0"/>
                <a:cs typeface="Calibri" panose="020F0502020204030204" pitchFamily="34" charset="0"/>
              </a:rPr>
              <a:t>Learned Publishing</a:t>
            </a:r>
            <a:r>
              <a:rPr lang="en-US" sz="1800" dirty="0">
                <a:latin typeface="Calibri" panose="020F0502020204030204" pitchFamily="34" charset="0"/>
                <a:ea typeface="Times New Roman" panose="02020603050405020304" pitchFamily="18" charset="0"/>
                <a:cs typeface="Calibri" panose="020F0502020204030204" pitchFamily="34" charset="0"/>
              </a:rPr>
              <a:t> 32, no. 1 (2019): 13–25.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https://doi.org/10.1002/leap.1219</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http://www.creatomatic.co.uk. “Creatomatic.” </a:t>
            </a:r>
            <a:r>
              <a:rPr lang="en-US" sz="1800" i="1" dirty="0">
                <a:latin typeface="Calibri" panose="020F0502020204030204" pitchFamily="34" charset="0"/>
                <a:ea typeface="Times New Roman" panose="02020603050405020304" pitchFamily="18" charset="0"/>
                <a:cs typeface="Calibri" panose="020F0502020204030204" pitchFamily="34" charset="0"/>
              </a:rPr>
              <a:t>Project Counter</a:t>
            </a:r>
            <a:r>
              <a:rPr lang="en-US" sz="1800" dirty="0">
                <a:latin typeface="Calibri" panose="020F0502020204030204" pitchFamily="34" charset="0"/>
                <a:ea typeface="Times New Roman" panose="02020603050405020304" pitchFamily="18" charset="0"/>
                <a:cs typeface="Calibri" panose="020F0502020204030204" pitchFamily="34" charset="0"/>
              </a:rPr>
              <a:t> (blog). Accessed August 12, 2020.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https://www.projectcounter.org/about/</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Ltd, Kopernio. “Kopernio.” Accessed August 12, 2020.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8">
                  <a:extLst>
                    <a:ext uri="{A12FA001-AC4F-418D-AE19-62706E023703}">
                      <ahyp:hlinkClr xmlns:ahyp="http://schemas.microsoft.com/office/drawing/2018/hyperlinkcolor" val="tx"/>
                    </a:ext>
                  </a:extLst>
                </a:hlinkClick>
              </a:rPr>
              <a:t>https://kopernio.com/</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MacLeavy, Julie, Richard Harris, and Ron Johnston. “The Unintended Consequences of Open Access Publishing – And Possible Futures.” </a:t>
            </a:r>
            <a:r>
              <a:rPr lang="en-US" sz="1800" i="1" dirty="0">
                <a:latin typeface="Calibri" panose="020F0502020204030204" pitchFamily="34" charset="0"/>
                <a:ea typeface="Times New Roman" panose="02020603050405020304" pitchFamily="18" charset="0"/>
                <a:cs typeface="Calibri" panose="020F0502020204030204" pitchFamily="34" charset="0"/>
              </a:rPr>
              <a:t>Geoforum</a:t>
            </a:r>
            <a:r>
              <a:rPr lang="en-US" sz="1800" dirty="0">
                <a:latin typeface="Calibri" panose="020F0502020204030204" pitchFamily="34" charset="0"/>
                <a:ea typeface="Times New Roman" panose="02020603050405020304" pitchFamily="18" charset="0"/>
                <a:cs typeface="Calibri" panose="020F0502020204030204" pitchFamily="34" charset="0"/>
              </a:rPr>
              <a:t> 112 (June 1, 2020): 9–12.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9">
                  <a:extLst>
                    <a:ext uri="{A12FA001-AC4F-418D-AE19-62706E023703}">
                      <ahyp:hlinkClr xmlns:ahyp="http://schemas.microsoft.com/office/drawing/2018/hyperlinkcolor" val="tx"/>
                    </a:ext>
                  </a:extLst>
                </a:hlinkClick>
              </a:rPr>
              <a:t>https://doi.org/10.1016/j.geoforum.2019.12.010</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Manista, Frank (ed.), and Graham (ed.) Stone. “Special Collection - From Finch to Plan S: And You May Ask Yourself, Well How Did I Get Here?” UKSG. Accessed August 12, 2020.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10">
                  <a:extLst>
                    <a:ext uri="{A12FA001-AC4F-418D-AE19-62706E023703}">
                      <ahyp:hlinkClr xmlns:ahyp="http://schemas.microsoft.com/office/drawing/2018/hyperlinkcolor" val="tx"/>
                    </a:ext>
                  </a:extLst>
                </a:hlinkClick>
              </a:rPr>
              <a:t>http://insights.uksg.org/collections/special/from-finch-to-plan-s/</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Max Pixel. “Subscription Subscribe Icon Button.” Accessed August 24, 2020.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11">
                  <a:extLst>
                    <a:ext uri="{A12FA001-AC4F-418D-AE19-62706E023703}">
                      <ahyp:hlinkClr xmlns:ahyp="http://schemas.microsoft.com/office/drawing/2018/hyperlinkcolor" val="tx"/>
                    </a:ext>
                  </a:extLst>
                </a:hlinkClick>
              </a:rPr>
              <a:t>https://www.maxpixel.net/Subscription-Subscribe-Icon-Button-5408999</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79A65C6-299E-4A36-B041-98E6191E6BA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237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F4440-7AAB-412A-83BB-1432B90A0765}"/>
              </a:ext>
            </a:extLst>
          </p:cNvPr>
          <p:cNvSpPr>
            <a:spLocks noGrp="1"/>
          </p:cNvSpPr>
          <p:nvPr>
            <p:ph idx="1"/>
          </p:nvPr>
        </p:nvSpPr>
        <p:spPr>
          <a:xfrm>
            <a:off x="817880" y="514986"/>
            <a:ext cx="10515600" cy="6160134"/>
          </a:xfrm>
        </p:spPr>
        <p:txBody>
          <a:bodyPr>
            <a:normAutofit fontScale="62500" lnSpcReduction="20000"/>
          </a:bodyPr>
          <a:lstStyle/>
          <a:p>
            <a:pPr marL="0" marR="0" indent="-304800">
              <a:lnSpc>
                <a:spcPct val="107000"/>
              </a:lnSpc>
              <a:spcBef>
                <a:spcPts val="0"/>
              </a:spcBef>
              <a:spcAft>
                <a:spcPts val="0"/>
              </a:spcAft>
            </a:pPr>
            <a:r>
              <a:rPr lang="en-US" sz="3000" dirty="0">
                <a:latin typeface="Calibri" panose="020F0502020204030204" pitchFamily="34" charset="0"/>
                <a:ea typeface="Times New Roman" panose="02020603050405020304" pitchFamily="18" charset="0"/>
                <a:cs typeface="Calibri" panose="020F0502020204030204" pitchFamily="34" charset="0"/>
              </a:rPr>
              <a:t>Miao, Fengchun, Sanjaya Mishra, Dominic Orr, and Ben Janssen. “Guidelines on the development of open educational resources policies.” UNESCO. Accessed August 24, 2020. </a:t>
            </a:r>
            <a:r>
              <a:rPr lang="en-US" sz="30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https://unesdoc.unesco.org/ark:/48223/pf0000371129</a:t>
            </a:r>
            <a:r>
              <a:rPr lang="en-US" sz="3000" dirty="0">
                <a:latin typeface="Calibri" panose="020F0502020204030204" pitchFamily="34" charset="0"/>
                <a:ea typeface="Times New Roman" panose="02020603050405020304" pitchFamily="18" charset="0"/>
                <a:cs typeface="Calibri" panose="020F0502020204030204" pitchFamily="34" charset="0"/>
              </a:rPr>
              <a:t>.</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3000" dirty="0">
                <a:latin typeface="Calibri" panose="020F0502020204030204" pitchFamily="34" charset="0"/>
                <a:ea typeface="Times New Roman" panose="02020603050405020304" pitchFamily="18" charset="0"/>
                <a:cs typeface="Calibri" panose="020F0502020204030204" pitchFamily="34" charset="0"/>
              </a:rPr>
              <a:t>National Library of Medicine. “NCBI SARS-CoV-2 Resources.” Accessed July 30, 2020. </a:t>
            </a:r>
            <a:r>
              <a:rPr lang="en-US" sz="30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https://www.ncbi.nlm.nih.gov/sars-cov-2/</a:t>
            </a:r>
            <a:r>
              <a:rPr lang="en-US" sz="3000" dirty="0">
                <a:latin typeface="Calibri" panose="020F0502020204030204" pitchFamily="34" charset="0"/>
                <a:ea typeface="Times New Roman" panose="02020603050405020304" pitchFamily="18" charset="0"/>
                <a:cs typeface="Calibri" panose="020F0502020204030204" pitchFamily="34" charset="0"/>
              </a:rPr>
              <a:t>.</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3000" dirty="0">
                <a:latin typeface="Calibri" panose="020F0502020204030204" pitchFamily="34" charset="0"/>
                <a:ea typeface="Times New Roman" panose="02020603050405020304" pitchFamily="18" charset="0"/>
                <a:cs typeface="Calibri" panose="020F0502020204030204" pitchFamily="34" charset="0"/>
              </a:rPr>
              <a:t>Neto, João Batista. </a:t>
            </a:r>
            <a:r>
              <a:rPr lang="en-US" sz="3000" i="1" dirty="0">
                <a:latin typeface="Calibri" panose="020F0502020204030204" pitchFamily="34" charset="0"/>
                <a:ea typeface="Times New Roman" panose="02020603050405020304" pitchFamily="18" charset="0"/>
                <a:cs typeface="Calibri" panose="020F0502020204030204" pitchFamily="34" charset="0"/>
              </a:rPr>
              <a:t>English: Types of Data. Translation of Document Hosted by João Batista Netoat File:Data Types - Pt Br.Svg</a:t>
            </a:r>
            <a:r>
              <a:rPr lang="en-US" sz="3000" dirty="0">
                <a:latin typeface="Calibri" panose="020F0502020204030204" pitchFamily="34" charset="0"/>
                <a:ea typeface="Times New Roman" panose="02020603050405020304" pitchFamily="18" charset="0"/>
                <a:cs typeface="Calibri" panose="020F0502020204030204" pitchFamily="34" charset="0"/>
              </a:rPr>
              <a:t>. September 7, 2015. Data types - pt br.svg. </a:t>
            </a:r>
            <a:r>
              <a:rPr lang="en-US" sz="30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https://commons.wikimedia.org/wiki/File:Data_types_-_en.svg</a:t>
            </a:r>
            <a:r>
              <a:rPr lang="en-US" sz="3000" dirty="0">
                <a:latin typeface="Calibri" panose="020F0502020204030204" pitchFamily="34" charset="0"/>
                <a:ea typeface="Times New Roman" panose="02020603050405020304" pitchFamily="18" charset="0"/>
                <a:cs typeface="Calibri" panose="020F0502020204030204" pitchFamily="34" charset="0"/>
              </a:rPr>
              <a:t>.</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3000" dirty="0">
                <a:latin typeface="Calibri" panose="020F0502020204030204" pitchFamily="34" charset="0"/>
                <a:ea typeface="Times New Roman" panose="02020603050405020304" pitchFamily="18" charset="0"/>
                <a:cs typeface="Calibri" panose="020F0502020204030204" pitchFamily="34" charset="0"/>
              </a:rPr>
              <a:t>NLA. “Nebraska Library Association - NLA Conference (Cancelled).” Accessed August 21, 2020. </a:t>
            </a:r>
            <a:r>
              <a:rPr lang="en-US" sz="30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https://nebraskalibraries.org/NLA_Conference</a:t>
            </a:r>
            <a:r>
              <a:rPr lang="en-US" sz="3000" dirty="0">
                <a:latin typeface="Calibri" panose="020F0502020204030204" pitchFamily="34" charset="0"/>
                <a:ea typeface="Times New Roman" panose="02020603050405020304" pitchFamily="18" charset="0"/>
                <a:cs typeface="Calibri" panose="020F0502020204030204" pitchFamily="34" charset="0"/>
              </a:rPr>
              <a:t>.</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3000" dirty="0">
                <a:latin typeface="Calibri" panose="020F0502020204030204" pitchFamily="34" charset="0"/>
                <a:ea typeface="Times New Roman" panose="02020603050405020304" pitchFamily="18" charset="0"/>
                <a:cs typeface="Calibri" panose="020F0502020204030204" pitchFamily="34" charset="0"/>
              </a:rPr>
              <a:t>OASPA. “OASPA | Open Access Scholarly Publishers Association.” Accessed August 12, 2020. </a:t>
            </a:r>
            <a:r>
              <a:rPr lang="en-US" sz="30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https://oaspa.org/</a:t>
            </a:r>
            <a:r>
              <a:rPr lang="en-US" sz="3000" dirty="0">
                <a:latin typeface="Calibri" panose="020F0502020204030204" pitchFamily="34" charset="0"/>
                <a:ea typeface="Times New Roman" panose="02020603050405020304" pitchFamily="18" charset="0"/>
                <a:cs typeface="Calibri" panose="020F0502020204030204" pitchFamily="34" charset="0"/>
              </a:rPr>
              <a:t>.</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3000" dirty="0">
                <a:latin typeface="Calibri" panose="020F0502020204030204" pitchFamily="34" charset="0"/>
                <a:ea typeface="Times New Roman" panose="02020603050405020304" pitchFamily="18" charset="0"/>
                <a:cs typeface="Calibri" panose="020F0502020204030204" pitchFamily="34" charset="0"/>
              </a:rPr>
              <a:t>OASPA. “OASPA Webinar - What Is Scholarly Publishing in the 21st Century - 4_2_20.” Accessed August 6, 2020. </a:t>
            </a:r>
            <a:r>
              <a:rPr lang="en-US" sz="30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8">
                  <a:extLst>
                    <a:ext uri="{A12FA001-AC4F-418D-AE19-62706E023703}">
                      <ahyp:hlinkClr xmlns:ahyp="http://schemas.microsoft.com/office/drawing/2018/hyperlinkcolor" val="tx"/>
                    </a:ext>
                  </a:extLst>
                </a:hlinkClick>
              </a:rPr>
              <a:t>https://copyright.wistia.com/medias/5yci3vbnml?wtime=0</a:t>
            </a:r>
            <a:r>
              <a:rPr lang="en-US" sz="3000" dirty="0">
                <a:latin typeface="Calibri" panose="020F0502020204030204" pitchFamily="34" charset="0"/>
                <a:ea typeface="Times New Roman" panose="02020603050405020304" pitchFamily="18" charset="0"/>
                <a:cs typeface="Calibri" panose="020F0502020204030204" pitchFamily="34" charset="0"/>
              </a:rPr>
              <a:t>.</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3000" dirty="0">
                <a:latin typeface="Calibri" panose="020F0502020204030204" pitchFamily="34" charset="0"/>
                <a:ea typeface="Times New Roman" panose="02020603050405020304" pitchFamily="18" charset="0"/>
                <a:cs typeface="Calibri" panose="020F0502020204030204" pitchFamily="34" charset="0"/>
              </a:rPr>
              <a:t>OER Commons. “OER Commons.” Accessed July 30, 2020. </a:t>
            </a:r>
            <a:r>
              <a:rPr lang="en-US" sz="30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9">
                  <a:extLst>
                    <a:ext uri="{A12FA001-AC4F-418D-AE19-62706E023703}">
                      <ahyp:hlinkClr xmlns:ahyp="http://schemas.microsoft.com/office/drawing/2018/hyperlinkcolor" val="tx"/>
                    </a:ext>
                  </a:extLst>
                </a:hlinkClick>
              </a:rPr>
              <a:t>https://www.oercommons.org/</a:t>
            </a:r>
            <a:r>
              <a:rPr lang="en-US" sz="3000" dirty="0">
                <a:latin typeface="Calibri" panose="020F0502020204030204" pitchFamily="34" charset="0"/>
                <a:ea typeface="Times New Roman" panose="02020603050405020304" pitchFamily="18" charset="0"/>
                <a:cs typeface="Calibri" panose="020F0502020204030204" pitchFamily="34" charset="0"/>
              </a:rPr>
              <a:t>.</a:t>
            </a:r>
          </a:p>
          <a:p>
            <a:pPr marL="0" marR="0" indent="-304800">
              <a:lnSpc>
                <a:spcPct val="107000"/>
              </a:lnSpc>
              <a:spcBef>
                <a:spcPts val="0"/>
              </a:spcBef>
              <a:spcAft>
                <a:spcPts val="0"/>
              </a:spcAft>
            </a:pPr>
            <a:r>
              <a:rPr lang="en-US" sz="3000" dirty="0">
                <a:latin typeface="Calibri" panose="020F0502020204030204" pitchFamily="34" charset="0"/>
                <a:ea typeface="Calibri" panose="020F0502020204030204" pitchFamily="34" charset="0"/>
                <a:cs typeface="Calibri" panose="020F0502020204030204" pitchFamily="34" charset="0"/>
              </a:rPr>
              <a:t>Open Access Button, “Open Access Button”. Accessed August 28, 2020. </a:t>
            </a:r>
            <a:r>
              <a:rPr lang="en-US" sz="3000" dirty="0">
                <a:hlinkClick r:id="rId10"/>
              </a:rPr>
              <a:t>https://openaccessbutton.org/</a:t>
            </a:r>
            <a:r>
              <a:rPr lang="en-US" sz="3000" dirty="0"/>
              <a:t>. </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3000" dirty="0">
                <a:latin typeface="Calibri" panose="020F0502020204030204" pitchFamily="34" charset="0"/>
                <a:ea typeface="Times New Roman" panose="02020603050405020304" pitchFamily="18" charset="0"/>
                <a:cs typeface="Calibri" panose="020F0502020204030204" pitchFamily="34" charset="0"/>
              </a:rPr>
              <a:t>Open Data Handbook. “What Is Open Data?” Accessed August 12, 2020. </a:t>
            </a:r>
            <a:r>
              <a:rPr lang="en-US" sz="30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11">
                  <a:extLst>
                    <a:ext uri="{A12FA001-AC4F-418D-AE19-62706E023703}">
                      <ahyp:hlinkClr xmlns:ahyp="http://schemas.microsoft.com/office/drawing/2018/hyperlinkcolor" val="tx"/>
                    </a:ext>
                  </a:extLst>
                </a:hlinkClick>
              </a:rPr>
              <a:t>http://opendatahandbook.org/guide/en/what-is-open-data/</a:t>
            </a:r>
            <a:r>
              <a:rPr lang="en-US" sz="3000" dirty="0">
                <a:latin typeface="Calibri" panose="020F0502020204030204" pitchFamily="34" charset="0"/>
                <a:ea typeface="Times New Roman" panose="02020603050405020304" pitchFamily="18" charset="0"/>
                <a:cs typeface="Calibri" panose="020F0502020204030204" pitchFamily="34" charset="0"/>
              </a:rPr>
              <a:t>.</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3000" dirty="0">
                <a:latin typeface="Calibri" panose="020F0502020204030204" pitchFamily="34" charset="0"/>
                <a:ea typeface="Times New Roman" panose="02020603050405020304" pitchFamily="18" charset="0"/>
                <a:cs typeface="Calibri" panose="020F0502020204030204" pitchFamily="34" charset="0"/>
              </a:rPr>
              <a:t>Open Data Handook. “The Open Data Handbook.” Accessed August 3, 2020. </a:t>
            </a:r>
            <a:r>
              <a:rPr lang="en-US" sz="30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12">
                  <a:extLst>
                    <a:ext uri="{A12FA001-AC4F-418D-AE19-62706E023703}">
                      <ahyp:hlinkClr xmlns:ahyp="http://schemas.microsoft.com/office/drawing/2018/hyperlinkcolor" val="tx"/>
                    </a:ext>
                  </a:extLst>
                </a:hlinkClick>
              </a:rPr>
              <a:t>http://opendatahandbook.org/</a:t>
            </a:r>
            <a:r>
              <a:rPr lang="en-US" sz="3000" dirty="0">
                <a:latin typeface="Calibri" panose="020F0502020204030204" pitchFamily="34" charset="0"/>
                <a:ea typeface="Times New Roman" panose="02020603050405020304" pitchFamily="18" charset="0"/>
                <a:cs typeface="Calibri" panose="020F0502020204030204" pitchFamily="34" charset="0"/>
              </a:rPr>
              <a:t>.</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3000" dirty="0">
                <a:latin typeface="Calibri" panose="020F0502020204030204" pitchFamily="34" charset="0"/>
                <a:ea typeface="Times New Roman" panose="02020603050405020304" pitchFamily="18" charset="0"/>
                <a:cs typeface="Calibri" panose="020F0502020204030204" pitchFamily="34" charset="0"/>
              </a:rPr>
              <a:t>Open Textbook Library. “Open Textbook Library.” Accessed August 21, 2020. </a:t>
            </a:r>
            <a:r>
              <a:rPr lang="en-US" sz="30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13">
                  <a:extLst>
                    <a:ext uri="{A12FA001-AC4F-418D-AE19-62706E023703}">
                      <ahyp:hlinkClr xmlns:ahyp="http://schemas.microsoft.com/office/drawing/2018/hyperlinkcolor" val="tx"/>
                    </a:ext>
                  </a:extLst>
                </a:hlinkClick>
              </a:rPr>
              <a:t>https://open.umn.edu/opentextbooks</a:t>
            </a:r>
            <a:r>
              <a:rPr lang="en-US" sz="3000" dirty="0">
                <a:latin typeface="Calibri" panose="020F0502020204030204" pitchFamily="34" charset="0"/>
                <a:ea typeface="Times New Roman" panose="02020603050405020304" pitchFamily="18" charset="0"/>
                <a:cs typeface="Calibri" panose="020F0502020204030204" pitchFamily="34" charset="0"/>
              </a:rPr>
              <a:t>.</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Rectangle 3">
            <a:extLst>
              <a:ext uri="{FF2B5EF4-FFF2-40B4-BE49-F238E27FC236}">
                <a16:creationId xmlns:a16="http://schemas.microsoft.com/office/drawing/2014/main" id="{079A65C6-299E-4A36-B041-98E6191E6BA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42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F4440-7AAB-412A-83BB-1432B90A0765}"/>
              </a:ext>
            </a:extLst>
          </p:cNvPr>
          <p:cNvSpPr>
            <a:spLocks noGrp="1"/>
          </p:cNvSpPr>
          <p:nvPr>
            <p:ph idx="1"/>
          </p:nvPr>
        </p:nvSpPr>
        <p:spPr>
          <a:xfrm>
            <a:off x="838200" y="697865"/>
            <a:ext cx="10515600" cy="5590640"/>
          </a:xfrm>
        </p:spPr>
        <p:txBody>
          <a:bodyPr>
            <a:normAutofit fontScale="70000" lnSpcReduction="20000"/>
          </a:bodyPr>
          <a:lstStyle/>
          <a:p>
            <a:pPr marL="0" marR="0" indent="-30480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OpenStax. “OpenStax.” Accessed August 21, 2020.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https://openstax.org/</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OPERAS. “OPERAS – Open Scholarly Communication in the European Research Area for Social Sciences and Humanities.” Accessed August 26, 2020.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https://operas.hypotheses.org/</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ORFG. “Open Research Funders Group.” Open Research Funders Group. Accessed August 6, 2020.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http://www.orfg.org</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Pinnock, Gaelen. </a:t>
            </a:r>
            <a:r>
              <a:rPr lang="en-US" i="1" dirty="0">
                <a:latin typeface="Calibri" panose="020F0502020204030204" pitchFamily="34" charset="0"/>
                <a:ea typeface="Times New Roman" panose="02020603050405020304" pitchFamily="18" charset="0"/>
                <a:cs typeface="Calibri" panose="020F0502020204030204" pitchFamily="34" charset="0"/>
              </a:rPr>
              <a:t>English: The Research Data Management (RDM) Lifecycle at the University of Cape Town (UCT).</a:t>
            </a:r>
            <a:r>
              <a:rPr lang="en-US" dirty="0">
                <a:latin typeface="Calibri" panose="020F0502020204030204" pitchFamily="34" charset="0"/>
                <a:ea typeface="Times New Roman" panose="02020603050405020304" pitchFamily="18" charset="0"/>
                <a:cs typeface="Calibri" panose="020F0502020204030204" pitchFamily="34" charset="0"/>
              </a:rPr>
              <a:t> December 1, 2018. Designer commissioned by the UCT Research office / UCT eResearch centre.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https://commons.wikimedia.org/wiki/File:UCT_RDM_lifecycle_(all_icons).svg</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Piwowar, Heather A., and Todd J. Vision. “Data Reuse and the Open Data Citation Advantage.” </a:t>
            </a:r>
            <a:r>
              <a:rPr lang="en-US" i="1" dirty="0">
                <a:latin typeface="Calibri" panose="020F0502020204030204" pitchFamily="34" charset="0"/>
                <a:ea typeface="Times New Roman" panose="02020603050405020304" pitchFamily="18" charset="0"/>
                <a:cs typeface="Calibri" panose="020F0502020204030204" pitchFamily="34" charset="0"/>
              </a:rPr>
              <a:t>PeerJ</a:t>
            </a:r>
            <a:r>
              <a:rPr lang="en-US" dirty="0">
                <a:latin typeface="Calibri" panose="020F0502020204030204" pitchFamily="34" charset="0"/>
                <a:ea typeface="Times New Roman" panose="02020603050405020304" pitchFamily="18" charset="0"/>
                <a:cs typeface="Calibri" panose="020F0502020204030204" pitchFamily="34" charset="0"/>
              </a:rPr>
              <a:t> 1 (October 1, 2013): e175.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https://doi.org/10.7717/peerj.175</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Research Data Service Committee. “UNO Research Data Practices,” 2019.</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SangyaPundir. </a:t>
            </a:r>
            <a:r>
              <a:rPr lang="en-US" i="1" dirty="0">
                <a:latin typeface="Calibri" panose="020F0502020204030204" pitchFamily="34" charset="0"/>
                <a:ea typeface="Times New Roman" panose="02020603050405020304" pitchFamily="18" charset="0"/>
                <a:cs typeface="Calibri" panose="020F0502020204030204" pitchFamily="34" charset="0"/>
              </a:rPr>
              <a:t>English: FAIR Guiding Principles for Data Resources</a:t>
            </a:r>
            <a:r>
              <a:rPr lang="en-US" dirty="0">
                <a:latin typeface="Calibri" panose="020F0502020204030204" pitchFamily="34" charset="0"/>
                <a:ea typeface="Times New Roman" panose="02020603050405020304" pitchFamily="18" charset="0"/>
                <a:cs typeface="Calibri" panose="020F0502020204030204" pitchFamily="34" charset="0"/>
              </a:rPr>
              <a:t>. November 17, 2016. Own work.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8">
                  <a:extLst>
                    <a:ext uri="{A12FA001-AC4F-418D-AE19-62706E023703}">
                      <ahyp:hlinkClr xmlns:ahyp="http://schemas.microsoft.com/office/drawing/2018/hyperlinkcolor" val="tx"/>
                    </a:ext>
                  </a:extLst>
                </a:hlinkClick>
              </a:rPr>
              <a:t>https://commons.wikimedia.org/wiki/File:FAIR_data_principles.jpg</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SPARC. “Big Deal Cancellation Tracking.” Accessed August 3, 2020.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9">
                  <a:extLst>
                    <a:ext uri="{A12FA001-AC4F-418D-AE19-62706E023703}">
                      <ahyp:hlinkClr xmlns:ahyp="http://schemas.microsoft.com/office/drawing/2018/hyperlinkcolor" val="tx"/>
                    </a:ext>
                  </a:extLst>
                </a:hlinkClick>
              </a:rPr>
              <a:t>https://sparcopen.org/our-work/big-deal-cancellation-tracking/</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SPARC. “Campus Open Access Fund FAQ.” SPARC. Accessed August 12, 2020.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10">
                  <a:extLst>
                    <a:ext uri="{A12FA001-AC4F-418D-AE19-62706E023703}">
                      <ahyp:hlinkClr xmlns:ahyp="http://schemas.microsoft.com/office/drawing/2018/hyperlinkcolor" val="tx"/>
                    </a:ext>
                  </a:extLst>
                </a:hlinkClick>
              </a:rPr>
              <a:t>https://sparcopen.org/our-work/oa-funds/faq/</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SPARC. “Open Access.” Accessed August 26, 2020.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11">
                  <a:extLst>
                    <a:ext uri="{A12FA001-AC4F-418D-AE19-62706E023703}">
                      <ahyp:hlinkClr xmlns:ahyp="http://schemas.microsoft.com/office/drawing/2018/hyperlinkcolor" val="tx"/>
                    </a:ext>
                  </a:extLst>
                </a:hlinkClick>
              </a:rPr>
              <a:t>https://sparcopen.org/open-access/</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SPARC. “Open Data.” Accessed August 26, 2020.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12">
                  <a:extLst>
                    <a:ext uri="{A12FA001-AC4F-418D-AE19-62706E023703}">
                      <ahyp:hlinkClr xmlns:ahyp="http://schemas.microsoft.com/office/drawing/2018/hyperlinkcolor" val="tx"/>
                    </a:ext>
                  </a:extLst>
                </a:hlinkClick>
              </a:rPr>
              <a:t>https://sparcopen.org/open-data/</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79A65C6-299E-4A36-B041-98E6191E6BA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855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EB7FF-A1F8-40CA-BFF9-67654B03F04F}"/>
              </a:ext>
            </a:extLst>
          </p:cNvPr>
          <p:cNvSpPr>
            <a:spLocks noGrp="1"/>
          </p:cNvSpPr>
          <p:nvPr>
            <p:ph type="title"/>
          </p:nvPr>
        </p:nvSpPr>
        <p:spPr/>
        <p:txBody>
          <a:bodyPr>
            <a:normAutofit/>
          </a:bodyPr>
          <a:lstStyle/>
          <a:p>
            <a:r>
              <a:rPr lang="en-US" b="1" dirty="0">
                <a:solidFill>
                  <a:schemeClr val="accent1">
                    <a:lumMod val="50000"/>
                  </a:schemeClr>
                </a:solidFill>
              </a:rPr>
              <a:t>Definitions</a:t>
            </a:r>
          </a:p>
        </p:txBody>
      </p:sp>
      <p:sp>
        <p:nvSpPr>
          <p:cNvPr id="3" name="Content Placeholder 2">
            <a:extLst>
              <a:ext uri="{FF2B5EF4-FFF2-40B4-BE49-F238E27FC236}">
                <a16:creationId xmlns:a16="http://schemas.microsoft.com/office/drawing/2014/main" id="{B197D77F-7002-48C9-9320-45C18D083C08}"/>
              </a:ext>
            </a:extLst>
          </p:cNvPr>
          <p:cNvSpPr>
            <a:spLocks noGrp="1"/>
          </p:cNvSpPr>
          <p:nvPr>
            <p:ph idx="1"/>
          </p:nvPr>
        </p:nvSpPr>
        <p:spPr>
          <a:xfrm>
            <a:off x="838200" y="1608273"/>
            <a:ext cx="10928684" cy="4351338"/>
          </a:xfrm>
        </p:spPr>
        <p:txBody>
          <a:bodyPr>
            <a:normAutofit/>
          </a:bodyPr>
          <a:lstStyle/>
          <a:p>
            <a:r>
              <a:rPr lang="en-US" sz="1600" b="1" dirty="0"/>
              <a:t>Open Research</a:t>
            </a:r>
            <a:r>
              <a:rPr lang="en-US" sz="1600" dirty="0"/>
              <a:t>: “Researchers around the world, in all disciplines, store, share and reuse their outputs with the wider research community, so everyone can access insights and knowledge…”</a:t>
            </a:r>
            <a:br>
              <a:rPr lang="en-US" sz="1600" dirty="0"/>
            </a:br>
            <a:r>
              <a:rPr lang="en-US" sz="1600" b="1" i="1" dirty="0"/>
              <a:t>Wellcome Trust</a:t>
            </a:r>
          </a:p>
          <a:p>
            <a:endParaRPr lang="en-US" sz="1600" b="1" dirty="0"/>
          </a:p>
          <a:p>
            <a:r>
              <a:rPr lang="en-US" sz="1600" b="1" dirty="0"/>
              <a:t>Open Access (OA)</a:t>
            </a:r>
            <a:r>
              <a:rPr lang="en-US" sz="1600" dirty="0"/>
              <a:t>: “Open Access is the free, immediate, online availability of high-quality, peer-reviewed research results.”</a:t>
            </a:r>
            <a:br>
              <a:rPr lang="en-US" sz="1600" dirty="0"/>
            </a:br>
            <a:r>
              <a:rPr lang="en-US" sz="1600" b="1" i="1" dirty="0"/>
              <a:t>SPARC</a:t>
            </a:r>
          </a:p>
          <a:p>
            <a:pPr marL="0" indent="0">
              <a:buNone/>
            </a:pPr>
            <a:endParaRPr lang="en-US" sz="1600" dirty="0"/>
          </a:p>
          <a:p>
            <a:r>
              <a:rPr lang="en-US" sz="1600" b="1" dirty="0"/>
              <a:t>Open Data</a:t>
            </a:r>
            <a:r>
              <a:rPr lang="en-US" sz="1600" dirty="0"/>
              <a:t>: “Open data is data that can be freely used, re-used and redistributed by anyone - subject only, at most, to the requirement to attribute and sharealike.”</a:t>
            </a:r>
            <a:br>
              <a:rPr lang="en-US" sz="1600" dirty="0"/>
            </a:br>
            <a:r>
              <a:rPr lang="en-US" sz="1600" b="1" i="1" dirty="0"/>
              <a:t>Open Data Handbook</a:t>
            </a:r>
          </a:p>
          <a:p>
            <a:pPr marL="0" indent="0">
              <a:buNone/>
            </a:pPr>
            <a:endParaRPr lang="en-US" sz="1600" b="1" i="1" dirty="0"/>
          </a:p>
          <a:p>
            <a:r>
              <a:rPr lang="en-US" sz="1600" b="1" dirty="0"/>
              <a:t>Open Educational Research (OER)</a:t>
            </a:r>
            <a:r>
              <a:rPr lang="en-US" sz="1600" dirty="0"/>
              <a:t>: Open Educational Resources (OER) are teaching, learning and research materials… under an open license that permits no-cost access, use, adaptation and redistribution by others with no or limited restrictions. </a:t>
            </a:r>
            <a:br>
              <a:rPr lang="en-US" sz="1600" b="1" dirty="0"/>
            </a:br>
            <a:r>
              <a:rPr lang="en-US" sz="1600" b="1" i="1" dirty="0"/>
              <a:t>UNESCO</a:t>
            </a:r>
            <a:endParaRPr lang="en-US" sz="1600" dirty="0"/>
          </a:p>
        </p:txBody>
      </p:sp>
      <p:sp>
        <p:nvSpPr>
          <p:cNvPr id="6" name="Rectangle 5">
            <a:extLst>
              <a:ext uri="{FF2B5EF4-FFF2-40B4-BE49-F238E27FC236}">
                <a16:creationId xmlns:a16="http://schemas.microsoft.com/office/drawing/2014/main" id="{7355BB60-4985-43E3-A2FA-29C8395CBE0E}"/>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D0BD8AAB-3C35-4901-AE7F-DDAF3C52C58A}"/>
              </a:ext>
            </a:extLst>
          </p:cNvPr>
          <p:cNvCxnSpPr>
            <a:cxnSpLocks/>
          </p:cNvCxnSpPr>
          <p:nvPr/>
        </p:nvCxnSpPr>
        <p:spPr>
          <a:xfrm>
            <a:off x="2382253" y="2081463"/>
            <a:ext cx="37137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275991-49EB-422F-8D8B-12C52E37458B}"/>
              </a:ext>
            </a:extLst>
          </p:cNvPr>
          <p:cNvCxnSpPr>
            <a:cxnSpLocks/>
          </p:cNvCxnSpPr>
          <p:nvPr/>
        </p:nvCxnSpPr>
        <p:spPr>
          <a:xfrm>
            <a:off x="3990473" y="2979821"/>
            <a:ext cx="19290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BEF163-9E5B-43D3-955B-93FB58E83CF7}"/>
              </a:ext>
            </a:extLst>
          </p:cNvPr>
          <p:cNvCxnSpPr>
            <a:cxnSpLocks/>
          </p:cNvCxnSpPr>
          <p:nvPr/>
        </p:nvCxnSpPr>
        <p:spPr>
          <a:xfrm>
            <a:off x="4699801" y="3914274"/>
            <a:ext cx="39990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72D81F-D913-406F-981E-23636C34A920}"/>
              </a:ext>
            </a:extLst>
          </p:cNvPr>
          <p:cNvCxnSpPr>
            <a:cxnSpLocks/>
          </p:cNvCxnSpPr>
          <p:nvPr/>
        </p:nvCxnSpPr>
        <p:spPr>
          <a:xfrm>
            <a:off x="3222836" y="5254319"/>
            <a:ext cx="12456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57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F4440-7AAB-412A-83BB-1432B90A0765}"/>
              </a:ext>
            </a:extLst>
          </p:cNvPr>
          <p:cNvSpPr>
            <a:spLocks noGrp="1"/>
          </p:cNvSpPr>
          <p:nvPr>
            <p:ph idx="1"/>
          </p:nvPr>
        </p:nvSpPr>
        <p:spPr>
          <a:xfrm>
            <a:off x="838200" y="697865"/>
            <a:ext cx="10515600" cy="5590640"/>
          </a:xfrm>
        </p:spPr>
        <p:txBody>
          <a:bodyPr>
            <a:noAutofit/>
          </a:bodyPr>
          <a:lstStyle/>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SPARC. “Sharing Experiences of Journal Cancellations on a Rapid Timeline,” July 9, 2020.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https://sparcopen.org/news/2020/sharing-experiences-of-journal-cancellations-on-a-rapid-timeline/</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Tait, Alan. “Education for Development: From Distance to Open Education.” </a:t>
            </a:r>
            <a:r>
              <a:rPr lang="en-US" sz="1800" i="1" dirty="0">
                <a:latin typeface="Calibri" panose="020F0502020204030204" pitchFamily="34" charset="0"/>
                <a:ea typeface="Times New Roman" panose="02020603050405020304" pitchFamily="18" charset="0"/>
                <a:cs typeface="Calibri" panose="020F0502020204030204" pitchFamily="34" charset="0"/>
              </a:rPr>
              <a:t>Journal of Learning for Development</a:t>
            </a:r>
            <a:r>
              <a:rPr lang="en-US" sz="1800" dirty="0">
                <a:latin typeface="Calibri" panose="020F0502020204030204" pitchFamily="34" charset="0"/>
                <a:ea typeface="Times New Roman" panose="02020603050405020304" pitchFamily="18" charset="0"/>
                <a:cs typeface="Calibri" panose="020F0502020204030204" pitchFamily="34" charset="0"/>
              </a:rPr>
              <a:t> 5, no. 2 (2018): 101–15.</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The Scholarly Kitchen. “Subscribe To Open: Annual Reviews’ Take on Open Access,” April 2, 2019.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https://scholarlykitchen.sspnet.org/2019/04/02/subscribe-to-open/</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UNESCO. “Open Educational Resources (OER),” July 20, 2017.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https://en.unesco.org/themes/building-knowledge-societies/oer</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University of Nebraska at Omaha. “DigitalCommons@UNO - The Institutional Repository of the University of Nebraska at Omaha.” Accessed August 12, 2020.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https://digitalcommons.unomaha.edu/</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Unpaywall. “Unpaywall: An Open Database of 20 Million Free Scholarly Articles.” Accessed August 3, 2020.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http://unpaywall.org/</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Vandewalle, Patrick. “Code Sharing Is Associated with Research Impact in Image Processing.” </a:t>
            </a:r>
            <a:r>
              <a:rPr lang="en-US" sz="1800" i="1" dirty="0">
                <a:latin typeface="Calibri" panose="020F0502020204030204" pitchFamily="34" charset="0"/>
                <a:ea typeface="Times New Roman" panose="02020603050405020304" pitchFamily="18" charset="0"/>
                <a:cs typeface="Calibri" panose="020F0502020204030204" pitchFamily="34" charset="0"/>
              </a:rPr>
              <a:t>Computing in Science &amp; Engineering</a:t>
            </a:r>
            <a:r>
              <a:rPr lang="en-US" sz="1800" dirty="0">
                <a:latin typeface="Calibri" panose="020F0502020204030204" pitchFamily="34" charset="0"/>
                <a:ea typeface="Times New Roman" panose="02020603050405020304" pitchFamily="18" charset="0"/>
                <a:cs typeface="Calibri" panose="020F0502020204030204" pitchFamily="34" charset="0"/>
              </a:rPr>
              <a:t> 14, no. 4 (July 2012): 42–47.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8">
                  <a:extLst>
                    <a:ext uri="{A12FA001-AC4F-418D-AE19-62706E023703}">
                      <ahyp:hlinkClr xmlns:ahyp="http://schemas.microsoft.com/office/drawing/2018/hyperlinkcolor" val="tx"/>
                    </a:ext>
                  </a:extLst>
                </a:hlinkClick>
              </a:rPr>
              <a:t>https://doi.org/10.1109/MCSE.2012.63</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Wellcome. “What Is Open Research?” Accessed August 26, 2020.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9">
                  <a:extLst>
                    <a:ext uri="{A12FA001-AC4F-418D-AE19-62706E023703}">
                      <ahyp:hlinkClr xmlns:ahyp="http://schemas.microsoft.com/office/drawing/2018/hyperlinkcolor" val="tx"/>
                    </a:ext>
                  </a:extLst>
                </a:hlinkClick>
              </a:rPr>
              <a:t>https://wellcome.ac.uk/what-we-do/our-work/open-research</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304800">
              <a:lnSpc>
                <a:spcPct val="107000"/>
              </a:lnSpc>
              <a:spcBef>
                <a:spcPts val="0"/>
              </a:spcBef>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Why Open Research? “Don’t All Researchers Have Access?” Accessed August 21, 2020. </a:t>
            </a:r>
            <a:r>
              <a:rPr lang="en-US" sz="1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10">
                  <a:extLst>
                    <a:ext uri="{A12FA001-AC4F-418D-AE19-62706E023703}">
                      <ahyp:hlinkClr xmlns:ahyp="http://schemas.microsoft.com/office/drawing/2018/hyperlinkcolor" val="tx"/>
                    </a:ext>
                  </a:extLst>
                </a:hlinkClick>
              </a:rPr>
              <a:t>http://whyopenresearch.org/paywalls</a:t>
            </a:r>
            <a:r>
              <a:rPr lang="en-US" sz="1800" dirty="0">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79A65C6-299E-4A36-B041-98E6191E6BA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473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D25E-8B48-42CC-BE16-69B0279A260C}"/>
              </a:ext>
            </a:extLst>
          </p:cNvPr>
          <p:cNvSpPr>
            <a:spLocks noGrp="1"/>
          </p:cNvSpPr>
          <p:nvPr>
            <p:ph type="title"/>
          </p:nvPr>
        </p:nvSpPr>
        <p:spPr/>
        <p:txBody>
          <a:bodyPr/>
          <a:lstStyle/>
          <a:p>
            <a:r>
              <a:rPr lang="en-US" b="1" dirty="0">
                <a:solidFill>
                  <a:schemeClr val="accent1">
                    <a:lumMod val="50000"/>
                  </a:schemeClr>
                </a:solidFill>
              </a:rPr>
              <a:t>Open Access: Benefits</a:t>
            </a:r>
          </a:p>
        </p:txBody>
      </p:sp>
      <p:sp>
        <p:nvSpPr>
          <p:cNvPr id="6" name="Rectangle 5">
            <a:extLst>
              <a:ext uri="{FF2B5EF4-FFF2-40B4-BE49-F238E27FC236}">
                <a16:creationId xmlns:a16="http://schemas.microsoft.com/office/drawing/2014/main" id="{69284DFC-E506-4BB3-A67A-303B652E2ED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F3153E0-7E98-48E4-B217-6987469AA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690688"/>
            <a:ext cx="5486400" cy="4114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72953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D25E-8B48-42CC-BE16-69B0279A260C}"/>
              </a:ext>
            </a:extLst>
          </p:cNvPr>
          <p:cNvSpPr>
            <a:spLocks noGrp="1"/>
          </p:cNvSpPr>
          <p:nvPr>
            <p:ph type="title"/>
          </p:nvPr>
        </p:nvSpPr>
        <p:spPr/>
        <p:txBody>
          <a:bodyPr/>
          <a:lstStyle/>
          <a:p>
            <a:r>
              <a:rPr lang="en-US" b="1" dirty="0">
                <a:solidFill>
                  <a:schemeClr val="accent1">
                    <a:lumMod val="50000"/>
                  </a:schemeClr>
                </a:solidFill>
              </a:rPr>
              <a:t>Open Access: Types</a:t>
            </a:r>
          </a:p>
        </p:txBody>
      </p:sp>
      <p:sp>
        <p:nvSpPr>
          <p:cNvPr id="3" name="Content Placeholder 2">
            <a:extLst>
              <a:ext uri="{FF2B5EF4-FFF2-40B4-BE49-F238E27FC236}">
                <a16:creationId xmlns:a16="http://schemas.microsoft.com/office/drawing/2014/main" id="{CF4A2BDB-4553-49FB-B334-AF904A5E1AFF}"/>
              </a:ext>
            </a:extLst>
          </p:cNvPr>
          <p:cNvSpPr>
            <a:spLocks noGrp="1"/>
          </p:cNvSpPr>
          <p:nvPr>
            <p:ph idx="1"/>
          </p:nvPr>
        </p:nvSpPr>
        <p:spPr>
          <a:xfrm>
            <a:off x="838200" y="1903413"/>
            <a:ext cx="9398000" cy="4351338"/>
          </a:xfrm>
        </p:spPr>
        <p:txBody>
          <a:bodyPr/>
          <a:lstStyle/>
          <a:p>
            <a:pPr marL="0" indent="0">
              <a:buNone/>
            </a:pPr>
            <a:r>
              <a:rPr lang="en-US" sz="3600" b="1" dirty="0">
                <a:highlight>
                  <a:srgbClr val="C0C0C0"/>
                </a:highlight>
              </a:rPr>
              <a:t>Platinum</a:t>
            </a:r>
            <a:r>
              <a:rPr lang="en-US" sz="3600" dirty="0"/>
              <a:t>: </a:t>
            </a:r>
            <a:r>
              <a:rPr lang="en-US" dirty="0"/>
              <a:t>copyright remains with the author, with no publishing fee</a:t>
            </a:r>
          </a:p>
          <a:p>
            <a:pPr marL="0" indent="0">
              <a:buNone/>
            </a:pPr>
            <a:endParaRPr lang="en-US" b="1" dirty="0">
              <a:highlight>
                <a:srgbClr val="FFFF00"/>
              </a:highlight>
            </a:endParaRPr>
          </a:p>
          <a:p>
            <a:pPr marL="0" indent="0">
              <a:buNone/>
            </a:pPr>
            <a:r>
              <a:rPr lang="en-US" sz="3600" b="1" dirty="0">
                <a:highlight>
                  <a:srgbClr val="FFFF00"/>
                </a:highlight>
              </a:rPr>
              <a:t>Gold</a:t>
            </a:r>
            <a:r>
              <a:rPr lang="en-US" dirty="0"/>
              <a:t>: copyright remains with the author, for a fee </a:t>
            </a:r>
          </a:p>
          <a:p>
            <a:pPr marL="0" indent="0">
              <a:buNone/>
            </a:pPr>
            <a:endParaRPr lang="en-US" dirty="0"/>
          </a:p>
          <a:p>
            <a:pPr marL="0" indent="0">
              <a:buNone/>
            </a:pPr>
            <a:r>
              <a:rPr lang="en-US" sz="3600" b="1" dirty="0">
                <a:highlight>
                  <a:srgbClr val="00FF00"/>
                </a:highlight>
              </a:rPr>
              <a:t>Green</a:t>
            </a:r>
            <a:r>
              <a:rPr lang="en-US" dirty="0"/>
              <a:t>: copyright often remains with the publisher, though the author has the right to self-archive their work on their institutional repository </a:t>
            </a:r>
          </a:p>
          <a:p>
            <a:pPr marL="0" indent="0">
              <a:buNone/>
            </a:pPr>
            <a:endParaRPr lang="en-US" dirty="0"/>
          </a:p>
        </p:txBody>
      </p:sp>
      <p:sp>
        <p:nvSpPr>
          <p:cNvPr id="6" name="Rectangle 5">
            <a:extLst>
              <a:ext uri="{FF2B5EF4-FFF2-40B4-BE49-F238E27FC236}">
                <a16:creationId xmlns:a16="http://schemas.microsoft.com/office/drawing/2014/main" id="{69284DFC-E506-4BB3-A67A-303B652E2ED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081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D25E-8B48-42CC-BE16-69B0279A260C}"/>
              </a:ext>
            </a:extLst>
          </p:cNvPr>
          <p:cNvSpPr>
            <a:spLocks noGrp="1"/>
          </p:cNvSpPr>
          <p:nvPr>
            <p:ph type="title"/>
          </p:nvPr>
        </p:nvSpPr>
        <p:spPr/>
        <p:txBody>
          <a:bodyPr/>
          <a:lstStyle/>
          <a:p>
            <a:r>
              <a:rPr lang="en-US" b="1" dirty="0">
                <a:solidFill>
                  <a:schemeClr val="accent1">
                    <a:lumMod val="50000"/>
                  </a:schemeClr>
                </a:solidFill>
              </a:rPr>
              <a:t>Gold Open Access: Realities</a:t>
            </a:r>
          </a:p>
        </p:txBody>
      </p:sp>
      <p:sp>
        <p:nvSpPr>
          <p:cNvPr id="3" name="Content Placeholder 2">
            <a:extLst>
              <a:ext uri="{FF2B5EF4-FFF2-40B4-BE49-F238E27FC236}">
                <a16:creationId xmlns:a16="http://schemas.microsoft.com/office/drawing/2014/main" id="{CF4A2BDB-4553-49FB-B334-AF904A5E1AFF}"/>
              </a:ext>
            </a:extLst>
          </p:cNvPr>
          <p:cNvSpPr>
            <a:spLocks noGrp="1"/>
          </p:cNvSpPr>
          <p:nvPr>
            <p:ph idx="1"/>
          </p:nvPr>
        </p:nvSpPr>
        <p:spPr>
          <a:xfrm>
            <a:off x="838200" y="1903413"/>
            <a:ext cx="5486400" cy="4351338"/>
          </a:xfrm>
        </p:spPr>
        <p:txBody>
          <a:bodyPr/>
          <a:lstStyle/>
          <a:p>
            <a:r>
              <a:rPr lang="en-US" dirty="0">
                <a:latin typeface="Calibri" panose="020F0502020204030204" pitchFamily="34" charset="0"/>
                <a:cs typeface="Calibri" panose="020F0502020204030204" pitchFamily="34" charset="0"/>
              </a:rPr>
              <a:t>Pay to publish</a:t>
            </a:r>
          </a:p>
          <a:p>
            <a:r>
              <a:rPr lang="en-US" dirty="0">
                <a:latin typeface="Calibri" panose="020F0502020204030204" pitchFamily="34" charset="0"/>
                <a:cs typeface="Calibri" panose="020F0502020204030204" pitchFamily="34" charset="0"/>
              </a:rPr>
              <a:t>Pragmatic approach to current market</a:t>
            </a:r>
          </a:p>
          <a:p>
            <a:r>
              <a:rPr lang="en-US" dirty="0">
                <a:latin typeface="Calibri" panose="020F0502020204030204" pitchFamily="34" charset="0"/>
                <a:cs typeface="Calibri" panose="020F0502020204030204" pitchFamily="34" charset="0"/>
              </a:rPr>
              <a:t>Not all Gold Open Access is the same</a:t>
            </a:r>
          </a:p>
          <a:p>
            <a:pPr marL="0" indent="0">
              <a:buNone/>
            </a:pPr>
            <a:endParaRPr lang="en-US" dirty="0"/>
          </a:p>
        </p:txBody>
      </p:sp>
      <p:sp>
        <p:nvSpPr>
          <p:cNvPr id="6" name="Rectangle 5">
            <a:extLst>
              <a:ext uri="{FF2B5EF4-FFF2-40B4-BE49-F238E27FC236}">
                <a16:creationId xmlns:a16="http://schemas.microsoft.com/office/drawing/2014/main" id="{69284DFC-E506-4BB3-A67A-303B652E2ED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whyopenresearch.org/images/paywall.jpg">
            <a:extLst>
              <a:ext uri="{FF2B5EF4-FFF2-40B4-BE49-F238E27FC236}">
                <a16:creationId xmlns:a16="http://schemas.microsoft.com/office/drawing/2014/main" id="{5E472023-EFA5-4834-B228-A8BD0907A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690688"/>
            <a:ext cx="4206240" cy="38489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632C6D1-4B67-45F0-9F6F-D105C8A93AAD}"/>
              </a:ext>
            </a:extLst>
          </p:cNvPr>
          <p:cNvSpPr txBox="1"/>
          <p:nvPr/>
        </p:nvSpPr>
        <p:spPr>
          <a:xfrm>
            <a:off x="7058660" y="5518484"/>
            <a:ext cx="4206240" cy="507831"/>
          </a:xfrm>
          <a:prstGeom prst="rect">
            <a:avLst/>
          </a:prstGeom>
          <a:noFill/>
        </p:spPr>
        <p:txBody>
          <a:bodyPr wrap="square" rtlCol="0">
            <a:spAutoFit/>
          </a:bodyPr>
          <a:lstStyle/>
          <a:p>
            <a:r>
              <a:rPr lang="en-US" sz="1350" dirty="0"/>
              <a:t>“</a:t>
            </a:r>
            <a:r>
              <a:rPr lang="en-US" sz="1350" dirty="0">
                <a:hlinkClick r:id="rId4"/>
              </a:rPr>
              <a:t>Image Gallery</a:t>
            </a:r>
            <a:r>
              <a:rPr lang="en-US" sz="1350" dirty="0"/>
              <a:t>” by John R. McKiernan, </a:t>
            </a:r>
            <a:r>
              <a:rPr lang="en-US" sz="1350" dirty="0">
                <a:hlinkClick r:id="rId5"/>
              </a:rPr>
              <a:t>Why Open Research?</a:t>
            </a:r>
            <a:r>
              <a:rPr lang="en-US" sz="1350" dirty="0"/>
              <a:t> is licensed under </a:t>
            </a:r>
            <a:r>
              <a:rPr lang="en-US" sz="1350" dirty="0">
                <a:hlinkClick r:id="rId6"/>
              </a:rPr>
              <a:t>CC BY 4.0</a:t>
            </a:r>
            <a:endParaRPr lang="en-US" sz="1350" dirty="0"/>
          </a:p>
        </p:txBody>
      </p:sp>
    </p:spTree>
    <p:extLst>
      <p:ext uri="{BB962C8B-B14F-4D97-AF65-F5344CB8AC3E}">
        <p14:creationId xmlns:p14="http://schemas.microsoft.com/office/powerpoint/2010/main" val="133091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D25E-8B48-42CC-BE16-69B0279A260C}"/>
              </a:ext>
            </a:extLst>
          </p:cNvPr>
          <p:cNvSpPr>
            <a:spLocks noGrp="1"/>
          </p:cNvSpPr>
          <p:nvPr>
            <p:ph type="title"/>
          </p:nvPr>
        </p:nvSpPr>
        <p:spPr/>
        <p:txBody>
          <a:bodyPr/>
          <a:lstStyle/>
          <a:p>
            <a:r>
              <a:rPr lang="en-US" b="1" dirty="0">
                <a:solidFill>
                  <a:schemeClr val="accent1">
                    <a:lumMod val="50000"/>
                  </a:schemeClr>
                </a:solidFill>
              </a:rPr>
              <a:t>Open Access @ UNO</a:t>
            </a:r>
          </a:p>
        </p:txBody>
      </p:sp>
      <p:sp>
        <p:nvSpPr>
          <p:cNvPr id="3" name="Content Placeholder 2">
            <a:extLst>
              <a:ext uri="{FF2B5EF4-FFF2-40B4-BE49-F238E27FC236}">
                <a16:creationId xmlns:a16="http://schemas.microsoft.com/office/drawing/2014/main" id="{CF4A2BDB-4553-49FB-B334-AF904A5E1AFF}"/>
              </a:ext>
            </a:extLst>
          </p:cNvPr>
          <p:cNvSpPr>
            <a:spLocks noGrp="1"/>
          </p:cNvSpPr>
          <p:nvPr>
            <p:ph idx="1"/>
          </p:nvPr>
        </p:nvSpPr>
        <p:spPr>
          <a:xfrm>
            <a:off x="838200" y="1825625"/>
            <a:ext cx="6152680" cy="4351338"/>
          </a:xfrm>
        </p:spPr>
        <p:txBody>
          <a:bodyPr/>
          <a:lstStyle/>
          <a:p>
            <a:r>
              <a:rPr lang="en-US" dirty="0"/>
              <a:t>UNO’s experience</a:t>
            </a:r>
          </a:p>
          <a:p>
            <a:pPr marL="0" indent="0">
              <a:buNone/>
            </a:pPr>
            <a:r>
              <a:rPr lang="en-US" dirty="0"/>
              <a:t>- OA Fund 2014-2019</a:t>
            </a:r>
          </a:p>
          <a:p>
            <a:pPr marL="0" indent="0">
              <a:buNone/>
            </a:pPr>
            <a:r>
              <a:rPr lang="en-US" dirty="0"/>
              <a:t>- Average invoice cost: $300 higher in  2019-2020 vs. 2017-2018. $890 higher in 2019-2020 vs. 2015-2016.</a:t>
            </a:r>
          </a:p>
          <a:p>
            <a:pPr marL="0" indent="0">
              <a:buNone/>
            </a:pPr>
            <a:r>
              <a:rPr lang="en-US" dirty="0"/>
              <a:t>- 2019-2020 Funds ran out November 2019</a:t>
            </a:r>
          </a:p>
        </p:txBody>
      </p:sp>
      <p:sp>
        <p:nvSpPr>
          <p:cNvPr id="6" name="Rectangle 5">
            <a:extLst>
              <a:ext uri="{FF2B5EF4-FFF2-40B4-BE49-F238E27FC236}">
                <a16:creationId xmlns:a16="http://schemas.microsoft.com/office/drawing/2014/main" id="{69284DFC-E506-4BB3-A67A-303B652E2ED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ttps://attachments.office.net/owa/kehrigpage%40unomaha.edu/service.svc/s/GetAttachmentThumbnail?id=AAMkADM5M2JhMzM2LWI5OTEtNDg3ZC04Njg4LTgwOWM4YjI3Y2FjMQBGAAAAAAD1L8TNKZZYRJqIlXQ2bUVVBwA8SdLBJfY2SZ0gBGysn1mPAAAAAAEMAAA8SdLBJfY2SZ0gBGysn1mPAAKoVb1YAAABEgAQAHA7ckY1n41FncxviU8FWpo%3D&amp;thumbnailType=2&amp;owa=outlook.office365.com&amp;scriptVer=2020081704.10&amp;X-OWA-CANARY=HzBa0zJ4SEKppSqrfk7GkRCm_G9RSNgYFJn9W-ohzFy2SlQtexltka_hdKt29urlJmU5ptB45uo.&amp;token=eyJhbGciOiJSUzI1NiIsImtpZCI6IjU2MzU4ODUyMzRCOTI1MkRERTAwNTc2NkQ5RDlGMjc2NTY1RjYzRTIiLCJ0eXAiOiJKV1QiLCJ4NXQiOiJWaldJVWpTNUpTM2VBRmRtMmRueWRsWmZZLUkifQ.eyJvcmlnaW4iOiJodHRwczovL291dGxvb2sub2ZmaWNlMzY1LmNvbSIsInVjIjoiY2I2NWY2OGJiYmVjNDM4MzkyZGYxMzU5Zjk5MTc2YTkiLCJzaWduaW5fc3RhdGUiOiJbXCJrbXNpXCJdIiwidmVyIjoiRXhjaGFuZ2UuQ2FsbGJhY2suVjEiLCJhcHBjdHhzZW5kZXIiOiJPd2FEb3dubG9hZEBmMWY0YmU4Ni1kMDQ4LTQ3ZTgtYWEyNi0xNWIwMWRjZGIxM2QiLCJpc3NyaW5nIjoiV1ciLCJhcHBjdHgiOiJ7XCJtc2V4Y2hwcm90XCI6XCJvd2FcIixcInByaW1hcnlzaWRcIjpcIlMtMS01LTIxLTEwOTMxODgzODUtMzg0OTI1MTEyMy0zMDYwNTIzODA4LTE3OTUwMTQzXCIsXCJwdWlkXCI6XCIxMTUzODM2Mjk2NzYxNjcxNDM0XCIsXCJvaWRcIjpcIjBiZmRmOGYwLTM5ZDQtNGZhZi05ZDljLTM4MTZkNmQwM2ZkZVwiLFwic2NvcGVcIjpcIk93YURvd25sb2FkXCJ9IiwibmJmIjoxNTk4Mjg5MTE5LCJleHAiOjE1OTgyODk3MTksImlzcyI6IjAwMDAwMDAyLTAwMDAtMGZmMS1jZTAwLTAwMDAwMDAwMDAwMEBmMWY0YmU4Ni1kMDQ4LTQ3ZTgtYWEyNi0xNWIwMWRjZGIxM2QiLCJhdWQiOiIwMDAwMDAwMi0wMDAwLTBmZjEtY2UwMC0wMDAwMDAwMDAwMDAvYXR0YWNobWVudHMub2ZmaWNlLm5ldEBmMWY0YmU4Ni1kMDQ4LTQ3ZTgtYWEyNi0xNWIwMWRjZGIxM2QiLCJoYXBwIjoib3dhIn0.tDJIdQnCyagLuzfAnnlYkpE7RicyZhibdROmL-xVyoh5IHZu01BmPa8eoY1Dukij4pZan55A5yP9wHP_rqAnDSJ9xyA7pFF9H50QqzGsHr_ZRBAB-VOvHG3gnIhpmjgKD30s34tCDmXQ7itr2NoPW7H1oHE0f8HtaNpLHurWMNN72P-vPjFNRvoph33wKkDn-Q4BVnKKIVwvvVfVs38QA0qYegc7F5s_EWezwkRyGvQVwpHkU7WFrUV_iGMrCMtqcLjx-uWA70_IQal5nopI5PL_vuNTp31rdzgDg0vfEfQNsfVgoNV2eervl4srGrTuPJEytX04wDHiXKg5ipbm_A&amp;animation=true">
            <a:extLst>
              <a:ext uri="{FF2B5EF4-FFF2-40B4-BE49-F238E27FC236}">
                <a16:creationId xmlns:a16="http://schemas.microsoft.com/office/drawing/2014/main" id="{BD3C8E43-374C-4991-86A7-2F0061F3E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040" y="1578134"/>
            <a:ext cx="3717760" cy="4846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99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D25E-8B48-42CC-BE16-69B0279A260C}"/>
              </a:ext>
            </a:extLst>
          </p:cNvPr>
          <p:cNvSpPr>
            <a:spLocks noGrp="1"/>
          </p:cNvSpPr>
          <p:nvPr>
            <p:ph type="title"/>
          </p:nvPr>
        </p:nvSpPr>
        <p:spPr/>
        <p:txBody>
          <a:bodyPr/>
          <a:lstStyle/>
          <a:p>
            <a:r>
              <a:rPr lang="en-US" b="1" dirty="0">
                <a:solidFill>
                  <a:schemeClr val="accent1">
                    <a:lumMod val="50000"/>
                  </a:schemeClr>
                </a:solidFill>
              </a:rPr>
              <a:t>Open Access @ UNO Continued</a:t>
            </a:r>
          </a:p>
        </p:txBody>
      </p:sp>
      <p:sp>
        <p:nvSpPr>
          <p:cNvPr id="3" name="Content Placeholder 2">
            <a:extLst>
              <a:ext uri="{FF2B5EF4-FFF2-40B4-BE49-F238E27FC236}">
                <a16:creationId xmlns:a16="http://schemas.microsoft.com/office/drawing/2014/main" id="{CF4A2BDB-4553-49FB-B334-AF904A5E1AFF}"/>
              </a:ext>
            </a:extLst>
          </p:cNvPr>
          <p:cNvSpPr>
            <a:spLocks noGrp="1"/>
          </p:cNvSpPr>
          <p:nvPr>
            <p:ph idx="1"/>
          </p:nvPr>
        </p:nvSpPr>
        <p:spPr/>
        <p:txBody>
          <a:bodyPr/>
          <a:lstStyle/>
          <a:p>
            <a:r>
              <a:rPr lang="en-US" dirty="0"/>
              <a:t>UNO’s experience</a:t>
            </a:r>
          </a:p>
          <a:p>
            <a:endParaRPr lang="en-US" dirty="0"/>
          </a:p>
        </p:txBody>
      </p:sp>
      <p:sp>
        <p:nvSpPr>
          <p:cNvPr id="6" name="Rectangle 5">
            <a:extLst>
              <a:ext uri="{FF2B5EF4-FFF2-40B4-BE49-F238E27FC236}">
                <a16:creationId xmlns:a16="http://schemas.microsoft.com/office/drawing/2014/main" id="{69284DFC-E506-4BB3-A67A-303B652E2ED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hart 4">
            <a:extLst>
              <a:ext uri="{FF2B5EF4-FFF2-40B4-BE49-F238E27FC236}">
                <a16:creationId xmlns:a16="http://schemas.microsoft.com/office/drawing/2014/main" id="{18ECC543-FE35-4D67-BC9B-7F1AC5249F7F}"/>
              </a:ext>
            </a:extLst>
          </p:cNvPr>
          <p:cNvGraphicFramePr/>
          <p:nvPr>
            <p:extLst>
              <p:ext uri="{D42A27DB-BD31-4B8C-83A1-F6EECF244321}">
                <p14:modId xmlns:p14="http://schemas.microsoft.com/office/powerpoint/2010/main" val="3457567683"/>
              </p:ext>
            </p:extLst>
          </p:nvPr>
        </p:nvGraphicFramePr>
        <p:xfrm>
          <a:off x="838200" y="2896603"/>
          <a:ext cx="4781550" cy="2476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A818F2F-375A-45EF-89F3-A5FF9BA88AEF}"/>
              </a:ext>
            </a:extLst>
          </p:cNvPr>
          <p:cNvGraphicFramePr/>
          <p:nvPr>
            <p:extLst>
              <p:ext uri="{D42A27DB-BD31-4B8C-83A1-F6EECF244321}">
                <p14:modId xmlns:p14="http://schemas.microsoft.com/office/powerpoint/2010/main" val="2140227952"/>
              </p:ext>
            </p:extLst>
          </p:nvPr>
        </p:nvGraphicFramePr>
        <p:xfrm>
          <a:off x="6553200" y="2877553"/>
          <a:ext cx="4800600" cy="24955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1577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D25E-8B48-42CC-BE16-69B0279A260C}"/>
              </a:ext>
            </a:extLst>
          </p:cNvPr>
          <p:cNvSpPr>
            <a:spLocks noGrp="1"/>
          </p:cNvSpPr>
          <p:nvPr>
            <p:ph type="title"/>
          </p:nvPr>
        </p:nvSpPr>
        <p:spPr/>
        <p:txBody>
          <a:bodyPr/>
          <a:lstStyle/>
          <a:p>
            <a:r>
              <a:rPr lang="en-US" b="1" dirty="0">
                <a:solidFill>
                  <a:schemeClr val="accent1">
                    <a:lumMod val="50000"/>
                  </a:schemeClr>
                </a:solidFill>
              </a:rPr>
              <a:t>Open Access @ UNO Continued</a:t>
            </a:r>
          </a:p>
        </p:txBody>
      </p:sp>
      <p:sp>
        <p:nvSpPr>
          <p:cNvPr id="3" name="Content Placeholder 2">
            <a:extLst>
              <a:ext uri="{FF2B5EF4-FFF2-40B4-BE49-F238E27FC236}">
                <a16:creationId xmlns:a16="http://schemas.microsoft.com/office/drawing/2014/main" id="{CF4A2BDB-4553-49FB-B334-AF904A5E1AFF}"/>
              </a:ext>
            </a:extLst>
          </p:cNvPr>
          <p:cNvSpPr>
            <a:spLocks noGrp="1"/>
          </p:cNvSpPr>
          <p:nvPr>
            <p:ph idx="1"/>
          </p:nvPr>
        </p:nvSpPr>
        <p:spPr/>
        <p:txBody>
          <a:bodyPr/>
          <a:lstStyle/>
          <a:p>
            <a:r>
              <a:rPr lang="en-US" dirty="0"/>
              <a:t>Most popular Gold Open Access journals: </a:t>
            </a:r>
            <a:br>
              <a:rPr lang="en-US" dirty="0"/>
            </a:br>
            <a:r>
              <a:rPr lang="en-US" dirty="0"/>
              <a:t>Fully Open Access or Hybrid?</a:t>
            </a:r>
          </a:p>
        </p:txBody>
      </p:sp>
      <p:sp>
        <p:nvSpPr>
          <p:cNvPr id="6" name="Rectangle 5">
            <a:extLst>
              <a:ext uri="{FF2B5EF4-FFF2-40B4-BE49-F238E27FC236}">
                <a16:creationId xmlns:a16="http://schemas.microsoft.com/office/drawing/2014/main" id="{69284DFC-E506-4BB3-A67A-303B652E2ED5}"/>
              </a:ext>
            </a:extLst>
          </p:cNvPr>
          <p:cNvSpPr/>
          <p:nvPr/>
        </p:nvSpPr>
        <p:spPr>
          <a:xfrm>
            <a:off x="152400" y="152400"/>
            <a:ext cx="11846560" cy="6522720"/>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id="{69946D0F-38F9-419A-8949-FF4D00F99A17}"/>
              </a:ext>
            </a:extLst>
          </p:cNvPr>
          <p:cNvGraphicFramePr>
            <a:graphicFrameLocks noGrp="1"/>
          </p:cNvGraphicFramePr>
          <p:nvPr>
            <p:extLst>
              <p:ext uri="{D42A27DB-BD31-4B8C-83A1-F6EECF244321}">
                <p14:modId xmlns:p14="http://schemas.microsoft.com/office/powerpoint/2010/main" val="2119152994"/>
              </p:ext>
            </p:extLst>
          </p:nvPr>
        </p:nvGraphicFramePr>
        <p:xfrm>
          <a:off x="2848304" y="3094202"/>
          <a:ext cx="6495392" cy="3082761"/>
        </p:xfrm>
        <a:graphic>
          <a:graphicData uri="http://schemas.openxmlformats.org/drawingml/2006/table">
            <a:tbl>
              <a:tblPr firstRow="1" firstCol="1" bandRow="1">
                <a:tableStyleId>{5C22544A-7EE6-4342-B048-85BDC9FD1C3A}</a:tableStyleId>
              </a:tblPr>
              <a:tblGrid>
                <a:gridCol w="853108">
                  <a:extLst>
                    <a:ext uri="{9D8B030D-6E8A-4147-A177-3AD203B41FA5}">
                      <a16:colId xmlns:a16="http://schemas.microsoft.com/office/drawing/2014/main" val="399909075"/>
                    </a:ext>
                  </a:extLst>
                </a:gridCol>
                <a:gridCol w="1072056">
                  <a:extLst>
                    <a:ext uri="{9D8B030D-6E8A-4147-A177-3AD203B41FA5}">
                      <a16:colId xmlns:a16="http://schemas.microsoft.com/office/drawing/2014/main" val="2544582791"/>
                    </a:ext>
                  </a:extLst>
                </a:gridCol>
                <a:gridCol w="863738">
                  <a:extLst>
                    <a:ext uri="{9D8B030D-6E8A-4147-A177-3AD203B41FA5}">
                      <a16:colId xmlns:a16="http://schemas.microsoft.com/office/drawing/2014/main" val="3536974030"/>
                    </a:ext>
                  </a:extLst>
                </a:gridCol>
                <a:gridCol w="863738">
                  <a:extLst>
                    <a:ext uri="{9D8B030D-6E8A-4147-A177-3AD203B41FA5}">
                      <a16:colId xmlns:a16="http://schemas.microsoft.com/office/drawing/2014/main" val="95718523"/>
                    </a:ext>
                  </a:extLst>
                </a:gridCol>
                <a:gridCol w="863738">
                  <a:extLst>
                    <a:ext uri="{9D8B030D-6E8A-4147-A177-3AD203B41FA5}">
                      <a16:colId xmlns:a16="http://schemas.microsoft.com/office/drawing/2014/main" val="2263584341"/>
                    </a:ext>
                  </a:extLst>
                </a:gridCol>
                <a:gridCol w="863738">
                  <a:extLst>
                    <a:ext uri="{9D8B030D-6E8A-4147-A177-3AD203B41FA5}">
                      <a16:colId xmlns:a16="http://schemas.microsoft.com/office/drawing/2014/main" val="266404414"/>
                    </a:ext>
                  </a:extLst>
                </a:gridCol>
                <a:gridCol w="1115276">
                  <a:extLst>
                    <a:ext uri="{9D8B030D-6E8A-4147-A177-3AD203B41FA5}">
                      <a16:colId xmlns:a16="http://schemas.microsoft.com/office/drawing/2014/main" val="3979420849"/>
                    </a:ext>
                  </a:extLst>
                </a:gridCol>
              </a:tblGrid>
              <a:tr h="1159200">
                <a:tc>
                  <a:txBody>
                    <a:bodyPr/>
                    <a:lstStyle/>
                    <a:p>
                      <a:pPr marL="0" marR="0">
                        <a:spcBef>
                          <a:spcPts val="0"/>
                        </a:spcBef>
                        <a:spcAft>
                          <a:spcPts val="0"/>
                        </a:spcAft>
                      </a:pPr>
                      <a:r>
                        <a:rPr lang="en-US" sz="900" dirty="0">
                          <a:effectLst/>
                        </a:rPr>
                        <a:t>Publisher: Fully OA or Hybrid?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Journal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Publisher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 Per Publisher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Total Paid to Publisher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Average Cost Per Publisher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Change for Individual Journal Over Time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extLst>
                  <a:ext uri="{0D108BD9-81ED-4DB2-BD59-A6C34878D82A}">
                    <a16:rowId xmlns:a16="http://schemas.microsoft.com/office/drawing/2014/main" val="2558799105"/>
                  </a:ext>
                </a:extLst>
              </a:tr>
              <a:tr h="557217">
                <a:tc>
                  <a:txBody>
                    <a:bodyPr/>
                    <a:lstStyle/>
                    <a:p>
                      <a:pPr marL="0" marR="0">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Fully OA</a:t>
                      </a:r>
                    </a:p>
                  </a:txBody>
                  <a:tcPr marL="56777" marR="56777" marT="0" marB="0" anchor="b"/>
                </a:tc>
                <a:tc>
                  <a:txBody>
                    <a:bodyPr/>
                    <a:lstStyle/>
                    <a:p>
                      <a:pPr marL="0" marR="0">
                        <a:spcBef>
                          <a:spcPts val="0"/>
                        </a:spcBef>
                        <a:spcAft>
                          <a:spcPts val="0"/>
                        </a:spcAft>
                      </a:pPr>
                      <a:r>
                        <a:rPr lang="en-US" sz="900" dirty="0">
                          <a:effectLst/>
                        </a:rPr>
                        <a:t>Frontiers in Oncology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Frontiers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$3,365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$1,121.67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Frontiers in Oncology: +$740 (0.5 years)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extLst>
                  <a:ext uri="{0D108BD9-81ED-4DB2-BD59-A6C34878D82A}">
                    <a16:rowId xmlns:a16="http://schemas.microsoft.com/office/drawing/2014/main" val="2652575223"/>
                  </a:ext>
                </a:extLst>
              </a:tr>
              <a:tr h="420414">
                <a:tc>
                  <a:txBody>
                    <a:bodyPr/>
                    <a:lstStyle/>
                    <a:p>
                      <a:pPr marL="0" marR="0">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Fully OA</a:t>
                      </a:r>
                    </a:p>
                  </a:txBody>
                  <a:tcPr marL="56777" marR="56777" marT="0" marB="0" anchor="b"/>
                </a:tc>
                <a:tc>
                  <a:txBody>
                    <a:bodyPr/>
                    <a:lstStyle/>
                    <a:p>
                      <a:pPr marL="0" marR="0">
                        <a:spcBef>
                          <a:spcPts val="0"/>
                        </a:spcBef>
                        <a:spcAft>
                          <a:spcPts val="0"/>
                        </a:spcAft>
                      </a:pPr>
                      <a:r>
                        <a:rPr lang="en-US" sz="900" dirty="0">
                          <a:effectLst/>
                        </a:rPr>
                        <a:t>Scientific Reports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Springer Nature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$5,225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$1,742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Scientific Reports: +$115 (2 years)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extLst>
                  <a:ext uri="{0D108BD9-81ED-4DB2-BD59-A6C34878D82A}">
                    <a16:rowId xmlns:a16="http://schemas.microsoft.com/office/drawing/2014/main" val="1685323156"/>
                  </a:ext>
                </a:extLst>
              </a:tr>
              <a:tr h="472965">
                <a:tc>
                  <a:txBody>
                    <a:bodyPr/>
                    <a:lstStyle/>
                    <a:p>
                      <a:pPr marL="0" marR="0">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Fully OA</a:t>
                      </a:r>
                    </a:p>
                  </a:txBody>
                  <a:tcPr marL="56777" marR="56777" marT="0" marB="0" anchor="b"/>
                </a:tc>
                <a:tc>
                  <a:txBody>
                    <a:bodyPr/>
                    <a:lstStyle/>
                    <a:p>
                      <a:pPr marL="0" marR="0">
                        <a:spcBef>
                          <a:spcPts val="0"/>
                        </a:spcBef>
                        <a:spcAft>
                          <a:spcPts val="0"/>
                        </a:spcAft>
                      </a:pPr>
                      <a:r>
                        <a:rPr lang="en-US" sz="900" dirty="0">
                          <a:effectLst/>
                        </a:rPr>
                        <a:t> Sustainability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MDPI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$5,709.46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$1,427.37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Sustainability: +$460.81 (3 years)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extLst>
                  <a:ext uri="{0D108BD9-81ED-4DB2-BD59-A6C34878D82A}">
                    <a16:rowId xmlns:a16="http://schemas.microsoft.com/office/drawing/2014/main" val="1660549751"/>
                  </a:ext>
                </a:extLst>
              </a:tr>
              <a:tr h="472965">
                <a:tc>
                  <a:txBody>
                    <a:bodyPr/>
                    <a:lstStyle/>
                    <a:p>
                      <a:pPr marL="0" marR="0">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Fully OA</a:t>
                      </a:r>
                    </a:p>
                  </a:txBody>
                  <a:tcPr marL="56777" marR="56777" marT="0" marB="0" anchor="b"/>
                </a:tc>
                <a:tc>
                  <a:txBody>
                    <a:bodyPr/>
                    <a:lstStyle/>
                    <a:p>
                      <a:pPr marL="0" marR="0">
                        <a:spcBef>
                          <a:spcPts val="0"/>
                        </a:spcBef>
                        <a:spcAft>
                          <a:spcPts val="0"/>
                        </a:spcAft>
                      </a:pPr>
                      <a:r>
                        <a:rPr lang="en-US" sz="900" dirty="0">
                          <a:effectLst/>
                        </a:rPr>
                        <a:t> PLOS One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PLOS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$12,730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$1,414.44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tc>
                  <a:txBody>
                    <a:bodyPr/>
                    <a:lstStyle/>
                    <a:p>
                      <a:pPr marL="0" marR="0">
                        <a:spcBef>
                          <a:spcPts val="0"/>
                        </a:spcBef>
                        <a:spcAft>
                          <a:spcPts val="0"/>
                        </a:spcAft>
                      </a:pPr>
                      <a:r>
                        <a:rPr lang="en-US" sz="900" dirty="0">
                          <a:effectLst/>
                        </a:rPr>
                        <a:t>PLOS One: +$145 (c. 4 years)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77" marR="56777" marT="0" marB="0" anchor="b"/>
                </a:tc>
                <a:extLst>
                  <a:ext uri="{0D108BD9-81ED-4DB2-BD59-A6C34878D82A}">
                    <a16:rowId xmlns:a16="http://schemas.microsoft.com/office/drawing/2014/main" val="2887501583"/>
                  </a:ext>
                </a:extLst>
              </a:tr>
            </a:tbl>
          </a:graphicData>
        </a:graphic>
      </p:graphicFrame>
    </p:spTree>
    <p:extLst>
      <p:ext uri="{BB962C8B-B14F-4D97-AF65-F5344CB8AC3E}">
        <p14:creationId xmlns:p14="http://schemas.microsoft.com/office/powerpoint/2010/main" val="164087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8224</TotalTime>
  <Words>4036</Words>
  <Application>Microsoft Office PowerPoint</Application>
  <PresentationFormat>Widescreen</PresentationFormat>
  <Paragraphs>337</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Open Sans</vt:lpstr>
      <vt:lpstr>Times New Roman</vt:lpstr>
      <vt:lpstr>Office Theme</vt:lpstr>
      <vt:lpstr>Dismantling the Knowledgeopoly:  An Open Research Future</vt:lpstr>
      <vt:lpstr>Introduction</vt:lpstr>
      <vt:lpstr>Definitions</vt:lpstr>
      <vt:lpstr>Open Access: Benefits</vt:lpstr>
      <vt:lpstr>Open Access: Types</vt:lpstr>
      <vt:lpstr>Gold Open Access: Realities</vt:lpstr>
      <vt:lpstr>Open Access @ UNO</vt:lpstr>
      <vt:lpstr>Open Access @ UNO Continued</vt:lpstr>
      <vt:lpstr>Open Access @ UNO Continued</vt:lpstr>
      <vt:lpstr>Open Access @ UNO Continued</vt:lpstr>
      <vt:lpstr>Open Access Publishing </vt:lpstr>
      <vt:lpstr>Open Educational Resources</vt:lpstr>
      <vt:lpstr>Consortiums and journal subscriptions</vt:lpstr>
      <vt:lpstr>Consortiums and journal subscriptions, resources</vt:lpstr>
      <vt:lpstr>Promoting Open Research and Open Data</vt:lpstr>
      <vt:lpstr>Open Data</vt:lpstr>
      <vt:lpstr>Open Data</vt:lpstr>
      <vt:lpstr>Open Research</vt:lpstr>
      <vt:lpstr>Open Research</vt:lpstr>
      <vt:lpstr>Conclusion</vt:lpstr>
      <vt:lpstr>Questions?</vt:lpstr>
      <vt:lpstr>Thank You!</vt:lpstr>
      <vt:lpstr>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beyond open access towards open research:  How can this aspiration be realized at the   University of Wolverhampton?</dc:title>
  <dc:creator>Jason and Kate Ehrig-Page</dc:creator>
  <cp:lastModifiedBy>Administrator</cp:lastModifiedBy>
  <cp:revision>324</cp:revision>
  <dcterms:created xsi:type="dcterms:W3CDTF">2020-03-14T13:24:59Z</dcterms:created>
  <dcterms:modified xsi:type="dcterms:W3CDTF">2020-10-09T12:20:51Z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