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 id="2147483672" r:id="rId6"/>
    <p:sldMasterId id="2147483684" r:id="rId7"/>
  </p:sldMasterIdLst>
  <p:notesMasterIdLst>
    <p:notesMasterId r:id="rId27"/>
  </p:notesMasterIdLst>
  <p:sldIdLst>
    <p:sldId id="262" r:id="rId8"/>
    <p:sldId id="263" r:id="rId9"/>
    <p:sldId id="258" r:id="rId10"/>
    <p:sldId id="264" r:id="rId11"/>
    <p:sldId id="266" r:id="rId12"/>
    <p:sldId id="267" r:id="rId13"/>
    <p:sldId id="268" r:id="rId14"/>
    <p:sldId id="270" r:id="rId15"/>
    <p:sldId id="271" r:id="rId16"/>
    <p:sldId id="272" r:id="rId17"/>
    <p:sldId id="273" r:id="rId18"/>
    <p:sldId id="274" r:id="rId19"/>
    <p:sldId id="275" r:id="rId20"/>
    <p:sldId id="276" r:id="rId21"/>
    <p:sldId id="277" r:id="rId22"/>
    <p:sldId id="278" r:id="rId23"/>
    <p:sldId id="265" r:id="rId24"/>
    <p:sldId id="279" r:id="rId25"/>
    <p:sldId id="259"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nnie Tobler-Gaston" initials="JT" lastIdx="2" clrIdx="0">
    <p:extLst>
      <p:ext uri="{19B8F6BF-5375-455C-9EA6-DF929625EA0E}">
        <p15:presenceInfo xmlns:p15="http://schemas.microsoft.com/office/powerpoint/2012/main" userId="Jennie Tobler-Gast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719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2BF4B25-CD35-4E75-8517-200E6AD0FC0D}" v="2" dt="2023-02-07T16:06:03.53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166"/>
    <p:restoredTop sz="60325" autoAdjust="0"/>
  </p:normalViewPr>
  <p:slideViewPr>
    <p:cSldViewPr snapToGrid="0" snapToObjects="1">
      <p:cViewPr varScale="1">
        <p:scale>
          <a:sx n="64" d="100"/>
          <a:sy n="64" d="100"/>
        </p:scale>
        <p:origin x="82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microsoft.com/office/2015/10/relationships/revisionInfo" Target="revisionInfo.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commentAuthors" Target="commentAuthor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nnie Tobler-Gaston" userId="459c94b5-bedc-42ee-b4ff-173eba0abadd" providerId="ADAL" clId="{A965B6B6-E1E1-4E9E-A5F2-108B9401ED6C}"/>
    <pc:docChg chg="custSel modSld">
      <pc:chgData name="Jennie Tobler-Gaston" userId="459c94b5-bedc-42ee-b4ff-173eba0abadd" providerId="ADAL" clId="{A965B6B6-E1E1-4E9E-A5F2-108B9401ED6C}" dt="2023-02-07T14:46:11.622" v="1669" actId="20577"/>
      <pc:docMkLst>
        <pc:docMk/>
      </pc:docMkLst>
      <pc:sldChg chg="modNotesTx">
        <pc:chgData name="Jennie Tobler-Gaston" userId="459c94b5-bedc-42ee-b4ff-173eba0abadd" providerId="ADAL" clId="{A965B6B6-E1E1-4E9E-A5F2-108B9401ED6C}" dt="2023-02-07T14:46:11.622" v="1669" actId="20577"/>
        <pc:sldMkLst>
          <pc:docMk/>
          <pc:sldMk cId="1180971931" sldId="258"/>
        </pc:sldMkLst>
      </pc:sldChg>
      <pc:sldChg chg="addSp modSp">
        <pc:chgData name="Jennie Tobler-Gaston" userId="459c94b5-bedc-42ee-b4ff-173eba0abadd" providerId="ADAL" clId="{A965B6B6-E1E1-4E9E-A5F2-108B9401ED6C}" dt="2023-02-01T20:07:53.965" v="303" actId="1076"/>
        <pc:sldMkLst>
          <pc:docMk/>
          <pc:sldMk cId="203130412" sldId="259"/>
        </pc:sldMkLst>
        <pc:spChg chg="add mod">
          <ac:chgData name="Jennie Tobler-Gaston" userId="459c94b5-bedc-42ee-b4ff-173eba0abadd" providerId="ADAL" clId="{A965B6B6-E1E1-4E9E-A5F2-108B9401ED6C}" dt="2023-02-01T20:07:53.965" v="303" actId="1076"/>
          <ac:spMkLst>
            <pc:docMk/>
            <pc:sldMk cId="203130412" sldId="259"/>
            <ac:spMk id="2" creationId="{F33F02E7-6BCF-4252-8117-448327D99901}"/>
          </ac:spMkLst>
        </pc:spChg>
      </pc:sldChg>
      <pc:sldChg chg="modSp">
        <pc:chgData name="Jennie Tobler-Gaston" userId="459c94b5-bedc-42ee-b4ff-173eba0abadd" providerId="ADAL" clId="{A965B6B6-E1E1-4E9E-A5F2-108B9401ED6C}" dt="2023-01-31T13:59:11.223" v="15" actId="20577"/>
        <pc:sldMkLst>
          <pc:docMk/>
          <pc:sldMk cId="2251819196" sldId="262"/>
        </pc:sldMkLst>
        <pc:spChg chg="mod">
          <ac:chgData name="Jennie Tobler-Gaston" userId="459c94b5-bedc-42ee-b4ff-173eba0abadd" providerId="ADAL" clId="{A965B6B6-E1E1-4E9E-A5F2-108B9401ED6C}" dt="2023-01-31T13:59:11.223" v="15" actId="20577"/>
          <ac:spMkLst>
            <pc:docMk/>
            <pc:sldMk cId="2251819196" sldId="262"/>
            <ac:spMk id="6" creationId="{204BE8EA-9E9B-7640-AF1A-AC63B40490F3}"/>
          </ac:spMkLst>
        </pc:spChg>
      </pc:sldChg>
      <pc:sldChg chg="modNotesTx">
        <pc:chgData name="Jennie Tobler-Gaston" userId="459c94b5-bedc-42ee-b4ff-173eba0abadd" providerId="ADAL" clId="{A965B6B6-E1E1-4E9E-A5F2-108B9401ED6C}" dt="2023-02-07T14:37:46.499" v="1574" actId="20577"/>
        <pc:sldMkLst>
          <pc:docMk/>
          <pc:sldMk cId="3072756514" sldId="264"/>
        </pc:sldMkLst>
      </pc:sldChg>
      <pc:sldChg chg="modNotesTx">
        <pc:chgData name="Jennie Tobler-Gaston" userId="459c94b5-bedc-42ee-b4ff-173eba0abadd" providerId="ADAL" clId="{A965B6B6-E1E1-4E9E-A5F2-108B9401ED6C}" dt="2023-02-06T16:21:32.366" v="1207" actId="20577"/>
        <pc:sldMkLst>
          <pc:docMk/>
          <pc:sldMk cId="2476074235" sldId="266"/>
        </pc:sldMkLst>
      </pc:sldChg>
      <pc:sldChg chg="modNotesTx">
        <pc:chgData name="Jennie Tobler-Gaston" userId="459c94b5-bedc-42ee-b4ff-173eba0abadd" providerId="ADAL" clId="{A965B6B6-E1E1-4E9E-A5F2-108B9401ED6C}" dt="2023-01-31T22:39:07.619" v="174" actId="20577"/>
        <pc:sldMkLst>
          <pc:docMk/>
          <pc:sldMk cId="4242101701" sldId="267"/>
        </pc:sldMkLst>
      </pc:sldChg>
      <pc:sldChg chg="modNotesTx">
        <pc:chgData name="Jennie Tobler-Gaston" userId="459c94b5-bedc-42ee-b4ff-173eba0abadd" providerId="ADAL" clId="{A965B6B6-E1E1-4E9E-A5F2-108B9401ED6C}" dt="2023-02-06T16:01:00.188" v="1066" actId="20577"/>
        <pc:sldMkLst>
          <pc:docMk/>
          <pc:sldMk cId="3087480461" sldId="268"/>
        </pc:sldMkLst>
      </pc:sldChg>
      <pc:sldChg chg="modSp modNotesTx">
        <pc:chgData name="Jennie Tobler-Gaston" userId="459c94b5-bedc-42ee-b4ff-173eba0abadd" providerId="ADAL" clId="{A965B6B6-E1E1-4E9E-A5F2-108B9401ED6C}" dt="2023-02-02T17:00:54.127" v="378" actId="1076"/>
        <pc:sldMkLst>
          <pc:docMk/>
          <pc:sldMk cId="2067503257" sldId="270"/>
        </pc:sldMkLst>
        <pc:spChg chg="mod">
          <ac:chgData name="Jennie Tobler-Gaston" userId="459c94b5-bedc-42ee-b4ff-173eba0abadd" providerId="ADAL" clId="{A965B6B6-E1E1-4E9E-A5F2-108B9401ED6C}" dt="2023-02-02T17:00:54.127" v="378" actId="1076"/>
          <ac:spMkLst>
            <pc:docMk/>
            <pc:sldMk cId="2067503257" sldId="270"/>
            <ac:spMk id="3" creationId="{2F6F1D56-CAC6-0C4D-B800-AB242BDF8C47}"/>
          </ac:spMkLst>
        </pc:spChg>
      </pc:sldChg>
      <pc:sldChg chg="modNotesTx">
        <pc:chgData name="Jennie Tobler-Gaston" userId="459c94b5-bedc-42ee-b4ff-173eba0abadd" providerId="ADAL" clId="{A965B6B6-E1E1-4E9E-A5F2-108B9401ED6C}" dt="2023-02-02T17:05:35.666" v="434" actId="20577"/>
        <pc:sldMkLst>
          <pc:docMk/>
          <pc:sldMk cId="3861975954" sldId="271"/>
        </pc:sldMkLst>
      </pc:sldChg>
      <pc:sldChg chg="modNotesTx">
        <pc:chgData name="Jennie Tobler-Gaston" userId="459c94b5-bedc-42ee-b4ff-173eba0abadd" providerId="ADAL" clId="{A965B6B6-E1E1-4E9E-A5F2-108B9401ED6C}" dt="2023-02-02T17:06:30.075" v="440" actId="6549"/>
        <pc:sldMkLst>
          <pc:docMk/>
          <pc:sldMk cId="1048444801" sldId="272"/>
        </pc:sldMkLst>
      </pc:sldChg>
      <pc:sldChg chg="modNotesTx">
        <pc:chgData name="Jennie Tobler-Gaston" userId="459c94b5-bedc-42ee-b4ff-173eba0abadd" providerId="ADAL" clId="{A965B6B6-E1E1-4E9E-A5F2-108B9401ED6C}" dt="2023-02-03T14:12:13.342" v="899" actId="20577"/>
        <pc:sldMkLst>
          <pc:docMk/>
          <pc:sldMk cId="1861303552" sldId="273"/>
        </pc:sldMkLst>
      </pc:sldChg>
      <pc:sldChg chg="modNotesTx">
        <pc:chgData name="Jennie Tobler-Gaston" userId="459c94b5-bedc-42ee-b4ff-173eba0abadd" providerId="ADAL" clId="{A965B6B6-E1E1-4E9E-A5F2-108B9401ED6C}" dt="2023-02-02T17:17:44.979" v="680" actId="20577"/>
        <pc:sldMkLst>
          <pc:docMk/>
          <pc:sldMk cId="1384408088" sldId="274"/>
        </pc:sldMkLst>
      </pc:sldChg>
      <pc:sldChg chg="modSp modAnim modNotesTx">
        <pc:chgData name="Jennie Tobler-Gaston" userId="459c94b5-bedc-42ee-b4ff-173eba0abadd" providerId="ADAL" clId="{A965B6B6-E1E1-4E9E-A5F2-108B9401ED6C}" dt="2023-02-06T16:01:56.313" v="1102" actId="20577"/>
        <pc:sldMkLst>
          <pc:docMk/>
          <pc:sldMk cId="964533339" sldId="275"/>
        </pc:sldMkLst>
        <pc:spChg chg="mod">
          <ac:chgData name="Jennie Tobler-Gaston" userId="459c94b5-bedc-42ee-b4ff-173eba0abadd" providerId="ADAL" clId="{A965B6B6-E1E1-4E9E-A5F2-108B9401ED6C}" dt="2023-02-02T17:19:01.975" v="724" actId="20577"/>
          <ac:spMkLst>
            <pc:docMk/>
            <pc:sldMk cId="964533339" sldId="275"/>
            <ac:spMk id="3" creationId="{2F6F1D56-CAC6-0C4D-B800-AB242BDF8C47}"/>
          </ac:spMkLst>
        </pc:spChg>
      </pc:sldChg>
      <pc:sldChg chg="addSp delSp modSp modAnim modNotesTx">
        <pc:chgData name="Jennie Tobler-Gaston" userId="459c94b5-bedc-42ee-b4ff-173eba0abadd" providerId="ADAL" clId="{A965B6B6-E1E1-4E9E-A5F2-108B9401ED6C}" dt="2023-02-02T17:14:30.056" v="617" actId="20577"/>
        <pc:sldMkLst>
          <pc:docMk/>
          <pc:sldMk cId="3689502032" sldId="276"/>
        </pc:sldMkLst>
        <pc:spChg chg="del mod">
          <ac:chgData name="Jennie Tobler-Gaston" userId="459c94b5-bedc-42ee-b4ff-173eba0abadd" providerId="ADAL" clId="{A965B6B6-E1E1-4E9E-A5F2-108B9401ED6C}" dt="2023-02-02T17:12:33.675" v="577" actId="478"/>
          <ac:spMkLst>
            <pc:docMk/>
            <pc:sldMk cId="3689502032" sldId="276"/>
            <ac:spMk id="3" creationId="{2F6F1D56-CAC6-0C4D-B800-AB242BDF8C47}"/>
          </ac:spMkLst>
        </pc:spChg>
        <pc:spChg chg="add mod">
          <ac:chgData name="Jennie Tobler-Gaston" userId="459c94b5-bedc-42ee-b4ff-173eba0abadd" providerId="ADAL" clId="{A965B6B6-E1E1-4E9E-A5F2-108B9401ED6C}" dt="2023-02-02T17:11:46.455" v="512" actId="403"/>
          <ac:spMkLst>
            <pc:docMk/>
            <pc:sldMk cId="3689502032" sldId="276"/>
            <ac:spMk id="4" creationId="{2245505F-CA35-402B-AA1F-22C995D29BC5}"/>
          </ac:spMkLst>
        </pc:spChg>
        <pc:spChg chg="add mod">
          <ac:chgData name="Jennie Tobler-Gaston" userId="459c94b5-bedc-42ee-b4ff-173eba0abadd" providerId="ADAL" clId="{A965B6B6-E1E1-4E9E-A5F2-108B9401ED6C}" dt="2023-02-02T17:13:12.371" v="589" actId="1076"/>
          <ac:spMkLst>
            <pc:docMk/>
            <pc:sldMk cId="3689502032" sldId="276"/>
            <ac:spMk id="9" creationId="{76D652E1-2E83-45E3-8625-BDB47E6AEF5C}"/>
          </ac:spMkLst>
        </pc:spChg>
        <pc:spChg chg="add del mod">
          <ac:chgData name="Jennie Tobler-Gaston" userId="459c94b5-bedc-42ee-b4ff-173eba0abadd" providerId="ADAL" clId="{A965B6B6-E1E1-4E9E-A5F2-108B9401ED6C}" dt="2023-02-02T17:12:38.420" v="578" actId="478"/>
          <ac:spMkLst>
            <pc:docMk/>
            <pc:sldMk cId="3689502032" sldId="276"/>
            <ac:spMk id="11" creationId="{1B449D96-76B0-401A-9874-151632DE36CF}"/>
          </ac:spMkLst>
        </pc:spChg>
        <pc:spChg chg="add mod">
          <ac:chgData name="Jennie Tobler-Gaston" userId="459c94b5-bedc-42ee-b4ff-173eba0abadd" providerId="ADAL" clId="{A965B6B6-E1E1-4E9E-A5F2-108B9401ED6C}" dt="2023-02-02T17:13:17.715" v="590" actId="1076"/>
          <ac:spMkLst>
            <pc:docMk/>
            <pc:sldMk cId="3689502032" sldId="276"/>
            <ac:spMk id="12" creationId="{630E4A53-D092-47EA-8BA8-61AB592F33F5}"/>
          </ac:spMkLst>
        </pc:spChg>
      </pc:sldChg>
      <pc:sldChg chg="modNotesTx">
        <pc:chgData name="Jennie Tobler-Gaston" userId="459c94b5-bedc-42ee-b4ff-173eba0abadd" providerId="ADAL" clId="{A965B6B6-E1E1-4E9E-A5F2-108B9401ED6C}" dt="2023-02-06T16:01:37.396" v="1095" actId="20577"/>
        <pc:sldMkLst>
          <pc:docMk/>
          <pc:sldMk cId="3680776202" sldId="278"/>
        </pc:sldMkLst>
      </pc:sldChg>
    </pc:docChg>
  </pc:docChgLst>
  <pc:docChgLst>
    <pc:chgData name="Jennie Tobler-Gaston" userId="S::jenniegaston@unomaha.edu::459c94b5-bedc-42ee-b4ff-173eba0abadd" providerId="AD" clId="Web-{D2BF4B25-CD35-4E75-8517-200E6AD0FC0D}"/>
    <pc:docChg chg="modSld">
      <pc:chgData name="Jennie Tobler-Gaston" userId="S::jenniegaston@unomaha.edu::459c94b5-bedc-42ee-b4ff-173eba0abadd" providerId="AD" clId="Web-{D2BF4B25-CD35-4E75-8517-200E6AD0FC0D}" dt="2023-02-07T16:06:03.534" v="2" actId="20577"/>
      <pc:docMkLst>
        <pc:docMk/>
      </pc:docMkLst>
      <pc:sldChg chg="modSp">
        <pc:chgData name="Jennie Tobler-Gaston" userId="S::jenniegaston@unomaha.edu::459c94b5-bedc-42ee-b4ff-173eba0abadd" providerId="AD" clId="Web-{D2BF4B25-CD35-4E75-8517-200E6AD0FC0D}" dt="2023-02-07T16:06:03.534" v="2" actId="20577"/>
        <pc:sldMkLst>
          <pc:docMk/>
          <pc:sldMk cId="4084643433" sldId="265"/>
        </pc:sldMkLst>
        <pc:spChg chg="mod">
          <ac:chgData name="Jennie Tobler-Gaston" userId="S::jenniegaston@unomaha.edu::459c94b5-bedc-42ee-b4ff-173eba0abadd" providerId="AD" clId="Web-{D2BF4B25-CD35-4E75-8517-200E6AD0FC0D}" dt="2023-02-07T16:06:03.534" v="2" actId="20577"/>
          <ac:spMkLst>
            <pc:docMk/>
            <pc:sldMk cId="4084643433" sldId="265"/>
            <ac:spMk id="3" creationId="{23182C76-6C00-814B-BA6D-5DDF17E5F6E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8DE40C-3385-9643-A9C2-B6F593C56AE0}" type="datetimeFigureOut">
              <a:rPr lang="en-US" smtClean="0"/>
              <a:t>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ED6671-D779-3C4F-A868-2BF6420B0861}" type="slidenum">
              <a:rPr lang="en-US" smtClean="0"/>
              <a:t>‹#›</a:t>
            </a:fld>
            <a:endParaRPr lang="en-US"/>
          </a:p>
        </p:txBody>
      </p:sp>
    </p:spTree>
    <p:extLst>
      <p:ext uri="{BB962C8B-B14F-4D97-AF65-F5344CB8AC3E}">
        <p14:creationId xmlns:p14="http://schemas.microsoft.com/office/powerpoint/2010/main" val="29152293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mailto:UNODigitalCommons@unomaha.edu"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Good afternoon, my name is Jennie Tobler-Gaston I am the Institutional Repository Coordinator at Criss Library. </a:t>
            </a:r>
          </a:p>
          <a:p>
            <a:endParaRPr lang="en-US" dirty="0"/>
          </a:p>
        </p:txBody>
      </p:sp>
      <p:sp>
        <p:nvSpPr>
          <p:cNvPr id="4" name="Slide Number Placeholder 3"/>
          <p:cNvSpPr>
            <a:spLocks noGrp="1"/>
          </p:cNvSpPr>
          <p:nvPr>
            <p:ph type="sldNum" sz="quarter" idx="5"/>
          </p:nvPr>
        </p:nvSpPr>
        <p:spPr/>
        <p:txBody>
          <a:bodyPr/>
          <a:lstStyle/>
          <a:p>
            <a:fld id="{DCED6671-D779-3C4F-A868-2BF6420B0861}" type="slidenum">
              <a:rPr lang="en-US" smtClean="0"/>
              <a:t>1</a:t>
            </a:fld>
            <a:endParaRPr lang="en-US"/>
          </a:p>
        </p:txBody>
      </p:sp>
    </p:spTree>
    <p:extLst>
      <p:ext uri="{BB962C8B-B14F-4D97-AF65-F5344CB8AC3E}">
        <p14:creationId xmlns:p14="http://schemas.microsoft.com/office/powerpoint/2010/main" val="9948226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Many universities have their own institutional repository or IR. As discussed earlier Digital Commons is UNO’s IR.  There are other repositories that may be discipline specific, open access or not, where you can deposit work. However, UNO libraries will be able to directly help you with the Digital Commons platform, we check copyright and permissions, and upload the work for you. As I mentioned before, due to copyright and reuse permissions it may not be possible to post the published version also called the version of record of your work online, but an earlier version might be acceptable.  Always keep the multiple versions of your work for sharing purposes. Here you can see the various terms used for manuscripts throughout the publishing cycle.  Again, if you would like to make your work available on Digital Commons or need help distinguishing the various manuscript versions or what can be posted on various sites email UNO digital commons @ unomaha.edu   We are happy to help.</a:t>
            </a:r>
          </a:p>
          <a:p>
            <a:endParaRPr lang="en-US" dirty="0"/>
          </a:p>
        </p:txBody>
      </p:sp>
      <p:sp>
        <p:nvSpPr>
          <p:cNvPr id="4" name="Slide Number Placeholder 3"/>
          <p:cNvSpPr>
            <a:spLocks noGrp="1"/>
          </p:cNvSpPr>
          <p:nvPr>
            <p:ph type="sldNum" sz="quarter" idx="5"/>
          </p:nvPr>
        </p:nvSpPr>
        <p:spPr/>
        <p:txBody>
          <a:bodyPr/>
          <a:lstStyle/>
          <a:p>
            <a:fld id="{DCED6671-D779-3C4F-A868-2BF6420B0861}" type="slidenum">
              <a:rPr lang="en-US" smtClean="0"/>
              <a:t>10</a:t>
            </a:fld>
            <a:endParaRPr lang="en-US"/>
          </a:p>
        </p:txBody>
      </p:sp>
    </p:spTree>
    <p:extLst>
      <p:ext uri="{BB962C8B-B14F-4D97-AF65-F5344CB8AC3E}">
        <p14:creationId xmlns:p14="http://schemas.microsoft.com/office/powerpoint/2010/main" val="31651516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Network refers to the professional network that helps create opportunities for collaboration.  Networking is not just about finding the next career move but is about building a community, contributing to the academic landscape and giving your scholarship the visibility it deserves.   There are a few good starting points for building your network, [click]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such as asking for advice from colleagues, fellow students, and contacts at other institutions about where and how they got involved in the industry.  [click]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Participate in conferences as an organizer or presenter.  [click]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Join a professional network or association.  [click]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Share your work on social media – be sure to include DOIs or URLs to your work to capture those metrics.  [click]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Take advantage of professional development opportunities outside of your discipline on such subjects as how to create an effective presentation – this not only strengthens your skills but extends your network outside your discipline which can lead to new opportunities.  It is also important make an effort to stay in contact with the people you’ve networked with so that your community becomes a place of mutual support.</a:t>
            </a:r>
          </a:p>
          <a:p>
            <a:endParaRPr lang="en-US" dirty="0"/>
          </a:p>
        </p:txBody>
      </p:sp>
      <p:sp>
        <p:nvSpPr>
          <p:cNvPr id="4" name="Slide Number Placeholder 3"/>
          <p:cNvSpPr>
            <a:spLocks noGrp="1"/>
          </p:cNvSpPr>
          <p:nvPr>
            <p:ph type="sldNum" sz="quarter" idx="5"/>
          </p:nvPr>
        </p:nvSpPr>
        <p:spPr/>
        <p:txBody>
          <a:bodyPr/>
          <a:lstStyle/>
          <a:p>
            <a:fld id="{DCED6671-D779-3C4F-A868-2BF6420B0861}" type="slidenum">
              <a:rPr lang="en-US" smtClean="0"/>
              <a:t>11</a:t>
            </a:fld>
            <a:endParaRPr lang="en-US"/>
          </a:p>
        </p:txBody>
      </p:sp>
    </p:spTree>
    <p:extLst>
      <p:ext uri="{BB962C8B-B14F-4D97-AF65-F5344CB8AC3E}">
        <p14:creationId xmlns:p14="http://schemas.microsoft.com/office/powerpoint/2010/main" val="24584390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Publishing is a huge part of your scholarly profile, and it is important to check on the quality of the journal you plan to publish in.  [click]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Measurements of quality can have an impact and vary across disciplines and [click]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things like peer review  [click]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and reputation can play a large part in determining the quality and impact of a journal.  [click]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Other factors such as if the journal is open access [click]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or tracks alternative metrics ,such as the number of times an article is mentioned by the media can impact your choice of journal.   Where you publish can influence the tenure review process – but practices vary considerably across disciplines.  It is a good idea to check with your department on what publishing criteria you are expected to meet.    [click]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You can also check with subject librarian for subject-specific advise.  The Library has lots of resources as well to help you decide where to publish, one of the best places to [click]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start is our guide on Open Access and Scholarly Publishing that has information on our Open Access Publishing Agreements that cover APCS (article publishing charges), links to Clarivate’s Journal Citation Reports that provide Journal Impact Factors, Copyright information and how to retain your copyrights when publishing. </a:t>
            </a:r>
          </a:p>
          <a:p>
            <a:endParaRPr lang="en-US" dirty="0"/>
          </a:p>
        </p:txBody>
      </p:sp>
      <p:sp>
        <p:nvSpPr>
          <p:cNvPr id="4" name="Slide Number Placeholder 3"/>
          <p:cNvSpPr>
            <a:spLocks noGrp="1"/>
          </p:cNvSpPr>
          <p:nvPr>
            <p:ph type="sldNum" sz="quarter" idx="5"/>
          </p:nvPr>
        </p:nvSpPr>
        <p:spPr/>
        <p:txBody>
          <a:bodyPr/>
          <a:lstStyle/>
          <a:p>
            <a:fld id="{DCED6671-D779-3C4F-A868-2BF6420B0861}" type="slidenum">
              <a:rPr lang="en-US" smtClean="0"/>
              <a:t>12</a:t>
            </a:fld>
            <a:endParaRPr lang="en-US"/>
          </a:p>
        </p:txBody>
      </p:sp>
    </p:spTree>
    <p:extLst>
      <p:ext uri="{BB962C8B-B14F-4D97-AF65-F5344CB8AC3E}">
        <p14:creationId xmlns:p14="http://schemas.microsoft.com/office/powerpoint/2010/main" val="5322493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As briefly mentioned before, open access is the free and immediate access to academic and creative work, which helps reduce barriers to students or other researchers.   The orange padlock symbol is often associated with open access content.  Open access helps improve the impact of your work because it is not restricted by a paywall – in fact open access articles are sited more often than article published behind a paywall.  [click]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It is always advisable to include the costs of APCs in any grants you write so that you can cover these costs in journals.[click]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There are a variety of resources that can help you assess the openness of the publishers you are working with.  The Directory of Open Access Journals (DOAJ) provides a list of open access journals that they have vetted for quality through a rigorous application process – it also provides a lot information and metrics on these journals. [click]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Sherpa Services is a great resource that allows you to search a journal and find out how that journal allows you to share your work in different areas such as your personal website, the institutional repository, or on other parts of your online portfolio. [click]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One resource available to all of our UNO faculty is our Open Access Agreements through the Big Ten Academic Alliance – we currently have agreements with Cambridge University Press, </a:t>
            </a:r>
            <a:r>
              <a:rPr lang="en-US" sz="1200" kern="1200" dirty="0" err="1">
                <a:solidFill>
                  <a:schemeClr val="tx1"/>
                </a:solidFill>
                <a:effectLst/>
                <a:latin typeface="+mn-lt"/>
                <a:ea typeface="+mn-ea"/>
                <a:cs typeface="+mn-cs"/>
              </a:rPr>
              <a:t>PLoS</a:t>
            </a:r>
            <a:r>
              <a:rPr lang="en-US" sz="1200" kern="1200" dirty="0">
                <a:solidFill>
                  <a:schemeClr val="tx1"/>
                </a:solidFill>
                <a:effectLst/>
                <a:latin typeface="+mn-lt"/>
                <a:ea typeface="+mn-ea"/>
                <a:cs typeface="+mn-cs"/>
              </a:rPr>
              <a:t>, Wiley, Institute of Physics (IOP),  and for </a:t>
            </a:r>
            <a:r>
              <a:rPr lang="en-US" sz="1200" kern="1200" dirty="0" err="1">
                <a:solidFill>
                  <a:schemeClr val="tx1"/>
                </a:solidFill>
                <a:effectLst/>
                <a:latin typeface="+mn-lt"/>
                <a:ea typeface="+mn-ea"/>
                <a:cs typeface="+mn-cs"/>
              </a:rPr>
              <a:t>monograps</a:t>
            </a:r>
            <a:r>
              <a:rPr lang="en-US" sz="1200" kern="1200" dirty="0">
                <a:solidFill>
                  <a:schemeClr val="tx1"/>
                </a:solidFill>
                <a:effectLst/>
                <a:latin typeface="+mn-lt"/>
                <a:ea typeface="+mn-ea"/>
                <a:cs typeface="+mn-cs"/>
              </a:rPr>
              <a:t> the MIT Press Direct to Open agreement. [click]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There are some terms and conditions and that information is easily access through our Open Access and Scholarly Publishing Guide  This guide is updated regular to help you with resources [click]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and don’t forget librarians are here to help you wade through all these resources and information.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As mentioned before our subject librarians that have a wealth of information to assist with research and publishing.  And if you ever have questions about Open Access or our various agreement you can always reach out to your subject librarian or  me directly. The library’s purpose is to help.</a:t>
            </a:r>
          </a:p>
          <a:p>
            <a:endParaRPr lang="en-US" dirty="0"/>
          </a:p>
        </p:txBody>
      </p:sp>
      <p:sp>
        <p:nvSpPr>
          <p:cNvPr id="4" name="Slide Number Placeholder 3"/>
          <p:cNvSpPr>
            <a:spLocks noGrp="1"/>
          </p:cNvSpPr>
          <p:nvPr>
            <p:ph type="sldNum" sz="quarter" idx="5"/>
          </p:nvPr>
        </p:nvSpPr>
        <p:spPr/>
        <p:txBody>
          <a:bodyPr/>
          <a:lstStyle/>
          <a:p>
            <a:fld id="{DCED6671-D779-3C4F-A868-2BF6420B0861}" type="slidenum">
              <a:rPr lang="en-US" smtClean="0"/>
              <a:t>13</a:t>
            </a:fld>
            <a:endParaRPr lang="en-US"/>
          </a:p>
        </p:txBody>
      </p:sp>
    </p:spTree>
    <p:extLst>
      <p:ext uri="{BB962C8B-B14F-4D97-AF65-F5344CB8AC3E}">
        <p14:creationId xmlns:p14="http://schemas.microsoft.com/office/powerpoint/2010/main" val="35376520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err="1">
                <a:solidFill>
                  <a:schemeClr val="tx1"/>
                </a:solidFill>
                <a:effectLst/>
                <a:latin typeface="+mn-lt"/>
                <a:ea typeface="+mn-ea"/>
                <a:cs typeface="+mn-cs"/>
              </a:rPr>
              <a:t>Presistent</a:t>
            </a:r>
            <a:r>
              <a:rPr lang="en-US" sz="1200" kern="1200" dirty="0">
                <a:solidFill>
                  <a:schemeClr val="tx1"/>
                </a:solidFill>
                <a:effectLst/>
                <a:latin typeface="+mn-lt"/>
                <a:ea typeface="+mn-ea"/>
                <a:cs typeface="+mn-cs"/>
              </a:rPr>
              <a:t> IDs are becoming more and more important as part of the academic landscape.  It is an easy way to consistently have your work remain findable.  [click]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err="1">
                <a:solidFill>
                  <a:schemeClr val="tx1"/>
                </a:solidFill>
                <a:effectLst/>
                <a:latin typeface="+mn-lt"/>
                <a:ea typeface="+mn-ea"/>
                <a:cs typeface="+mn-cs"/>
              </a:rPr>
              <a:t>ORCid</a:t>
            </a:r>
            <a:r>
              <a:rPr lang="en-US" sz="1200" kern="1200" dirty="0">
                <a:solidFill>
                  <a:schemeClr val="tx1"/>
                </a:solidFill>
                <a:effectLst/>
                <a:latin typeface="+mn-lt"/>
                <a:ea typeface="+mn-ea"/>
                <a:cs typeface="+mn-cs"/>
              </a:rPr>
              <a:t>  is a numeric id for your name that you can attach to your work – which increases the findability regardless of name changes, alternate spellings, or abbreviations.  All of your scholarly output will be identified with the ORCID number no matter what institution or publisher you are associated with at the time. It is very easy and free to sign up for an </a:t>
            </a:r>
            <a:r>
              <a:rPr lang="en-US" sz="1200" kern="1200" dirty="0" err="1">
                <a:solidFill>
                  <a:schemeClr val="tx1"/>
                </a:solidFill>
                <a:effectLst/>
                <a:latin typeface="+mn-lt"/>
                <a:ea typeface="+mn-ea"/>
                <a:cs typeface="+mn-cs"/>
              </a:rPr>
              <a:t>ORCiD</a:t>
            </a:r>
            <a:r>
              <a:rPr lang="en-US" sz="1200" kern="1200" dirty="0">
                <a:solidFill>
                  <a:schemeClr val="tx1"/>
                </a:solidFill>
                <a:effectLst/>
                <a:latin typeface="+mn-lt"/>
                <a:ea typeface="+mn-ea"/>
                <a:cs typeface="+mn-cs"/>
              </a:rPr>
              <a:t> and takes only about 60 seconds.  [click]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err="1">
                <a:solidFill>
                  <a:schemeClr val="tx1"/>
                </a:solidFill>
                <a:effectLst/>
                <a:latin typeface="+mn-lt"/>
                <a:ea typeface="+mn-ea"/>
                <a:cs typeface="+mn-cs"/>
              </a:rPr>
              <a:t>ResearchIDs</a:t>
            </a:r>
            <a:r>
              <a:rPr lang="en-US" sz="1200" kern="1200" dirty="0">
                <a:solidFill>
                  <a:schemeClr val="tx1"/>
                </a:solidFill>
                <a:effectLst/>
                <a:latin typeface="+mn-lt"/>
                <a:ea typeface="+mn-ea"/>
                <a:cs typeface="+mn-cs"/>
              </a:rPr>
              <a:t> from Web of Science and </a:t>
            </a:r>
            <a:r>
              <a:rPr lang="en-US" sz="1200" kern="1200" dirty="0" err="1">
                <a:solidFill>
                  <a:schemeClr val="tx1"/>
                </a:solidFill>
                <a:effectLst/>
                <a:latin typeface="+mn-lt"/>
                <a:ea typeface="+mn-ea"/>
                <a:cs typeface="+mn-cs"/>
              </a:rPr>
              <a:t>Publons</a:t>
            </a:r>
            <a:r>
              <a:rPr lang="en-US" sz="1200" kern="1200" dirty="0">
                <a:solidFill>
                  <a:schemeClr val="tx1"/>
                </a:solidFill>
                <a:effectLst/>
                <a:latin typeface="+mn-lt"/>
                <a:ea typeface="+mn-ea"/>
                <a:cs typeface="+mn-cs"/>
              </a:rPr>
              <a:t> is another way to distinguish your academic profile from others.   Scopus Author IDs automatically assigns a number to track citation metrics related to those in Scopus index publications that you have submitted to.  Researcher ID and Scopus Author IDs are now also recommending </a:t>
            </a:r>
            <a:r>
              <a:rPr lang="en-US" sz="1200" kern="1200" dirty="0" err="1">
                <a:solidFill>
                  <a:schemeClr val="tx1"/>
                </a:solidFill>
                <a:effectLst/>
                <a:latin typeface="+mn-lt"/>
                <a:ea typeface="+mn-ea"/>
                <a:cs typeface="+mn-cs"/>
              </a:rPr>
              <a:t>ORCiD</a:t>
            </a:r>
            <a:r>
              <a:rPr lang="en-US" sz="1200" kern="1200" dirty="0">
                <a:solidFill>
                  <a:schemeClr val="tx1"/>
                </a:solidFill>
                <a:effectLst/>
                <a:latin typeface="+mn-lt"/>
                <a:ea typeface="+mn-ea"/>
                <a:cs typeface="+mn-cs"/>
              </a:rPr>
              <a:t> IDs to fully connect and disambiguate author names.  [click]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Finally, making sure that your work is assigned a Digital Object Identifier or DOI is incredibly important for ensuring your research is findable.  DOIs create a persistent and unique path to articles, datasets, audio-visual content, and other online content. These are a much more stable and persistent link than web addresses and URLs.  It is becoming more common for publishers to assign DOIs to articles, supplementary materials, and datasets, however if you would like a DOI added to your research contact </a:t>
            </a:r>
            <a:r>
              <a:rPr lang="en-US" sz="1200" kern="1200" dirty="0" err="1">
                <a:solidFill>
                  <a:schemeClr val="tx1"/>
                </a:solidFill>
                <a:effectLst/>
                <a:latin typeface="+mn-lt"/>
                <a:ea typeface="+mn-ea"/>
                <a:cs typeface="+mn-cs"/>
              </a:rPr>
              <a:t>UNODigitalCommons</a:t>
            </a:r>
            <a:r>
              <a:rPr lang="en-US" sz="1200" kern="1200" dirty="0">
                <a:solidFill>
                  <a:schemeClr val="tx1"/>
                </a:solidFill>
                <a:effectLst/>
                <a:latin typeface="+mn-lt"/>
                <a:ea typeface="+mn-ea"/>
                <a:cs typeface="+mn-cs"/>
              </a:rPr>
              <a:t> @ unomaha.edu.</a:t>
            </a:r>
          </a:p>
          <a:p>
            <a:endParaRPr lang="en-US" dirty="0"/>
          </a:p>
        </p:txBody>
      </p:sp>
      <p:sp>
        <p:nvSpPr>
          <p:cNvPr id="4" name="Slide Number Placeholder 3"/>
          <p:cNvSpPr>
            <a:spLocks noGrp="1"/>
          </p:cNvSpPr>
          <p:nvPr>
            <p:ph type="sldNum" sz="quarter" idx="5"/>
          </p:nvPr>
        </p:nvSpPr>
        <p:spPr/>
        <p:txBody>
          <a:bodyPr/>
          <a:lstStyle/>
          <a:p>
            <a:fld id="{DCED6671-D779-3C4F-A868-2BF6420B0861}" type="slidenum">
              <a:rPr lang="en-US" smtClean="0"/>
              <a:t>14</a:t>
            </a:fld>
            <a:endParaRPr lang="en-US"/>
          </a:p>
        </p:txBody>
      </p:sp>
    </p:spTree>
    <p:extLst>
      <p:ext uri="{BB962C8B-B14F-4D97-AF65-F5344CB8AC3E}">
        <p14:creationId xmlns:p14="http://schemas.microsoft.com/office/powerpoint/2010/main" val="16138142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Your name is one thing that is associated with your work, but can constantly change.  Check what is online about you.  Is that information consistent with your scholarly profile. It is best if the name you choose for your professional body of work remains consistent. If you have a name that can take many variations, such as the founder of UNO’s name Reverend Dr. Daniel E. Jenkins – pictured here, choose the one that you most identify with.  If you experience a legal name change make sure to update all aspects of your scholarly portfolio, especially your ORCID number to reflect this change. The consistency of your name will increase the discoverability of your work.</a:t>
            </a:r>
          </a:p>
          <a:p>
            <a:endParaRPr lang="en-US" dirty="0"/>
          </a:p>
        </p:txBody>
      </p:sp>
      <p:sp>
        <p:nvSpPr>
          <p:cNvPr id="4" name="Slide Number Placeholder 3"/>
          <p:cNvSpPr>
            <a:spLocks noGrp="1"/>
          </p:cNvSpPr>
          <p:nvPr>
            <p:ph type="sldNum" sz="quarter" idx="5"/>
          </p:nvPr>
        </p:nvSpPr>
        <p:spPr/>
        <p:txBody>
          <a:bodyPr/>
          <a:lstStyle/>
          <a:p>
            <a:fld id="{DCED6671-D779-3C4F-A868-2BF6420B0861}" type="slidenum">
              <a:rPr lang="en-US" smtClean="0"/>
              <a:t>15</a:t>
            </a:fld>
            <a:endParaRPr lang="en-US"/>
          </a:p>
        </p:txBody>
      </p:sp>
    </p:spTree>
    <p:extLst>
      <p:ext uri="{BB962C8B-B14F-4D97-AF65-F5344CB8AC3E}">
        <p14:creationId xmlns:p14="http://schemas.microsoft.com/office/powerpoint/2010/main" val="25641749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Data about usage can help you focus your research and outreach efforts. For instance, if you know in which academic areas, geographical regions, and on what platforms your scholarship is most discoverable and cited, you can take a more targeted approach to your scholarship. There are variety of places you can access this type of data.  [click]</a:t>
            </a:r>
          </a:p>
          <a:p>
            <a:r>
              <a:rPr lang="en-US" sz="1200" kern="1200" dirty="0">
                <a:solidFill>
                  <a:schemeClr val="tx1"/>
                </a:solidFill>
                <a:effectLst/>
                <a:latin typeface="+mn-lt"/>
                <a:ea typeface="+mn-ea"/>
                <a:cs typeface="+mn-cs"/>
              </a:rPr>
              <a:t>Digital Commons provides information on where in the world your work in this repository is being accessed, what institutions are accessing it and download counts. To get this information you may be able access your author dashboard if you have set up an author’s page using your UNO email address or email </a:t>
            </a:r>
            <a:r>
              <a:rPr lang="en-US" sz="1200" u="sng" kern="1200" dirty="0">
                <a:solidFill>
                  <a:schemeClr val="tx1"/>
                </a:solidFill>
                <a:effectLst/>
                <a:latin typeface="+mn-lt"/>
                <a:ea typeface="+mn-ea"/>
                <a:cs typeface="+mn-cs"/>
                <a:hlinkClick r:id="rId3"/>
              </a:rPr>
              <a:t>UNODigitalCommons@unomaha.edu</a:t>
            </a:r>
            <a:r>
              <a:rPr lang="en-US" sz="1200" kern="1200" dirty="0">
                <a:solidFill>
                  <a:schemeClr val="tx1"/>
                </a:solidFill>
                <a:effectLst/>
                <a:latin typeface="+mn-lt"/>
                <a:ea typeface="+mn-ea"/>
                <a:cs typeface="+mn-cs"/>
              </a:rPr>
              <a:t> and we can send it to you.  [click]</a:t>
            </a:r>
          </a:p>
          <a:p>
            <a:r>
              <a:rPr lang="en-US" sz="1200" kern="1200" dirty="0" err="1">
                <a:solidFill>
                  <a:schemeClr val="tx1"/>
                </a:solidFill>
                <a:effectLst/>
                <a:latin typeface="+mn-lt"/>
                <a:ea typeface="+mn-ea"/>
                <a:cs typeface="+mn-cs"/>
              </a:rPr>
              <a:t>Altmetics</a:t>
            </a:r>
            <a:r>
              <a:rPr lang="en-US" sz="1200" kern="1200" dirty="0">
                <a:solidFill>
                  <a:schemeClr val="tx1"/>
                </a:solidFill>
                <a:effectLst/>
                <a:latin typeface="+mn-lt"/>
                <a:ea typeface="+mn-ea"/>
                <a:cs typeface="+mn-cs"/>
              </a:rPr>
              <a:t> is a resource that measures impact in alternate ways from the traditional citation count, such as social media usage. [click]</a:t>
            </a:r>
          </a:p>
          <a:p>
            <a:r>
              <a:rPr lang="en-US" sz="1200" kern="1200" dirty="0" err="1">
                <a:solidFill>
                  <a:schemeClr val="tx1"/>
                </a:solidFill>
                <a:effectLst/>
                <a:latin typeface="+mn-lt"/>
                <a:ea typeface="+mn-ea"/>
                <a:cs typeface="+mn-cs"/>
              </a:rPr>
              <a:t>Publons</a:t>
            </a:r>
            <a:r>
              <a:rPr lang="en-US" sz="1200" kern="1200" dirty="0">
                <a:solidFill>
                  <a:schemeClr val="tx1"/>
                </a:solidFill>
                <a:effectLst/>
                <a:latin typeface="+mn-lt"/>
                <a:ea typeface="+mn-ea"/>
                <a:cs typeface="+mn-cs"/>
              </a:rPr>
              <a:t> is a profile and tracking system you can use to collect metrics on your scholarly output. [click]</a:t>
            </a:r>
          </a:p>
          <a:p>
            <a:r>
              <a:rPr lang="en-US" sz="1200" kern="1200" dirty="0">
                <a:solidFill>
                  <a:schemeClr val="tx1"/>
                </a:solidFill>
                <a:effectLst/>
                <a:latin typeface="+mn-lt"/>
                <a:ea typeface="+mn-ea"/>
                <a:cs typeface="+mn-cs"/>
              </a:rPr>
              <a:t>Impact Story which you can sign up for through Twitter is an open source platform the collects alternative metrics. [click]</a:t>
            </a:r>
          </a:p>
          <a:p>
            <a:r>
              <a:rPr lang="en-US" sz="1200" kern="1200" dirty="0">
                <a:solidFill>
                  <a:schemeClr val="tx1"/>
                </a:solidFill>
                <a:effectLst/>
                <a:latin typeface="+mn-lt"/>
                <a:ea typeface="+mn-ea"/>
                <a:cs typeface="+mn-cs"/>
              </a:rPr>
              <a:t>H-Index that is access through Google Scholar or Web of Science measure the number of citations of your publication as well as the number of times those publications that cited your work has been cited. [click]</a:t>
            </a:r>
          </a:p>
          <a:p>
            <a:r>
              <a:rPr lang="en-US" sz="1200" kern="1200" dirty="0">
                <a:solidFill>
                  <a:schemeClr val="tx1"/>
                </a:solidFill>
                <a:effectLst/>
                <a:latin typeface="+mn-lt"/>
                <a:ea typeface="+mn-ea"/>
                <a:cs typeface="+mn-cs"/>
              </a:rPr>
              <a:t>The </a:t>
            </a:r>
            <a:r>
              <a:rPr lang="en-US" sz="1200" kern="1200" dirty="0" err="1">
                <a:solidFill>
                  <a:schemeClr val="tx1"/>
                </a:solidFill>
                <a:effectLst/>
                <a:latin typeface="+mn-lt"/>
                <a:ea typeface="+mn-ea"/>
                <a:cs typeface="+mn-cs"/>
              </a:rPr>
              <a:t>i</a:t>
            </a:r>
            <a:r>
              <a:rPr lang="en-US" sz="1200" kern="1200" dirty="0">
                <a:solidFill>
                  <a:schemeClr val="tx1"/>
                </a:solidFill>
                <a:effectLst/>
                <a:latin typeface="+mn-lt"/>
                <a:ea typeface="+mn-ea"/>
                <a:cs typeface="+mn-cs"/>
              </a:rPr>
              <a:t> 10-Index measure those papers with 10 or more citations and is available through Google Scholar.   [click]</a:t>
            </a:r>
          </a:p>
          <a:p>
            <a:r>
              <a:rPr lang="en-US" sz="1200" kern="1200" dirty="0">
                <a:solidFill>
                  <a:schemeClr val="tx1"/>
                </a:solidFill>
                <a:effectLst/>
                <a:latin typeface="+mn-lt"/>
                <a:ea typeface="+mn-ea"/>
                <a:cs typeface="+mn-cs"/>
              </a:rPr>
              <a:t>Finally, if you have a personal website it may provide statistical information on the administrative side.  See if your website has a dashboard where the metrics would be tracked.  As you can see there are many ways to track the usage surrounding your work. But these statistics are only useful if they are put into context with you as a person and professional. </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DCED6671-D779-3C4F-A868-2BF6420B0861}" type="slidenum">
              <a:rPr lang="en-US" smtClean="0"/>
              <a:t>16</a:t>
            </a:fld>
            <a:endParaRPr lang="en-US"/>
          </a:p>
        </p:txBody>
      </p:sp>
    </p:spTree>
    <p:extLst>
      <p:ext uri="{BB962C8B-B14F-4D97-AF65-F5344CB8AC3E}">
        <p14:creationId xmlns:p14="http://schemas.microsoft.com/office/powerpoint/2010/main" val="6858947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And so, in summary, I have discussed what digital commons at </a:t>
            </a:r>
            <a:r>
              <a:rPr lang="en-US" sz="1200" kern="1200" dirty="0" err="1">
                <a:solidFill>
                  <a:schemeClr val="tx1"/>
                </a:solidFill>
                <a:effectLst/>
                <a:latin typeface="+mn-lt"/>
                <a:ea typeface="+mn-ea"/>
                <a:cs typeface="+mn-cs"/>
              </a:rPr>
              <a:t>uno</a:t>
            </a:r>
            <a:r>
              <a:rPr lang="en-US" sz="1200" kern="1200" dirty="0">
                <a:solidFill>
                  <a:schemeClr val="tx1"/>
                </a:solidFill>
                <a:effectLst/>
                <a:latin typeface="+mn-lt"/>
                <a:ea typeface="+mn-ea"/>
                <a:cs typeface="+mn-cs"/>
              </a:rPr>
              <a:t> is and the benefits of submitting your work and how to build your scholarly profile using the PINPOINT method. </a:t>
            </a:r>
          </a:p>
          <a:p>
            <a:r>
              <a:rPr lang="en-US" sz="1200" kern="1200" dirty="0">
                <a:solidFill>
                  <a:schemeClr val="tx1"/>
                </a:solidFill>
                <a:effectLst/>
                <a:latin typeface="+mn-lt"/>
                <a:ea typeface="+mn-ea"/>
                <a:cs typeface="+mn-cs"/>
              </a:rPr>
              <a:t>Any questions?</a:t>
            </a:r>
          </a:p>
          <a:p>
            <a:endParaRPr lang="en-US" dirty="0"/>
          </a:p>
        </p:txBody>
      </p:sp>
      <p:sp>
        <p:nvSpPr>
          <p:cNvPr id="4" name="Slide Number Placeholder 3"/>
          <p:cNvSpPr>
            <a:spLocks noGrp="1"/>
          </p:cNvSpPr>
          <p:nvPr>
            <p:ph type="sldNum" sz="quarter" idx="5"/>
          </p:nvPr>
        </p:nvSpPr>
        <p:spPr/>
        <p:txBody>
          <a:bodyPr/>
          <a:lstStyle/>
          <a:p>
            <a:fld id="{DCED6671-D779-3C4F-A868-2BF6420B0861}" type="slidenum">
              <a:rPr lang="en-US" smtClean="0"/>
              <a:t>17</a:t>
            </a:fld>
            <a:endParaRPr lang="en-US"/>
          </a:p>
        </p:txBody>
      </p:sp>
    </p:spTree>
    <p:extLst>
      <p:ext uri="{BB962C8B-B14F-4D97-AF65-F5344CB8AC3E}">
        <p14:creationId xmlns:p14="http://schemas.microsoft.com/office/powerpoint/2010/main" val="14400416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Here is the selected bibliography that helped to create this presentation.</a:t>
            </a:r>
            <a:endParaRPr lang="en-US" dirty="0"/>
          </a:p>
        </p:txBody>
      </p:sp>
      <p:sp>
        <p:nvSpPr>
          <p:cNvPr id="4" name="Slide Number Placeholder 3"/>
          <p:cNvSpPr>
            <a:spLocks noGrp="1"/>
          </p:cNvSpPr>
          <p:nvPr>
            <p:ph type="sldNum" sz="quarter" idx="5"/>
          </p:nvPr>
        </p:nvSpPr>
        <p:spPr/>
        <p:txBody>
          <a:bodyPr/>
          <a:lstStyle/>
          <a:p>
            <a:fld id="{DCED6671-D779-3C4F-A868-2BF6420B0861}" type="slidenum">
              <a:rPr lang="en-US" smtClean="0"/>
              <a:t>18</a:t>
            </a:fld>
            <a:endParaRPr lang="en-US"/>
          </a:p>
        </p:txBody>
      </p:sp>
    </p:spTree>
    <p:extLst>
      <p:ext uri="{BB962C8B-B14F-4D97-AF65-F5344CB8AC3E}">
        <p14:creationId xmlns:p14="http://schemas.microsoft.com/office/powerpoint/2010/main" val="37906499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Thank you for your time today</a:t>
            </a:r>
          </a:p>
          <a:p>
            <a:endParaRPr lang="en-US" dirty="0"/>
          </a:p>
        </p:txBody>
      </p:sp>
      <p:sp>
        <p:nvSpPr>
          <p:cNvPr id="4" name="Slide Number Placeholder 3"/>
          <p:cNvSpPr>
            <a:spLocks noGrp="1"/>
          </p:cNvSpPr>
          <p:nvPr>
            <p:ph type="sldNum" sz="quarter" idx="5"/>
          </p:nvPr>
        </p:nvSpPr>
        <p:spPr/>
        <p:txBody>
          <a:bodyPr/>
          <a:lstStyle/>
          <a:p>
            <a:fld id="{DCED6671-D779-3C4F-A868-2BF6420B0861}" type="slidenum">
              <a:rPr lang="en-US" smtClean="0"/>
              <a:t>19</a:t>
            </a:fld>
            <a:endParaRPr lang="en-US"/>
          </a:p>
        </p:txBody>
      </p:sp>
    </p:spTree>
    <p:extLst>
      <p:ext uri="{BB962C8B-B14F-4D97-AF65-F5344CB8AC3E}">
        <p14:creationId xmlns:p14="http://schemas.microsoft.com/office/powerpoint/2010/main" val="28072245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Today this presentation will cover what digital commons at UNO is and how to get your work into it.  And tips how to Build Your Scholarly Profile using the PINPOINT method. </a:t>
            </a:r>
          </a:p>
          <a:p>
            <a:endParaRPr lang="en-US" dirty="0"/>
          </a:p>
        </p:txBody>
      </p:sp>
      <p:sp>
        <p:nvSpPr>
          <p:cNvPr id="4" name="Slide Number Placeholder 3"/>
          <p:cNvSpPr>
            <a:spLocks noGrp="1"/>
          </p:cNvSpPr>
          <p:nvPr>
            <p:ph type="sldNum" sz="quarter" idx="5"/>
          </p:nvPr>
        </p:nvSpPr>
        <p:spPr/>
        <p:txBody>
          <a:bodyPr/>
          <a:lstStyle/>
          <a:p>
            <a:fld id="{DCED6671-D779-3C4F-A868-2BF6420B0861}" type="slidenum">
              <a:rPr lang="en-US" smtClean="0"/>
              <a:t>2</a:t>
            </a:fld>
            <a:endParaRPr lang="en-US"/>
          </a:p>
        </p:txBody>
      </p:sp>
    </p:spTree>
    <p:extLst>
      <p:ext uri="{BB962C8B-B14F-4D97-AF65-F5344CB8AC3E}">
        <p14:creationId xmlns:p14="http://schemas.microsoft.com/office/powerpoint/2010/main" val="13340083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DigitalCommons@UNO  [click]  is the institutional repository often just referred to as Digital Commons or DC – [click]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it is an open access digital repository. Open access is simply making work freely available, so that anyone with an internet connection can access it without encountering a paywall.  [click]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It showcases the scholarship of the UNO community in 800 different disciplines and is a place for people to see the type of research or creative work each department is producing.  As faculty members and members of the UNO community It is a great place to showcase your research or </a:t>
            </a:r>
            <a:r>
              <a:rPr lang="en-US" sz="1200" kern="1200">
                <a:solidFill>
                  <a:schemeClr val="tx1"/>
                </a:solidFill>
                <a:effectLst/>
                <a:latin typeface="+mn-lt"/>
                <a:ea typeface="+mn-ea"/>
                <a:cs typeface="+mn-cs"/>
              </a:rPr>
              <a:t>creative work.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DCED6671-D779-3C4F-A868-2BF6420B0861}" type="slidenum">
              <a:rPr lang="en-US" smtClean="0"/>
              <a:t>3</a:t>
            </a:fld>
            <a:endParaRPr lang="en-US"/>
          </a:p>
        </p:txBody>
      </p:sp>
    </p:spTree>
    <p:extLst>
      <p:ext uri="{BB962C8B-B14F-4D97-AF65-F5344CB8AC3E}">
        <p14:creationId xmlns:p14="http://schemas.microsoft.com/office/powerpoint/2010/main" val="20737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So, lets look at the basics and organization of digital commons.  [click]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Digital commons is free to deposit work into, you just have to be affiliated with UNO, and free for others to use – regardless of where they are physically located or their affiliation with UNO.  [click]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It is accessed at Digitalcommons.unomaha.edu.  [click]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kind of works that are typically uploaded are articles, presentations, books, chapters, and creative work – but it isn’t limited to these types of outputs – we have uploaded things such as reports and curriculum.  [click]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As long as the work is in a digital form we can upload it to Digital Commons – it is not restricted by file type. [click]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Digital Commons is organized primarily into collections. Each collection is either a college, department, research unit, event, conference, or journal that calls UNO their home. You are able to search within Digital Commons in multiple ways including by college, discipline, or author.</a:t>
            </a:r>
          </a:p>
          <a:p>
            <a:endParaRPr lang="en-US" dirty="0"/>
          </a:p>
        </p:txBody>
      </p:sp>
      <p:sp>
        <p:nvSpPr>
          <p:cNvPr id="4" name="Slide Number Placeholder 3"/>
          <p:cNvSpPr>
            <a:spLocks noGrp="1"/>
          </p:cNvSpPr>
          <p:nvPr>
            <p:ph type="sldNum" sz="quarter" idx="5"/>
          </p:nvPr>
        </p:nvSpPr>
        <p:spPr/>
        <p:txBody>
          <a:bodyPr/>
          <a:lstStyle/>
          <a:p>
            <a:fld id="{DCED6671-D779-3C4F-A868-2BF6420B0861}" type="slidenum">
              <a:rPr lang="en-US" smtClean="0"/>
              <a:t>4</a:t>
            </a:fld>
            <a:endParaRPr lang="en-US"/>
          </a:p>
        </p:txBody>
      </p:sp>
    </p:spTree>
    <p:extLst>
      <p:ext uri="{BB962C8B-B14F-4D97-AF65-F5344CB8AC3E}">
        <p14:creationId xmlns:p14="http://schemas.microsoft.com/office/powerpoint/2010/main" val="35464405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Who can contribute to the Digital Commons and what can be added.  The requirements to add work to the institutional repository must meet five factors.  [click]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First, Work added must be produced, submitted, or sponsored by UNO Faculty, Researchers, staff, students, departments or offices.  We really encourage faculty both old and new, full-time and part-time, to add their work to </a:t>
            </a:r>
            <a:r>
              <a:rPr lang="en-US" sz="1200" kern="1200" dirty="0" err="1">
                <a:solidFill>
                  <a:schemeClr val="tx1"/>
                </a:solidFill>
                <a:effectLst/>
                <a:latin typeface="+mn-lt"/>
                <a:ea typeface="+mn-ea"/>
                <a:cs typeface="+mn-cs"/>
              </a:rPr>
              <a:t>DigitalCommons</a:t>
            </a:r>
            <a:r>
              <a:rPr lang="en-US" sz="1200" kern="1200" dirty="0">
                <a:solidFill>
                  <a:schemeClr val="tx1"/>
                </a:solidFill>
                <a:effectLst/>
                <a:latin typeface="+mn-lt"/>
                <a:ea typeface="+mn-ea"/>
                <a:cs typeface="+mn-cs"/>
              </a:rPr>
              <a:t>@ UNO.   [click]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Work must be scholarly, educational, or research oriented in nature as this is a space for scholarship – however we do take a pretty broad view of what is considered scholarly and </a:t>
            </a:r>
            <a:r>
              <a:rPr lang="en-US" sz="1200" kern="1200" dirty="0" err="1">
                <a:solidFill>
                  <a:schemeClr val="tx1"/>
                </a:solidFill>
                <a:effectLst/>
                <a:latin typeface="+mn-lt"/>
                <a:ea typeface="+mn-ea"/>
                <a:cs typeface="+mn-cs"/>
              </a:rPr>
              <a:t>eductational</a:t>
            </a:r>
            <a:r>
              <a:rPr lang="en-US" sz="1200" kern="1200" dirty="0">
                <a:solidFill>
                  <a:schemeClr val="tx1"/>
                </a:solidFill>
                <a:effectLst/>
                <a:latin typeface="+mn-lt"/>
                <a:ea typeface="+mn-ea"/>
                <a:cs typeface="+mn-cs"/>
              </a:rPr>
              <a:t>. [click]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Work must be intended to be a permanent part of the repository - we do have avenues for you to change, adjust, or update what you submit, but it isn’t intended to be completely removed from the repository once submitted.  [click]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author or copyright holder must be willing and able to grant the University of Nebraska Omaha the non-exclusive right to distribute the work via DigitalCommons@UNO.  [click]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And all deposits must meet copyright and re-use permissions – I will get more into this in a moment. </a:t>
            </a:r>
          </a:p>
          <a:p>
            <a:endParaRPr lang="en-US" dirty="0"/>
          </a:p>
        </p:txBody>
      </p:sp>
      <p:sp>
        <p:nvSpPr>
          <p:cNvPr id="4" name="Slide Number Placeholder 3"/>
          <p:cNvSpPr>
            <a:spLocks noGrp="1"/>
          </p:cNvSpPr>
          <p:nvPr>
            <p:ph type="sldNum" sz="quarter" idx="5"/>
          </p:nvPr>
        </p:nvSpPr>
        <p:spPr/>
        <p:txBody>
          <a:bodyPr/>
          <a:lstStyle/>
          <a:p>
            <a:fld id="{DCED6671-D779-3C4F-A868-2BF6420B0861}" type="slidenum">
              <a:rPr lang="en-US" smtClean="0"/>
              <a:t>5</a:t>
            </a:fld>
            <a:endParaRPr lang="en-US"/>
          </a:p>
        </p:txBody>
      </p:sp>
    </p:spTree>
    <p:extLst>
      <p:ext uri="{BB962C8B-B14F-4D97-AF65-F5344CB8AC3E}">
        <p14:creationId xmlns:p14="http://schemas.microsoft.com/office/powerpoint/2010/main" val="36271374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Getting your work in to Digital Commons is simple and easy [click]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 just email your CV or Publications list to UNO Digital Commons @ </a:t>
            </a:r>
            <a:r>
              <a:rPr lang="en-US" sz="1200" kern="1200" dirty="0" err="1">
                <a:solidFill>
                  <a:schemeClr val="tx1"/>
                </a:solidFill>
                <a:effectLst/>
                <a:latin typeface="+mn-lt"/>
                <a:ea typeface="+mn-ea"/>
                <a:cs typeface="+mn-cs"/>
              </a:rPr>
              <a:t>UNOmaha</a:t>
            </a:r>
            <a:r>
              <a:rPr lang="en-US" sz="1200" kern="1200" dirty="0">
                <a:solidFill>
                  <a:schemeClr val="tx1"/>
                </a:solidFill>
                <a:effectLst/>
                <a:latin typeface="+mn-lt"/>
                <a:ea typeface="+mn-ea"/>
                <a:cs typeface="+mn-cs"/>
              </a:rPr>
              <a:t> . </a:t>
            </a:r>
            <a:r>
              <a:rPr lang="en-US" sz="1200" kern="1200" dirty="0" err="1">
                <a:solidFill>
                  <a:schemeClr val="tx1"/>
                </a:solidFill>
                <a:effectLst/>
                <a:latin typeface="+mn-lt"/>
                <a:ea typeface="+mn-ea"/>
                <a:cs typeface="+mn-cs"/>
              </a:rPr>
              <a:t>edu</a:t>
            </a:r>
            <a:r>
              <a:rPr lang="en-US" sz="1200" kern="1200" dirty="0">
                <a:solidFill>
                  <a:schemeClr val="tx1"/>
                </a:solidFill>
                <a:effectLst/>
                <a:latin typeface="+mn-lt"/>
                <a:ea typeface="+mn-ea"/>
                <a:cs typeface="+mn-cs"/>
              </a:rPr>
              <a:t>.  [click]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We will check the copyright and permissions on each publication.  We will also reach out to publisher that hold the copyright and request permission to deposit.   If the authors are the copyright holder we will reach out to each co-author for permission.   [click]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One thing to keep in mind is that if we cannot deposit the Version of record we can in some cases deposit the post print or the preprint  - so it is a good idea to keep these copies available.  We will reach out to you if we need any version of your work.</a:t>
            </a:r>
          </a:p>
          <a:p>
            <a:endParaRPr lang="en-US" dirty="0"/>
          </a:p>
        </p:txBody>
      </p:sp>
      <p:sp>
        <p:nvSpPr>
          <p:cNvPr id="4" name="Slide Number Placeholder 3"/>
          <p:cNvSpPr>
            <a:spLocks noGrp="1"/>
          </p:cNvSpPr>
          <p:nvPr>
            <p:ph type="sldNum" sz="quarter" idx="5"/>
          </p:nvPr>
        </p:nvSpPr>
        <p:spPr/>
        <p:txBody>
          <a:bodyPr/>
          <a:lstStyle/>
          <a:p>
            <a:fld id="{DCED6671-D779-3C4F-A868-2BF6420B0861}" type="slidenum">
              <a:rPr lang="en-US" smtClean="0"/>
              <a:t>6</a:t>
            </a:fld>
            <a:endParaRPr lang="en-US"/>
          </a:p>
        </p:txBody>
      </p:sp>
    </p:spTree>
    <p:extLst>
      <p:ext uri="{BB962C8B-B14F-4D97-AF65-F5344CB8AC3E}">
        <p14:creationId xmlns:p14="http://schemas.microsoft.com/office/powerpoint/2010/main" val="31511057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What are the benefits of participating in the </a:t>
            </a:r>
            <a:r>
              <a:rPr lang="en-US" sz="1200" kern="1200" dirty="0" err="1">
                <a:solidFill>
                  <a:schemeClr val="tx1"/>
                </a:solidFill>
                <a:effectLst/>
                <a:latin typeface="+mn-lt"/>
                <a:ea typeface="+mn-ea"/>
                <a:cs typeface="+mn-cs"/>
              </a:rPr>
              <a:t>DigitalCommons</a:t>
            </a:r>
            <a:r>
              <a:rPr lang="en-US" sz="1200" kern="1200" dirty="0">
                <a:solidFill>
                  <a:schemeClr val="tx1"/>
                </a:solidFill>
                <a:effectLst/>
                <a:latin typeface="+mn-lt"/>
                <a:ea typeface="+mn-ea"/>
                <a:cs typeface="+mn-cs"/>
              </a:rPr>
              <a:t> @ UNO?  [click]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Participation can boost your research profile and present it in a more customized way.  [click]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Digital Commons increases the visibility of your work since it is indexed by multiple search engines, for example Google, Google Scholar, Bing, and Duck </a:t>
            </a:r>
            <a:r>
              <a:rPr lang="en-US" sz="1200" kern="1200" dirty="0" err="1">
                <a:solidFill>
                  <a:schemeClr val="tx1"/>
                </a:solidFill>
                <a:effectLst/>
                <a:latin typeface="+mn-lt"/>
                <a:ea typeface="+mn-ea"/>
                <a:cs typeface="+mn-cs"/>
              </a:rPr>
              <a:t>Duck</a:t>
            </a:r>
            <a:r>
              <a:rPr lang="en-US" sz="1200" kern="1200" dirty="0">
                <a:solidFill>
                  <a:schemeClr val="tx1"/>
                </a:solidFill>
                <a:effectLst/>
                <a:latin typeface="+mn-lt"/>
                <a:ea typeface="+mn-ea"/>
                <a:cs typeface="+mn-cs"/>
              </a:rPr>
              <a:t> Go, making work more discoverable within search results.  [click]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Since Digital Commons is an open access repository it makes your research globally accessible.   [click]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It increases longevity of your work since the submissions are intended to be a permanent part of </a:t>
            </a:r>
            <a:r>
              <a:rPr lang="en-US" sz="1200" kern="1200" dirty="0" err="1">
                <a:solidFill>
                  <a:schemeClr val="tx1"/>
                </a:solidFill>
                <a:effectLst/>
                <a:latin typeface="+mn-lt"/>
                <a:ea typeface="+mn-ea"/>
                <a:cs typeface="+mn-cs"/>
              </a:rPr>
              <a:t>DigitalCommons</a:t>
            </a:r>
            <a:r>
              <a:rPr lang="en-US" sz="1200" kern="1200" dirty="0">
                <a:solidFill>
                  <a:schemeClr val="tx1"/>
                </a:solidFill>
                <a:effectLst/>
                <a:latin typeface="+mn-lt"/>
                <a:ea typeface="+mn-ea"/>
                <a:cs typeface="+mn-cs"/>
              </a:rPr>
              <a:t> @ UNO and are not removed as is the case  [click]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with some databases or websites.  [click]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Participation in Digital Commons allows you to create an author’s page with a dashboard that provides useful statistics, lets you track how readers are finding your work, and the monthly download reports allows for quick feedback on your work.  These metrics can be useful when it comes to promotion and tenure. When you set up your account be sure to use your UNO email address. [click]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Digital Commons also creates a centralized location for your scholarship and creates access to supporting documents that can be uploaded to provide context for your research. It can be convenient to have all your work in one place.  [click]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tools on the site, such as the RSS feed, can make it easy to share your work with colleagues and students.   </a:t>
            </a:r>
          </a:p>
          <a:p>
            <a:endParaRPr lang="en-US" dirty="0"/>
          </a:p>
        </p:txBody>
      </p:sp>
      <p:sp>
        <p:nvSpPr>
          <p:cNvPr id="4" name="Slide Number Placeholder 3"/>
          <p:cNvSpPr>
            <a:spLocks noGrp="1"/>
          </p:cNvSpPr>
          <p:nvPr>
            <p:ph type="sldNum" sz="quarter" idx="5"/>
          </p:nvPr>
        </p:nvSpPr>
        <p:spPr/>
        <p:txBody>
          <a:bodyPr/>
          <a:lstStyle/>
          <a:p>
            <a:fld id="{DCED6671-D779-3C4F-A868-2BF6420B0861}" type="slidenum">
              <a:rPr lang="en-US" smtClean="0"/>
              <a:t>7</a:t>
            </a:fld>
            <a:endParaRPr lang="en-US"/>
          </a:p>
        </p:txBody>
      </p:sp>
    </p:spTree>
    <p:extLst>
      <p:ext uri="{BB962C8B-B14F-4D97-AF65-F5344CB8AC3E}">
        <p14:creationId xmlns:p14="http://schemas.microsoft.com/office/powerpoint/2010/main" val="3457327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So now let's look how you can build your Scholarly Profile using the PINPOINT method which stands for [click]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Portfolio, [click]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IR (which is Digital Commons @ UNO), [click]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Network, [click]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Publishing, [click]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Open Access, [click]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ID, [click]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Name, [click]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and Tracking. These subjects represent areas in which you can grow the impact of your scholarship.  This method is aimed at early-career professionals though it can be used by students, faculty and researchers a like. You can use each area to varying degrees but the use of all of them to some degree will positively impact your scholarly profile.</a:t>
            </a:r>
          </a:p>
          <a:p>
            <a:endParaRPr lang="en-US" dirty="0"/>
          </a:p>
        </p:txBody>
      </p:sp>
      <p:sp>
        <p:nvSpPr>
          <p:cNvPr id="4" name="Slide Number Placeholder 3"/>
          <p:cNvSpPr>
            <a:spLocks noGrp="1"/>
          </p:cNvSpPr>
          <p:nvPr>
            <p:ph type="sldNum" sz="quarter" idx="5"/>
          </p:nvPr>
        </p:nvSpPr>
        <p:spPr/>
        <p:txBody>
          <a:bodyPr/>
          <a:lstStyle/>
          <a:p>
            <a:fld id="{DCED6671-D779-3C4F-A868-2BF6420B0861}" type="slidenum">
              <a:rPr lang="en-US" smtClean="0"/>
              <a:t>8</a:t>
            </a:fld>
            <a:endParaRPr lang="en-US"/>
          </a:p>
        </p:txBody>
      </p:sp>
    </p:spTree>
    <p:extLst>
      <p:ext uri="{BB962C8B-B14F-4D97-AF65-F5344CB8AC3E}">
        <p14:creationId xmlns:p14="http://schemas.microsoft.com/office/powerpoint/2010/main" val="35409471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When creating [click]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or working on your portfolio is it important to maintain a consistent brand or profile across all the platforms you choose to use. [click]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includes having a professional email address, [click]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current CV, and publications list available when someone searches for your information.   The purpose of a portfolio is to consider your body of work as a whole, rather than a collection of pieces. [click]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As part of your portfolio, you may want to consider joining some scholarly social networking sites, like Twitter, LinkedIn, Google Scholar, ResearchGate, and Academia.edu. However, what is important to remember (particularly with the last two examples) is that if you are going to share your work online you must own the copyright or have distribution rights to that work, just because you wrote an article does not necessarily mean you have the right to reshare it.   Remember to keep track of all the areas you choose to promote your work and consider cross listing to capture a wider audience. [click]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Although you are creating a portfolio to hold your work, it is wise to maintain copies of your publications, conference contributions, and creative work within your own personal archives and not rely solely on 3</a:t>
            </a:r>
            <a:r>
              <a:rPr lang="en-US" sz="1200" kern="1200" baseline="30000" dirty="0">
                <a:solidFill>
                  <a:schemeClr val="tx1"/>
                </a:solidFill>
                <a:effectLst/>
                <a:latin typeface="+mn-lt"/>
                <a:ea typeface="+mn-ea"/>
                <a:cs typeface="+mn-cs"/>
              </a:rPr>
              <a:t>rd</a:t>
            </a:r>
            <a:r>
              <a:rPr lang="en-US" sz="1200" kern="1200" dirty="0">
                <a:solidFill>
                  <a:schemeClr val="tx1"/>
                </a:solidFill>
                <a:effectLst/>
                <a:latin typeface="+mn-lt"/>
                <a:ea typeface="+mn-ea"/>
                <a:cs typeface="+mn-cs"/>
              </a:rPr>
              <a:t> party sites.  [click]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Be sure to keep track of all the places you are creating your scholarly profile and make sure to keep them updated and consistent.</a:t>
            </a:r>
          </a:p>
          <a:p>
            <a:endParaRPr lang="en-US" dirty="0"/>
          </a:p>
        </p:txBody>
      </p:sp>
      <p:sp>
        <p:nvSpPr>
          <p:cNvPr id="4" name="Slide Number Placeholder 3"/>
          <p:cNvSpPr>
            <a:spLocks noGrp="1"/>
          </p:cNvSpPr>
          <p:nvPr>
            <p:ph type="sldNum" sz="quarter" idx="5"/>
          </p:nvPr>
        </p:nvSpPr>
        <p:spPr/>
        <p:txBody>
          <a:bodyPr/>
          <a:lstStyle/>
          <a:p>
            <a:fld id="{DCED6671-D779-3C4F-A868-2BF6420B0861}" type="slidenum">
              <a:rPr lang="en-US" smtClean="0"/>
              <a:t>9</a:t>
            </a:fld>
            <a:endParaRPr lang="en-US"/>
          </a:p>
        </p:txBody>
      </p:sp>
    </p:spTree>
    <p:extLst>
      <p:ext uri="{BB962C8B-B14F-4D97-AF65-F5344CB8AC3E}">
        <p14:creationId xmlns:p14="http://schemas.microsoft.com/office/powerpoint/2010/main" val="24331260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1ABB4-A4C9-D740-BE92-B181978B39E5}"/>
              </a:ext>
            </a:extLst>
          </p:cNvPr>
          <p:cNvSpPr>
            <a:spLocks noGrp="1"/>
          </p:cNvSpPr>
          <p:nvPr>
            <p:ph type="ctrTitle"/>
          </p:nvPr>
        </p:nvSpPr>
        <p:spPr>
          <a:xfrm>
            <a:off x="914400" y="2802457"/>
            <a:ext cx="9144000" cy="689491"/>
          </a:xfrm>
          <a:prstGeom prst="rect">
            <a:avLst/>
          </a:prstGeom>
        </p:spPr>
        <p:txBody>
          <a:bodyPr anchor="t"/>
          <a:lstStyle>
            <a:lvl1pPr algn="l">
              <a:defRPr sz="4800" b="1"/>
            </a:lvl1pPr>
          </a:lstStyle>
          <a:p>
            <a:r>
              <a:rPr lang="en-US" dirty="0"/>
              <a:t>Click to edit Master title style</a:t>
            </a:r>
          </a:p>
        </p:txBody>
      </p:sp>
      <p:sp>
        <p:nvSpPr>
          <p:cNvPr id="3" name="Subtitle 2">
            <a:extLst>
              <a:ext uri="{FF2B5EF4-FFF2-40B4-BE49-F238E27FC236}">
                <a16:creationId xmlns:a16="http://schemas.microsoft.com/office/drawing/2014/main" id="{72CF632B-3613-C448-A0CE-35F31B4B46C5}"/>
              </a:ext>
            </a:extLst>
          </p:cNvPr>
          <p:cNvSpPr>
            <a:spLocks noGrp="1"/>
          </p:cNvSpPr>
          <p:nvPr>
            <p:ph type="subTitle" idx="1"/>
          </p:nvPr>
        </p:nvSpPr>
        <p:spPr>
          <a:xfrm>
            <a:off x="914400" y="3655047"/>
            <a:ext cx="9144000" cy="1175370"/>
          </a:xfrm>
          <a:prstGeom prst="rect">
            <a:avLst/>
          </a:prstGeom>
        </p:spPr>
        <p:txBody>
          <a:bodyPr/>
          <a:lstStyle>
            <a:lvl1pPr marL="0" indent="0" algn="l">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51676D43-26CE-FD45-9FE1-B4404DBA4A52}"/>
              </a:ext>
            </a:extLst>
          </p:cNvPr>
          <p:cNvSpPr>
            <a:spLocks noGrp="1"/>
          </p:cNvSpPr>
          <p:nvPr>
            <p:ph type="dt" sz="half" idx="10"/>
          </p:nvPr>
        </p:nvSpPr>
        <p:spPr>
          <a:xfrm>
            <a:off x="914400" y="6001218"/>
            <a:ext cx="2743200" cy="365125"/>
          </a:xfrm>
          <a:prstGeom prst="rect">
            <a:avLst/>
          </a:prstGeom>
        </p:spPr>
        <p:txBody>
          <a:bodyPr/>
          <a:lstStyle/>
          <a:p>
            <a:endParaRPr lang="en-US" dirty="0"/>
          </a:p>
        </p:txBody>
      </p:sp>
      <p:sp>
        <p:nvSpPr>
          <p:cNvPr id="18" name="Text Placeholder 17">
            <a:extLst>
              <a:ext uri="{FF2B5EF4-FFF2-40B4-BE49-F238E27FC236}">
                <a16:creationId xmlns:a16="http://schemas.microsoft.com/office/drawing/2014/main" id="{39D7BB92-7BAB-C04F-8090-6FDDC8C51835}"/>
              </a:ext>
            </a:extLst>
          </p:cNvPr>
          <p:cNvSpPr>
            <a:spLocks noGrp="1"/>
          </p:cNvSpPr>
          <p:nvPr>
            <p:ph type="body" sz="quarter" idx="12" hasCustomPrompt="1"/>
          </p:nvPr>
        </p:nvSpPr>
        <p:spPr>
          <a:xfrm>
            <a:off x="914400" y="4993516"/>
            <a:ext cx="5859463" cy="893763"/>
          </a:xfrm>
          <a:prstGeom prst="rect">
            <a:avLst/>
          </a:prstGeom>
        </p:spPr>
        <p:txBody>
          <a:bodyPr/>
          <a:lstStyle>
            <a:lvl1pPr>
              <a:buNone/>
              <a:defRPr sz="2000"/>
            </a:lvl1pPr>
            <a:lvl2pPr>
              <a:buNone/>
              <a:defRPr sz="2000"/>
            </a:lvl2pPr>
            <a:lvl3pPr>
              <a:buNone/>
              <a:defRPr sz="2000"/>
            </a:lvl3pPr>
            <a:lvl4pPr>
              <a:buNone/>
              <a:defRPr sz="2000"/>
            </a:lvl4pPr>
            <a:lvl5pPr>
              <a:buNone/>
              <a:defRPr sz="2000"/>
            </a:lvl5pPr>
          </a:lstStyle>
          <a:p>
            <a:pPr lvl="0"/>
            <a:r>
              <a:rPr lang="en-US" dirty="0"/>
              <a:t>Click to edit Department Name</a:t>
            </a:r>
          </a:p>
        </p:txBody>
      </p:sp>
    </p:spTree>
    <p:extLst>
      <p:ext uri="{BB962C8B-B14F-4D97-AF65-F5344CB8AC3E}">
        <p14:creationId xmlns:p14="http://schemas.microsoft.com/office/powerpoint/2010/main" val="12885537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0E2DC-6D7C-384B-87DD-CA056D978D93}"/>
              </a:ext>
            </a:extLst>
          </p:cNvPr>
          <p:cNvSpPr>
            <a:spLocks noGrp="1"/>
          </p:cNvSpPr>
          <p:nvPr>
            <p:ph type="title" hasCustomPrompt="1"/>
          </p:nvPr>
        </p:nvSpPr>
        <p:spPr/>
        <p:txBody>
          <a:bodyPr/>
          <a:lstStyle/>
          <a:p>
            <a:r>
              <a:rPr lang="en-US" dirty="0"/>
              <a:t>Click to edit Master interior title style</a:t>
            </a:r>
          </a:p>
        </p:txBody>
      </p:sp>
      <p:sp>
        <p:nvSpPr>
          <p:cNvPr id="3" name="Content Placeholder 2">
            <a:extLst>
              <a:ext uri="{FF2B5EF4-FFF2-40B4-BE49-F238E27FC236}">
                <a16:creationId xmlns:a16="http://schemas.microsoft.com/office/drawing/2014/main" id="{67E0C029-B732-244A-A5C0-1E29B06A34E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0A48970A-FF76-7E4C-A3A6-32D10D603310}"/>
              </a:ext>
            </a:extLst>
          </p:cNvPr>
          <p:cNvSpPr>
            <a:spLocks noGrp="1"/>
          </p:cNvSpPr>
          <p:nvPr>
            <p:ph type="ftr" sz="quarter" idx="3"/>
          </p:nvPr>
        </p:nvSpPr>
        <p:spPr>
          <a:xfrm>
            <a:off x="1157835" y="6310312"/>
            <a:ext cx="9030038" cy="365125"/>
          </a:xfrm>
          <a:prstGeom prst="rect">
            <a:avLst/>
          </a:prstGeom>
        </p:spPr>
        <p:txBody>
          <a:bodyPr vert="horz" lIns="91440" tIns="45720" rIns="91440" bIns="45720" rtlCol="0" anchor="ctr"/>
          <a:lstStyle>
            <a:lvl1pPr algn="l">
              <a:defRPr sz="1600">
                <a:solidFill>
                  <a:schemeClr val="bg1"/>
                </a:solidFill>
              </a:defRPr>
            </a:lvl1pPr>
          </a:lstStyle>
          <a:p>
            <a:r>
              <a:rPr lang="en-US" dirty="0"/>
              <a:t>DEPARTMENT NAME</a:t>
            </a:r>
          </a:p>
        </p:txBody>
      </p:sp>
    </p:spTree>
    <p:extLst>
      <p:ext uri="{BB962C8B-B14F-4D97-AF65-F5344CB8AC3E}">
        <p14:creationId xmlns:p14="http://schemas.microsoft.com/office/powerpoint/2010/main" val="2467724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892C0-2F0F-214E-8EE2-E5D6386F920B}"/>
              </a:ext>
            </a:extLst>
          </p:cNvPr>
          <p:cNvSpPr>
            <a:spLocks noGrp="1"/>
          </p:cNvSpPr>
          <p:nvPr>
            <p:ph type="title" hasCustomPrompt="1"/>
          </p:nvPr>
        </p:nvSpPr>
        <p:spPr/>
        <p:txBody>
          <a:bodyPr/>
          <a:lstStyle/>
          <a:p>
            <a:r>
              <a:rPr lang="en-US" dirty="0"/>
              <a:t>Click to edit Master interior title style</a:t>
            </a:r>
          </a:p>
        </p:txBody>
      </p:sp>
      <p:sp>
        <p:nvSpPr>
          <p:cNvPr id="3" name="Content Placeholder 2">
            <a:extLst>
              <a:ext uri="{FF2B5EF4-FFF2-40B4-BE49-F238E27FC236}">
                <a16:creationId xmlns:a16="http://schemas.microsoft.com/office/drawing/2014/main" id="{20EBF9EC-EDBB-AD4A-9976-62AD1288FAC7}"/>
              </a:ext>
            </a:extLst>
          </p:cNvPr>
          <p:cNvSpPr>
            <a:spLocks noGrp="1"/>
          </p:cNvSpPr>
          <p:nvPr>
            <p:ph sz="half" idx="1"/>
          </p:nvPr>
        </p:nvSpPr>
        <p:spPr>
          <a:xfrm>
            <a:off x="838200" y="1825625"/>
            <a:ext cx="5181600" cy="39763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2D7818F-4166-A34F-B1C6-7BA7907F8229}"/>
              </a:ext>
            </a:extLst>
          </p:cNvPr>
          <p:cNvSpPr>
            <a:spLocks noGrp="1"/>
          </p:cNvSpPr>
          <p:nvPr>
            <p:ph sz="half" idx="2"/>
          </p:nvPr>
        </p:nvSpPr>
        <p:spPr>
          <a:xfrm>
            <a:off x="6172200" y="1825625"/>
            <a:ext cx="5181600" cy="397636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4">
            <a:extLst>
              <a:ext uri="{FF2B5EF4-FFF2-40B4-BE49-F238E27FC236}">
                <a16:creationId xmlns:a16="http://schemas.microsoft.com/office/drawing/2014/main" id="{09241B2F-5771-F042-8101-4E6E4A295947}"/>
              </a:ext>
            </a:extLst>
          </p:cNvPr>
          <p:cNvSpPr>
            <a:spLocks noGrp="1"/>
          </p:cNvSpPr>
          <p:nvPr>
            <p:ph type="ftr" sz="quarter" idx="3"/>
          </p:nvPr>
        </p:nvSpPr>
        <p:spPr>
          <a:xfrm>
            <a:off x="1157835" y="6310312"/>
            <a:ext cx="9030038" cy="365125"/>
          </a:xfrm>
          <a:prstGeom prst="rect">
            <a:avLst/>
          </a:prstGeom>
        </p:spPr>
        <p:txBody>
          <a:bodyPr vert="horz" lIns="91440" tIns="45720" rIns="91440" bIns="45720" rtlCol="0" anchor="ctr"/>
          <a:lstStyle>
            <a:lvl1pPr algn="l">
              <a:defRPr sz="1600">
                <a:solidFill>
                  <a:schemeClr val="bg1"/>
                </a:solidFill>
              </a:defRPr>
            </a:lvl1pPr>
          </a:lstStyle>
          <a:p>
            <a:r>
              <a:rPr lang="en-US" dirty="0"/>
              <a:t>DEPARTMENT NAME</a:t>
            </a:r>
          </a:p>
        </p:txBody>
      </p:sp>
    </p:spTree>
    <p:extLst>
      <p:ext uri="{BB962C8B-B14F-4D97-AF65-F5344CB8AC3E}">
        <p14:creationId xmlns:p14="http://schemas.microsoft.com/office/powerpoint/2010/main" val="17924159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16E24-26F1-5A4F-B65E-79BDCC9499B6}"/>
              </a:ext>
            </a:extLst>
          </p:cNvPr>
          <p:cNvSpPr>
            <a:spLocks noGrp="1"/>
          </p:cNvSpPr>
          <p:nvPr>
            <p:ph type="title" hasCustomPrompt="1"/>
          </p:nvPr>
        </p:nvSpPr>
        <p:spPr>
          <a:xfrm>
            <a:off x="839788" y="365125"/>
            <a:ext cx="10515600" cy="1325563"/>
          </a:xfrm>
        </p:spPr>
        <p:txBody>
          <a:bodyPr/>
          <a:lstStyle/>
          <a:p>
            <a:r>
              <a:rPr lang="en-US" dirty="0"/>
              <a:t>Click to edit Master interior title style</a:t>
            </a:r>
          </a:p>
        </p:txBody>
      </p:sp>
      <p:sp>
        <p:nvSpPr>
          <p:cNvPr id="3" name="Text Placeholder 2">
            <a:extLst>
              <a:ext uri="{FF2B5EF4-FFF2-40B4-BE49-F238E27FC236}">
                <a16:creationId xmlns:a16="http://schemas.microsoft.com/office/drawing/2014/main" id="{6413E1F0-4E39-CA4C-9A29-6A6FAB33530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AECA85E-FB7A-7E49-A1C0-025331823557}"/>
              </a:ext>
            </a:extLst>
          </p:cNvPr>
          <p:cNvSpPr>
            <a:spLocks noGrp="1"/>
          </p:cNvSpPr>
          <p:nvPr>
            <p:ph sz="half" idx="2"/>
          </p:nvPr>
        </p:nvSpPr>
        <p:spPr>
          <a:xfrm>
            <a:off x="839788" y="2505075"/>
            <a:ext cx="5157787" cy="33242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EA0EC13-1C61-624E-86FE-679711E2F5C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7CFAF9C-999B-D240-AD38-879591A43C00}"/>
              </a:ext>
            </a:extLst>
          </p:cNvPr>
          <p:cNvSpPr>
            <a:spLocks noGrp="1"/>
          </p:cNvSpPr>
          <p:nvPr>
            <p:ph sz="quarter" idx="4"/>
          </p:nvPr>
        </p:nvSpPr>
        <p:spPr>
          <a:xfrm>
            <a:off x="6172200" y="2505075"/>
            <a:ext cx="5183188" cy="33242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4">
            <a:extLst>
              <a:ext uri="{FF2B5EF4-FFF2-40B4-BE49-F238E27FC236}">
                <a16:creationId xmlns:a16="http://schemas.microsoft.com/office/drawing/2014/main" id="{36FB93B7-E795-6F49-B146-0E2B22328A32}"/>
              </a:ext>
            </a:extLst>
          </p:cNvPr>
          <p:cNvSpPr>
            <a:spLocks noGrp="1"/>
          </p:cNvSpPr>
          <p:nvPr>
            <p:ph type="ftr" sz="quarter" idx="10"/>
          </p:nvPr>
        </p:nvSpPr>
        <p:spPr>
          <a:xfrm>
            <a:off x="1157835" y="6310312"/>
            <a:ext cx="9030038" cy="365125"/>
          </a:xfrm>
          <a:prstGeom prst="rect">
            <a:avLst/>
          </a:prstGeom>
        </p:spPr>
        <p:txBody>
          <a:bodyPr vert="horz" lIns="91440" tIns="45720" rIns="91440" bIns="45720" rtlCol="0" anchor="ctr"/>
          <a:lstStyle>
            <a:lvl1pPr algn="l">
              <a:defRPr sz="1600">
                <a:solidFill>
                  <a:schemeClr val="bg1"/>
                </a:solidFill>
              </a:defRPr>
            </a:lvl1pPr>
          </a:lstStyle>
          <a:p>
            <a:r>
              <a:rPr lang="en-US" dirty="0"/>
              <a:t>DEPARTMENT NAME</a:t>
            </a:r>
          </a:p>
        </p:txBody>
      </p:sp>
    </p:spTree>
    <p:extLst>
      <p:ext uri="{BB962C8B-B14F-4D97-AF65-F5344CB8AC3E}">
        <p14:creationId xmlns:p14="http://schemas.microsoft.com/office/powerpoint/2010/main" val="32151058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3692E-B298-BA42-92A3-94CAED55847F}"/>
              </a:ext>
            </a:extLst>
          </p:cNvPr>
          <p:cNvSpPr>
            <a:spLocks noGrp="1"/>
          </p:cNvSpPr>
          <p:nvPr>
            <p:ph type="title" hasCustomPrompt="1"/>
          </p:nvPr>
        </p:nvSpPr>
        <p:spPr>
          <a:xfrm>
            <a:off x="839788" y="457200"/>
            <a:ext cx="3932237" cy="1600200"/>
          </a:xfrm>
        </p:spPr>
        <p:txBody>
          <a:bodyPr anchor="b"/>
          <a:lstStyle>
            <a:lvl1pPr>
              <a:defRPr sz="3200"/>
            </a:lvl1pPr>
          </a:lstStyle>
          <a:p>
            <a:r>
              <a:rPr lang="en-US" dirty="0"/>
              <a:t>Click to edit Master interior title style</a:t>
            </a:r>
          </a:p>
        </p:txBody>
      </p:sp>
      <p:sp>
        <p:nvSpPr>
          <p:cNvPr id="3" name="Content Placeholder 2">
            <a:extLst>
              <a:ext uri="{FF2B5EF4-FFF2-40B4-BE49-F238E27FC236}">
                <a16:creationId xmlns:a16="http://schemas.microsoft.com/office/drawing/2014/main" id="{AF17F07D-7F3B-BD42-AAB1-45BBBDB166B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8DBD72C-2A6C-414F-8D24-4A8EF2CB0A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Footer Placeholder 4">
            <a:extLst>
              <a:ext uri="{FF2B5EF4-FFF2-40B4-BE49-F238E27FC236}">
                <a16:creationId xmlns:a16="http://schemas.microsoft.com/office/drawing/2014/main" id="{3FD5BDBD-4321-F84A-A66B-284D997D571B}"/>
              </a:ext>
            </a:extLst>
          </p:cNvPr>
          <p:cNvSpPr>
            <a:spLocks noGrp="1"/>
          </p:cNvSpPr>
          <p:nvPr>
            <p:ph type="ftr" sz="quarter" idx="3"/>
          </p:nvPr>
        </p:nvSpPr>
        <p:spPr>
          <a:xfrm>
            <a:off x="1157835" y="6310312"/>
            <a:ext cx="9030038" cy="365125"/>
          </a:xfrm>
          <a:prstGeom prst="rect">
            <a:avLst/>
          </a:prstGeom>
        </p:spPr>
        <p:txBody>
          <a:bodyPr vert="horz" lIns="91440" tIns="45720" rIns="91440" bIns="45720" rtlCol="0" anchor="ctr"/>
          <a:lstStyle>
            <a:lvl1pPr algn="l">
              <a:defRPr sz="1600">
                <a:solidFill>
                  <a:schemeClr val="bg1"/>
                </a:solidFill>
              </a:defRPr>
            </a:lvl1pPr>
          </a:lstStyle>
          <a:p>
            <a:r>
              <a:rPr lang="en-US" dirty="0"/>
              <a:t>DEPARTMENT NAME</a:t>
            </a:r>
          </a:p>
        </p:txBody>
      </p:sp>
    </p:spTree>
    <p:extLst>
      <p:ext uri="{BB962C8B-B14F-4D97-AF65-F5344CB8AC3E}">
        <p14:creationId xmlns:p14="http://schemas.microsoft.com/office/powerpoint/2010/main" val="2634031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2A033-4994-8E47-ACCE-130B30012235}"/>
              </a:ext>
            </a:extLst>
          </p:cNvPr>
          <p:cNvSpPr>
            <a:spLocks noGrp="1"/>
          </p:cNvSpPr>
          <p:nvPr>
            <p:ph type="title" hasCustomPrompt="1"/>
          </p:nvPr>
        </p:nvSpPr>
        <p:spPr>
          <a:xfrm>
            <a:off x="839788" y="457200"/>
            <a:ext cx="3932237" cy="1600200"/>
          </a:xfrm>
        </p:spPr>
        <p:txBody>
          <a:bodyPr anchor="b"/>
          <a:lstStyle>
            <a:lvl1pPr>
              <a:defRPr sz="3200"/>
            </a:lvl1pPr>
          </a:lstStyle>
          <a:p>
            <a:r>
              <a:rPr lang="en-US" dirty="0"/>
              <a:t>Click to edit Master interior title style</a:t>
            </a:r>
          </a:p>
        </p:txBody>
      </p:sp>
      <p:sp>
        <p:nvSpPr>
          <p:cNvPr id="3" name="Picture Placeholder 2">
            <a:extLst>
              <a:ext uri="{FF2B5EF4-FFF2-40B4-BE49-F238E27FC236}">
                <a16:creationId xmlns:a16="http://schemas.microsoft.com/office/drawing/2014/main" id="{F7E58734-134F-294C-8A79-1D093C3B56E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49D20B5-4BC4-B34B-88A0-93AB8CBEBA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Footer Placeholder 4">
            <a:extLst>
              <a:ext uri="{FF2B5EF4-FFF2-40B4-BE49-F238E27FC236}">
                <a16:creationId xmlns:a16="http://schemas.microsoft.com/office/drawing/2014/main" id="{8703285B-A734-F941-9822-C9D02A727152}"/>
              </a:ext>
            </a:extLst>
          </p:cNvPr>
          <p:cNvSpPr>
            <a:spLocks noGrp="1"/>
          </p:cNvSpPr>
          <p:nvPr>
            <p:ph type="ftr" sz="quarter" idx="3"/>
          </p:nvPr>
        </p:nvSpPr>
        <p:spPr>
          <a:xfrm>
            <a:off x="1157835" y="6310312"/>
            <a:ext cx="9030038" cy="365125"/>
          </a:xfrm>
          <a:prstGeom prst="rect">
            <a:avLst/>
          </a:prstGeom>
        </p:spPr>
        <p:txBody>
          <a:bodyPr vert="horz" lIns="91440" tIns="45720" rIns="91440" bIns="45720" rtlCol="0" anchor="ctr"/>
          <a:lstStyle>
            <a:lvl1pPr algn="l">
              <a:defRPr sz="1600">
                <a:solidFill>
                  <a:schemeClr val="bg1"/>
                </a:solidFill>
              </a:defRPr>
            </a:lvl1pPr>
          </a:lstStyle>
          <a:p>
            <a:r>
              <a:rPr lang="en-US" dirty="0"/>
              <a:t>DEPARTMENT NAME</a:t>
            </a:r>
          </a:p>
        </p:txBody>
      </p:sp>
    </p:spTree>
    <p:extLst>
      <p:ext uri="{BB962C8B-B14F-4D97-AF65-F5344CB8AC3E}">
        <p14:creationId xmlns:p14="http://schemas.microsoft.com/office/powerpoint/2010/main" val="9214570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Footer Placeholder 4">
            <a:extLst>
              <a:ext uri="{FF2B5EF4-FFF2-40B4-BE49-F238E27FC236}">
                <a16:creationId xmlns:a16="http://schemas.microsoft.com/office/drawing/2014/main" id="{B0A92284-6D85-974A-9889-75E7BE88EC61}"/>
              </a:ext>
            </a:extLst>
          </p:cNvPr>
          <p:cNvSpPr>
            <a:spLocks noGrp="1"/>
          </p:cNvSpPr>
          <p:nvPr>
            <p:ph type="ftr" sz="quarter" idx="3"/>
          </p:nvPr>
        </p:nvSpPr>
        <p:spPr>
          <a:xfrm>
            <a:off x="1157835" y="6310312"/>
            <a:ext cx="9030038" cy="365125"/>
          </a:xfrm>
          <a:prstGeom prst="rect">
            <a:avLst/>
          </a:prstGeom>
        </p:spPr>
        <p:txBody>
          <a:bodyPr vert="horz" lIns="91440" tIns="45720" rIns="91440" bIns="45720" rtlCol="0" anchor="ctr"/>
          <a:lstStyle>
            <a:lvl1pPr algn="l">
              <a:defRPr sz="1600">
                <a:solidFill>
                  <a:schemeClr val="tx1"/>
                </a:solidFill>
              </a:defRPr>
            </a:lvl1pPr>
          </a:lstStyle>
          <a:p>
            <a:r>
              <a:rPr lang="en-US" dirty="0"/>
              <a:t>DEPARTMENT NAME</a:t>
            </a:r>
          </a:p>
        </p:txBody>
      </p:sp>
      <p:sp>
        <p:nvSpPr>
          <p:cNvPr id="8" name="Title 1">
            <a:extLst>
              <a:ext uri="{FF2B5EF4-FFF2-40B4-BE49-F238E27FC236}">
                <a16:creationId xmlns:a16="http://schemas.microsoft.com/office/drawing/2014/main" id="{89A9FC2F-1125-9149-967D-E7D2FC1CBF68}"/>
              </a:ext>
            </a:extLst>
          </p:cNvPr>
          <p:cNvSpPr>
            <a:spLocks noGrp="1"/>
          </p:cNvSpPr>
          <p:nvPr>
            <p:ph type="ctrTitle" hasCustomPrompt="1"/>
          </p:nvPr>
        </p:nvSpPr>
        <p:spPr>
          <a:xfrm>
            <a:off x="914399" y="1621357"/>
            <a:ext cx="10182225" cy="689491"/>
          </a:xfrm>
          <a:prstGeom prst="rect">
            <a:avLst/>
          </a:prstGeom>
        </p:spPr>
        <p:txBody>
          <a:bodyPr anchor="t"/>
          <a:lstStyle>
            <a:lvl1pPr algn="l">
              <a:defRPr sz="4800" b="1"/>
            </a:lvl1pPr>
          </a:lstStyle>
          <a:p>
            <a:r>
              <a:rPr lang="en-US" dirty="0"/>
              <a:t>Click to edit Master divider style</a:t>
            </a:r>
          </a:p>
        </p:txBody>
      </p:sp>
      <p:sp>
        <p:nvSpPr>
          <p:cNvPr id="9" name="Subtitle 2">
            <a:extLst>
              <a:ext uri="{FF2B5EF4-FFF2-40B4-BE49-F238E27FC236}">
                <a16:creationId xmlns:a16="http://schemas.microsoft.com/office/drawing/2014/main" id="{94C09319-B5A5-DB4D-8F9C-CD883431FC0F}"/>
              </a:ext>
            </a:extLst>
          </p:cNvPr>
          <p:cNvSpPr>
            <a:spLocks noGrp="1"/>
          </p:cNvSpPr>
          <p:nvPr>
            <p:ph type="subTitle" idx="1" hasCustomPrompt="1"/>
          </p:nvPr>
        </p:nvSpPr>
        <p:spPr>
          <a:xfrm>
            <a:off x="914400" y="2473947"/>
            <a:ext cx="9144000" cy="3183904"/>
          </a:xfrm>
          <a:prstGeom prst="rect">
            <a:avLst/>
          </a:prstGeom>
        </p:spPr>
        <p:txBody>
          <a:bodyPr/>
          <a:lstStyle>
            <a:lvl1pPr marL="0" indent="0" algn="l">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divider subtitle style</a:t>
            </a:r>
          </a:p>
        </p:txBody>
      </p:sp>
    </p:spTree>
    <p:extLst>
      <p:ext uri="{BB962C8B-B14F-4D97-AF65-F5344CB8AC3E}">
        <p14:creationId xmlns:p14="http://schemas.microsoft.com/office/powerpoint/2010/main" val="15466156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51922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EBFF7-B66E-AF4F-BB73-F931808C6091}"/>
              </a:ext>
            </a:extLst>
          </p:cNvPr>
          <p:cNvSpPr>
            <a:spLocks noGrp="1"/>
          </p:cNvSpPr>
          <p:nvPr>
            <p:ph type="title"/>
          </p:nvPr>
        </p:nvSpPr>
        <p:spPr>
          <a:xfrm>
            <a:off x="838200" y="4869221"/>
            <a:ext cx="10515600" cy="676173"/>
          </a:xfrm>
          <a:prstGeom prst="rect">
            <a:avLst/>
          </a:prstGeom>
        </p:spPr>
        <p:txBody>
          <a:bodyPr/>
          <a:lstStyle>
            <a:lvl1pPr algn="ctr">
              <a:defRPr sz="3200" b="1"/>
            </a:lvl1pPr>
          </a:lstStyle>
          <a:p>
            <a:r>
              <a:rPr lang="en-US" dirty="0"/>
              <a:t>Click to edit Master title style</a:t>
            </a:r>
          </a:p>
        </p:txBody>
      </p:sp>
    </p:spTree>
    <p:extLst>
      <p:ext uri="{BB962C8B-B14F-4D97-AF65-F5344CB8AC3E}">
        <p14:creationId xmlns:p14="http://schemas.microsoft.com/office/powerpoint/2010/main" val="198825317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2.emf"/><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theme" Target="../theme/theme2.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theme" Target="../theme/theme3.xml"/><Relationship Id="rId1" Type="http://schemas.openxmlformats.org/officeDocument/2006/relationships/slideLayout" Target="../slideLayouts/slideLayout7.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9.xml"/><Relationship Id="rId1" Type="http://schemas.openxmlformats.org/officeDocument/2006/relationships/slideLayout" Target="../slideLayouts/slideLayout8.xml"/><Relationship Id="rId4" Type="http://schemas.openxmlformats.org/officeDocument/2006/relationships/image" Target="../media/image4.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AF0FB03-FC51-274D-A4F2-BAA829A47BEF}"/>
              </a:ext>
            </a:extLst>
          </p:cNvPr>
          <p:cNvPicPr>
            <a:picLocks noChangeAspect="1"/>
          </p:cNvPicPr>
          <p:nvPr userDrawn="1"/>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201811585"/>
      </p:ext>
    </p:extLst>
  </p:cSld>
  <p:clrMap bg1="dk1" tx1="lt1" bg2="dk2" tx2="lt2" accent1="accent1" accent2="accent2" accent3="accent3" accent4="accent4" accent5="accent5" accent6="accent6" hlink="hlink" folHlink="folHlink"/>
  <p:sldLayoutIdLst>
    <p:sldLayoutId id="2147483649" r:id="rId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7E7EA38-C2CE-DC48-8D16-4BAC6D9874B2}"/>
              </a:ext>
            </a:extLst>
          </p:cNvPr>
          <p:cNvPicPr>
            <a:picLocks noChangeAspect="1"/>
          </p:cNvPicPr>
          <p:nvPr userDrawn="1"/>
        </p:nvPicPr>
        <p:blipFill>
          <a:blip r:embed="rId7"/>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44C6C1D2-49C4-1A4F-BF79-BD8D6FCD369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interior title style</a:t>
            </a:r>
          </a:p>
        </p:txBody>
      </p:sp>
      <p:sp>
        <p:nvSpPr>
          <p:cNvPr id="3" name="Text Placeholder 2">
            <a:extLst>
              <a:ext uri="{FF2B5EF4-FFF2-40B4-BE49-F238E27FC236}">
                <a16:creationId xmlns:a16="http://schemas.microsoft.com/office/drawing/2014/main" id="{B4CEB20D-1047-EF4A-AF9A-A90791F25774}"/>
              </a:ext>
            </a:extLst>
          </p:cNvPr>
          <p:cNvSpPr>
            <a:spLocks noGrp="1"/>
          </p:cNvSpPr>
          <p:nvPr>
            <p:ph type="body" idx="1"/>
          </p:nvPr>
        </p:nvSpPr>
        <p:spPr>
          <a:xfrm>
            <a:off x="838200" y="1825625"/>
            <a:ext cx="10515600" cy="399254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8BBACFC4-8B69-A341-B39E-628E01728EC5}"/>
              </a:ext>
            </a:extLst>
          </p:cNvPr>
          <p:cNvSpPr>
            <a:spLocks noGrp="1"/>
          </p:cNvSpPr>
          <p:nvPr>
            <p:ph type="ftr" sz="quarter" idx="3"/>
          </p:nvPr>
        </p:nvSpPr>
        <p:spPr>
          <a:xfrm>
            <a:off x="1157835" y="6310312"/>
            <a:ext cx="9030038" cy="365125"/>
          </a:xfrm>
          <a:prstGeom prst="rect">
            <a:avLst/>
          </a:prstGeom>
        </p:spPr>
        <p:txBody>
          <a:bodyPr vert="horz" lIns="91440" tIns="45720" rIns="91440" bIns="45720" rtlCol="0" anchor="ctr"/>
          <a:lstStyle>
            <a:lvl1pPr algn="l">
              <a:defRPr sz="1600">
                <a:solidFill>
                  <a:schemeClr val="bg1"/>
                </a:solidFill>
              </a:defRPr>
            </a:lvl1pPr>
          </a:lstStyle>
          <a:p>
            <a:r>
              <a:rPr lang="en-US" dirty="0"/>
              <a:t>DEPARTMENT NAME</a:t>
            </a:r>
          </a:p>
        </p:txBody>
      </p:sp>
    </p:spTree>
    <p:extLst>
      <p:ext uri="{BB962C8B-B14F-4D97-AF65-F5344CB8AC3E}">
        <p14:creationId xmlns:p14="http://schemas.microsoft.com/office/powerpoint/2010/main" val="740814283"/>
      </p:ext>
    </p:extLst>
  </p:cSld>
  <p:clrMap bg1="lt1" tx1="dk1" bg2="lt2" tx2="dk2" accent1="accent1" accent2="accent2" accent3="accent3" accent4="accent4" accent5="accent5" accent6="accent6" hlink="hlink" folHlink="folHlink"/>
  <p:sldLayoutIdLst>
    <p:sldLayoutId id="2147483662" r:id="rId1"/>
    <p:sldLayoutId id="2147483664" r:id="rId2"/>
    <p:sldLayoutId id="2147483665" r:id="rId3"/>
    <p:sldLayoutId id="2147483668" r:id="rId4"/>
    <p:sldLayoutId id="2147483669" r:id="rId5"/>
  </p:sldLayoutIdLst>
  <p:hf sldNum="0" hdr="0" dt="0"/>
  <p:txStyles>
    <p:titleStyle>
      <a:lvl1pPr algn="l" defTabSz="914400" rtl="0" eaLnBrk="1" latinLnBrk="0" hangingPunct="1">
        <a:lnSpc>
          <a:spcPct val="90000"/>
        </a:lnSpc>
        <a:spcBef>
          <a:spcPct val="0"/>
        </a:spcBef>
        <a:buNone/>
        <a:defRPr sz="3200" b="1" kern="1200">
          <a:solidFill>
            <a:srgbClr val="D7192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7699867-562E-CD4B-B841-D4BA6BC590CA}"/>
              </a:ext>
            </a:extLst>
          </p:cNvPr>
          <p:cNvPicPr>
            <a:picLocks noChangeAspect="1"/>
          </p:cNvPicPr>
          <p:nvPr userDrawn="1"/>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105458718"/>
      </p:ext>
    </p:extLst>
  </p:cSld>
  <p:clrMap bg1="dk1" tx1="lt1" bg2="dk2" tx2="lt2" accent1="accent1" accent2="accent2" accent3="accent3" accent4="accent4" accent5="accent5" accent6="accent6" hlink="hlink" folHlink="folHlink"/>
  <p:sldLayoutIdLst>
    <p:sldLayoutId id="2147483673" r:id="rId1"/>
  </p:sldLayoutIdLst>
  <p:hf sldNum="0" hd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20C1499-9A35-9F48-98EC-702212B7BF7C}"/>
              </a:ext>
            </a:extLst>
          </p:cNvPr>
          <p:cNvPicPr>
            <a:picLocks noChangeAspect="1"/>
          </p:cNvPicPr>
          <p:nvPr userDrawn="1"/>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3850290482"/>
      </p:ext>
    </p:extLst>
  </p:cSld>
  <p:clrMap bg1="dk1" tx1="lt1" bg2="dk2" tx2="lt2" accent1="accent1" accent2="accent2" accent3="accent3" accent4="accent4" accent5="accent5" accent6="accent6" hlink="hlink" folHlink="folHlink"/>
  <p:sldLayoutIdLst>
    <p:sldLayoutId id="2147483691" r:id="rId1"/>
    <p:sldLayoutId id="2147483690" r:id="rId2"/>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unodigitalcommons@unomaha.edu"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www.unomaha.edu/criss-library/research-and-instruction/subject-librarians.php"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hyperlink" Target="https://libguides.unomaha.edu/openaccess"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libguides.unomaha.edu/openaccess"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mailto:jenniegaston@unomaha.edu"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hyperlink" Target="mailto:unodigitalcommons@unomaha.edu" TargetMode="External"/></Relationships>
</file>

<file path=ppt/slides/_rels/slide18.xml.rels><?xml version="1.0" encoding="UTF-8" standalone="yes"?>
<Relationships xmlns="http://schemas.openxmlformats.org/package/2006/relationships"><Relationship Id="rId8" Type="http://schemas.openxmlformats.org/officeDocument/2006/relationships/hyperlink" Target="https://digitalcommons.unomaha.edu/about.html" TargetMode="External"/><Relationship Id="rId3" Type="http://schemas.openxmlformats.org/officeDocument/2006/relationships/hyperlink" Target="https://commons.wikimedia.org/wiki/File:Icon-Pinnnadel.svg" TargetMode="External"/><Relationship Id="rId7" Type="http://schemas.openxmlformats.org/officeDocument/2006/relationships/hyperlink" Target="https://libguides.unomaha.edu/openaccess/unoinitiatives"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s://libguides.unomaha.edu/scholarlyprofile" TargetMode="External"/><Relationship Id="rId5" Type="http://schemas.openxmlformats.org/officeDocument/2006/relationships/hyperlink" Target="https://commons.wikimedia.org/wiki/File:University_hat_icon.svg" TargetMode="External"/><Relationship Id="rId4" Type="http://schemas.openxmlformats.org/officeDocument/2006/relationships/hyperlink" Target="https://www.budapestopenaccessinitiative.org/open-access-toward-the-internet-of-the-mind" TargetMode="External"/><Relationship Id="rId9" Type="http://schemas.openxmlformats.org/officeDocument/2006/relationships/hyperlink" Target="https://digitalcommons.unomaha.edu/faq.html"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digitalcommons.unomaha.edu/"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mailto:unodigitalcommons@unomaha.edu"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77DEE-A39C-1C40-8BB7-06FA3DEC1CF9}"/>
              </a:ext>
            </a:extLst>
          </p:cNvPr>
          <p:cNvSpPr>
            <a:spLocks noGrp="1"/>
          </p:cNvSpPr>
          <p:nvPr>
            <p:ph type="ctrTitle"/>
          </p:nvPr>
        </p:nvSpPr>
        <p:spPr>
          <a:xfrm>
            <a:off x="914399" y="2802457"/>
            <a:ext cx="10012101" cy="689491"/>
          </a:xfrm>
        </p:spPr>
        <p:txBody>
          <a:bodyPr/>
          <a:lstStyle/>
          <a:p>
            <a:r>
              <a:rPr lang="en-US" dirty="0"/>
              <a:t>DigitalCommons@UNO and Building Your Scholarly Profile</a:t>
            </a:r>
          </a:p>
        </p:txBody>
      </p:sp>
      <p:sp>
        <p:nvSpPr>
          <p:cNvPr id="6" name="Date Placeholder 5">
            <a:extLst>
              <a:ext uri="{FF2B5EF4-FFF2-40B4-BE49-F238E27FC236}">
                <a16:creationId xmlns:a16="http://schemas.microsoft.com/office/drawing/2014/main" id="{204BE8EA-9E9B-7640-AF1A-AC63B40490F3}"/>
              </a:ext>
            </a:extLst>
          </p:cNvPr>
          <p:cNvSpPr>
            <a:spLocks noGrp="1"/>
          </p:cNvSpPr>
          <p:nvPr>
            <p:ph type="dt" sz="half" idx="10"/>
          </p:nvPr>
        </p:nvSpPr>
        <p:spPr/>
        <p:txBody>
          <a:bodyPr/>
          <a:lstStyle/>
          <a:p>
            <a:r>
              <a:rPr lang="en-US" dirty="0"/>
              <a:t>February 7, 2023</a:t>
            </a:r>
          </a:p>
        </p:txBody>
      </p:sp>
      <p:sp>
        <p:nvSpPr>
          <p:cNvPr id="4" name="Text Placeholder 3">
            <a:extLst>
              <a:ext uri="{FF2B5EF4-FFF2-40B4-BE49-F238E27FC236}">
                <a16:creationId xmlns:a16="http://schemas.microsoft.com/office/drawing/2014/main" id="{0ABBE863-C217-C940-8FFB-F2E0D3029C6C}"/>
              </a:ext>
            </a:extLst>
          </p:cNvPr>
          <p:cNvSpPr>
            <a:spLocks noGrp="1"/>
          </p:cNvSpPr>
          <p:nvPr>
            <p:ph type="body" sz="quarter" idx="12"/>
          </p:nvPr>
        </p:nvSpPr>
        <p:spPr>
          <a:xfrm>
            <a:off x="914400" y="4993516"/>
            <a:ext cx="6788727" cy="893763"/>
          </a:xfrm>
        </p:spPr>
        <p:txBody>
          <a:bodyPr/>
          <a:lstStyle/>
          <a:p>
            <a:r>
              <a:rPr lang="en-US" dirty="0"/>
              <a:t>Jennie Tobler-Gaston, Institutional Repository Coordinator, Criss Library </a:t>
            </a:r>
          </a:p>
        </p:txBody>
      </p:sp>
    </p:spTree>
    <p:extLst>
      <p:ext uri="{BB962C8B-B14F-4D97-AF65-F5344CB8AC3E}">
        <p14:creationId xmlns:p14="http://schemas.microsoft.com/office/powerpoint/2010/main" val="22518191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55743-471F-4649-9683-16A424A1A03A}"/>
              </a:ext>
            </a:extLst>
          </p:cNvPr>
          <p:cNvSpPr>
            <a:spLocks noGrp="1"/>
          </p:cNvSpPr>
          <p:nvPr>
            <p:ph type="ctrTitle"/>
          </p:nvPr>
        </p:nvSpPr>
        <p:spPr>
          <a:xfrm>
            <a:off x="914399" y="706957"/>
            <a:ext cx="10182225" cy="689491"/>
          </a:xfrm>
        </p:spPr>
        <p:txBody>
          <a:bodyPr lIns="91440" tIns="45720" rIns="91440" bIns="45720" anchor="t"/>
          <a:lstStyle/>
          <a:p>
            <a:pPr algn="ctr"/>
            <a:r>
              <a:rPr lang="en-US" dirty="0">
                <a:solidFill>
                  <a:srgbClr val="FF0000"/>
                </a:solidFill>
              </a:rPr>
              <a:t>IR</a:t>
            </a:r>
            <a:endParaRPr lang="en-US" dirty="0">
              <a:solidFill>
                <a:srgbClr val="FF0000"/>
              </a:solidFill>
              <a:cs typeface="Arial"/>
            </a:endParaRPr>
          </a:p>
        </p:txBody>
      </p:sp>
      <p:sp>
        <p:nvSpPr>
          <p:cNvPr id="3" name="Subtitle 2">
            <a:extLst>
              <a:ext uri="{FF2B5EF4-FFF2-40B4-BE49-F238E27FC236}">
                <a16:creationId xmlns:a16="http://schemas.microsoft.com/office/drawing/2014/main" id="{2F6F1D56-CAC6-0C4D-B800-AB242BDF8C47}"/>
              </a:ext>
            </a:extLst>
          </p:cNvPr>
          <p:cNvSpPr>
            <a:spLocks noGrp="1"/>
          </p:cNvSpPr>
          <p:nvPr>
            <p:ph type="subTitle" idx="1"/>
          </p:nvPr>
        </p:nvSpPr>
        <p:spPr>
          <a:xfrm>
            <a:off x="110440" y="2488262"/>
            <a:ext cx="5562414" cy="2730236"/>
          </a:xfrm>
        </p:spPr>
        <p:txBody>
          <a:bodyPr lIns="91440" tIns="45720" rIns="91440" bIns="45720" anchor="t"/>
          <a:lstStyle/>
          <a:p>
            <a:r>
              <a:rPr lang="en-US" dirty="0"/>
              <a:t>DigitalCommons@UNO   - </a:t>
            </a:r>
            <a:r>
              <a:rPr lang="en-US" dirty="0">
                <a:hlinkClick r:id="rId3"/>
              </a:rPr>
              <a:t>unodigitalcommons@unomaha.edu</a:t>
            </a:r>
            <a:endParaRPr lang="en-US" dirty="0"/>
          </a:p>
          <a:p>
            <a:endParaRPr lang="en-US" dirty="0"/>
          </a:p>
          <a:p>
            <a:r>
              <a:rPr lang="en-US" dirty="0">
                <a:cs typeface="Arial"/>
              </a:rPr>
              <a:t>Keeps multiple versions of your work.</a:t>
            </a:r>
          </a:p>
        </p:txBody>
      </p:sp>
      <p:sp>
        <p:nvSpPr>
          <p:cNvPr id="6" name="Footer Placeholder 5">
            <a:extLst>
              <a:ext uri="{FF2B5EF4-FFF2-40B4-BE49-F238E27FC236}">
                <a16:creationId xmlns:a16="http://schemas.microsoft.com/office/drawing/2014/main" id="{BEE588FD-2D62-EC42-AB22-82B53D74E706}"/>
              </a:ext>
            </a:extLst>
          </p:cNvPr>
          <p:cNvSpPr>
            <a:spLocks noGrp="1"/>
          </p:cNvSpPr>
          <p:nvPr>
            <p:ph type="ftr" sz="quarter" idx="3"/>
          </p:nvPr>
        </p:nvSpPr>
        <p:spPr/>
        <p:txBody>
          <a:bodyPr/>
          <a:lstStyle/>
          <a:p>
            <a:r>
              <a:rPr lang="en-US" dirty="0"/>
              <a:t>Criss Library </a:t>
            </a:r>
          </a:p>
        </p:txBody>
      </p:sp>
      <p:pic>
        <p:nvPicPr>
          <p:cNvPr id="5" name="Picture 4">
            <a:extLst>
              <a:ext uri="{FF2B5EF4-FFF2-40B4-BE49-F238E27FC236}">
                <a16:creationId xmlns:a16="http://schemas.microsoft.com/office/drawing/2014/main" id="{BBA925A8-8B67-490A-9580-B6CF4B7488D1}"/>
              </a:ext>
            </a:extLst>
          </p:cNvPr>
          <p:cNvPicPr>
            <a:picLocks noChangeAspect="1"/>
          </p:cNvPicPr>
          <p:nvPr/>
        </p:nvPicPr>
        <p:blipFill>
          <a:blip r:embed="rId4"/>
          <a:stretch>
            <a:fillRect/>
          </a:stretch>
        </p:blipFill>
        <p:spPr>
          <a:xfrm>
            <a:off x="5879937" y="1489715"/>
            <a:ext cx="5763936" cy="4316923"/>
          </a:xfrm>
          <a:prstGeom prst="rect">
            <a:avLst/>
          </a:prstGeom>
        </p:spPr>
      </p:pic>
    </p:spTree>
    <p:extLst>
      <p:ext uri="{BB962C8B-B14F-4D97-AF65-F5344CB8AC3E}">
        <p14:creationId xmlns:p14="http://schemas.microsoft.com/office/powerpoint/2010/main" val="10484448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BEE588FD-2D62-EC42-AB22-82B53D74E706}"/>
              </a:ext>
            </a:extLst>
          </p:cNvPr>
          <p:cNvSpPr>
            <a:spLocks noGrp="1"/>
          </p:cNvSpPr>
          <p:nvPr>
            <p:ph type="ftr" sz="quarter" idx="3"/>
          </p:nvPr>
        </p:nvSpPr>
        <p:spPr/>
        <p:txBody>
          <a:bodyPr/>
          <a:lstStyle/>
          <a:p>
            <a:r>
              <a:rPr lang="en-US" dirty="0"/>
              <a:t>Criss Library </a:t>
            </a:r>
          </a:p>
        </p:txBody>
      </p:sp>
      <p:pic>
        <p:nvPicPr>
          <p:cNvPr id="5" name="Picture 4">
            <a:extLst>
              <a:ext uri="{FF2B5EF4-FFF2-40B4-BE49-F238E27FC236}">
                <a16:creationId xmlns:a16="http://schemas.microsoft.com/office/drawing/2014/main" id="{ABDDD634-FA8A-438D-B483-C0D72F01A957}"/>
              </a:ext>
            </a:extLst>
          </p:cNvPr>
          <p:cNvPicPr>
            <a:picLocks noChangeAspect="1"/>
          </p:cNvPicPr>
          <p:nvPr/>
        </p:nvPicPr>
        <p:blipFill>
          <a:blip r:embed="rId3"/>
          <a:stretch>
            <a:fillRect/>
          </a:stretch>
        </p:blipFill>
        <p:spPr>
          <a:xfrm rot="15755893">
            <a:off x="3247077" y="1203666"/>
            <a:ext cx="4419374" cy="4426289"/>
          </a:xfrm>
          <a:prstGeom prst="rect">
            <a:avLst/>
          </a:prstGeom>
        </p:spPr>
      </p:pic>
      <p:sp>
        <p:nvSpPr>
          <p:cNvPr id="4" name="TextBox 3">
            <a:extLst>
              <a:ext uri="{FF2B5EF4-FFF2-40B4-BE49-F238E27FC236}">
                <a16:creationId xmlns:a16="http://schemas.microsoft.com/office/drawing/2014/main" id="{A79508EE-DF12-4717-AE9E-B57E1B667802}"/>
              </a:ext>
            </a:extLst>
          </p:cNvPr>
          <p:cNvSpPr txBox="1"/>
          <p:nvPr/>
        </p:nvSpPr>
        <p:spPr>
          <a:xfrm>
            <a:off x="1814951" y="1662420"/>
            <a:ext cx="1842655" cy="461665"/>
          </a:xfrm>
          <a:prstGeom prst="rect">
            <a:avLst/>
          </a:prstGeom>
          <a:noFill/>
        </p:spPr>
        <p:txBody>
          <a:bodyPr wrap="square" rtlCol="0">
            <a:spAutoFit/>
          </a:bodyPr>
          <a:lstStyle/>
          <a:p>
            <a:r>
              <a:rPr lang="en-US" sz="2400" b="1" dirty="0"/>
              <a:t>Colleagues</a:t>
            </a:r>
            <a:r>
              <a:rPr lang="en-US" b="1" dirty="0"/>
              <a:t> </a:t>
            </a:r>
          </a:p>
        </p:txBody>
      </p:sp>
      <p:sp>
        <p:nvSpPr>
          <p:cNvPr id="9" name="Title 1">
            <a:extLst>
              <a:ext uri="{FF2B5EF4-FFF2-40B4-BE49-F238E27FC236}">
                <a16:creationId xmlns:a16="http://schemas.microsoft.com/office/drawing/2014/main" id="{2BE39EC2-06A5-434B-9503-88ACEECA673D}"/>
              </a:ext>
            </a:extLst>
          </p:cNvPr>
          <p:cNvSpPr txBox="1">
            <a:spLocks/>
          </p:cNvSpPr>
          <p:nvPr/>
        </p:nvSpPr>
        <p:spPr>
          <a:xfrm>
            <a:off x="1" y="855404"/>
            <a:ext cx="12067308" cy="689491"/>
          </a:xfrm>
          <a:prstGeom prst="rect">
            <a:avLst/>
          </a:prstGeom>
        </p:spPr>
        <p:txBody>
          <a:bodyPr lIns="91440" tIns="45720" rIns="91440" bIns="45720" anchor="t"/>
          <a:lstStyle>
            <a:lvl1pPr algn="l" defTabSz="914400" rtl="0" eaLnBrk="1" latinLnBrk="0" hangingPunct="1">
              <a:lnSpc>
                <a:spcPct val="90000"/>
              </a:lnSpc>
              <a:spcBef>
                <a:spcPct val="0"/>
              </a:spcBef>
              <a:buNone/>
              <a:defRPr sz="4800" b="1" kern="1200">
                <a:solidFill>
                  <a:schemeClr val="tx1"/>
                </a:solidFill>
                <a:latin typeface="+mj-lt"/>
                <a:ea typeface="+mj-ea"/>
                <a:cs typeface="+mj-cs"/>
              </a:defRPr>
            </a:lvl1pPr>
          </a:lstStyle>
          <a:p>
            <a:pPr algn="ctr"/>
            <a:r>
              <a:rPr lang="en-US" dirty="0">
                <a:solidFill>
                  <a:srgbClr val="FF0000"/>
                </a:solidFill>
              </a:rPr>
              <a:t>Network</a:t>
            </a:r>
            <a:endParaRPr lang="en-US" dirty="0">
              <a:solidFill>
                <a:srgbClr val="FF0000"/>
              </a:solidFill>
              <a:cs typeface="Arial"/>
            </a:endParaRPr>
          </a:p>
        </p:txBody>
      </p:sp>
      <p:sp>
        <p:nvSpPr>
          <p:cNvPr id="10" name="TextBox 9">
            <a:extLst>
              <a:ext uri="{FF2B5EF4-FFF2-40B4-BE49-F238E27FC236}">
                <a16:creationId xmlns:a16="http://schemas.microsoft.com/office/drawing/2014/main" id="{2E996783-86B8-49D1-A1D9-29E6D77F000F}"/>
              </a:ext>
            </a:extLst>
          </p:cNvPr>
          <p:cNvSpPr txBox="1"/>
          <p:nvPr/>
        </p:nvSpPr>
        <p:spPr>
          <a:xfrm>
            <a:off x="7183656" y="4753561"/>
            <a:ext cx="2105891" cy="461665"/>
          </a:xfrm>
          <a:prstGeom prst="rect">
            <a:avLst/>
          </a:prstGeom>
          <a:noFill/>
        </p:spPr>
        <p:txBody>
          <a:bodyPr wrap="square" rtlCol="0">
            <a:spAutoFit/>
          </a:bodyPr>
          <a:lstStyle/>
          <a:p>
            <a:r>
              <a:rPr lang="en-US" sz="2400" b="1" dirty="0"/>
              <a:t>Conferences </a:t>
            </a:r>
          </a:p>
        </p:txBody>
      </p:sp>
      <p:sp>
        <p:nvSpPr>
          <p:cNvPr id="11" name="TextBox 10">
            <a:extLst>
              <a:ext uri="{FF2B5EF4-FFF2-40B4-BE49-F238E27FC236}">
                <a16:creationId xmlns:a16="http://schemas.microsoft.com/office/drawing/2014/main" id="{47644602-9794-4635-B7DE-FFF888A607A6}"/>
              </a:ext>
            </a:extLst>
          </p:cNvPr>
          <p:cNvSpPr txBox="1"/>
          <p:nvPr/>
        </p:nvSpPr>
        <p:spPr>
          <a:xfrm>
            <a:off x="889527" y="4690266"/>
            <a:ext cx="3497292" cy="461665"/>
          </a:xfrm>
          <a:prstGeom prst="rect">
            <a:avLst/>
          </a:prstGeom>
          <a:noFill/>
        </p:spPr>
        <p:txBody>
          <a:bodyPr wrap="square" rtlCol="0">
            <a:spAutoFit/>
          </a:bodyPr>
          <a:lstStyle/>
          <a:p>
            <a:r>
              <a:rPr lang="en-US" sz="2400" b="1" dirty="0"/>
              <a:t>Professional Network</a:t>
            </a:r>
          </a:p>
        </p:txBody>
      </p:sp>
      <p:sp>
        <p:nvSpPr>
          <p:cNvPr id="12" name="TextBox 11">
            <a:extLst>
              <a:ext uri="{FF2B5EF4-FFF2-40B4-BE49-F238E27FC236}">
                <a16:creationId xmlns:a16="http://schemas.microsoft.com/office/drawing/2014/main" id="{BCECD541-957E-482A-AC3E-9F890DD14004}"/>
              </a:ext>
            </a:extLst>
          </p:cNvPr>
          <p:cNvSpPr txBox="1"/>
          <p:nvPr/>
        </p:nvSpPr>
        <p:spPr>
          <a:xfrm>
            <a:off x="6206835" y="1574406"/>
            <a:ext cx="2549237" cy="461665"/>
          </a:xfrm>
          <a:prstGeom prst="rect">
            <a:avLst/>
          </a:prstGeom>
          <a:noFill/>
        </p:spPr>
        <p:txBody>
          <a:bodyPr wrap="square" rtlCol="0">
            <a:spAutoFit/>
          </a:bodyPr>
          <a:lstStyle/>
          <a:p>
            <a:r>
              <a:rPr lang="en-US" sz="2400" b="1" dirty="0"/>
              <a:t>Social Network</a:t>
            </a:r>
          </a:p>
        </p:txBody>
      </p:sp>
      <p:sp>
        <p:nvSpPr>
          <p:cNvPr id="13" name="TextBox 12">
            <a:extLst>
              <a:ext uri="{FF2B5EF4-FFF2-40B4-BE49-F238E27FC236}">
                <a16:creationId xmlns:a16="http://schemas.microsoft.com/office/drawing/2014/main" id="{2A12FC84-0E52-46B5-8B6B-1371BF56B8E4}"/>
              </a:ext>
            </a:extLst>
          </p:cNvPr>
          <p:cNvSpPr txBox="1"/>
          <p:nvPr/>
        </p:nvSpPr>
        <p:spPr>
          <a:xfrm>
            <a:off x="7034249" y="2681108"/>
            <a:ext cx="4128656" cy="830997"/>
          </a:xfrm>
          <a:prstGeom prst="rect">
            <a:avLst/>
          </a:prstGeom>
          <a:noFill/>
        </p:spPr>
        <p:txBody>
          <a:bodyPr wrap="square" rtlCol="0">
            <a:spAutoFit/>
          </a:bodyPr>
          <a:lstStyle/>
          <a:p>
            <a:r>
              <a:rPr lang="en-US" sz="2400" b="1" dirty="0"/>
              <a:t>Professional Development Opportunities </a:t>
            </a:r>
          </a:p>
        </p:txBody>
      </p:sp>
      <p:sp>
        <p:nvSpPr>
          <p:cNvPr id="15" name="Subtitle 14">
            <a:extLst>
              <a:ext uri="{FF2B5EF4-FFF2-40B4-BE49-F238E27FC236}">
                <a16:creationId xmlns:a16="http://schemas.microsoft.com/office/drawing/2014/main" id="{0E4E63E8-E324-4265-83FE-800C8C585E3B}"/>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861303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heel(1)">
                                      <p:cBhvr>
                                        <p:cTn id="12" dur="1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heel(1)">
                                      <p:cBhvr>
                                        <p:cTn id="17" dur="1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heel(1)">
                                      <p:cBhvr>
                                        <p:cTn id="22" dur="10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heel(1)">
                                      <p:cBhvr>
                                        <p:cTn id="2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11" grpId="0"/>
      <p:bldP spid="12"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55743-471F-4649-9683-16A424A1A03A}"/>
              </a:ext>
            </a:extLst>
          </p:cNvPr>
          <p:cNvSpPr>
            <a:spLocks noGrp="1"/>
          </p:cNvSpPr>
          <p:nvPr>
            <p:ph type="ctrTitle"/>
          </p:nvPr>
        </p:nvSpPr>
        <p:spPr>
          <a:xfrm>
            <a:off x="914399" y="849438"/>
            <a:ext cx="10182225" cy="689491"/>
          </a:xfrm>
        </p:spPr>
        <p:txBody>
          <a:bodyPr lIns="91440" tIns="45720" rIns="91440" bIns="45720" anchor="t"/>
          <a:lstStyle/>
          <a:p>
            <a:pPr algn="ctr"/>
            <a:r>
              <a:rPr lang="en-US" dirty="0">
                <a:solidFill>
                  <a:srgbClr val="FF0000"/>
                </a:solidFill>
              </a:rPr>
              <a:t>Publishing</a:t>
            </a:r>
            <a:endParaRPr lang="en-US" dirty="0">
              <a:solidFill>
                <a:srgbClr val="FF0000"/>
              </a:solidFill>
              <a:cs typeface="Arial"/>
            </a:endParaRPr>
          </a:p>
        </p:txBody>
      </p:sp>
      <p:sp>
        <p:nvSpPr>
          <p:cNvPr id="6" name="Footer Placeholder 5">
            <a:extLst>
              <a:ext uri="{FF2B5EF4-FFF2-40B4-BE49-F238E27FC236}">
                <a16:creationId xmlns:a16="http://schemas.microsoft.com/office/drawing/2014/main" id="{BEE588FD-2D62-EC42-AB22-82B53D74E706}"/>
              </a:ext>
            </a:extLst>
          </p:cNvPr>
          <p:cNvSpPr>
            <a:spLocks noGrp="1"/>
          </p:cNvSpPr>
          <p:nvPr>
            <p:ph type="ftr" sz="quarter" idx="3"/>
          </p:nvPr>
        </p:nvSpPr>
        <p:spPr/>
        <p:txBody>
          <a:bodyPr/>
          <a:lstStyle/>
          <a:p>
            <a:r>
              <a:rPr lang="en-US" dirty="0"/>
              <a:t>Criss Library </a:t>
            </a:r>
          </a:p>
        </p:txBody>
      </p:sp>
      <p:sp>
        <p:nvSpPr>
          <p:cNvPr id="4" name="TextBox 3">
            <a:extLst>
              <a:ext uri="{FF2B5EF4-FFF2-40B4-BE49-F238E27FC236}">
                <a16:creationId xmlns:a16="http://schemas.microsoft.com/office/drawing/2014/main" id="{50D1C6B7-D00C-4D1C-AA03-C1044529ECFE}"/>
              </a:ext>
            </a:extLst>
          </p:cNvPr>
          <p:cNvSpPr txBox="1"/>
          <p:nvPr/>
        </p:nvSpPr>
        <p:spPr>
          <a:xfrm>
            <a:off x="1343891" y="1595997"/>
            <a:ext cx="1440873" cy="461665"/>
          </a:xfrm>
          <a:prstGeom prst="rect">
            <a:avLst/>
          </a:prstGeom>
          <a:noFill/>
        </p:spPr>
        <p:txBody>
          <a:bodyPr wrap="square" rtlCol="0">
            <a:spAutoFit/>
          </a:bodyPr>
          <a:lstStyle/>
          <a:p>
            <a:pPr marL="342900" indent="-342900">
              <a:buFont typeface="Arial" panose="020B0604020202020204" pitchFamily="34" charset="0"/>
              <a:buChar char="•"/>
            </a:pPr>
            <a:r>
              <a:rPr lang="en-US" sz="2400" dirty="0"/>
              <a:t>Impact</a:t>
            </a:r>
          </a:p>
        </p:txBody>
      </p:sp>
      <p:sp>
        <p:nvSpPr>
          <p:cNvPr id="5" name="TextBox 4">
            <a:extLst>
              <a:ext uri="{FF2B5EF4-FFF2-40B4-BE49-F238E27FC236}">
                <a16:creationId xmlns:a16="http://schemas.microsoft.com/office/drawing/2014/main" id="{38860390-15DE-40A3-8D89-240DCE1490B4}"/>
              </a:ext>
            </a:extLst>
          </p:cNvPr>
          <p:cNvSpPr txBox="1"/>
          <p:nvPr/>
        </p:nvSpPr>
        <p:spPr>
          <a:xfrm>
            <a:off x="1343891" y="2044792"/>
            <a:ext cx="2493818" cy="461665"/>
          </a:xfrm>
          <a:prstGeom prst="rect">
            <a:avLst/>
          </a:prstGeom>
          <a:noFill/>
        </p:spPr>
        <p:txBody>
          <a:bodyPr wrap="square" rtlCol="0">
            <a:spAutoFit/>
          </a:bodyPr>
          <a:lstStyle/>
          <a:p>
            <a:pPr marL="342900" indent="-342900">
              <a:buFont typeface="Arial" panose="020B0604020202020204" pitchFamily="34" charset="0"/>
              <a:buChar char="•"/>
            </a:pPr>
            <a:r>
              <a:rPr lang="en-US" sz="2400" dirty="0"/>
              <a:t>Peer review</a:t>
            </a:r>
          </a:p>
        </p:txBody>
      </p:sp>
      <p:sp>
        <p:nvSpPr>
          <p:cNvPr id="7" name="TextBox 6">
            <a:extLst>
              <a:ext uri="{FF2B5EF4-FFF2-40B4-BE49-F238E27FC236}">
                <a16:creationId xmlns:a16="http://schemas.microsoft.com/office/drawing/2014/main" id="{35234FB1-9C19-465B-850D-771178F4BA50}"/>
              </a:ext>
            </a:extLst>
          </p:cNvPr>
          <p:cNvSpPr txBox="1"/>
          <p:nvPr/>
        </p:nvSpPr>
        <p:spPr>
          <a:xfrm>
            <a:off x="1343891" y="2536030"/>
            <a:ext cx="3200400" cy="461665"/>
          </a:xfrm>
          <a:prstGeom prst="rect">
            <a:avLst/>
          </a:prstGeom>
          <a:noFill/>
        </p:spPr>
        <p:txBody>
          <a:bodyPr wrap="square" rtlCol="0">
            <a:spAutoFit/>
          </a:bodyPr>
          <a:lstStyle/>
          <a:p>
            <a:pPr marL="342900" indent="-342900">
              <a:buFont typeface="Arial" panose="020B0604020202020204" pitchFamily="34" charset="0"/>
              <a:buChar char="•"/>
            </a:pPr>
            <a:r>
              <a:rPr lang="en-US" sz="2400" dirty="0"/>
              <a:t>Reputation</a:t>
            </a:r>
          </a:p>
        </p:txBody>
      </p:sp>
      <p:sp>
        <p:nvSpPr>
          <p:cNvPr id="8" name="TextBox 7">
            <a:extLst>
              <a:ext uri="{FF2B5EF4-FFF2-40B4-BE49-F238E27FC236}">
                <a16:creationId xmlns:a16="http://schemas.microsoft.com/office/drawing/2014/main" id="{FF0430F1-148E-4B3A-B41A-C6AB1121B11F}"/>
              </a:ext>
            </a:extLst>
          </p:cNvPr>
          <p:cNvSpPr txBox="1"/>
          <p:nvPr/>
        </p:nvSpPr>
        <p:spPr>
          <a:xfrm>
            <a:off x="1343891" y="3429000"/>
            <a:ext cx="3200400" cy="461665"/>
          </a:xfrm>
          <a:prstGeom prst="rect">
            <a:avLst/>
          </a:prstGeom>
          <a:noFill/>
        </p:spPr>
        <p:txBody>
          <a:bodyPr wrap="square" rtlCol="0">
            <a:spAutoFit/>
          </a:bodyPr>
          <a:lstStyle/>
          <a:p>
            <a:pPr marL="342900" indent="-342900">
              <a:buFont typeface="Arial" panose="020B0604020202020204" pitchFamily="34" charset="0"/>
              <a:buChar char="•"/>
            </a:pPr>
            <a:r>
              <a:rPr lang="en-US" sz="2400" dirty="0"/>
              <a:t>Alternative Metrics</a:t>
            </a:r>
          </a:p>
        </p:txBody>
      </p:sp>
      <p:sp>
        <p:nvSpPr>
          <p:cNvPr id="9" name="TextBox 8">
            <a:extLst>
              <a:ext uri="{FF2B5EF4-FFF2-40B4-BE49-F238E27FC236}">
                <a16:creationId xmlns:a16="http://schemas.microsoft.com/office/drawing/2014/main" id="{4C1F69A1-8426-491E-AD6B-8E8B139DB37B}"/>
              </a:ext>
            </a:extLst>
          </p:cNvPr>
          <p:cNvSpPr txBox="1"/>
          <p:nvPr/>
        </p:nvSpPr>
        <p:spPr>
          <a:xfrm>
            <a:off x="1343891" y="2978388"/>
            <a:ext cx="2479964" cy="461665"/>
          </a:xfrm>
          <a:prstGeom prst="rect">
            <a:avLst/>
          </a:prstGeom>
          <a:noFill/>
        </p:spPr>
        <p:txBody>
          <a:bodyPr wrap="square" rtlCol="0">
            <a:spAutoFit/>
          </a:bodyPr>
          <a:lstStyle/>
          <a:p>
            <a:pPr marL="342900" indent="-342900">
              <a:buFont typeface="Arial" panose="020B0604020202020204" pitchFamily="34" charset="0"/>
              <a:buChar char="•"/>
            </a:pPr>
            <a:r>
              <a:rPr lang="en-US" sz="2400" dirty="0"/>
              <a:t>Open Access</a:t>
            </a:r>
          </a:p>
        </p:txBody>
      </p:sp>
      <p:sp>
        <p:nvSpPr>
          <p:cNvPr id="10" name="TextBox 9">
            <a:extLst>
              <a:ext uri="{FF2B5EF4-FFF2-40B4-BE49-F238E27FC236}">
                <a16:creationId xmlns:a16="http://schemas.microsoft.com/office/drawing/2014/main" id="{093AB5F0-3D44-4E3F-B4B5-A37E78BA2E57}"/>
              </a:ext>
            </a:extLst>
          </p:cNvPr>
          <p:cNvSpPr txBox="1"/>
          <p:nvPr/>
        </p:nvSpPr>
        <p:spPr>
          <a:xfrm>
            <a:off x="1343891" y="3931291"/>
            <a:ext cx="9753600" cy="830997"/>
          </a:xfrm>
          <a:prstGeom prst="rect">
            <a:avLst/>
          </a:prstGeom>
          <a:noFill/>
        </p:spPr>
        <p:txBody>
          <a:bodyPr wrap="square" rtlCol="0">
            <a:spAutoFit/>
          </a:bodyPr>
          <a:lstStyle/>
          <a:p>
            <a:pPr marL="285750" indent="-285750">
              <a:buFont typeface="Arial" panose="020B0604020202020204" pitchFamily="34" charset="0"/>
              <a:buChar char="•"/>
            </a:pPr>
            <a:r>
              <a:rPr lang="en-US" sz="2400" dirty="0"/>
              <a:t>Subject Librarians - </a:t>
            </a:r>
            <a:r>
              <a:rPr lang="en-US" sz="2400" dirty="0">
                <a:hlinkClick r:id="rId3"/>
              </a:rPr>
              <a:t>https://www.unomaha.edu/criss-library/research-and-instruction/subject-librarians.php</a:t>
            </a:r>
            <a:r>
              <a:rPr lang="en-US" sz="2400" dirty="0"/>
              <a:t>  </a:t>
            </a:r>
          </a:p>
        </p:txBody>
      </p:sp>
      <p:sp>
        <p:nvSpPr>
          <p:cNvPr id="11" name="TextBox 10">
            <a:extLst>
              <a:ext uri="{FF2B5EF4-FFF2-40B4-BE49-F238E27FC236}">
                <a16:creationId xmlns:a16="http://schemas.microsoft.com/office/drawing/2014/main" id="{8A9E1E41-D586-4D1B-8132-0082696E274E}"/>
              </a:ext>
            </a:extLst>
          </p:cNvPr>
          <p:cNvSpPr txBox="1"/>
          <p:nvPr/>
        </p:nvSpPr>
        <p:spPr>
          <a:xfrm>
            <a:off x="1343891" y="4786492"/>
            <a:ext cx="9753600" cy="830997"/>
          </a:xfrm>
          <a:prstGeom prst="rect">
            <a:avLst/>
          </a:prstGeom>
          <a:noFill/>
        </p:spPr>
        <p:txBody>
          <a:bodyPr wrap="square" rtlCol="0">
            <a:spAutoFit/>
          </a:bodyPr>
          <a:lstStyle/>
          <a:p>
            <a:pPr marL="342900" indent="-342900">
              <a:buFont typeface="Arial" panose="020B0604020202020204" pitchFamily="34" charset="0"/>
              <a:buChar char="•"/>
            </a:pPr>
            <a:r>
              <a:rPr lang="en-US" sz="2400" dirty="0"/>
              <a:t>Open Access and Scholarly Publishing Guide - </a:t>
            </a:r>
            <a:r>
              <a:rPr lang="en-US" sz="2400" dirty="0">
                <a:hlinkClick r:id="rId4"/>
              </a:rPr>
              <a:t>https://libguides.unomaha.edu/openaccess</a:t>
            </a:r>
            <a:r>
              <a:rPr lang="en-US" sz="2400" dirty="0"/>
              <a:t>   </a:t>
            </a:r>
          </a:p>
        </p:txBody>
      </p:sp>
    </p:spTree>
    <p:extLst>
      <p:ext uri="{BB962C8B-B14F-4D97-AF65-F5344CB8AC3E}">
        <p14:creationId xmlns:p14="http://schemas.microsoft.com/office/powerpoint/2010/main" val="1384408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Effect transition="in" filter="barn(inVertical)">
                                      <p:cBhvr>
                                        <p:cTn id="27" dur="500"/>
                                        <p:tgtEl>
                                          <p:spTgt spid="8">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arn(inVertical)">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arn(inVertical)">
                                      <p:cBhvr>
                                        <p:cTn id="3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9" grpId="0"/>
      <p:bldP spid="10"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55743-471F-4649-9683-16A424A1A03A}"/>
              </a:ext>
            </a:extLst>
          </p:cNvPr>
          <p:cNvSpPr>
            <a:spLocks noGrp="1"/>
          </p:cNvSpPr>
          <p:nvPr>
            <p:ph type="ctrTitle"/>
          </p:nvPr>
        </p:nvSpPr>
        <p:spPr>
          <a:xfrm>
            <a:off x="914399" y="835024"/>
            <a:ext cx="10182225" cy="689491"/>
          </a:xfrm>
        </p:spPr>
        <p:txBody>
          <a:bodyPr lIns="91440" tIns="45720" rIns="91440" bIns="45720" anchor="t"/>
          <a:lstStyle/>
          <a:p>
            <a:pPr algn="ctr"/>
            <a:r>
              <a:rPr lang="en-US" dirty="0">
                <a:solidFill>
                  <a:srgbClr val="FF0000"/>
                </a:solidFill>
              </a:rPr>
              <a:t>Open Access</a:t>
            </a:r>
            <a:endParaRPr lang="en-US" dirty="0">
              <a:solidFill>
                <a:srgbClr val="FF0000"/>
              </a:solidFill>
              <a:cs typeface="Arial"/>
            </a:endParaRPr>
          </a:p>
        </p:txBody>
      </p:sp>
      <p:sp>
        <p:nvSpPr>
          <p:cNvPr id="3" name="Subtitle 2">
            <a:extLst>
              <a:ext uri="{FF2B5EF4-FFF2-40B4-BE49-F238E27FC236}">
                <a16:creationId xmlns:a16="http://schemas.microsoft.com/office/drawing/2014/main" id="{2F6F1D56-CAC6-0C4D-B800-AB242BDF8C47}"/>
              </a:ext>
            </a:extLst>
          </p:cNvPr>
          <p:cNvSpPr>
            <a:spLocks noGrp="1"/>
          </p:cNvSpPr>
          <p:nvPr>
            <p:ph type="subTitle" idx="1"/>
          </p:nvPr>
        </p:nvSpPr>
        <p:spPr>
          <a:xfrm>
            <a:off x="761999" y="2133885"/>
            <a:ext cx="7848512" cy="3802069"/>
          </a:xfrm>
        </p:spPr>
        <p:txBody>
          <a:bodyPr/>
          <a:lstStyle/>
          <a:p>
            <a:r>
              <a:rPr lang="en-US" dirty="0"/>
              <a:t>Grants </a:t>
            </a:r>
          </a:p>
          <a:p>
            <a:r>
              <a:rPr lang="en-US" dirty="0"/>
              <a:t>Directory of Open Access Journals (DOAJ)</a:t>
            </a:r>
          </a:p>
          <a:p>
            <a:r>
              <a:rPr lang="en-US" dirty="0"/>
              <a:t>Sherpa Services</a:t>
            </a:r>
          </a:p>
          <a:p>
            <a:r>
              <a:rPr lang="en-US" dirty="0"/>
              <a:t>Open Access Publishing Agreements</a:t>
            </a:r>
          </a:p>
          <a:p>
            <a:r>
              <a:rPr lang="en-US" dirty="0"/>
              <a:t>Open Access and Scholarly Publishing Guide -                                                            	</a:t>
            </a:r>
            <a:r>
              <a:rPr lang="en-US" dirty="0">
                <a:hlinkClick r:id="rId3"/>
              </a:rPr>
              <a:t>https://libguides.unomaha.edu/openaccess</a:t>
            </a:r>
            <a:r>
              <a:rPr lang="en-US" dirty="0"/>
              <a:t> </a:t>
            </a:r>
          </a:p>
          <a:p>
            <a:r>
              <a:rPr lang="en-US" dirty="0"/>
              <a:t>Librarians and Library Staff</a:t>
            </a:r>
          </a:p>
        </p:txBody>
      </p:sp>
      <p:sp>
        <p:nvSpPr>
          <p:cNvPr id="6" name="Footer Placeholder 5">
            <a:extLst>
              <a:ext uri="{FF2B5EF4-FFF2-40B4-BE49-F238E27FC236}">
                <a16:creationId xmlns:a16="http://schemas.microsoft.com/office/drawing/2014/main" id="{BEE588FD-2D62-EC42-AB22-82B53D74E706}"/>
              </a:ext>
            </a:extLst>
          </p:cNvPr>
          <p:cNvSpPr>
            <a:spLocks noGrp="1"/>
          </p:cNvSpPr>
          <p:nvPr>
            <p:ph type="ftr" sz="quarter" idx="3"/>
          </p:nvPr>
        </p:nvSpPr>
        <p:spPr/>
        <p:txBody>
          <a:bodyPr/>
          <a:lstStyle/>
          <a:p>
            <a:r>
              <a:rPr lang="en-US" dirty="0"/>
              <a:t>Criss Library </a:t>
            </a:r>
          </a:p>
        </p:txBody>
      </p:sp>
      <p:pic>
        <p:nvPicPr>
          <p:cNvPr id="5" name="Picture 4">
            <a:extLst>
              <a:ext uri="{FF2B5EF4-FFF2-40B4-BE49-F238E27FC236}">
                <a16:creationId xmlns:a16="http://schemas.microsoft.com/office/drawing/2014/main" id="{D9300114-C50D-4A0B-8D37-67117BDEE2A0}"/>
              </a:ext>
            </a:extLst>
          </p:cNvPr>
          <p:cNvPicPr>
            <a:picLocks noChangeAspect="1"/>
          </p:cNvPicPr>
          <p:nvPr/>
        </p:nvPicPr>
        <p:blipFill>
          <a:blip r:embed="rId4"/>
          <a:stretch>
            <a:fillRect/>
          </a:stretch>
        </p:blipFill>
        <p:spPr>
          <a:xfrm>
            <a:off x="8740456" y="1597306"/>
            <a:ext cx="2537145" cy="3964290"/>
          </a:xfrm>
          <a:prstGeom prst="rect">
            <a:avLst/>
          </a:prstGeom>
        </p:spPr>
      </p:pic>
    </p:spTree>
    <p:extLst>
      <p:ext uri="{BB962C8B-B14F-4D97-AF65-F5344CB8AC3E}">
        <p14:creationId xmlns:p14="http://schemas.microsoft.com/office/powerpoint/2010/main" val="964533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55743-471F-4649-9683-16A424A1A03A}"/>
              </a:ext>
            </a:extLst>
          </p:cNvPr>
          <p:cNvSpPr>
            <a:spLocks noGrp="1"/>
          </p:cNvSpPr>
          <p:nvPr>
            <p:ph type="ctrTitle"/>
          </p:nvPr>
        </p:nvSpPr>
        <p:spPr>
          <a:xfrm>
            <a:off x="914399" y="929404"/>
            <a:ext cx="10182225" cy="689491"/>
          </a:xfrm>
        </p:spPr>
        <p:txBody>
          <a:bodyPr lIns="91440" tIns="45720" rIns="91440" bIns="45720" anchor="t"/>
          <a:lstStyle/>
          <a:p>
            <a:pPr algn="ctr"/>
            <a:r>
              <a:rPr lang="en-US" dirty="0">
                <a:solidFill>
                  <a:srgbClr val="FF0000"/>
                </a:solidFill>
              </a:rPr>
              <a:t>ID</a:t>
            </a:r>
            <a:endParaRPr lang="en-US" dirty="0">
              <a:solidFill>
                <a:srgbClr val="FF0000"/>
              </a:solidFill>
              <a:cs typeface="Arial"/>
            </a:endParaRPr>
          </a:p>
        </p:txBody>
      </p:sp>
      <p:sp>
        <p:nvSpPr>
          <p:cNvPr id="6" name="Footer Placeholder 5">
            <a:extLst>
              <a:ext uri="{FF2B5EF4-FFF2-40B4-BE49-F238E27FC236}">
                <a16:creationId xmlns:a16="http://schemas.microsoft.com/office/drawing/2014/main" id="{BEE588FD-2D62-EC42-AB22-82B53D74E706}"/>
              </a:ext>
            </a:extLst>
          </p:cNvPr>
          <p:cNvSpPr>
            <a:spLocks noGrp="1"/>
          </p:cNvSpPr>
          <p:nvPr>
            <p:ph type="ftr" sz="quarter" idx="3"/>
          </p:nvPr>
        </p:nvSpPr>
        <p:spPr/>
        <p:txBody>
          <a:bodyPr/>
          <a:lstStyle/>
          <a:p>
            <a:r>
              <a:rPr lang="en-US" dirty="0"/>
              <a:t>Criss Library </a:t>
            </a:r>
          </a:p>
        </p:txBody>
      </p:sp>
      <p:pic>
        <p:nvPicPr>
          <p:cNvPr id="5" name="Picture 4">
            <a:extLst>
              <a:ext uri="{FF2B5EF4-FFF2-40B4-BE49-F238E27FC236}">
                <a16:creationId xmlns:a16="http://schemas.microsoft.com/office/drawing/2014/main" id="{04D4507B-8587-4CE9-9F1E-29DFC495FD03}"/>
              </a:ext>
            </a:extLst>
          </p:cNvPr>
          <p:cNvPicPr>
            <a:picLocks noChangeAspect="1"/>
          </p:cNvPicPr>
          <p:nvPr/>
        </p:nvPicPr>
        <p:blipFill>
          <a:blip r:embed="rId3"/>
          <a:stretch>
            <a:fillRect/>
          </a:stretch>
        </p:blipFill>
        <p:spPr>
          <a:xfrm>
            <a:off x="2180256" y="3605969"/>
            <a:ext cx="2123057" cy="2123057"/>
          </a:xfrm>
          <a:prstGeom prst="rect">
            <a:avLst/>
          </a:prstGeom>
        </p:spPr>
      </p:pic>
      <p:pic>
        <p:nvPicPr>
          <p:cNvPr id="8" name="Picture 7">
            <a:extLst>
              <a:ext uri="{FF2B5EF4-FFF2-40B4-BE49-F238E27FC236}">
                <a16:creationId xmlns:a16="http://schemas.microsoft.com/office/drawing/2014/main" id="{1CCE944A-A860-4AF8-9FDE-58FCAC9F9CFA}"/>
              </a:ext>
            </a:extLst>
          </p:cNvPr>
          <p:cNvPicPr>
            <a:picLocks noChangeAspect="1"/>
          </p:cNvPicPr>
          <p:nvPr/>
        </p:nvPicPr>
        <p:blipFill>
          <a:blip r:embed="rId4"/>
          <a:stretch>
            <a:fillRect/>
          </a:stretch>
        </p:blipFill>
        <p:spPr>
          <a:xfrm>
            <a:off x="9148087" y="2174175"/>
            <a:ext cx="2079572" cy="2079572"/>
          </a:xfrm>
          <a:prstGeom prst="rect">
            <a:avLst/>
          </a:prstGeom>
        </p:spPr>
      </p:pic>
      <p:pic>
        <p:nvPicPr>
          <p:cNvPr id="10" name="Picture 9">
            <a:extLst>
              <a:ext uri="{FF2B5EF4-FFF2-40B4-BE49-F238E27FC236}">
                <a16:creationId xmlns:a16="http://schemas.microsoft.com/office/drawing/2014/main" id="{E02CDF63-D889-4031-A38A-564556D16C4D}"/>
              </a:ext>
            </a:extLst>
          </p:cNvPr>
          <p:cNvPicPr>
            <a:picLocks noChangeAspect="1"/>
          </p:cNvPicPr>
          <p:nvPr/>
        </p:nvPicPr>
        <p:blipFill>
          <a:blip r:embed="rId5"/>
          <a:stretch>
            <a:fillRect/>
          </a:stretch>
        </p:blipFill>
        <p:spPr>
          <a:xfrm>
            <a:off x="4751715" y="3305578"/>
            <a:ext cx="4218893" cy="964686"/>
          </a:xfrm>
          <a:prstGeom prst="rect">
            <a:avLst/>
          </a:prstGeom>
        </p:spPr>
      </p:pic>
      <p:sp>
        <p:nvSpPr>
          <p:cNvPr id="4" name="TextBox 3">
            <a:extLst>
              <a:ext uri="{FF2B5EF4-FFF2-40B4-BE49-F238E27FC236}">
                <a16:creationId xmlns:a16="http://schemas.microsoft.com/office/drawing/2014/main" id="{2245505F-CA35-402B-AA1F-22C995D29BC5}"/>
              </a:ext>
            </a:extLst>
          </p:cNvPr>
          <p:cNvSpPr txBox="1"/>
          <p:nvPr/>
        </p:nvSpPr>
        <p:spPr>
          <a:xfrm flipH="1">
            <a:off x="1471563" y="1565329"/>
            <a:ext cx="3104524" cy="523220"/>
          </a:xfrm>
          <a:prstGeom prst="rect">
            <a:avLst/>
          </a:prstGeom>
          <a:noFill/>
        </p:spPr>
        <p:txBody>
          <a:bodyPr wrap="square" rtlCol="0">
            <a:spAutoFit/>
          </a:bodyPr>
          <a:lstStyle/>
          <a:p>
            <a:r>
              <a:rPr lang="en-US" sz="2800" b="1" dirty="0" err="1"/>
              <a:t>ORCiD</a:t>
            </a:r>
            <a:endParaRPr lang="en-US" sz="2800" b="1" dirty="0"/>
          </a:p>
        </p:txBody>
      </p:sp>
      <p:sp>
        <p:nvSpPr>
          <p:cNvPr id="9" name="TextBox 8">
            <a:extLst>
              <a:ext uri="{FF2B5EF4-FFF2-40B4-BE49-F238E27FC236}">
                <a16:creationId xmlns:a16="http://schemas.microsoft.com/office/drawing/2014/main" id="{76D652E1-2E83-45E3-8625-BDB47E6AEF5C}"/>
              </a:ext>
            </a:extLst>
          </p:cNvPr>
          <p:cNvSpPr txBox="1"/>
          <p:nvPr/>
        </p:nvSpPr>
        <p:spPr>
          <a:xfrm flipH="1">
            <a:off x="1471562" y="2154465"/>
            <a:ext cx="8182103" cy="954107"/>
          </a:xfrm>
          <a:prstGeom prst="rect">
            <a:avLst/>
          </a:prstGeom>
          <a:noFill/>
        </p:spPr>
        <p:txBody>
          <a:bodyPr wrap="square" rtlCol="0">
            <a:spAutoFit/>
          </a:bodyPr>
          <a:lstStyle/>
          <a:p>
            <a:r>
              <a:rPr lang="en-US" sz="2800" b="1" dirty="0" err="1"/>
              <a:t>ResearcherID</a:t>
            </a:r>
            <a:r>
              <a:rPr lang="en-US" sz="2800" b="1" dirty="0"/>
              <a:t> (Web of Science/</a:t>
            </a:r>
            <a:r>
              <a:rPr lang="en-US" sz="2800" b="1" dirty="0" err="1"/>
              <a:t>Publons</a:t>
            </a:r>
            <a:endParaRPr lang="en-US" sz="2800" b="1" dirty="0"/>
          </a:p>
          <a:p>
            <a:r>
              <a:rPr lang="en-US" sz="2800" b="1" dirty="0"/>
              <a:t>Scopus Author - ID</a:t>
            </a:r>
          </a:p>
        </p:txBody>
      </p:sp>
      <p:sp>
        <p:nvSpPr>
          <p:cNvPr id="12" name="TextBox 11">
            <a:extLst>
              <a:ext uri="{FF2B5EF4-FFF2-40B4-BE49-F238E27FC236}">
                <a16:creationId xmlns:a16="http://schemas.microsoft.com/office/drawing/2014/main" id="{630E4A53-D092-47EA-8BA8-61AB592F33F5}"/>
              </a:ext>
            </a:extLst>
          </p:cNvPr>
          <p:cNvSpPr txBox="1"/>
          <p:nvPr/>
        </p:nvSpPr>
        <p:spPr>
          <a:xfrm flipH="1">
            <a:off x="1558452" y="3213961"/>
            <a:ext cx="3104524" cy="523220"/>
          </a:xfrm>
          <a:prstGeom prst="rect">
            <a:avLst/>
          </a:prstGeom>
          <a:noFill/>
        </p:spPr>
        <p:txBody>
          <a:bodyPr wrap="square" rtlCol="0">
            <a:spAutoFit/>
          </a:bodyPr>
          <a:lstStyle/>
          <a:p>
            <a:r>
              <a:rPr lang="en-US" sz="2800" b="1" dirty="0"/>
              <a:t>DOIs</a:t>
            </a:r>
          </a:p>
        </p:txBody>
      </p:sp>
    </p:spTree>
    <p:extLst>
      <p:ext uri="{BB962C8B-B14F-4D97-AF65-F5344CB8AC3E}">
        <p14:creationId xmlns:p14="http://schemas.microsoft.com/office/powerpoint/2010/main" val="3689502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1000"/>
                                        <p:tgtEl>
                                          <p:spTgt spid="8"/>
                                        </p:tgtEl>
                                      </p:cBhvr>
                                    </p:animEffect>
                                    <p:anim calcmode="lin" valueType="num">
                                      <p:cBhvr>
                                        <p:cTn id="37" dur="1000" fill="hold"/>
                                        <p:tgtEl>
                                          <p:spTgt spid="8"/>
                                        </p:tgtEl>
                                        <p:attrNameLst>
                                          <p:attrName>ppt_x</p:attrName>
                                        </p:attrNameLst>
                                      </p:cBhvr>
                                      <p:tavLst>
                                        <p:tav tm="0">
                                          <p:val>
                                            <p:strVal val="#ppt_x"/>
                                          </p:val>
                                        </p:tav>
                                        <p:tav tm="100000">
                                          <p:val>
                                            <p:strVal val="#ppt_x"/>
                                          </p:val>
                                        </p:tav>
                                      </p:tavLst>
                                    </p:anim>
                                    <p:anim calcmode="lin" valueType="num">
                                      <p:cBhvr>
                                        <p:cTn id="3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55743-471F-4649-9683-16A424A1A03A}"/>
              </a:ext>
            </a:extLst>
          </p:cNvPr>
          <p:cNvSpPr>
            <a:spLocks noGrp="1"/>
          </p:cNvSpPr>
          <p:nvPr>
            <p:ph type="ctrTitle"/>
          </p:nvPr>
        </p:nvSpPr>
        <p:spPr>
          <a:xfrm>
            <a:off x="914400" y="841929"/>
            <a:ext cx="10182225" cy="689491"/>
          </a:xfrm>
        </p:spPr>
        <p:txBody>
          <a:bodyPr lIns="91440" tIns="45720" rIns="91440" bIns="45720" anchor="t"/>
          <a:lstStyle/>
          <a:p>
            <a:pPr algn="ctr"/>
            <a:r>
              <a:rPr lang="en-US" dirty="0">
                <a:solidFill>
                  <a:srgbClr val="FF0000"/>
                </a:solidFill>
              </a:rPr>
              <a:t>Name</a:t>
            </a:r>
            <a:endParaRPr lang="en-US" dirty="0">
              <a:solidFill>
                <a:srgbClr val="FF0000"/>
              </a:solidFill>
              <a:cs typeface="Arial"/>
            </a:endParaRPr>
          </a:p>
        </p:txBody>
      </p:sp>
      <p:sp>
        <p:nvSpPr>
          <p:cNvPr id="3" name="Subtitle 2">
            <a:extLst>
              <a:ext uri="{FF2B5EF4-FFF2-40B4-BE49-F238E27FC236}">
                <a16:creationId xmlns:a16="http://schemas.microsoft.com/office/drawing/2014/main" id="{2F6F1D56-CAC6-0C4D-B800-AB242BDF8C47}"/>
              </a:ext>
            </a:extLst>
          </p:cNvPr>
          <p:cNvSpPr>
            <a:spLocks noGrp="1"/>
          </p:cNvSpPr>
          <p:nvPr>
            <p:ph type="subTitle" idx="1"/>
          </p:nvPr>
        </p:nvSpPr>
        <p:spPr>
          <a:xfrm>
            <a:off x="1931735" y="1650117"/>
            <a:ext cx="6415287" cy="3945633"/>
          </a:xfrm>
        </p:spPr>
        <p:txBody>
          <a:bodyPr/>
          <a:lstStyle/>
          <a:p>
            <a:r>
              <a:rPr lang="en-US" dirty="0"/>
              <a:t>Daniel Edward Jenkins</a:t>
            </a:r>
          </a:p>
          <a:p>
            <a:r>
              <a:rPr lang="en-US" dirty="0"/>
              <a:t>Danie E. Jenkins</a:t>
            </a:r>
          </a:p>
          <a:p>
            <a:r>
              <a:rPr lang="en-US" dirty="0"/>
              <a:t>Dan Jenkins</a:t>
            </a:r>
          </a:p>
          <a:p>
            <a:r>
              <a:rPr lang="en-US" dirty="0"/>
              <a:t>Danny Jenkins</a:t>
            </a:r>
          </a:p>
          <a:p>
            <a:r>
              <a:rPr lang="en-US" dirty="0"/>
              <a:t>D.E. Jenkins</a:t>
            </a:r>
          </a:p>
          <a:p>
            <a:r>
              <a:rPr lang="en-US" dirty="0"/>
              <a:t>Reverend Jenkins</a:t>
            </a:r>
          </a:p>
          <a:p>
            <a:r>
              <a:rPr lang="en-US" dirty="0"/>
              <a:t>Dr. Jenkins</a:t>
            </a:r>
          </a:p>
          <a:p>
            <a:r>
              <a:rPr lang="en-US" dirty="0"/>
              <a:t>Reverend Dr. Daniel E. Jenkins</a:t>
            </a:r>
          </a:p>
        </p:txBody>
      </p:sp>
      <p:sp>
        <p:nvSpPr>
          <p:cNvPr id="6" name="Footer Placeholder 5">
            <a:extLst>
              <a:ext uri="{FF2B5EF4-FFF2-40B4-BE49-F238E27FC236}">
                <a16:creationId xmlns:a16="http://schemas.microsoft.com/office/drawing/2014/main" id="{BEE588FD-2D62-EC42-AB22-82B53D74E706}"/>
              </a:ext>
            </a:extLst>
          </p:cNvPr>
          <p:cNvSpPr>
            <a:spLocks noGrp="1"/>
          </p:cNvSpPr>
          <p:nvPr>
            <p:ph type="ftr" sz="quarter" idx="3"/>
          </p:nvPr>
        </p:nvSpPr>
        <p:spPr/>
        <p:txBody>
          <a:bodyPr/>
          <a:lstStyle/>
          <a:p>
            <a:r>
              <a:rPr lang="en-US" dirty="0"/>
              <a:t>Criss Library </a:t>
            </a:r>
          </a:p>
        </p:txBody>
      </p:sp>
      <p:pic>
        <p:nvPicPr>
          <p:cNvPr id="5" name="Picture 4">
            <a:extLst>
              <a:ext uri="{FF2B5EF4-FFF2-40B4-BE49-F238E27FC236}">
                <a16:creationId xmlns:a16="http://schemas.microsoft.com/office/drawing/2014/main" id="{8EE5F9FB-A2B5-468F-BFE4-A6AA3F830CC6}"/>
              </a:ext>
            </a:extLst>
          </p:cNvPr>
          <p:cNvPicPr>
            <a:picLocks noChangeAspect="1"/>
          </p:cNvPicPr>
          <p:nvPr/>
        </p:nvPicPr>
        <p:blipFill>
          <a:blip r:embed="rId3"/>
          <a:stretch>
            <a:fillRect/>
          </a:stretch>
        </p:blipFill>
        <p:spPr>
          <a:xfrm>
            <a:off x="7052622" y="1458526"/>
            <a:ext cx="3384246" cy="4241897"/>
          </a:xfrm>
          <a:prstGeom prst="rect">
            <a:avLst/>
          </a:prstGeom>
        </p:spPr>
      </p:pic>
    </p:spTree>
    <p:extLst>
      <p:ext uri="{BB962C8B-B14F-4D97-AF65-F5344CB8AC3E}">
        <p14:creationId xmlns:p14="http://schemas.microsoft.com/office/powerpoint/2010/main" val="42713985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55743-471F-4649-9683-16A424A1A03A}"/>
              </a:ext>
            </a:extLst>
          </p:cNvPr>
          <p:cNvSpPr>
            <a:spLocks noGrp="1"/>
          </p:cNvSpPr>
          <p:nvPr>
            <p:ph type="ctrTitle"/>
          </p:nvPr>
        </p:nvSpPr>
        <p:spPr>
          <a:xfrm>
            <a:off x="914400" y="903538"/>
            <a:ext cx="10182225" cy="689491"/>
          </a:xfrm>
        </p:spPr>
        <p:txBody>
          <a:bodyPr lIns="91440" tIns="45720" rIns="91440" bIns="45720" anchor="t"/>
          <a:lstStyle/>
          <a:p>
            <a:pPr algn="ctr"/>
            <a:r>
              <a:rPr lang="en-US" dirty="0">
                <a:solidFill>
                  <a:srgbClr val="FF0000"/>
                </a:solidFill>
              </a:rPr>
              <a:t>Tracking</a:t>
            </a:r>
            <a:endParaRPr lang="en-US" dirty="0">
              <a:solidFill>
                <a:srgbClr val="FF0000"/>
              </a:solidFill>
              <a:cs typeface="Arial"/>
            </a:endParaRPr>
          </a:p>
        </p:txBody>
      </p:sp>
      <p:sp>
        <p:nvSpPr>
          <p:cNvPr id="6" name="Footer Placeholder 5">
            <a:extLst>
              <a:ext uri="{FF2B5EF4-FFF2-40B4-BE49-F238E27FC236}">
                <a16:creationId xmlns:a16="http://schemas.microsoft.com/office/drawing/2014/main" id="{BEE588FD-2D62-EC42-AB22-82B53D74E706}"/>
              </a:ext>
            </a:extLst>
          </p:cNvPr>
          <p:cNvSpPr>
            <a:spLocks noGrp="1"/>
          </p:cNvSpPr>
          <p:nvPr>
            <p:ph type="ftr" sz="quarter" idx="3"/>
          </p:nvPr>
        </p:nvSpPr>
        <p:spPr/>
        <p:txBody>
          <a:bodyPr/>
          <a:lstStyle/>
          <a:p>
            <a:r>
              <a:rPr lang="en-US" dirty="0"/>
              <a:t>Criss Library </a:t>
            </a:r>
          </a:p>
        </p:txBody>
      </p:sp>
      <p:sp>
        <p:nvSpPr>
          <p:cNvPr id="4" name="TextBox 3">
            <a:extLst>
              <a:ext uri="{FF2B5EF4-FFF2-40B4-BE49-F238E27FC236}">
                <a16:creationId xmlns:a16="http://schemas.microsoft.com/office/drawing/2014/main" id="{BCF8130D-54E9-4485-A358-055672D05A45}"/>
              </a:ext>
            </a:extLst>
          </p:cNvPr>
          <p:cNvSpPr txBox="1"/>
          <p:nvPr/>
        </p:nvSpPr>
        <p:spPr>
          <a:xfrm>
            <a:off x="914400" y="1861203"/>
            <a:ext cx="3920836" cy="461665"/>
          </a:xfrm>
          <a:prstGeom prst="rect">
            <a:avLst/>
          </a:prstGeom>
          <a:noFill/>
        </p:spPr>
        <p:txBody>
          <a:bodyPr wrap="square" rtlCol="0">
            <a:spAutoFit/>
          </a:bodyPr>
          <a:lstStyle/>
          <a:p>
            <a:pPr marL="342900" indent="-342900">
              <a:buFont typeface="Arial" panose="020B0604020202020204" pitchFamily="34" charset="0"/>
              <a:buChar char="•"/>
            </a:pPr>
            <a:r>
              <a:rPr lang="en-US" sz="2400" dirty="0"/>
              <a:t>Digital Commons Metrics</a:t>
            </a:r>
          </a:p>
        </p:txBody>
      </p:sp>
      <p:sp>
        <p:nvSpPr>
          <p:cNvPr id="5" name="TextBox 4">
            <a:extLst>
              <a:ext uri="{FF2B5EF4-FFF2-40B4-BE49-F238E27FC236}">
                <a16:creationId xmlns:a16="http://schemas.microsoft.com/office/drawing/2014/main" id="{4FA6E048-0149-409E-8E04-9E2A4336FA54}"/>
              </a:ext>
            </a:extLst>
          </p:cNvPr>
          <p:cNvSpPr txBox="1"/>
          <p:nvPr/>
        </p:nvSpPr>
        <p:spPr>
          <a:xfrm>
            <a:off x="914400" y="2423956"/>
            <a:ext cx="2286001" cy="461665"/>
          </a:xfrm>
          <a:prstGeom prst="rect">
            <a:avLst/>
          </a:prstGeom>
          <a:noFill/>
        </p:spPr>
        <p:txBody>
          <a:bodyPr wrap="square" rtlCol="0">
            <a:spAutoFit/>
          </a:bodyPr>
          <a:lstStyle/>
          <a:p>
            <a:pPr marL="342900" indent="-342900">
              <a:buFont typeface="Arial" panose="020B0604020202020204" pitchFamily="34" charset="0"/>
              <a:buChar char="•"/>
            </a:pPr>
            <a:r>
              <a:rPr lang="en-US" sz="2400" dirty="0" err="1"/>
              <a:t>Altmetrics</a:t>
            </a:r>
            <a:endParaRPr lang="en-US" sz="2400" dirty="0"/>
          </a:p>
        </p:txBody>
      </p:sp>
      <p:sp>
        <p:nvSpPr>
          <p:cNvPr id="7" name="TextBox 6">
            <a:extLst>
              <a:ext uri="{FF2B5EF4-FFF2-40B4-BE49-F238E27FC236}">
                <a16:creationId xmlns:a16="http://schemas.microsoft.com/office/drawing/2014/main" id="{0739E7B7-8E7B-4818-A9D8-3DB66A3A0604}"/>
              </a:ext>
            </a:extLst>
          </p:cNvPr>
          <p:cNvSpPr txBox="1"/>
          <p:nvPr/>
        </p:nvSpPr>
        <p:spPr>
          <a:xfrm>
            <a:off x="914399" y="2934044"/>
            <a:ext cx="5943601" cy="461665"/>
          </a:xfrm>
          <a:prstGeom prst="rect">
            <a:avLst/>
          </a:prstGeom>
          <a:noFill/>
        </p:spPr>
        <p:txBody>
          <a:bodyPr wrap="square" rtlCol="0">
            <a:spAutoFit/>
          </a:bodyPr>
          <a:lstStyle/>
          <a:p>
            <a:pPr marL="342900" indent="-342900">
              <a:buFont typeface="Arial" panose="020B0604020202020204" pitchFamily="34" charset="0"/>
              <a:buChar char="•"/>
            </a:pPr>
            <a:r>
              <a:rPr lang="en-US" sz="2400" dirty="0" err="1"/>
              <a:t>Publons</a:t>
            </a:r>
            <a:r>
              <a:rPr lang="en-US" sz="2400" dirty="0"/>
              <a:t> (now part of Web of Science)</a:t>
            </a:r>
          </a:p>
        </p:txBody>
      </p:sp>
      <p:sp>
        <p:nvSpPr>
          <p:cNvPr id="8" name="TextBox 7">
            <a:extLst>
              <a:ext uri="{FF2B5EF4-FFF2-40B4-BE49-F238E27FC236}">
                <a16:creationId xmlns:a16="http://schemas.microsoft.com/office/drawing/2014/main" id="{9988177F-FA70-4827-9E83-A0AA3D79F4F5}"/>
              </a:ext>
            </a:extLst>
          </p:cNvPr>
          <p:cNvSpPr txBox="1"/>
          <p:nvPr/>
        </p:nvSpPr>
        <p:spPr>
          <a:xfrm>
            <a:off x="914400" y="3440256"/>
            <a:ext cx="4932218" cy="461665"/>
          </a:xfrm>
          <a:prstGeom prst="rect">
            <a:avLst/>
          </a:prstGeom>
          <a:noFill/>
        </p:spPr>
        <p:txBody>
          <a:bodyPr wrap="square" rtlCol="0">
            <a:spAutoFit/>
          </a:bodyPr>
          <a:lstStyle/>
          <a:p>
            <a:pPr marL="285750" indent="-285750">
              <a:buFont typeface="Arial" panose="020B0604020202020204" pitchFamily="34" charset="0"/>
              <a:buChar char="•"/>
            </a:pPr>
            <a:r>
              <a:rPr lang="en-US" sz="2400" dirty="0" err="1"/>
              <a:t>Impactstory</a:t>
            </a:r>
            <a:r>
              <a:rPr lang="en-US" sz="2400" dirty="0"/>
              <a:t> (through Twitter)</a:t>
            </a:r>
          </a:p>
        </p:txBody>
      </p:sp>
      <p:sp>
        <p:nvSpPr>
          <p:cNvPr id="9" name="TextBox 8">
            <a:extLst>
              <a:ext uri="{FF2B5EF4-FFF2-40B4-BE49-F238E27FC236}">
                <a16:creationId xmlns:a16="http://schemas.microsoft.com/office/drawing/2014/main" id="{865F5BEF-8E19-452A-B461-43D1CE8AA582}"/>
              </a:ext>
            </a:extLst>
          </p:cNvPr>
          <p:cNvSpPr txBox="1"/>
          <p:nvPr/>
        </p:nvSpPr>
        <p:spPr>
          <a:xfrm>
            <a:off x="914400" y="4001420"/>
            <a:ext cx="10242313" cy="461665"/>
          </a:xfrm>
          <a:prstGeom prst="rect">
            <a:avLst/>
          </a:prstGeom>
          <a:noFill/>
        </p:spPr>
        <p:txBody>
          <a:bodyPr wrap="square" rtlCol="0">
            <a:spAutoFit/>
          </a:bodyPr>
          <a:lstStyle/>
          <a:p>
            <a:pPr marL="285750" indent="-285750">
              <a:buFont typeface="Arial" panose="020B0604020202020204" pitchFamily="34" charset="0"/>
              <a:buChar char="•"/>
            </a:pPr>
            <a:r>
              <a:rPr lang="en-US" sz="2400" dirty="0"/>
              <a:t>H-Index (available through Google Scholar and Web of Science)</a:t>
            </a:r>
          </a:p>
        </p:txBody>
      </p:sp>
      <p:sp>
        <p:nvSpPr>
          <p:cNvPr id="10" name="TextBox 9">
            <a:extLst>
              <a:ext uri="{FF2B5EF4-FFF2-40B4-BE49-F238E27FC236}">
                <a16:creationId xmlns:a16="http://schemas.microsoft.com/office/drawing/2014/main" id="{C8DCBAC2-665B-4A9B-8BCF-04D7BD65A48D}"/>
              </a:ext>
            </a:extLst>
          </p:cNvPr>
          <p:cNvSpPr txBox="1"/>
          <p:nvPr/>
        </p:nvSpPr>
        <p:spPr>
          <a:xfrm>
            <a:off x="914400" y="4507164"/>
            <a:ext cx="2452254" cy="461665"/>
          </a:xfrm>
          <a:prstGeom prst="rect">
            <a:avLst/>
          </a:prstGeom>
          <a:noFill/>
        </p:spPr>
        <p:txBody>
          <a:bodyPr wrap="square" rtlCol="0">
            <a:spAutoFit/>
          </a:bodyPr>
          <a:lstStyle/>
          <a:p>
            <a:pPr marL="285750" indent="-285750">
              <a:buFont typeface="Arial" panose="020B0604020202020204" pitchFamily="34" charset="0"/>
              <a:buChar char="•"/>
            </a:pPr>
            <a:r>
              <a:rPr lang="en-US" sz="2400" dirty="0"/>
              <a:t>i10 – Index </a:t>
            </a:r>
          </a:p>
        </p:txBody>
      </p:sp>
      <p:sp>
        <p:nvSpPr>
          <p:cNvPr id="11" name="TextBox 10">
            <a:extLst>
              <a:ext uri="{FF2B5EF4-FFF2-40B4-BE49-F238E27FC236}">
                <a16:creationId xmlns:a16="http://schemas.microsoft.com/office/drawing/2014/main" id="{F87681BE-B09D-42D0-B201-D9A6EEDBD8ED}"/>
              </a:ext>
            </a:extLst>
          </p:cNvPr>
          <p:cNvSpPr txBox="1"/>
          <p:nvPr/>
        </p:nvSpPr>
        <p:spPr>
          <a:xfrm>
            <a:off x="900546" y="4966598"/>
            <a:ext cx="3879273" cy="461665"/>
          </a:xfrm>
          <a:prstGeom prst="rect">
            <a:avLst/>
          </a:prstGeom>
          <a:noFill/>
        </p:spPr>
        <p:txBody>
          <a:bodyPr wrap="square" rtlCol="0">
            <a:spAutoFit/>
          </a:bodyPr>
          <a:lstStyle/>
          <a:p>
            <a:pPr marL="342900" indent="-342900">
              <a:buFont typeface="Arial" panose="020B0604020202020204" pitchFamily="34" charset="0"/>
              <a:buChar char="•"/>
            </a:pPr>
            <a:r>
              <a:rPr lang="en-US" sz="2400" dirty="0"/>
              <a:t>Personal Website</a:t>
            </a:r>
          </a:p>
        </p:txBody>
      </p:sp>
    </p:spTree>
    <p:extLst>
      <p:ext uri="{BB962C8B-B14F-4D97-AF65-F5344CB8AC3E}">
        <p14:creationId xmlns:p14="http://schemas.microsoft.com/office/powerpoint/2010/main" val="3680776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
                                            <p:txEl>
                                              <p:pRg st="0" end="0"/>
                                            </p:txEl>
                                          </p:spTgt>
                                        </p:tgtEl>
                                        <p:attrNameLst>
                                          <p:attrName>style.visibility</p:attrName>
                                        </p:attrNameLst>
                                      </p:cBhvr>
                                      <p:to>
                                        <p:strVal val="visible"/>
                                      </p:to>
                                    </p:set>
                                    <p:animEffect transition="in" filter="fade">
                                      <p:cBhvr>
                                        <p:cTn id="32" dur="500"/>
                                        <p:tgtEl>
                                          <p:spTgt spid="10">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P spid="9" grpId="0"/>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63747-C5F8-5B44-B2C0-BF936E137CB0}"/>
              </a:ext>
            </a:extLst>
          </p:cNvPr>
          <p:cNvSpPr>
            <a:spLocks noGrp="1"/>
          </p:cNvSpPr>
          <p:nvPr>
            <p:ph type="title"/>
          </p:nvPr>
        </p:nvSpPr>
        <p:spPr/>
        <p:txBody>
          <a:bodyPr>
            <a:normAutofit/>
          </a:bodyPr>
          <a:lstStyle/>
          <a:p>
            <a:pPr algn="ctr"/>
            <a:r>
              <a:rPr lang="en-US" sz="5400" dirty="0"/>
              <a:t>Questions?</a:t>
            </a:r>
          </a:p>
        </p:txBody>
      </p:sp>
      <p:sp>
        <p:nvSpPr>
          <p:cNvPr id="3" name="Content Placeholder 2">
            <a:extLst>
              <a:ext uri="{FF2B5EF4-FFF2-40B4-BE49-F238E27FC236}">
                <a16:creationId xmlns:a16="http://schemas.microsoft.com/office/drawing/2014/main" id="{23182C76-6C00-814B-BA6D-5DDF17E5F6E6}"/>
              </a:ext>
            </a:extLst>
          </p:cNvPr>
          <p:cNvSpPr>
            <a:spLocks noGrp="1"/>
          </p:cNvSpPr>
          <p:nvPr>
            <p:ph idx="1"/>
          </p:nvPr>
        </p:nvSpPr>
        <p:spPr>
          <a:xfrm>
            <a:off x="415054" y="4653801"/>
            <a:ext cx="10515600" cy="1325564"/>
          </a:xfrm>
        </p:spPr>
        <p:txBody>
          <a:bodyPr vert="horz" lIns="91440" tIns="45720" rIns="91440" bIns="45720" rtlCol="0" anchor="t">
            <a:normAutofit fontScale="92500" lnSpcReduction="10000"/>
          </a:bodyPr>
          <a:lstStyle/>
          <a:p>
            <a:pPr marL="0" indent="0">
              <a:buNone/>
            </a:pPr>
            <a:r>
              <a:rPr lang="en-US" dirty="0"/>
              <a:t>Jennie Tobler-Gaston</a:t>
            </a:r>
          </a:p>
          <a:p>
            <a:pPr marL="0" indent="0">
              <a:buNone/>
            </a:pPr>
            <a:r>
              <a:rPr lang="en-US" dirty="0">
                <a:hlinkClick r:id="rId3">
                  <a:extLst>
                    <a:ext uri="{A12FA001-AC4F-418D-AE19-62706E023703}">
                      <ahyp:hlinkClr xmlns:ahyp="http://schemas.microsoft.com/office/drawing/2018/hyperlinkcolor" val="tx"/>
                    </a:ext>
                  </a:extLst>
                </a:hlinkClick>
              </a:rPr>
              <a:t>jenniegaston@unomaha.edu</a:t>
            </a:r>
            <a:r>
              <a:rPr lang="en-US" dirty="0"/>
              <a:t>  	 402-554-5879</a:t>
            </a:r>
          </a:p>
          <a:p>
            <a:pPr marL="0" indent="0">
              <a:buNone/>
            </a:pPr>
            <a:r>
              <a:rPr lang="en-US" dirty="0">
                <a:ea typeface="+mn-lt"/>
                <a:cs typeface="+mn-lt"/>
                <a:hlinkClick r:id="rId4"/>
              </a:rPr>
              <a:t>unodigitalcommons@unomaha.edu</a:t>
            </a:r>
            <a:endParaRPr lang="en-US"/>
          </a:p>
          <a:p>
            <a:pPr marL="0" indent="0">
              <a:buNone/>
            </a:pPr>
            <a:endParaRPr lang="en-US" dirty="0">
              <a:cs typeface="Arial" panose="020B0604020202020204"/>
            </a:endParaRPr>
          </a:p>
        </p:txBody>
      </p:sp>
      <p:sp>
        <p:nvSpPr>
          <p:cNvPr id="4" name="Footer Placeholder 3">
            <a:extLst>
              <a:ext uri="{FF2B5EF4-FFF2-40B4-BE49-F238E27FC236}">
                <a16:creationId xmlns:a16="http://schemas.microsoft.com/office/drawing/2014/main" id="{4C84C17E-18F9-BA4E-B8CB-89A4D51DD21F}"/>
              </a:ext>
            </a:extLst>
          </p:cNvPr>
          <p:cNvSpPr>
            <a:spLocks noGrp="1"/>
          </p:cNvSpPr>
          <p:nvPr>
            <p:ph type="ftr" sz="quarter" idx="3"/>
          </p:nvPr>
        </p:nvSpPr>
        <p:spPr/>
        <p:txBody>
          <a:bodyPr/>
          <a:lstStyle/>
          <a:p>
            <a:r>
              <a:rPr lang="en-US" dirty="0"/>
              <a:t>Criss Library</a:t>
            </a:r>
          </a:p>
        </p:txBody>
      </p:sp>
      <p:sp>
        <p:nvSpPr>
          <p:cNvPr id="5" name="Rectangle 4">
            <a:extLst>
              <a:ext uri="{FF2B5EF4-FFF2-40B4-BE49-F238E27FC236}">
                <a16:creationId xmlns:a16="http://schemas.microsoft.com/office/drawing/2014/main" id="{EAC0C64C-84E9-40CB-B05E-1FDB3152C0ED}"/>
              </a:ext>
            </a:extLst>
          </p:cNvPr>
          <p:cNvSpPr/>
          <p:nvPr/>
        </p:nvSpPr>
        <p:spPr>
          <a:xfrm>
            <a:off x="5971607" y="3244334"/>
            <a:ext cx="248786" cy="369332"/>
          </a:xfrm>
          <a:prstGeom prst="rect">
            <a:avLst/>
          </a:prstGeom>
        </p:spPr>
        <p:txBody>
          <a:bodyPr wrap="none">
            <a:spAutoFit/>
          </a:bodyPr>
          <a:lstStyle/>
          <a:p>
            <a:r>
              <a:rPr lang="en-US" dirty="0"/>
              <a:t> </a:t>
            </a:r>
          </a:p>
        </p:txBody>
      </p:sp>
      <p:pic>
        <p:nvPicPr>
          <p:cNvPr id="1026" name="Picture 2">
            <a:extLst>
              <a:ext uri="{FF2B5EF4-FFF2-40B4-BE49-F238E27FC236}">
                <a16:creationId xmlns:a16="http://schemas.microsoft.com/office/drawing/2014/main" id="{45F5FD0C-DC5F-4E81-9D41-BDD87B5F5F4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29075" y="1596793"/>
            <a:ext cx="4133850" cy="2828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46434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63747-C5F8-5B44-B2C0-BF936E137CB0}"/>
              </a:ext>
            </a:extLst>
          </p:cNvPr>
          <p:cNvSpPr>
            <a:spLocks noGrp="1"/>
          </p:cNvSpPr>
          <p:nvPr>
            <p:ph type="title"/>
          </p:nvPr>
        </p:nvSpPr>
        <p:spPr/>
        <p:txBody>
          <a:bodyPr>
            <a:normAutofit/>
          </a:bodyPr>
          <a:lstStyle/>
          <a:p>
            <a:pPr algn="ctr"/>
            <a:r>
              <a:rPr lang="en-US" sz="5400" dirty="0"/>
              <a:t>Selected Bibliography</a:t>
            </a:r>
          </a:p>
        </p:txBody>
      </p:sp>
      <p:sp>
        <p:nvSpPr>
          <p:cNvPr id="3" name="Content Placeholder 2">
            <a:extLst>
              <a:ext uri="{FF2B5EF4-FFF2-40B4-BE49-F238E27FC236}">
                <a16:creationId xmlns:a16="http://schemas.microsoft.com/office/drawing/2014/main" id="{23182C76-6C00-814B-BA6D-5DDF17E5F6E6}"/>
              </a:ext>
            </a:extLst>
          </p:cNvPr>
          <p:cNvSpPr>
            <a:spLocks noGrp="1"/>
          </p:cNvSpPr>
          <p:nvPr>
            <p:ph idx="1"/>
          </p:nvPr>
        </p:nvSpPr>
        <p:spPr>
          <a:xfrm>
            <a:off x="415053" y="1990845"/>
            <a:ext cx="11305891" cy="3988519"/>
          </a:xfrm>
        </p:spPr>
        <p:txBody>
          <a:bodyPr>
            <a:normAutofit/>
          </a:bodyPr>
          <a:lstStyle/>
          <a:p>
            <a:pPr marL="0" indent="0" fontAlgn="base">
              <a:buNone/>
            </a:pPr>
            <a:r>
              <a:rPr lang="en-US" sz="1300" dirty="0"/>
              <a:t>DigitalCommons@UNO. Accessed September 19,2022. https://digitalcommons.unomaha.edu/.​</a:t>
            </a:r>
          </a:p>
          <a:p>
            <a:pPr marL="0" indent="0" fontAlgn="base">
              <a:buNone/>
            </a:pPr>
            <a:r>
              <a:rPr lang="en-US" sz="1300" dirty="0" err="1"/>
              <a:t>Ehrig</a:t>
            </a:r>
            <a:r>
              <a:rPr lang="en-US" sz="1300" dirty="0"/>
              <a:t>-Page, K. M. (2020). The institutional repository and building your scholarly profile. [PowerPoint Slides]. Institutional repository. University of Nebraska Omaha.</a:t>
            </a:r>
          </a:p>
          <a:p>
            <a:pPr marL="0" indent="0" fontAlgn="base">
              <a:buNone/>
            </a:pPr>
            <a:r>
              <a:rPr lang="en-US" sz="1300" dirty="0"/>
              <a:t>​</a:t>
            </a:r>
            <a:r>
              <a:rPr lang="en-US" sz="1300" dirty="0" err="1"/>
              <a:t>Lachner</a:t>
            </a:r>
            <a:r>
              <a:rPr lang="en-US" sz="1300" dirty="0"/>
              <a:t>, B. (2018, September 6). Icon-</a:t>
            </a:r>
            <a:r>
              <a:rPr lang="en-US" sz="1300" dirty="0" err="1"/>
              <a:t>Pinnadel.svg</a:t>
            </a:r>
            <a:r>
              <a:rPr lang="en-US" sz="1300" dirty="0"/>
              <a:t>. Wikimedia Commons. </a:t>
            </a:r>
            <a:r>
              <a:rPr lang="en-US" sz="1300" dirty="0">
                <a:hlinkClick r:id="rId3"/>
              </a:rPr>
              <a:t>https://commons.wikimedia.org/wiki/File:Icon-Pinnnadel.svg</a:t>
            </a:r>
            <a:r>
              <a:rPr lang="en-US" sz="1300" dirty="0"/>
              <a:t> CC 0</a:t>
            </a:r>
          </a:p>
          <a:p>
            <a:pPr marL="0" indent="0" fontAlgn="base">
              <a:buNone/>
            </a:pPr>
            <a:r>
              <a:rPr lang="en-US" sz="1300" dirty="0"/>
              <a:t>“Open Access: Toward the Internet of the Mind.” Budapest Open Access Initiative | Open Access: Toward the Internet of the Mind. Accessed November 22, 2019. </a:t>
            </a:r>
            <a:r>
              <a:rPr lang="en-US" sz="1300" u="sng" dirty="0">
                <a:hlinkClick r:id="rId4"/>
              </a:rPr>
              <a:t>https://www.budapestopenaccessinitiative.org/open-access-toward-the-internet-of-the-mind</a:t>
            </a:r>
            <a:r>
              <a:rPr lang="en-US" sz="1300" dirty="0"/>
              <a:t>.</a:t>
            </a:r>
          </a:p>
          <a:p>
            <a:pPr marL="0" indent="0">
              <a:buNone/>
            </a:pPr>
            <a:r>
              <a:rPr lang="en-US" sz="1300" dirty="0" err="1"/>
              <a:t>Rische</a:t>
            </a:r>
            <a:r>
              <a:rPr lang="en-US" sz="1300" dirty="0"/>
              <a:t>, L.  (2017, April 13). University hat </a:t>
            </a:r>
            <a:r>
              <a:rPr lang="en-US" sz="1300" dirty="0" err="1"/>
              <a:t>icon.svg</a:t>
            </a:r>
            <a:r>
              <a:rPr lang="en-US" sz="1300" dirty="0"/>
              <a:t>. Wikimedia Commons. </a:t>
            </a:r>
            <a:r>
              <a:rPr lang="en-US" sz="1300" dirty="0">
                <a:hlinkClick r:id="rId5"/>
              </a:rPr>
              <a:t>https://commons.wikimedia.org/wiki/File:University_hat_icon.svg</a:t>
            </a:r>
            <a:r>
              <a:rPr lang="en-US" sz="1300" dirty="0"/>
              <a:t> CC BY 3.0.</a:t>
            </a:r>
          </a:p>
          <a:p>
            <a:pPr marL="0" indent="0">
              <a:buNone/>
            </a:pPr>
            <a:r>
              <a:rPr lang="en-US" sz="1300" dirty="0"/>
              <a:t>University of Nebraska Omaha Criss Library. (2022, </a:t>
            </a:r>
            <a:r>
              <a:rPr lang="en-US" sz="1300" dirty="0" err="1"/>
              <a:t>Jully</a:t>
            </a:r>
            <a:r>
              <a:rPr lang="en-US" sz="1300" dirty="0"/>
              <a:t>). </a:t>
            </a:r>
            <a:r>
              <a:rPr lang="en-US" sz="1300" dirty="0" err="1"/>
              <a:t>Buidling</a:t>
            </a:r>
            <a:r>
              <a:rPr lang="en-US" sz="1300" dirty="0"/>
              <a:t> your scholarly Profile. </a:t>
            </a:r>
            <a:r>
              <a:rPr lang="en-US" sz="1300" dirty="0">
                <a:hlinkClick r:id="rId6"/>
              </a:rPr>
              <a:t>https://libguides.unomaha.edu/scholarlyprofile </a:t>
            </a:r>
            <a:endParaRPr lang="en-US" sz="1300" dirty="0"/>
          </a:p>
          <a:p>
            <a:pPr marL="0" indent="0">
              <a:buNone/>
            </a:pPr>
            <a:r>
              <a:rPr lang="en-US" sz="1300" dirty="0"/>
              <a:t>University of Nebraska Omaha Criss Library. (2022, July). Open Access and Scholarly Publishing @ UNO.</a:t>
            </a:r>
            <a:r>
              <a:rPr lang="en-US" sz="1300" dirty="0">
                <a:hlinkClick r:id="rId7"/>
              </a:rPr>
              <a:t> </a:t>
            </a:r>
            <a:r>
              <a:rPr lang="en-US" sz="1300" u="sng" dirty="0">
                <a:hlinkClick r:id="rId7"/>
              </a:rPr>
              <a:t>https://libguides.unomaha.edu/openaccess/unoinitiatives</a:t>
            </a:r>
            <a:endParaRPr lang="en-US" sz="1300" dirty="0"/>
          </a:p>
          <a:p>
            <a:pPr marL="0" indent="0">
              <a:buNone/>
            </a:pPr>
            <a:r>
              <a:rPr lang="en-US" sz="1300" dirty="0"/>
              <a:t>University of Nebraska Omaha Criss Library. (2022, January 22). </a:t>
            </a:r>
            <a:r>
              <a:rPr lang="en-US" sz="1300" i="1" dirty="0"/>
              <a:t>About DigitalCommons@UNO</a:t>
            </a:r>
            <a:r>
              <a:rPr lang="en-US" sz="1300" dirty="0"/>
              <a:t>. DigitalCommons@UNO.</a:t>
            </a:r>
            <a:r>
              <a:rPr lang="en-US" sz="1300" dirty="0">
                <a:hlinkClick r:id="rId8"/>
              </a:rPr>
              <a:t> </a:t>
            </a:r>
            <a:r>
              <a:rPr lang="en-US" sz="1300" u="sng" dirty="0">
                <a:hlinkClick r:id="rId8"/>
              </a:rPr>
              <a:t>https://digitalcommons.unomaha.edu/about.htm</a:t>
            </a:r>
            <a:endParaRPr lang="en-US" sz="1300" dirty="0"/>
          </a:p>
          <a:p>
            <a:pPr marL="0" indent="0">
              <a:buNone/>
            </a:pPr>
            <a:r>
              <a:rPr lang="en-US" sz="1300" dirty="0"/>
              <a:t>University of Nebraska Omaha Criss Library. (2022, January 22). </a:t>
            </a:r>
            <a:r>
              <a:rPr lang="en-US" sz="1300" i="1" dirty="0"/>
              <a:t>Frequently asked questions</a:t>
            </a:r>
            <a:r>
              <a:rPr lang="en-US" sz="1300" dirty="0"/>
              <a:t>. DigitalCommons@UNO.</a:t>
            </a:r>
            <a:r>
              <a:rPr lang="en-US" sz="1300" dirty="0">
                <a:hlinkClick r:id="rId9"/>
              </a:rPr>
              <a:t> </a:t>
            </a:r>
            <a:r>
              <a:rPr lang="en-US" sz="1300" u="sng" dirty="0">
                <a:hlinkClick r:id="rId9"/>
              </a:rPr>
              <a:t>https://digitalcommons.unomaha.edu/faq.html</a:t>
            </a:r>
            <a:br>
              <a:rPr lang="en-US" sz="1200" dirty="0"/>
            </a:br>
            <a:br>
              <a:rPr lang="en-US" sz="1200" dirty="0"/>
            </a:br>
            <a:endParaRPr lang="en-US" sz="1200" dirty="0"/>
          </a:p>
        </p:txBody>
      </p:sp>
      <p:sp>
        <p:nvSpPr>
          <p:cNvPr id="4" name="Footer Placeholder 3">
            <a:extLst>
              <a:ext uri="{FF2B5EF4-FFF2-40B4-BE49-F238E27FC236}">
                <a16:creationId xmlns:a16="http://schemas.microsoft.com/office/drawing/2014/main" id="{4C84C17E-18F9-BA4E-B8CB-89A4D51DD21F}"/>
              </a:ext>
            </a:extLst>
          </p:cNvPr>
          <p:cNvSpPr>
            <a:spLocks noGrp="1"/>
          </p:cNvSpPr>
          <p:nvPr>
            <p:ph type="ftr" sz="quarter" idx="3"/>
          </p:nvPr>
        </p:nvSpPr>
        <p:spPr/>
        <p:txBody>
          <a:bodyPr/>
          <a:lstStyle/>
          <a:p>
            <a:r>
              <a:rPr lang="en-US" dirty="0"/>
              <a:t>Criss Library</a:t>
            </a:r>
          </a:p>
        </p:txBody>
      </p:sp>
      <p:sp>
        <p:nvSpPr>
          <p:cNvPr id="5" name="Rectangle 4">
            <a:extLst>
              <a:ext uri="{FF2B5EF4-FFF2-40B4-BE49-F238E27FC236}">
                <a16:creationId xmlns:a16="http://schemas.microsoft.com/office/drawing/2014/main" id="{EAC0C64C-84E9-40CB-B05E-1FDB3152C0ED}"/>
              </a:ext>
            </a:extLst>
          </p:cNvPr>
          <p:cNvSpPr/>
          <p:nvPr/>
        </p:nvSpPr>
        <p:spPr>
          <a:xfrm>
            <a:off x="5971607" y="3244334"/>
            <a:ext cx="248786" cy="369332"/>
          </a:xfrm>
          <a:prstGeom prst="rect">
            <a:avLst/>
          </a:prstGeom>
        </p:spPr>
        <p:txBody>
          <a:bodyPr wrap="none">
            <a:spAutoFit/>
          </a:bodyPr>
          <a:lstStyle/>
          <a:p>
            <a:r>
              <a:rPr lang="en-US" dirty="0"/>
              <a:t> </a:t>
            </a:r>
          </a:p>
        </p:txBody>
      </p:sp>
    </p:spTree>
    <p:extLst>
      <p:ext uri="{BB962C8B-B14F-4D97-AF65-F5344CB8AC3E}">
        <p14:creationId xmlns:p14="http://schemas.microsoft.com/office/powerpoint/2010/main" val="12338339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33F02E7-6BCF-4252-8117-448327D99901}"/>
              </a:ext>
            </a:extLst>
          </p:cNvPr>
          <p:cNvSpPr txBox="1"/>
          <p:nvPr/>
        </p:nvSpPr>
        <p:spPr>
          <a:xfrm>
            <a:off x="0" y="763929"/>
            <a:ext cx="12002947" cy="923330"/>
          </a:xfrm>
          <a:prstGeom prst="rect">
            <a:avLst/>
          </a:prstGeom>
          <a:noFill/>
        </p:spPr>
        <p:txBody>
          <a:bodyPr wrap="square" rtlCol="0">
            <a:spAutoFit/>
          </a:bodyPr>
          <a:lstStyle/>
          <a:p>
            <a:pPr algn="ctr"/>
            <a:r>
              <a:rPr lang="en-US" sz="5400" dirty="0"/>
              <a:t>Thank You</a:t>
            </a:r>
          </a:p>
        </p:txBody>
      </p:sp>
    </p:spTree>
    <p:extLst>
      <p:ext uri="{BB962C8B-B14F-4D97-AF65-F5344CB8AC3E}">
        <p14:creationId xmlns:p14="http://schemas.microsoft.com/office/powerpoint/2010/main" val="2031304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63747-C5F8-5B44-B2C0-BF936E137CB0}"/>
              </a:ext>
            </a:extLst>
          </p:cNvPr>
          <p:cNvSpPr>
            <a:spLocks noGrp="1"/>
          </p:cNvSpPr>
          <p:nvPr>
            <p:ph type="title"/>
          </p:nvPr>
        </p:nvSpPr>
        <p:spPr/>
        <p:txBody>
          <a:bodyPr>
            <a:normAutofit/>
          </a:bodyPr>
          <a:lstStyle/>
          <a:p>
            <a:r>
              <a:rPr lang="en-US" sz="5400" dirty="0"/>
              <a:t>In this Presentation</a:t>
            </a:r>
          </a:p>
        </p:txBody>
      </p:sp>
      <p:sp>
        <p:nvSpPr>
          <p:cNvPr id="3" name="Content Placeholder 2">
            <a:extLst>
              <a:ext uri="{FF2B5EF4-FFF2-40B4-BE49-F238E27FC236}">
                <a16:creationId xmlns:a16="http://schemas.microsoft.com/office/drawing/2014/main" id="{23182C76-6C00-814B-BA6D-5DDF17E5F6E6}"/>
              </a:ext>
            </a:extLst>
          </p:cNvPr>
          <p:cNvSpPr>
            <a:spLocks noGrp="1"/>
          </p:cNvSpPr>
          <p:nvPr>
            <p:ph idx="1"/>
          </p:nvPr>
        </p:nvSpPr>
        <p:spPr/>
        <p:txBody>
          <a:bodyPr/>
          <a:lstStyle/>
          <a:p>
            <a:r>
              <a:rPr lang="en-US" dirty="0"/>
              <a:t>Digital Commons @ UNO</a:t>
            </a:r>
          </a:p>
          <a:p>
            <a:pPr lvl="1"/>
            <a:r>
              <a:rPr lang="en-US" dirty="0"/>
              <a:t>What is it?</a:t>
            </a:r>
          </a:p>
          <a:p>
            <a:pPr lvl="1"/>
            <a:r>
              <a:rPr lang="en-US" dirty="0"/>
              <a:t>How do I get work into it?</a:t>
            </a:r>
          </a:p>
          <a:p>
            <a:endParaRPr lang="en-US" dirty="0"/>
          </a:p>
          <a:p>
            <a:r>
              <a:rPr lang="en-US" dirty="0"/>
              <a:t>Building Your Scholarly Profile</a:t>
            </a:r>
          </a:p>
          <a:p>
            <a:pPr lvl="1"/>
            <a:r>
              <a:rPr lang="en-US" dirty="0"/>
              <a:t>PINPOINT Method</a:t>
            </a:r>
          </a:p>
        </p:txBody>
      </p:sp>
      <p:sp>
        <p:nvSpPr>
          <p:cNvPr id="4" name="Footer Placeholder 3">
            <a:extLst>
              <a:ext uri="{FF2B5EF4-FFF2-40B4-BE49-F238E27FC236}">
                <a16:creationId xmlns:a16="http://schemas.microsoft.com/office/drawing/2014/main" id="{4C84C17E-18F9-BA4E-B8CB-89A4D51DD21F}"/>
              </a:ext>
            </a:extLst>
          </p:cNvPr>
          <p:cNvSpPr>
            <a:spLocks noGrp="1"/>
          </p:cNvSpPr>
          <p:nvPr>
            <p:ph type="ftr" sz="quarter" idx="3"/>
          </p:nvPr>
        </p:nvSpPr>
        <p:spPr/>
        <p:txBody>
          <a:bodyPr/>
          <a:lstStyle/>
          <a:p>
            <a:r>
              <a:rPr lang="en-US" dirty="0"/>
              <a:t>Criss Library</a:t>
            </a:r>
          </a:p>
        </p:txBody>
      </p:sp>
    </p:spTree>
    <p:extLst>
      <p:ext uri="{BB962C8B-B14F-4D97-AF65-F5344CB8AC3E}">
        <p14:creationId xmlns:p14="http://schemas.microsoft.com/office/powerpoint/2010/main" val="37357081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55743-471F-4649-9683-16A424A1A03A}"/>
              </a:ext>
            </a:extLst>
          </p:cNvPr>
          <p:cNvSpPr>
            <a:spLocks noGrp="1"/>
          </p:cNvSpPr>
          <p:nvPr>
            <p:ph type="ctrTitle"/>
          </p:nvPr>
        </p:nvSpPr>
        <p:spPr>
          <a:xfrm>
            <a:off x="914399" y="430424"/>
            <a:ext cx="10602411" cy="689491"/>
          </a:xfrm>
        </p:spPr>
        <p:txBody>
          <a:bodyPr/>
          <a:lstStyle/>
          <a:p>
            <a:r>
              <a:rPr lang="en-US" dirty="0">
                <a:solidFill>
                  <a:schemeClr val="accent1"/>
                </a:solidFill>
              </a:rPr>
              <a:t>What is Digital Commons @ UNO?</a:t>
            </a:r>
          </a:p>
        </p:txBody>
      </p:sp>
      <p:sp>
        <p:nvSpPr>
          <p:cNvPr id="6" name="Footer Placeholder 5">
            <a:extLst>
              <a:ext uri="{FF2B5EF4-FFF2-40B4-BE49-F238E27FC236}">
                <a16:creationId xmlns:a16="http://schemas.microsoft.com/office/drawing/2014/main" id="{BEE588FD-2D62-EC42-AB22-82B53D74E706}"/>
              </a:ext>
            </a:extLst>
          </p:cNvPr>
          <p:cNvSpPr>
            <a:spLocks noGrp="1"/>
          </p:cNvSpPr>
          <p:nvPr>
            <p:ph type="ftr" sz="quarter" idx="3"/>
          </p:nvPr>
        </p:nvSpPr>
        <p:spPr/>
        <p:txBody>
          <a:bodyPr/>
          <a:lstStyle/>
          <a:p>
            <a:r>
              <a:rPr lang="en-US" dirty="0"/>
              <a:t>Criss Library</a:t>
            </a:r>
          </a:p>
        </p:txBody>
      </p:sp>
      <p:pic>
        <p:nvPicPr>
          <p:cNvPr id="5" name="Picture 4">
            <a:extLst>
              <a:ext uri="{FF2B5EF4-FFF2-40B4-BE49-F238E27FC236}">
                <a16:creationId xmlns:a16="http://schemas.microsoft.com/office/drawing/2014/main" id="{4C8BC31C-536A-48F7-9669-CD44A3D38D7D}"/>
              </a:ext>
            </a:extLst>
          </p:cNvPr>
          <p:cNvPicPr>
            <a:picLocks noChangeAspect="1"/>
          </p:cNvPicPr>
          <p:nvPr/>
        </p:nvPicPr>
        <p:blipFill>
          <a:blip r:embed="rId3"/>
          <a:stretch>
            <a:fillRect/>
          </a:stretch>
        </p:blipFill>
        <p:spPr>
          <a:xfrm>
            <a:off x="3183038" y="1119914"/>
            <a:ext cx="5017113" cy="4845685"/>
          </a:xfrm>
          <a:prstGeom prst="rect">
            <a:avLst/>
          </a:prstGeom>
        </p:spPr>
      </p:pic>
      <p:sp>
        <p:nvSpPr>
          <p:cNvPr id="10" name="TextBox 9">
            <a:extLst>
              <a:ext uri="{FF2B5EF4-FFF2-40B4-BE49-F238E27FC236}">
                <a16:creationId xmlns:a16="http://schemas.microsoft.com/office/drawing/2014/main" id="{FCA230EA-F43F-4732-B421-C8AF332F72F5}"/>
              </a:ext>
            </a:extLst>
          </p:cNvPr>
          <p:cNvSpPr txBox="1"/>
          <p:nvPr/>
        </p:nvSpPr>
        <p:spPr>
          <a:xfrm>
            <a:off x="914399" y="1770926"/>
            <a:ext cx="2268639" cy="1200329"/>
          </a:xfrm>
          <a:prstGeom prst="rect">
            <a:avLst/>
          </a:prstGeom>
          <a:noFill/>
        </p:spPr>
        <p:txBody>
          <a:bodyPr wrap="square" rtlCol="0">
            <a:spAutoFit/>
          </a:bodyPr>
          <a:lstStyle/>
          <a:p>
            <a:pPr algn="ctr"/>
            <a:r>
              <a:rPr lang="en-US" sz="2400" dirty="0"/>
              <a:t>UNO’s Institutional Repository</a:t>
            </a:r>
          </a:p>
        </p:txBody>
      </p:sp>
      <p:sp>
        <p:nvSpPr>
          <p:cNvPr id="11" name="TextBox 10">
            <a:extLst>
              <a:ext uri="{FF2B5EF4-FFF2-40B4-BE49-F238E27FC236}">
                <a16:creationId xmlns:a16="http://schemas.microsoft.com/office/drawing/2014/main" id="{ED299312-74FD-448C-B996-9AEB85C36E78}"/>
              </a:ext>
            </a:extLst>
          </p:cNvPr>
          <p:cNvSpPr txBox="1"/>
          <p:nvPr/>
        </p:nvSpPr>
        <p:spPr>
          <a:xfrm>
            <a:off x="1157835" y="3795165"/>
            <a:ext cx="1736203" cy="1200329"/>
          </a:xfrm>
          <a:prstGeom prst="rect">
            <a:avLst/>
          </a:prstGeom>
          <a:noFill/>
        </p:spPr>
        <p:txBody>
          <a:bodyPr wrap="square" rtlCol="0">
            <a:spAutoFit/>
          </a:bodyPr>
          <a:lstStyle/>
          <a:p>
            <a:pPr algn="ctr"/>
            <a:r>
              <a:rPr lang="en-US" sz="2400" dirty="0"/>
              <a:t>Open Access Repository</a:t>
            </a:r>
          </a:p>
        </p:txBody>
      </p:sp>
      <p:sp>
        <p:nvSpPr>
          <p:cNvPr id="12" name="TextBox 11">
            <a:extLst>
              <a:ext uri="{FF2B5EF4-FFF2-40B4-BE49-F238E27FC236}">
                <a16:creationId xmlns:a16="http://schemas.microsoft.com/office/drawing/2014/main" id="{24892C15-F4D9-492F-8E95-DB18B22823D9}"/>
              </a:ext>
            </a:extLst>
          </p:cNvPr>
          <p:cNvSpPr txBox="1"/>
          <p:nvPr/>
        </p:nvSpPr>
        <p:spPr>
          <a:xfrm>
            <a:off x="8822001" y="2644170"/>
            <a:ext cx="2111129" cy="1569660"/>
          </a:xfrm>
          <a:prstGeom prst="rect">
            <a:avLst/>
          </a:prstGeom>
          <a:noFill/>
        </p:spPr>
        <p:txBody>
          <a:bodyPr wrap="square" rtlCol="0">
            <a:spAutoFit/>
          </a:bodyPr>
          <a:lstStyle/>
          <a:p>
            <a:r>
              <a:rPr lang="en-US" sz="2400" dirty="0"/>
              <a:t>Showcases the scholarly and creative work at UNO</a:t>
            </a:r>
          </a:p>
        </p:txBody>
      </p:sp>
    </p:spTree>
    <p:extLst>
      <p:ext uri="{BB962C8B-B14F-4D97-AF65-F5344CB8AC3E}">
        <p14:creationId xmlns:p14="http://schemas.microsoft.com/office/powerpoint/2010/main" val="1180971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55743-471F-4649-9683-16A424A1A03A}"/>
              </a:ext>
            </a:extLst>
          </p:cNvPr>
          <p:cNvSpPr>
            <a:spLocks noGrp="1"/>
          </p:cNvSpPr>
          <p:nvPr>
            <p:ph type="ctrTitle"/>
          </p:nvPr>
        </p:nvSpPr>
        <p:spPr>
          <a:xfrm>
            <a:off x="937542" y="482127"/>
            <a:ext cx="4765272" cy="689491"/>
          </a:xfrm>
        </p:spPr>
        <p:txBody>
          <a:bodyPr/>
          <a:lstStyle/>
          <a:p>
            <a:r>
              <a:rPr lang="en-US" dirty="0">
                <a:solidFill>
                  <a:schemeClr val="accent1"/>
                </a:solidFill>
              </a:rPr>
              <a:t>The Basics</a:t>
            </a:r>
          </a:p>
        </p:txBody>
      </p:sp>
      <p:sp>
        <p:nvSpPr>
          <p:cNvPr id="3" name="Subtitle 2">
            <a:extLst>
              <a:ext uri="{FF2B5EF4-FFF2-40B4-BE49-F238E27FC236}">
                <a16:creationId xmlns:a16="http://schemas.microsoft.com/office/drawing/2014/main" id="{2F6F1D56-CAC6-0C4D-B800-AB242BDF8C47}"/>
              </a:ext>
            </a:extLst>
          </p:cNvPr>
          <p:cNvSpPr>
            <a:spLocks noGrp="1"/>
          </p:cNvSpPr>
          <p:nvPr>
            <p:ph type="subTitle" idx="1"/>
          </p:nvPr>
        </p:nvSpPr>
        <p:spPr>
          <a:xfrm>
            <a:off x="937542" y="1483583"/>
            <a:ext cx="5643366" cy="2257381"/>
          </a:xfrm>
        </p:spPr>
        <p:txBody>
          <a:bodyPr/>
          <a:lstStyle/>
          <a:p>
            <a:pPr marL="342900" indent="-342900">
              <a:buFont typeface="Arial" panose="020B0604020202020204" pitchFamily="34" charset="0"/>
              <a:buChar char="•"/>
            </a:pPr>
            <a:r>
              <a:rPr lang="en-US" dirty="0"/>
              <a:t>Free</a:t>
            </a:r>
          </a:p>
          <a:p>
            <a:pPr marL="342900" indent="-342900">
              <a:buFont typeface="Arial" panose="020B0604020202020204" pitchFamily="34" charset="0"/>
              <a:buChar char="•"/>
            </a:pPr>
            <a:r>
              <a:rPr lang="en-US" dirty="0">
                <a:hlinkClick r:id="rId3"/>
              </a:rPr>
              <a:t>https://digitalcommons.unomaha.edu</a:t>
            </a:r>
            <a:r>
              <a:rPr lang="en-US" dirty="0"/>
              <a:t> </a:t>
            </a:r>
          </a:p>
          <a:p>
            <a:pPr marL="342900" indent="-342900">
              <a:buFont typeface="Arial" panose="020B0604020202020204" pitchFamily="34" charset="0"/>
              <a:buChar char="•"/>
            </a:pPr>
            <a:r>
              <a:rPr lang="en-US" dirty="0"/>
              <a:t>Articles, presentations, books, chapters, creative work</a:t>
            </a:r>
          </a:p>
          <a:p>
            <a:pPr marL="342900" indent="-342900">
              <a:buFont typeface="Arial" panose="020B0604020202020204" pitchFamily="34" charset="0"/>
              <a:buChar char="•"/>
            </a:pPr>
            <a:r>
              <a:rPr lang="en-US" dirty="0"/>
              <a:t>Any File type</a:t>
            </a:r>
          </a:p>
        </p:txBody>
      </p:sp>
      <p:sp>
        <p:nvSpPr>
          <p:cNvPr id="6" name="Footer Placeholder 5">
            <a:extLst>
              <a:ext uri="{FF2B5EF4-FFF2-40B4-BE49-F238E27FC236}">
                <a16:creationId xmlns:a16="http://schemas.microsoft.com/office/drawing/2014/main" id="{BEE588FD-2D62-EC42-AB22-82B53D74E706}"/>
              </a:ext>
            </a:extLst>
          </p:cNvPr>
          <p:cNvSpPr>
            <a:spLocks noGrp="1"/>
          </p:cNvSpPr>
          <p:nvPr>
            <p:ph type="ftr" sz="quarter" idx="3"/>
          </p:nvPr>
        </p:nvSpPr>
        <p:spPr/>
        <p:txBody>
          <a:bodyPr/>
          <a:lstStyle/>
          <a:p>
            <a:r>
              <a:rPr lang="en-US" dirty="0"/>
              <a:t>Criss Library</a:t>
            </a:r>
          </a:p>
        </p:txBody>
      </p:sp>
      <p:sp>
        <p:nvSpPr>
          <p:cNvPr id="7" name="Title 1">
            <a:extLst>
              <a:ext uri="{FF2B5EF4-FFF2-40B4-BE49-F238E27FC236}">
                <a16:creationId xmlns:a16="http://schemas.microsoft.com/office/drawing/2014/main" id="{55DC7C20-B02F-4E81-BC50-E5470F95BE96}"/>
              </a:ext>
            </a:extLst>
          </p:cNvPr>
          <p:cNvSpPr txBox="1">
            <a:spLocks/>
          </p:cNvSpPr>
          <p:nvPr/>
        </p:nvSpPr>
        <p:spPr>
          <a:xfrm>
            <a:off x="937542" y="3722099"/>
            <a:ext cx="4765272" cy="689491"/>
          </a:xfrm>
          <a:prstGeom prst="rect">
            <a:avLst/>
          </a:prstGeom>
        </p:spPr>
        <p:txBody>
          <a:bodyPr anchor="t"/>
          <a:lstStyle>
            <a:lvl1pPr algn="l" defTabSz="914400" rtl="0" eaLnBrk="1" latinLnBrk="0" hangingPunct="1">
              <a:lnSpc>
                <a:spcPct val="90000"/>
              </a:lnSpc>
              <a:spcBef>
                <a:spcPct val="0"/>
              </a:spcBef>
              <a:buNone/>
              <a:defRPr sz="4800" b="1" kern="1200">
                <a:solidFill>
                  <a:schemeClr val="tx1"/>
                </a:solidFill>
                <a:latin typeface="+mj-lt"/>
                <a:ea typeface="+mj-ea"/>
                <a:cs typeface="+mj-cs"/>
              </a:defRPr>
            </a:lvl1pPr>
          </a:lstStyle>
          <a:p>
            <a:r>
              <a:rPr lang="en-US" dirty="0">
                <a:solidFill>
                  <a:schemeClr val="accent1"/>
                </a:solidFill>
              </a:rPr>
              <a:t>Organization</a:t>
            </a:r>
          </a:p>
        </p:txBody>
      </p:sp>
      <p:sp>
        <p:nvSpPr>
          <p:cNvPr id="8" name="Subtitle 2">
            <a:extLst>
              <a:ext uri="{FF2B5EF4-FFF2-40B4-BE49-F238E27FC236}">
                <a16:creationId xmlns:a16="http://schemas.microsoft.com/office/drawing/2014/main" id="{043CE751-8B25-458F-B8CE-BC05DD893C9E}"/>
              </a:ext>
            </a:extLst>
          </p:cNvPr>
          <p:cNvSpPr txBox="1">
            <a:spLocks/>
          </p:cNvSpPr>
          <p:nvPr/>
        </p:nvSpPr>
        <p:spPr>
          <a:xfrm>
            <a:off x="937542" y="4515839"/>
            <a:ext cx="5509550" cy="1463641"/>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buFont typeface="Arial" panose="020B0604020202020204" pitchFamily="34" charset="0"/>
              <a:buChar char="•"/>
            </a:pPr>
            <a:r>
              <a:rPr lang="en-US" dirty="0"/>
              <a:t>Colleges </a:t>
            </a:r>
          </a:p>
          <a:p>
            <a:pPr marL="342900" indent="-342900">
              <a:buFont typeface="Arial" panose="020B0604020202020204" pitchFamily="34" charset="0"/>
              <a:buChar char="•"/>
            </a:pPr>
            <a:r>
              <a:rPr lang="en-US" dirty="0"/>
              <a:t>Disciplines</a:t>
            </a:r>
          </a:p>
          <a:p>
            <a:pPr marL="342900" indent="-342900">
              <a:buFont typeface="Arial" panose="020B0604020202020204" pitchFamily="34" charset="0"/>
              <a:buChar char="•"/>
            </a:pPr>
            <a:r>
              <a:rPr lang="en-US" dirty="0"/>
              <a:t>Authors</a:t>
            </a:r>
          </a:p>
        </p:txBody>
      </p:sp>
      <p:pic>
        <p:nvPicPr>
          <p:cNvPr id="10" name="Picture 9">
            <a:extLst>
              <a:ext uri="{FF2B5EF4-FFF2-40B4-BE49-F238E27FC236}">
                <a16:creationId xmlns:a16="http://schemas.microsoft.com/office/drawing/2014/main" id="{67701CDD-FB5E-49DC-944F-BFC5F31BB279}"/>
              </a:ext>
            </a:extLst>
          </p:cNvPr>
          <p:cNvPicPr>
            <a:picLocks noChangeAspect="1"/>
          </p:cNvPicPr>
          <p:nvPr/>
        </p:nvPicPr>
        <p:blipFill>
          <a:blip r:embed="rId4"/>
          <a:stretch>
            <a:fillRect/>
          </a:stretch>
        </p:blipFill>
        <p:spPr>
          <a:xfrm>
            <a:off x="6580908" y="268152"/>
            <a:ext cx="4907816" cy="5601055"/>
          </a:xfrm>
          <a:prstGeom prst="rect">
            <a:avLst/>
          </a:prstGeom>
        </p:spPr>
      </p:pic>
    </p:spTree>
    <p:extLst>
      <p:ext uri="{BB962C8B-B14F-4D97-AF65-F5344CB8AC3E}">
        <p14:creationId xmlns:p14="http://schemas.microsoft.com/office/powerpoint/2010/main" val="3072756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55743-471F-4649-9683-16A424A1A03A}"/>
              </a:ext>
            </a:extLst>
          </p:cNvPr>
          <p:cNvSpPr>
            <a:spLocks noGrp="1"/>
          </p:cNvSpPr>
          <p:nvPr>
            <p:ph type="ctrTitle"/>
          </p:nvPr>
        </p:nvSpPr>
        <p:spPr>
          <a:xfrm>
            <a:off x="914399" y="538742"/>
            <a:ext cx="10182225" cy="689491"/>
          </a:xfrm>
        </p:spPr>
        <p:txBody>
          <a:bodyPr/>
          <a:lstStyle/>
          <a:p>
            <a:pPr algn="ctr"/>
            <a:r>
              <a:rPr lang="en-US" dirty="0">
                <a:solidFill>
                  <a:srgbClr val="FF0000"/>
                </a:solidFill>
              </a:rPr>
              <a:t>Who can contribute and what can be added?</a:t>
            </a:r>
          </a:p>
        </p:txBody>
      </p:sp>
      <p:sp>
        <p:nvSpPr>
          <p:cNvPr id="6" name="Footer Placeholder 5">
            <a:extLst>
              <a:ext uri="{FF2B5EF4-FFF2-40B4-BE49-F238E27FC236}">
                <a16:creationId xmlns:a16="http://schemas.microsoft.com/office/drawing/2014/main" id="{BEE588FD-2D62-EC42-AB22-82B53D74E706}"/>
              </a:ext>
            </a:extLst>
          </p:cNvPr>
          <p:cNvSpPr>
            <a:spLocks noGrp="1"/>
          </p:cNvSpPr>
          <p:nvPr>
            <p:ph type="ftr" sz="quarter" idx="3"/>
          </p:nvPr>
        </p:nvSpPr>
        <p:spPr/>
        <p:txBody>
          <a:bodyPr/>
          <a:lstStyle/>
          <a:p>
            <a:r>
              <a:rPr lang="en-US" dirty="0"/>
              <a:t>Criss Library</a:t>
            </a:r>
          </a:p>
        </p:txBody>
      </p:sp>
      <p:sp>
        <p:nvSpPr>
          <p:cNvPr id="7" name="TextBox 6">
            <a:extLst>
              <a:ext uri="{FF2B5EF4-FFF2-40B4-BE49-F238E27FC236}">
                <a16:creationId xmlns:a16="http://schemas.microsoft.com/office/drawing/2014/main" id="{18A40182-F568-4F16-BDEC-0FD1E1169F53}"/>
              </a:ext>
            </a:extLst>
          </p:cNvPr>
          <p:cNvSpPr txBox="1"/>
          <p:nvPr/>
        </p:nvSpPr>
        <p:spPr>
          <a:xfrm>
            <a:off x="1148082" y="2290693"/>
            <a:ext cx="9714858" cy="461665"/>
          </a:xfrm>
          <a:prstGeom prst="rect">
            <a:avLst/>
          </a:prstGeom>
          <a:noFill/>
        </p:spPr>
        <p:txBody>
          <a:bodyPr wrap="square" rtlCol="0">
            <a:spAutoFit/>
          </a:bodyPr>
          <a:lstStyle/>
          <a:p>
            <a:pPr marL="285750" indent="-285750">
              <a:buFont typeface="Arial" panose="020B0604020202020204" pitchFamily="34" charset="0"/>
              <a:buChar char="•"/>
            </a:pPr>
            <a:r>
              <a:rPr lang="en-US" sz="2400" dirty="0"/>
              <a:t>UNO Faculty, Researchers, Staff, Students, Departments, Offices…</a:t>
            </a:r>
          </a:p>
        </p:txBody>
      </p:sp>
      <p:sp>
        <p:nvSpPr>
          <p:cNvPr id="8" name="TextBox 7">
            <a:extLst>
              <a:ext uri="{FF2B5EF4-FFF2-40B4-BE49-F238E27FC236}">
                <a16:creationId xmlns:a16="http://schemas.microsoft.com/office/drawing/2014/main" id="{3B231973-1BF1-4282-81A7-7EF9A57E7279}"/>
              </a:ext>
            </a:extLst>
          </p:cNvPr>
          <p:cNvSpPr txBox="1"/>
          <p:nvPr/>
        </p:nvSpPr>
        <p:spPr>
          <a:xfrm>
            <a:off x="1148082" y="2967335"/>
            <a:ext cx="8423564" cy="461665"/>
          </a:xfrm>
          <a:prstGeom prst="rect">
            <a:avLst/>
          </a:prstGeom>
          <a:noFill/>
        </p:spPr>
        <p:txBody>
          <a:bodyPr wrap="square" rtlCol="0">
            <a:spAutoFit/>
          </a:bodyPr>
          <a:lstStyle/>
          <a:p>
            <a:pPr marL="285750" indent="-285750">
              <a:buFont typeface="Arial" panose="020B0604020202020204" pitchFamily="34" charset="0"/>
              <a:buChar char="•"/>
            </a:pPr>
            <a:r>
              <a:rPr lang="en-US" sz="2400" dirty="0"/>
              <a:t>Scholarly, educational, or research oriented</a:t>
            </a:r>
          </a:p>
        </p:txBody>
      </p:sp>
      <p:sp>
        <p:nvSpPr>
          <p:cNvPr id="9" name="TextBox 8">
            <a:extLst>
              <a:ext uri="{FF2B5EF4-FFF2-40B4-BE49-F238E27FC236}">
                <a16:creationId xmlns:a16="http://schemas.microsoft.com/office/drawing/2014/main" id="{D6548275-DF9B-4221-9F0A-98EA5A7BE8DD}"/>
              </a:ext>
            </a:extLst>
          </p:cNvPr>
          <p:cNvSpPr txBox="1"/>
          <p:nvPr/>
        </p:nvSpPr>
        <p:spPr>
          <a:xfrm>
            <a:off x="1148082" y="3583985"/>
            <a:ext cx="8423564" cy="461665"/>
          </a:xfrm>
          <a:prstGeom prst="rect">
            <a:avLst/>
          </a:prstGeom>
          <a:noFill/>
        </p:spPr>
        <p:txBody>
          <a:bodyPr wrap="square" rtlCol="0">
            <a:spAutoFit/>
          </a:bodyPr>
          <a:lstStyle/>
          <a:p>
            <a:pPr marL="342900" indent="-342900">
              <a:buFont typeface="Arial" panose="020B0604020202020204" pitchFamily="34" charset="0"/>
              <a:buChar char="•"/>
            </a:pPr>
            <a:r>
              <a:rPr lang="en-US" sz="2400" dirty="0"/>
              <a:t>Permanent addition to the repository</a:t>
            </a:r>
          </a:p>
        </p:txBody>
      </p:sp>
      <p:sp>
        <p:nvSpPr>
          <p:cNvPr id="10" name="TextBox 9">
            <a:extLst>
              <a:ext uri="{FF2B5EF4-FFF2-40B4-BE49-F238E27FC236}">
                <a16:creationId xmlns:a16="http://schemas.microsoft.com/office/drawing/2014/main" id="{EBBF3268-DFD2-47FF-A4E5-86B0761B9F28}"/>
              </a:ext>
            </a:extLst>
          </p:cNvPr>
          <p:cNvSpPr txBox="1"/>
          <p:nvPr/>
        </p:nvSpPr>
        <p:spPr>
          <a:xfrm>
            <a:off x="1205346" y="4802483"/>
            <a:ext cx="4890654" cy="461665"/>
          </a:xfrm>
          <a:prstGeom prst="rect">
            <a:avLst/>
          </a:prstGeom>
          <a:noFill/>
        </p:spPr>
        <p:txBody>
          <a:bodyPr wrap="square" rtlCol="0">
            <a:spAutoFit/>
          </a:bodyPr>
          <a:lstStyle/>
          <a:p>
            <a:pPr marL="285750" indent="-285750">
              <a:buFont typeface="Arial" panose="020B0604020202020204" pitchFamily="34" charset="0"/>
              <a:buChar char="•"/>
            </a:pPr>
            <a:r>
              <a:rPr lang="en-US" sz="2400" dirty="0"/>
              <a:t>Copyright allows</a:t>
            </a:r>
          </a:p>
        </p:txBody>
      </p:sp>
      <p:sp>
        <p:nvSpPr>
          <p:cNvPr id="11" name="TextBox 10">
            <a:extLst>
              <a:ext uri="{FF2B5EF4-FFF2-40B4-BE49-F238E27FC236}">
                <a16:creationId xmlns:a16="http://schemas.microsoft.com/office/drawing/2014/main" id="{55352542-64AB-4E11-8456-A1C54FF46F32}"/>
              </a:ext>
            </a:extLst>
          </p:cNvPr>
          <p:cNvSpPr txBox="1"/>
          <p:nvPr/>
        </p:nvSpPr>
        <p:spPr>
          <a:xfrm>
            <a:off x="1157835" y="4205247"/>
            <a:ext cx="8033791" cy="461665"/>
          </a:xfrm>
          <a:prstGeom prst="rect">
            <a:avLst/>
          </a:prstGeom>
          <a:noFill/>
        </p:spPr>
        <p:txBody>
          <a:bodyPr wrap="square" rtlCol="0">
            <a:spAutoFit/>
          </a:bodyPr>
          <a:lstStyle/>
          <a:p>
            <a:pPr marL="285750" indent="-285750">
              <a:buFont typeface="Arial" panose="020B0604020202020204" pitchFamily="34" charset="0"/>
              <a:buChar char="•"/>
            </a:pPr>
            <a:r>
              <a:rPr lang="en-US" sz="2400" dirty="0"/>
              <a:t>Grant UNO the non-exclusive right to distribute</a:t>
            </a:r>
          </a:p>
        </p:txBody>
      </p:sp>
    </p:spTree>
    <p:extLst>
      <p:ext uri="{BB962C8B-B14F-4D97-AF65-F5344CB8AC3E}">
        <p14:creationId xmlns:p14="http://schemas.microsoft.com/office/powerpoint/2010/main" val="2476074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55743-471F-4649-9683-16A424A1A03A}"/>
              </a:ext>
            </a:extLst>
          </p:cNvPr>
          <p:cNvSpPr>
            <a:spLocks noGrp="1"/>
          </p:cNvSpPr>
          <p:nvPr>
            <p:ph type="ctrTitle"/>
          </p:nvPr>
        </p:nvSpPr>
        <p:spPr>
          <a:xfrm>
            <a:off x="914400" y="967491"/>
            <a:ext cx="10182225" cy="689491"/>
          </a:xfrm>
        </p:spPr>
        <p:txBody>
          <a:bodyPr/>
          <a:lstStyle/>
          <a:p>
            <a:pPr algn="ctr"/>
            <a:r>
              <a:rPr lang="en-US" dirty="0">
                <a:solidFill>
                  <a:srgbClr val="FF0000"/>
                </a:solidFill>
              </a:rPr>
              <a:t>How do I get work on Digital Commons?</a:t>
            </a:r>
          </a:p>
        </p:txBody>
      </p:sp>
      <p:sp>
        <p:nvSpPr>
          <p:cNvPr id="6" name="Footer Placeholder 5">
            <a:extLst>
              <a:ext uri="{FF2B5EF4-FFF2-40B4-BE49-F238E27FC236}">
                <a16:creationId xmlns:a16="http://schemas.microsoft.com/office/drawing/2014/main" id="{BEE588FD-2D62-EC42-AB22-82B53D74E706}"/>
              </a:ext>
            </a:extLst>
          </p:cNvPr>
          <p:cNvSpPr>
            <a:spLocks noGrp="1"/>
          </p:cNvSpPr>
          <p:nvPr>
            <p:ph type="ftr" sz="quarter" idx="3"/>
          </p:nvPr>
        </p:nvSpPr>
        <p:spPr/>
        <p:txBody>
          <a:bodyPr/>
          <a:lstStyle/>
          <a:p>
            <a:r>
              <a:rPr lang="en-US" dirty="0"/>
              <a:t>Criss Library</a:t>
            </a:r>
          </a:p>
        </p:txBody>
      </p:sp>
      <p:sp>
        <p:nvSpPr>
          <p:cNvPr id="4" name="TextBox 3">
            <a:extLst>
              <a:ext uri="{FF2B5EF4-FFF2-40B4-BE49-F238E27FC236}">
                <a16:creationId xmlns:a16="http://schemas.microsoft.com/office/drawing/2014/main" id="{658A05C0-E9CB-40E0-AF78-F8700673DD8A}"/>
              </a:ext>
            </a:extLst>
          </p:cNvPr>
          <p:cNvSpPr txBox="1"/>
          <p:nvPr/>
        </p:nvSpPr>
        <p:spPr>
          <a:xfrm>
            <a:off x="1628888" y="2701636"/>
            <a:ext cx="9510166" cy="830997"/>
          </a:xfrm>
          <a:prstGeom prst="rect">
            <a:avLst/>
          </a:prstGeom>
          <a:noFill/>
        </p:spPr>
        <p:txBody>
          <a:bodyPr wrap="square" rtlCol="0">
            <a:spAutoFit/>
          </a:bodyPr>
          <a:lstStyle/>
          <a:p>
            <a:r>
              <a:rPr lang="en-US" sz="2400" dirty="0"/>
              <a:t>Send CV or Publications List </a:t>
            </a:r>
          </a:p>
          <a:p>
            <a:r>
              <a:rPr lang="en-US" sz="2400" dirty="0"/>
              <a:t>	</a:t>
            </a:r>
            <a:r>
              <a:rPr lang="en-US" sz="2400" dirty="0">
                <a:hlinkClick r:id="rId3"/>
              </a:rPr>
              <a:t>unodigitalcommons@unomaha.edu</a:t>
            </a:r>
            <a:r>
              <a:rPr lang="en-US" sz="2400" dirty="0"/>
              <a:t> </a:t>
            </a:r>
          </a:p>
        </p:txBody>
      </p:sp>
      <p:sp>
        <p:nvSpPr>
          <p:cNvPr id="5" name="TextBox 4">
            <a:extLst>
              <a:ext uri="{FF2B5EF4-FFF2-40B4-BE49-F238E27FC236}">
                <a16:creationId xmlns:a16="http://schemas.microsoft.com/office/drawing/2014/main" id="{20C14DAC-B828-47F1-A186-21D6F2D5499C}"/>
              </a:ext>
            </a:extLst>
          </p:cNvPr>
          <p:cNvSpPr txBox="1"/>
          <p:nvPr/>
        </p:nvSpPr>
        <p:spPr>
          <a:xfrm>
            <a:off x="1628888" y="3816039"/>
            <a:ext cx="10396857" cy="830997"/>
          </a:xfrm>
          <a:prstGeom prst="rect">
            <a:avLst/>
          </a:prstGeom>
          <a:noFill/>
        </p:spPr>
        <p:txBody>
          <a:bodyPr wrap="square" rtlCol="0">
            <a:spAutoFit/>
          </a:bodyPr>
          <a:lstStyle/>
          <a:p>
            <a:r>
              <a:rPr lang="en-US" sz="2400" dirty="0"/>
              <a:t>Publication data analyzed for Digital Commons</a:t>
            </a:r>
          </a:p>
          <a:p>
            <a:r>
              <a:rPr lang="en-US" sz="2400" dirty="0"/>
              <a:t>	 We check copyright and permissions!</a:t>
            </a:r>
          </a:p>
        </p:txBody>
      </p:sp>
      <p:sp>
        <p:nvSpPr>
          <p:cNvPr id="7" name="TextBox 6">
            <a:extLst>
              <a:ext uri="{FF2B5EF4-FFF2-40B4-BE49-F238E27FC236}">
                <a16:creationId xmlns:a16="http://schemas.microsoft.com/office/drawing/2014/main" id="{765BDAE2-A5C4-41CE-A9F6-47B9D6671ECC}"/>
              </a:ext>
            </a:extLst>
          </p:cNvPr>
          <p:cNvSpPr txBox="1"/>
          <p:nvPr/>
        </p:nvSpPr>
        <p:spPr>
          <a:xfrm>
            <a:off x="2660072" y="4647676"/>
            <a:ext cx="8478982" cy="830997"/>
          </a:xfrm>
          <a:prstGeom prst="rect">
            <a:avLst/>
          </a:prstGeom>
          <a:noFill/>
        </p:spPr>
        <p:txBody>
          <a:bodyPr wrap="square" rtlCol="0">
            <a:spAutoFit/>
          </a:bodyPr>
          <a:lstStyle/>
          <a:p>
            <a:r>
              <a:rPr lang="en-US" sz="2400" dirty="0"/>
              <a:t>If we cannot use the version of record and earlier manuscript can sometimes be used</a:t>
            </a:r>
          </a:p>
        </p:txBody>
      </p:sp>
    </p:spTree>
    <p:extLst>
      <p:ext uri="{BB962C8B-B14F-4D97-AF65-F5344CB8AC3E}">
        <p14:creationId xmlns:p14="http://schemas.microsoft.com/office/powerpoint/2010/main" val="4242101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55743-471F-4649-9683-16A424A1A03A}"/>
              </a:ext>
            </a:extLst>
          </p:cNvPr>
          <p:cNvSpPr>
            <a:spLocks noGrp="1"/>
          </p:cNvSpPr>
          <p:nvPr>
            <p:ph type="ctrTitle"/>
          </p:nvPr>
        </p:nvSpPr>
        <p:spPr>
          <a:xfrm>
            <a:off x="604435" y="325601"/>
            <a:ext cx="10492190" cy="689491"/>
          </a:xfrm>
        </p:spPr>
        <p:txBody>
          <a:bodyPr/>
          <a:lstStyle/>
          <a:p>
            <a:pPr algn="ctr"/>
            <a:r>
              <a:rPr lang="en-US" dirty="0">
                <a:solidFill>
                  <a:srgbClr val="FF0000"/>
                </a:solidFill>
              </a:rPr>
              <a:t>Reasons to share scholarly and creative work on Digital Commons</a:t>
            </a:r>
          </a:p>
        </p:txBody>
      </p:sp>
      <p:sp>
        <p:nvSpPr>
          <p:cNvPr id="6" name="Footer Placeholder 5">
            <a:extLst>
              <a:ext uri="{FF2B5EF4-FFF2-40B4-BE49-F238E27FC236}">
                <a16:creationId xmlns:a16="http://schemas.microsoft.com/office/drawing/2014/main" id="{BEE588FD-2D62-EC42-AB22-82B53D74E706}"/>
              </a:ext>
            </a:extLst>
          </p:cNvPr>
          <p:cNvSpPr>
            <a:spLocks noGrp="1"/>
          </p:cNvSpPr>
          <p:nvPr>
            <p:ph type="ftr" sz="quarter" idx="3"/>
          </p:nvPr>
        </p:nvSpPr>
        <p:spPr/>
        <p:txBody>
          <a:bodyPr/>
          <a:lstStyle/>
          <a:p>
            <a:r>
              <a:rPr lang="en-US" dirty="0"/>
              <a:t>Criss Library </a:t>
            </a:r>
          </a:p>
        </p:txBody>
      </p:sp>
      <p:sp>
        <p:nvSpPr>
          <p:cNvPr id="7" name="TextBox 6">
            <a:extLst>
              <a:ext uri="{FF2B5EF4-FFF2-40B4-BE49-F238E27FC236}">
                <a16:creationId xmlns:a16="http://schemas.microsoft.com/office/drawing/2014/main" id="{8EFAB095-3C46-4B51-A34C-780B505F718E}"/>
              </a:ext>
            </a:extLst>
          </p:cNvPr>
          <p:cNvSpPr txBox="1"/>
          <p:nvPr/>
        </p:nvSpPr>
        <p:spPr>
          <a:xfrm>
            <a:off x="604435" y="1894714"/>
            <a:ext cx="4502552" cy="461665"/>
          </a:xfrm>
          <a:prstGeom prst="rect">
            <a:avLst/>
          </a:prstGeom>
          <a:noFill/>
        </p:spPr>
        <p:txBody>
          <a:bodyPr wrap="square" rtlCol="0">
            <a:spAutoFit/>
          </a:bodyPr>
          <a:lstStyle/>
          <a:p>
            <a:pPr marL="342900" indent="-342900">
              <a:buFont typeface="Arial" panose="020B0604020202020204" pitchFamily="34" charset="0"/>
              <a:buChar char="•"/>
            </a:pPr>
            <a:r>
              <a:rPr lang="en-US" sz="2400" dirty="0"/>
              <a:t>Boost Your Research Profile</a:t>
            </a:r>
          </a:p>
        </p:txBody>
      </p:sp>
      <p:sp>
        <p:nvSpPr>
          <p:cNvPr id="8" name="TextBox 7">
            <a:extLst>
              <a:ext uri="{FF2B5EF4-FFF2-40B4-BE49-F238E27FC236}">
                <a16:creationId xmlns:a16="http://schemas.microsoft.com/office/drawing/2014/main" id="{41CF6B53-8EB6-44B3-BC28-184BBAD1342C}"/>
              </a:ext>
            </a:extLst>
          </p:cNvPr>
          <p:cNvSpPr txBox="1"/>
          <p:nvPr/>
        </p:nvSpPr>
        <p:spPr>
          <a:xfrm>
            <a:off x="613443" y="3898907"/>
            <a:ext cx="6175278" cy="830997"/>
          </a:xfrm>
          <a:prstGeom prst="rect">
            <a:avLst/>
          </a:prstGeom>
          <a:noFill/>
        </p:spPr>
        <p:txBody>
          <a:bodyPr wrap="square" rtlCol="0">
            <a:spAutoFit/>
          </a:bodyPr>
          <a:lstStyle/>
          <a:p>
            <a:pPr marL="285750" indent="-285750">
              <a:buFont typeface="Arial" panose="020B0604020202020204" pitchFamily="34" charset="0"/>
              <a:buChar char="•"/>
            </a:pPr>
            <a:r>
              <a:rPr lang="en-US" sz="2400" dirty="0"/>
              <a:t>Metrics through the Author’s </a:t>
            </a:r>
          </a:p>
          <a:p>
            <a:r>
              <a:rPr lang="en-US" sz="2400" dirty="0"/>
              <a:t>    Dashboard </a:t>
            </a:r>
          </a:p>
        </p:txBody>
      </p:sp>
      <p:sp>
        <p:nvSpPr>
          <p:cNvPr id="9" name="TextBox 8">
            <a:extLst>
              <a:ext uri="{FF2B5EF4-FFF2-40B4-BE49-F238E27FC236}">
                <a16:creationId xmlns:a16="http://schemas.microsoft.com/office/drawing/2014/main" id="{18AF47D3-53AE-4620-8F02-8A4DD2F01127}"/>
              </a:ext>
            </a:extLst>
          </p:cNvPr>
          <p:cNvSpPr txBox="1"/>
          <p:nvPr/>
        </p:nvSpPr>
        <p:spPr>
          <a:xfrm>
            <a:off x="613443" y="2859329"/>
            <a:ext cx="4363656" cy="461665"/>
          </a:xfrm>
          <a:prstGeom prst="rect">
            <a:avLst/>
          </a:prstGeom>
          <a:noFill/>
        </p:spPr>
        <p:txBody>
          <a:bodyPr wrap="square" rtlCol="0">
            <a:spAutoFit/>
          </a:bodyPr>
          <a:lstStyle/>
          <a:p>
            <a:pPr marL="342900" indent="-342900">
              <a:buFont typeface="Arial" panose="020B0604020202020204" pitchFamily="34" charset="0"/>
              <a:buChar char="•"/>
            </a:pPr>
            <a:r>
              <a:rPr lang="en-US" sz="2400" dirty="0"/>
              <a:t>Make research accessible </a:t>
            </a:r>
          </a:p>
        </p:txBody>
      </p:sp>
      <p:sp>
        <p:nvSpPr>
          <p:cNvPr id="10" name="TextBox 9">
            <a:extLst>
              <a:ext uri="{FF2B5EF4-FFF2-40B4-BE49-F238E27FC236}">
                <a16:creationId xmlns:a16="http://schemas.microsoft.com/office/drawing/2014/main" id="{F31BF4C7-0BBD-49EF-9B7B-EA83005501FF}"/>
              </a:ext>
            </a:extLst>
          </p:cNvPr>
          <p:cNvSpPr txBox="1"/>
          <p:nvPr/>
        </p:nvSpPr>
        <p:spPr>
          <a:xfrm>
            <a:off x="604435" y="2339256"/>
            <a:ext cx="4629875" cy="461665"/>
          </a:xfrm>
          <a:prstGeom prst="rect">
            <a:avLst/>
          </a:prstGeom>
          <a:noFill/>
        </p:spPr>
        <p:txBody>
          <a:bodyPr wrap="square" rtlCol="0">
            <a:spAutoFit/>
          </a:bodyPr>
          <a:lstStyle/>
          <a:p>
            <a:pPr marL="342900" indent="-342900">
              <a:buFont typeface="Arial" panose="020B0604020202020204" pitchFamily="34" charset="0"/>
              <a:buChar char="•"/>
            </a:pPr>
            <a:r>
              <a:rPr lang="en-US" sz="2400" dirty="0"/>
              <a:t>Increase visibility of your work </a:t>
            </a:r>
          </a:p>
        </p:txBody>
      </p:sp>
      <p:sp>
        <p:nvSpPr>
          <p:cNvPr id="11" name="TextBox 10">
            <a:extLst>
              <a:ext uri="{FF2B5EF4-FFF2-40B4-BE49-F238E27FC236}">
                <a16:creationId xmlns:a16="http://schemas.microsoft.com/office/drawing/2014/main" id="{2B71E2A5-E65A-472D-ACD1-F5760BA62AB0}"/>
              </a:ext>
            </a:extLst>
          </p:cNvPr>
          <p:cNvSpPr txBox="1"/>
          <p:nvPr/>
        </p:nvSpPr>
        <p:spPr>
          <a:xfrm>
            <a:off x="613443" y="3333462"/>
            <a:ext cx="5668098" cy="461665"/>
          </a:xfrm>
          <a:prstGeom prst="rect">
            <a:avLst/>
          </a:prstGeom>
          <a:noFill/>
        </p:spPr>
        <p:txBody>
          <a:bodyPr wrap="square" rtlCol="0">
            <a:spAutoFit/>
          </a:bodyPr>
          <a:lstStyle/>
          <a:p>
            <a:pPr marL="342900" indent="-342900">
              <a:buFont typeface="Arial" panose="020B0604020202020204" pitchFamily="34" charset="0"/>
              <a:buChar char="•"/>
            </a:pPr>
            <a:r>
              <a:rPr lang="en-US" sz="2400" dirty="0"/>
              <a:t>Increase the longevity of your work</a:t>
            </a:r>
          </a:p>
        </p:txBody>
      </p:sp>
      <p:sp>
        <p:nvSpPr>
          <p:cNvPr id="12" name="TextBox 11">
            <a:extLst>
              <a:ext uri="{FF2B5EF4-FFF2-40B4-BE49-F238E27FC236}">
                <a16:creationId xmlns:a16="http://schemas.microsoft.com/office/drawing/2014/main" id="{90616102-8FE2-4003-A1CD-9F1FBE5978A0}"/>
              </a:ext>
            </a:extLst>
          </p:cNvPr>
          <p:cNvSpPr txBox="1"/>
          <p:nvPr/>
        </p:nvSpPr>
        <p:spPr>
          <a:xfrm>
            <a:off x="604435" y="4775378"/>
            <a:ext cx="3819646" cy="461665"/>
          </a:xfrm>
          <a:prstGeom prst="rect">
            <a:avLst/>
          </a:prstGeom>
          <a:noFill/>
        </p:spPr>
        <p:txBody>
          <a:bodyPr wrap="square" rtlCol="0">
            <a:spAutoFit/>
          </a:bodyPr>
          <a:lstStyle/>
          <a:p>
            <a:pPr marL="285750" indent="-285750">
              <a:buFont typeface="Arial" panose="020B0604020202020204" pitchFamily="34" charset="0"/>
              <a:buChar char="•"/>
            </a:pPr>
            <a:r>
              <a:rPr lang="en-US" sz="2400" dirty="0"/>
              <a:t>Centralized scholarship</a:t>
            </a:r>
          </a:p>
        </p:txBody>
      </p:sp>
      <p:sp>
        <p:nvSpPr>
          <p:cNvPr id="13" name="TextBox 12">
            <a:extLst>
              <a:ext uri="{FF2B5EF4-FFF2-40B4-BE49-F238E27FC236}">
                <a16:creationId xmlns:a16="http://schemas.microsoft.com/office/drawing/2014/main" id="{144F44EE-2B91-4DFA-ABAC-F8004982C43D}"/>
              </a:ext>
            </a:extLst>
          </p:cNvPr>
          <p:cNvSpPr txBox="1"/>
          <p:nvPr/>
        </p:nvSpPr>
        <p:spPr>
          <a:xfrm>
            <a:off x="604435" y="5222952"/>
            <a:ext cx="3946967" cy="461665"/>
          </a:xfrm>
          <a:prstGeom prst="rect">
            <a:avLst/>
          </a:prstGeom>
          <a:noFill/>
        </p:spPr>
        <p:txBody>
          <a:bodyPr wrap="square" rtlCol="0">
            <a:spAutoFit/>
          </a:bodyPr>
          <a:lstStyle/>
          <a:p>
            <a:pPr marL="342900" indent="-342900">
              <a:buFont typeface="Arial" panose="020B0604020202020204" pitchFamily="34" charset="0"/>
              <a:buChar char="•"/>
            </a:pPr>
            <a:r>
              <a:rPr lang="en-US" sz="2400" dirty="0"/>
              <a:t>Easy to share your work</a:t>
            </a:r>
          </a:p>
        </p:txBody>
      </p:sp>
      <p:pic>
        <p:nvPicPr>
          <p:cNvPr id="17" name="Picture 16">
            <a:extLst>
              <a:ext uri="{FF2B5EF4-FFF2-40B4-BE49-F238E27FC236}">
                <a16:creationId xmlns:a16="http://schemas.microsoft.com/office/drawing/2014/main" id="{081CB02B-29D4-4CE7-BA36-89ED056F58CF}"/>
              </a:ext>
            </a:extLst>
          </p:cNvPr>
          <p:cNvPicPr>
            <a:picLocks noChangeAspect="1"/>
          </p:cNvPicPr>
          <p:nvPr/>
        </p:nvPicPr>
        <p:blipFill>
          <a:blip r:embed="rId3"/>
          <a:stretch>
            <a:fillRect/>
          </a:stretch>
        </p:blipFill>
        <p:spPr>
          <a:xfrm>
            <a:off x="5992774" y="2135304"/>
            <a:ext cx="5904007" cy="3169353"/>
          </a:xfrm>
          <a:prstGeom prst="rect">
            <a:avLst/>
          </a:prstGeom>
        </p:spPr>
      </p:pic>
      <p:pic>
        <p:nvPicPr>
          <p:cNvPr id="19" name="Picture 18">
            <a:extLst>
              <a:ext uri="{FF2B5EF4-FFF2-40B4-BE49-F238E27FC236}">
                <a16:creationId xmlns:a16="http://schemas.microsoft.com/office/drawing/2014/main" id="{AB348782-30AD-47F9-B153-7CCF0A5EDEEE}"/>
              </a:ext>
            </a:extLst>
          </p:cNvPr>
          <p:cNvPicPr>
            <a:picLocks noChangeAspect="1"/>
          </p:cNvPicPr>
          <p:nvPr/>
        </p:nvPicPr>
        <p:blipFill>
          <a:blip r:embed="rId4"/>
          <a:stretch>
            <a:fillRect/>
          </a:stretch>
        </p:blipFill>
        <p:spPr>
          <a:xfrm>
            <a:off x="6454775" y="1676392"/>
            <a:ext cx="5073834" cy="4087255"/>
          </a:xfrm>
          <a:prstGeom prst="rect">
            <a:avLst/>
          </a:prstGeom>
        </p:spPr>
      </p:pic>
    </p:spTree>
    <p:extLst>
      <p:ext uri="{BB962C8B-B14F-4D97-AF65-F5344CB8AC3E}">
        <p14:creationId xmlns:p14="http://schemas.microsoft.com/office/powerpoint/2010/main" val="3087480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17"/>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fill="hold"/>
                                        <p:tgtEl>
                                          <p:spTgt spid="8"/>
                                        </p:tgtEl>
                                        <p:attrNameLst>
                                          <p:attrName>ppt_x</p:attrName>
                                        </p:attrNameLst>
                                      </p:cBhvr>
                                      <p:tavLst>
                                        <p:tav tm="0">
                                          <p:val>
                                            <p:strVal val="#ppt_x"/>
                                          </p:val>
                                        </p:tav>
                                        <p:tav tm="100000">
                                          <p:val>
                                            <p:strVal val="#ppt_x"/>
                                          </p:val>
                                        </p:tav>
                                      </p:tavLst>
                                    </p:anim>
                                    <p:anim calcmode="lin" valueType="num">
                                      <p:cBhvr additive="base">
                                        <p:cTn id="36" dur="500" fill="hold"/>
                                        <p:tgtEl>
                                          <p:spTgt spid="8"/>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500" fill="hold"/>
                                        <p:tgtEl>
                                          <p:spTgt spid="19"/>
                                        </p:tgtEl>
                                        <p:attrNameLst>
                                          <p:attrName>ppt_x</p:attrName>
                                        </p:attrNameLst>
                                      </p:cBhvr>
                                      <p:tavLst>
                                        <p:tav tm="0">
                                          <p:val>
                                            <p:strVal val="#ppt_x"/>
                                          </p:val>
                                        </p:tav>
                                        <p:tav tm="100000">
                                          <p:val>
                                            <p:strVal val="#ppt_x"/>
                                          </p:val>
                                        </p:tav>
                                      </p:tavLst>
                                    </p:anim>
                                    <p:anim calcmode="lin" valueType="num">
                                      <p:cBhvr additive="base">
                                        <p:cTn id="4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 calcmode="lin" valueType="num">
                                      <p:cBhvr additive="base">
                                        <p:cTn id="45" dur="500" fill="hold"/>
                                        <p:tgtEl>
                                          <p:spTgt spid="12"/>
                                        </p:tgtEl>
                                        <p:attrNameLst>
                                          <p:attrName>ppt_x</p:attrName>
                                        </p:attrNameLst>
                                      </p:cBhvr>
                                      <p:tavLst>
                                        <p:tav tm="0">
                                          <p:val>
                                            <p:strVal val="#ppt_x"/>
                                          </p:val>
                                        </p:tav>
                                        <p:tav tm="100000">
                                          <p:val>
                                            <p:strVal val="#ppt_x"/>
                                          </p:val>
                                        </p:tav>
                                      </p:tavLst>
                                    </p:anim>
                                    <p:anim calcmode="lin" valueType="num">
                                      <p:cBhvr additive="base">
                                        <p:cTn id="4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ppt_x"/>
                                          </p:val>
                                        </p:tav>
                                        <p:tav tm="100000">
                                          <p:val>
                                            <p:strVal val="#ppt_x"/>
                                          </p:val>
                                        </p:tav>
                                      </p:tavLst>
                                    </p:anim>
                                    <p:anim calcmode="lin" valueType="num">
                                      <p:cBhvr additive="base">
                                        <p:cTn id="5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55743-471F-4649-9683-16A424A1A03A}"/>
              </a:ext>
            </a:extLst>
          </p:cNvPr>
          <p:cNvSpPr>
            <a:spLocks noGrp="1"/>
          </p:cNvSpPr>
          <p:nvPr>
            <p:ph type="ctrTitle"/>
          </p:nvPr>
        </p:nvSpPr>
        <p:spPr>
          <a:xfrm>
            <a:off x="803563" y="720812"/>
            <a:ext cx="10543310" cy="689491"/>
          </a:xfrm>
        </p:spPr>
        <p:txBody>
          <a:bodyPr/>
          <a:lstStyle/>
          <a:p>
            <a:pPr algn="ctr"/>
            <a:r>
              <a:rPr lang="en-US" dirty="0">
                <a:solidFill>
                  <a:srgbClr val="FF0000"/>
                </a:solidFill>
              </a:rPr>
              <a:t>Building Your Scholarly Profile Using the PINPOINT Method</a:t>
            </a:r>
          </a:p>
        </p:txBody>
      </p:sp>
      <p:sp>
        <p:nvSpPr>
          <p:cNvPr id="3" name="Subtitle 2">
            <a:extLst>
              <a:ext uri="{FF2B5EF4-FFF2-40B4-BE49-F238E27FC236}">
                <a16:creationId xmlns:a16="http://schemas.microsoft.com/office/drawing/2014/main" id="{2F6F1D56-CAC6-0C4D-B800-AB242BDF8C47}"/>
              </a:ext>
            </a:extLst>
          </p:cNvPr>
          <p:cNvSpPr>
            <a:spLocks noGrp="1"/>
          </p:cNvSpPr>
          <p:nvPr>
            <p:ph type="subTitle" idx="1"/>
          </p:nvPr>
        </p:nvSpPr>
        <p:spPr>
          <a:xfrm>
            <a:off x="2199693" y="2162749"/>
            <a:ext cx="4142509" cy="3660526"/>
          </a:xfrm>
        </p:spPr>
        <p:txBody>
          <a:bodyPr/>
          <a:lstStyle/>
          <a:p>
            <a:r>
              <a:rPr lang="en-US" b="1" dirty="0"/>
              <a:t>P</a:t>
            </a:r>
            <a:r>
              <a:rPr lang="en-US" dirty="0"/>
              <a:t>ortfolio</a:t>
            </a:r>
          </a:p>
          <a:p>
            <a:r>
              <a:rPr lang="en-US" b="1" dirty="0"/>
              <a:t>I</a:t>
            </a:r>
            <a:r>
              <a:rPr lang="en-US" dirty="0"/>
              <a:t>nstitutional Repository (IR) </a:t>
            </a:r>
          </a:p>
          <a:p>
            <a:r>
              <a:rPr lang="en-US" b="1" dirty="0"/>
              <a:t>N</a:t>
            </a:r>
            <a:r>
              <a:rPr lang="en-US" dirty="0"/>
              <a:t>etwork</a:t>
            </a:r>
          </a:p>
          <a:p>
            <a:r>
              <a:rPr lang="en-US" b="1" dirty="0"/>
              <a:t>P</a:t>
            </a:r>
            <a:r>
              <a:rPr lang="en-US" dirty="0"/>
              <a:t>ublishing</a:t>
            </a:r>
          </a:p>
          <a:p>
            <a:r>
              <a:rPr lang="en-US" b="1" dirty="0"/>
              <a:t>O</a:t>
            </a:r>
            <a:r>
              <a:rPr lang="en-US" dirty="0"/>
              <a:t>pen Access</a:t>
            </a:r>
          </a:p>
          <a:p>
            <a:r>
              <a:rPr lang="en-US" b="1" dirty="0"/>
              <a:t>I</a:t>
            </a:r>
            <a:r>
              <a:rPr lang="en-US" dirty="0"/>
              <a:t>D </a:t>
            </a:r>
          </a:p>
          <a:p>
            <a:r>
              <a:rPr lang="en-US" b="1" dirty="0"/>
              <a:t>N</a:t>
            </a:r>
            <a:r>
              <a:rPr lang="en-US" dirty="0"/>
              <a:t>ame</a:t>
            </a:r>
          </a:p>
          <a:p>
            <a:r>
              <a:rPr lang="en-US" b="1" dirty="0"/>
              <a:t>T</a:t>
            </a:r>
            <a:r>
              <a:rPr lang="en-US" dirty="0"/>
              <a:t>racking</a:t>
            </a:r>
          </a:p>
        </p:txBody>
      </p:sp>
      <p:sp>
        <p:nvSpPr>
          <p:cNvPr id="6" name="Footer Placeholder 5">
            <a:extLst>
              <a:ext uri="{FF2B5EF4-FFF2-40B4-BE49-F238E27FC236}">
                <a16:creationId xmlns:a16="http://schemas.microsoft.com/office/drawing/2014/main" id="{BEE588FD-2D62-EC42-AB22-82B53D74E706}"/>
              </a:ext>
            </a:extLst>
          </p:cNvPr>
          <p:cNvSpPr>
            <a:spLocks noGrp="1"/>
          </p:cNvSpPr>
          <p:nvPr>
            <p:ph type="ftr" sz="quarter" idx="3"/>
          </p:nvPr>
        </p:nvSpPr>
        <p:spPr/>
        <p:txBody>
          <a:bodyPr/>
          <a:lstStyle/>
          <a:p>
            <a:r>
              <a:rPr lang="en-US" dirty="0"/>
              <a:t>Criss Library </a:t>
            </a:r>
          </a:p>
        </p:txBody>
      </p:sp>
      <p:pic>
        <p:nvPicPr>
          <p:cNvPr id="8" name="Picture 7">
            <a:extLst>
              <a:ext uri="{FF2B5EF4-FFF2-40B4-BE49-F238E27FC236}">
                <a16:creationId xmlns:a16="http://schemas.microsoft.com/office/drawing/2014/main" id="{DFF652C8-FE3B-448C-BD9D-791B267C050E}"/>
              </a:ext>
            </a:extLst>
          </p:cNvPr>
          <p:cNvPicPr>
            <a:picLocks noChangeAspect="1"/>
          </p:cNvPicPr>
          <p:nvPr/>
        </p:nvPicPr>
        <p:blipFill>
          <a:blip r:embed="rId3"/>
          <a:stretch>
            <a:fillRect/>
          </a:stretch>
        </p:blipFill>
        <p:spPr>
          <a:xfrm>
            <a:off x="6414655" y="2162749"/>
            <a:ext cx="3574473" cy="3660524"/>
          </a:xfrm>
          <a:prstGeom prst="rect">
            <a:avLst/>
          </a:prstGeom>
        </p:spPr>
      </p:pic>
    </p:spTree>
    <p:extLst>
      <p:ext uri="{BB962C8B-B14F-4D97-AF65-F5344CB8AC3E}">
        <p14:creationId xmlns:p14="http://schemas.microsoft.com/office/powerpoint/2010/main" val="2067503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3">
                                            <p:txEl>
                                              <p:pRg st="0" end="0"/>
                                            </p:txEl>
                                          </p:spTgt>
                                        </p:tgtEl>
                                      </p:cBhvr>
                                    </p:animEffect>
                                    <p:animScale>
                                      <p:cBhvr>
                                        <p:cTn id="7" dur="250" autoRev="1" fill="hold"/>
                                        <p:tgtEl>
                                          <p:spTgt spid="3">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3">
                                            <p:txEl>
                                              <p:pRg st="1" end="1"/>
                                            </p:txEl>
                                          </p:spTgt>
                                        </p:tgtEl>
                                      </p:cBhvr>
                                    </p:animEffect>
                                    <p:animScale>
                                      <p:cBhvr>
                                        <p:cTn id="12" dur="250" autoRev="1" fill="hold"/>
                                        <p:tgtEl>
                                          <p:spTgt spid="3">
                                            <p:txEl>
                                              <p:pRg st="1" end="1"/>
                                            </p:txEl>
                                          </p:spTgt>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nodeType="clickEffect">
                                  <p:stCondLst>
                                    <p:cond delay="0"/>
                                  </p:stCondLst>
                                  <p:childTnLst>
                                    <p:animEffect transition="out" filter="fade">
                                      <p:cBhvr>
                                        <p:cTn id="16" dur="500" tmFilter="0, 0; .2, .5; .8, .5; 1, 0"/>
                                        <p:tgtEl>
                                          <p:spTgt spid="3">
                                            <p:txEl>
                                              <p:pRg st="2" end="2"/>
                                            </p:txEl>
                                          </p:spTgt>
                                        </p:tgtEl>
                                      </p:cBhvr>
                                    </p:animEffect>
                                    <p:animScale>
                                      <p:cBhvr>
                                        <p:cTn id="17" dur="250" autoRev="1" fill="hold"/>
                                        <p:tgtEl>
                                          <p:spTgt spid="3">
                                            <p:txEl>
                                              <p:pRg st="2" end="2"/>
                                            </p:txEl>
                                          </p:spTgt>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nodeType="clickEffect">
                                  <p:stCondLst>
                                    <p:cond delay="0"/>
                                  </p:stCondLst>
                                  <p:childTnLst>
                                    <p:animEffect transition="out" filter="fade">
                                      <p:cBhvr>
                                        <p:cTn id="21" dur="500" tmFilter="0, 0; .2, .5; .8, .5; 1, 0"/>
                                        <p:tgtEl>
                                          <p:spTgt spid="3">
                                            <p:txEl>
                                              <p:pRg st="3" end="3"/>
                                            </p:txEl>
                                          </p:spTgt>
                                        </p:tgtEl>
                                      </p:cBhvr>
                                    </p:animEffect>
                                    <p:animScale>
                                      <p:cBhvr>
                                        <p:cTn id="22" dur="250" autoRev="1" fill="hold"/>
                                        <p:tgtEl>
                                          <p:spTgt spid="3">
                                            <p:txEl>
                                              <p:pRg st="3" end="3"/>
                                            </p:txEl>
                                          </p:spTgt>
                                        </p:tgtEl>
                                      </p:cBhvr>
                                      <p:by x="105000" y="105000"/>
                                    </p:animScale>
                                  </p:childTnLst>
                                </p:cTn>
                              </p:par>
                            </p:childTnLst>
                          </p:cTn>
                        </p:par>
                      </p:childTnLst>
                    </p:cTn>
                  </p:par>
                  <p:par>
                    <p:cTn id="23" fill="hold">
                      <p:stCondLst>
                        <p:cond delay="indefinite"/>
                      </p:stCondLst>
                      <p:childTnLst>
                        <p:par>
                          <p:cTn id="24" fill="hold">
                            <p:stCondLst>
                              <p:cond delay="0"/>
                            </p:stCondLst>
                            <p:childTnLst>
                              <p:par>
                                <p:cTn id="25" presetID="26" presetClass="emph" presetSubtype="0" fill="hold" nodeType="clickEffect">
                                  <p:stCondLst>
                                    <p:cond delay="0"/>
                                  </p:stCondLst>
                                  <p:childTnLst>
                                    <p:animEffect transition="out" filter="fade">
                                      <p:cBhvr>
                                        <p:cTn id="26" dur="500" tmFilter="0, 0; .2, .5; .8, .5; 1, 0"/>
                                        <p:tgtEl>
                                          <p:spTgt spid="3">
                                            <p:txEl>
                                              <p:pRg st="4" end="4"/>
                                            </p:txEl>
                                          </p:spTgt>
                                        </p:tgtEl>
                                      </p:cBhvr>
                                    </p:animEffect>
                                    <p:animScale>
                                      <p:cBhvr>
                                        <p:cTn id="27" dur="250" autoRev="1" fill="hold"/>
                                        <p:tgtEl>
                                          <p:spTgt spid="3">
                                            <p:txEl>
                                              <p:pRg st="4" end="4"/>
                                            </p:txEl>
                                          </p:spTgt>
                                        </p:tgtEl>
                                      </p:cBhvr>
                                      <p:by x="105000" y="105000"/>
                                    </p:animScale>
                                  </p:childTnLst>
                                </p:cTn>
                              </p:par>
                            </p:childTnLst>
                          </p:cTn>
                        </p:par>
                      </p:childTnLst>
                    </p:cTn>
                  </p:par>
                  <p:par>
                    <p:cTn id="28" fill="hold">
                      <p:stCondLst>
                        <p:cond delay="indefinite"/>
                      </p:stCondLst>
                      <p:childTnLst>
                        <p:par>
                          <p:cTn id="29" fill="hold">
                            <p:stCondLst>
                              <p:cond delay="0"/>
                            </p:stCondLst>
                            <p:childTnLst>
                              <p:par>
                                <p:cTn id="30" presetID="26" presetClass="emph" presetSubtype="0" fill="hold" nodeType="clickEffect">
                                  <p:stCondLst>
                                    <p:cond delay="0"/>
                                  </p:stCondLst>
                                  <p:childTnLst>
                                    <p:animEffect transition="out" filter="fade">
                                      <p:cBhvr>
                                        <p:cTn id="31" dur="500" tmFilter="0, 0; .2, .5; .8, .5; 1, 0"/>
                                        <p:tgtEl>
                                          <p:spTgt spid="3">
                                            <p:txEl>
                                              <p:pRg st="5" end="5"/>
                                            </p:txEl>
                                          </p:spTgt>
                                        </p:tgtEl>
                                      </p:cBhvr>
                                    </p:animEffect>
                                    <p:animScale>
                                      <p:cBhvr>
                                        <p:cTn id="32" dur="250" autoRev="1" fill="hold"/>
                                        <p:tgtEl>
                                          <p:spTgt spid="3">
                                            <p:txEl>
                                              <p:pRg st="5" end="5"/>
                                            </p:txEl>
                                          </p:spTgt>
                                        </p:tgtEl>
                                      </p:cBhvr>
                                      <p:by x="105000" y="105000"/>
                                    </p:animScale>
                                  </p:childTnLst>
                                </p:cTn>
                              </p:par>
                            </p:childTnLst>
                          </p:cTn>
                        </p:par>
                      </p:childTnLst>
                    </p:cTn>
                  </p:par>
                  <p:par>
                    <p:cTn id="33" fill="hold">
                      <p:stCondLst>
                        <p:cond delay="indefinite"/>
                      </p:stCondLst>
                      <p:childTnLst>
                        <p:par>
                          <p:cTn id="34" fill="hold">
                            <p:stCondLst>
                              <p:cond delay="0"/>
                            </p:stCondLst>
                            <p:childTnLst>
                              <p:par>
                                <p:cTn id="35" presetID="26" presetClass="emph" presetSubtype="0" fill="hold" nodeType="clickEffect">
                                  <p:stCondLst>
                                    <p:cond delay="0"/>
                                  </p:stCondLst>
                                  <p:childTnLst>
                                    <p:animEffect transition="out" filter="fade">
                                      <p:cBhvr>
                                        <p:cTn id="36" dur="500" tmFilter="0, 0; .2, .5; .8, .5; 1, 0"/>
                                        <p:tgtEl>
                                          <p:spTgt spid="3">
                                            <p:txEl>
                                              <p:pRg st="6" end="6"/>
                                            </p:txEl>
                                          </p:spTgt>
                                        </p:tgtEl>
                                      </p:cBhvr>
                                    </p:animEffect>
                                    <p:animScale>
                                      <p:cBhvr>
                                        <p:cTn id="37" dur="250" autoRev="1" fill="hold"/>
                                        <p:tgtEl>
                                          <p:spTgt spid="3">
                                            <p:txEl>
                                              <p:pRg st="6" end="6"/>
                                            </p:txEl>
                                          </p:spTgt>
                                        </p:tgtEl>
                                      </p:cBhvr>
                                      <p:by x="105000" y="105000"/>
                                    </p:animScale>
                                  </p:childTnLst>
                                </p:cTn>
                              </p:par>
                            </p:childTnLst>
                          </p:cTn>
                        </p:par>
                      </p:childTnLst>
                    </p:cTn>
                  </p:par>
                  <p:par>
                    <p:cTn id="38" fill="hold">
                      <p:stCondLst>
                        <p:cond delay="indefinite"/>
                      </p:stCondLst>
                      <p:childTnLst>
                        <p:par>
                          <p:cTn id="39" fill="hold">
                            <p:stCondLst>
                              <p:cond delay="0"/>
                            </p:stCondLst>
                            <p:childTnLst>
                              <p:par>
                                <p:cTn id="40" presetID="26" presetClass="emph" presetSubtype="0" fill="hold" nodeType="clickEffect">
                                  <p:stCondLst>
                                    <p:cond delay="0"/>
                                  </p:stCondLst>
                                  <p:childTnLst>
                                    <p:animEffect transition="out" filter="fade">
                                      <p:cBhvr>
                                        <p:cTn id="41" dur="500" tmFilter="0, 0; .2, .5; .8, .5; 1, 0"/>
                                        <p:tgtEl>
                                          <p:spTgt spid="3">
                                            <p:txEl>
                                              <p:pRg st="7" end="7"/>
                                            </p:txEl>
                                          </p:spTgt>
                                        </p:tgtEl>
                                      </p:cBhvr>
                                    </p:animEffect>
                                    <p:animScale>
                                      <p:cBhvr>
                                        <p:cTn id="42" dur="250" autoRev="1" fill="hold"/>
                                        <p:tgtEl>
                                          <p:spTgt spid="3">
                                            <p:txEl>
                                              <p:pRg st="7" end="7"/>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55743-471F-4649-9683-16A424A1A03A}"/>
              </a:ext>
            </a:extLst>
          </p:cNvPr>
          <p:cNvSpPr>
            <a:spLocks noGrp="1"/>
          </p:cNvSpPr>
          <p:nvPr>
            <p:ph type="ctrTitle"/>
          </p:nvPr>
        </p:nvSpPr>
        <p:spPr>
          <a:xfrm>
            <a:off x="914399" y="1113480"/>
            <a:ext cx="10182225" cy="689491"/>
          </a:xfrm>
        </p:spPr>
        <p:txBody>
          <a:bodyPr lIns="91440" tIns="45720" rIns="91440" bIns="45720" anchor="t"/>
          <a:lstStyle/>
          <a:p>
            <a:pPr algn="ctr"/>
            <a:r>
              <a:rPr lang="en-US" dirty="0">
                <a:solidFill>
                  <a:srgbClr val="FF0000"/>
                </a:solidFill>
              </a:rPr>
              <a:t>Portfolio</a:t>
            </a:r>
            <a:endParaRPr lang="en-US" dirty="0">
              <a:solidFill>
                <a:srgbClr val="FF0000"/>
              </a:solidFill>
              <a:cs typeface="Arial"/>
            </a:endParaRPr>
          </a:p>
        </p:txBody>
      </p:sp>
      <p:sp>
        <p:nvSpPr>
          <p:cNvPr id="6" name="Footer Placeholder 5">
            <a:extLst>
              <a:ext uri="{FF2B5EF4-FFF2-40B4-BE49-F238E27FC236}">
                <a16:creationId xmlns:a16="http://schemas.microsoft.com/office/drawing/2014/main" id="{BEE588FD-2D62-EC42-AB22-82B53D74E706}"/>
              </a:ext>
            </a:extLst>
          </p:cNvPr>
          <p:cNvSpPr>
            <a:spLocks noGrp="1"/>
          </p:cNvSpPr>
          <p:nvPr>
            <p:ph type="ftr" sz="quarter" idx="3"/>
          </p:nvPr>
        </p:nvSpPr>
        <p:spPr/>
        <p:txBody>
          <a:bodyPr/>
          <a:lstStyle/>
          <a:p>
            <a:r>
              <a:rPr lang="en-US" dirty="0"/>
              <a:t>Criss Library </a:t>
            </a:r>
          </a:p>
        </p:txBody>
      </p:sp>
      <p:sp>
        <p:nvSpPr>
          <p:cNvPr id="4" name="TextBox 3">
            <a:extLst>
              <a:ext uri="{FF2B5EF4-FFF2-40B4-BE49-F238E27FC236}">
                <a16:creationId xmlns:a16="http://schemas.microsoft.com/office/drawing/2014/main" id="{D95A2E21-F0BD-4EF2-AECD-59A0A0DFD2F5}"/>
              </a:ext>
            </a:extLst>
          </p:cNvPr>
          <p:cNvSpPr txBox="1"/>
          <p:nvPr/>
        </p:nvSpPr>
        <p:spPr>
          <a:xfrm>
            <a:off x="1787230" y="1939700"/>
            <a:ext cx="4814454" cy="461665"/>
          </a:xfrm>
          <a:prstGeom prst="rect">
            <a:avLst/>
          </a:prstGeom>
          <a:noFill/>
        </p:spPr>
        <p:txBody>
          <a:bodyPr wrap="square" rtlCol="0">
            <a:spAutoFit/>
          </a:bodyPr>
          <a:lstStyle/>
          <a:p>
            <a:pPr marL="285750" indent="-285750">
              <a:buFont typeface="Arial" panose="020B0604020202020204" pitchFamily="34" charset="0"/>
              <a:buChar char="•"/>
            </a:pPr>
            <a:r>
              <a:rPr lang="en-US" sz="2400" dirty="0"/>
              <a:t>Maintain a consistent “brand”</a:t>
            </a:r>
          </a:p>
        </p:txBody>
      </p:sp>
      <p:sp>
        <p:nvSpPr>
          <p:cNvPr id="5" name="TextBox 4">
            <a:extLst>
              <a:ext uri="{FF2B5EF4-FFF2-40B4-BE49-F238E27FC236}">
                <a16:creationId xmlns:a16="http://schemas.microsoft.com/office/drawing/2014/main" id="{7E6FEF6A-FA4B-4053-999B-B230021AB069}"/>
              </a:ext>
            </a:extLst>
          </p:cNvPr>
          <p:cNvSpPr txBox="1"/>
          <p:nvPr/>
        </p:nvSpPr>
        <p:spPr>
          <a:xfrm>
            <a:off x="1787230" y="2515296"/>
            <a:ext cx="4765963" cy="461665"/>
          </a:xfrm>
          <a:prstGeom prst="rect">
            <a:avLst/>
          </a:prstGeom>
          <a:noFill/>
        </p:spPr>
        <p:txBody>
          <a:bodyPr wrap="square" rtlCol="0">
            <a:spAutoFit/>
          </a:bodyPr>
          <a:lstStyle/>
          <a:p>
            <a:pPr marL="285750" indent="-285750">
              <a:buFont typeface="Arial" panose="020B0604020202020204" pitchFamily="34" charset="0"/>
              <a:buChar char="•"/>
            </a:pPr>
            <a:r>
              <a:rPr lang="en-US" sz="2400" dirty="0"/>
              <a:t>Professional email</a:t>
            </a:r>
          </a:p>
        </p:txBody>
      </p:sp>
      <p:sp>
        <p:nvSpPr>
          <p:cNvPr id="7" name="TextBox 6">
            <a:extLst>
              <a:ext uri="{FF2B5EF4-FFF2-40B4-BE49-F238E27FC236}">
                <a16:creationId xmlns:a16="http://schemas.microsoft.com/office/drawing/2014/main" id="{6C312C13-4D27-492F-AF68-0DFE4518E725}"/>
              </a:ext>
            </a:extLst>
          </p:cNvPr>
          <p:cNvSpPr txBox="1"/>
          <p:nvPr/>
        </p:nvSpPr>
        <p:spPr>
          <a:xfrm>
            <a:off x="1787230" y="3090892"/>
            <a:ext cx="6359238" cy="461665"/>
          </a:xfrm>
          <a:prstGeom prst="rect">
            <a:avLst/>
          </a:prstGeom>
          <a:noFill/>
        </p:spPr>
        <p:txBody>
          <a:bodyPr wrap="square" rtlCol="0">
            <a:spAutoFit/>
          </a:bodyPr>
          <a:lstStyle/>
          <a:p>
            <a:pPr marL="342900" indent="-342900">
              <a:buFont typeface="Arial" panose="020B0604020202020204" pitchFamily="34" charset="0"/>
              <a:buChar char="•"/>
            </a:pPr>
            <a:r>
              <a:rPr lang="en-US" sz="2400" dirty="0"/>
              <a:t>Updated CV and/or publication list</a:t>
            </a:r>
          </a:p>
        </p:txBody>
      </p:sp>
      <p:sp>
        <p:nvSpPr>
          <p:cNvPr id="8" name="TextBox 7">
            <a:extLst>
              <a:ext uri="{FF2B5EF4-FFF2-40B4-BE49-F238E27FC236}">
                <a16:creationId xmlns:a16="http://schemas.microsoft.com/office/drawing/2014/main" id="{5CD2AA95-3730-4BE0-AB5C-48D1E5D0EAB1}"/>
              </a:ext>
            </a:extLst>
          </p:cNvPr>
          <p:cNvSpPr txBox="1"/>
          <p:nvPr/>
        </p:nvSpPr>
        <p:spPr>
          <a:xfrm>
            <a:off x="1787229" y="3697978"/>
            <a:ext cx="6012873" cy="461665"/>
          </a:xfrm>
          <a:prstGeom prst="rect">
            <a:avLst/>
          </a:prstGeom>
          <a:noFill/>
        </p:spPr>
        <p:txBody>
          <a:bodyPr wrap="square" rtlCol="0">
            <a:spAutoFit/>
          </a:bodyPr>
          <a:lstStyle/>
          <a:p>
            <a:pPr marL="342900" indent="-342900">
              <a:buFont typeface="Arial" panose="020B0604020202020204" pitchFamily="34" charset="0"/>
              <a:buChar char="•"/>
            </a:pPr>
            <a:r>
              <a:rPr lang="en-US" sz="2400" dirty="0"/>
              <a:t>Scholarly Networking Sites </a:t>
            </a:r>
          </a:p>
        </p:txBody>
      </p:sp>
      <p:sp>
        <p:nvSpPr>
          <p:cNvPr id="9" name="TextBox 8">
            <a:extLst>
              <a:ext uri="{FF2B5EF4-FFF2-40B4-BE49-F238E27FC236}">
                <a16:creationId xmlns:a16="http://schemas.microsoft.com/office/drawing/2014/main" id="{86FD0885-0C77-4B07-8533-6ABE417FB012}"/>
              </a:ext>
            </a:extLst>
          </p:cNvPr>
          <p:cNvSpPr txBox="1"/>
          <p:nvPr/>
        </p:nvSpPr>
        <p:spPr>
          <a:xfrm>
            <a:off x="1787230" y="4309538"/>
            <a:ext cx="4142509" cy="461665"/>
          </a:xfrm>
          <a:prstGeom prst="rect">
            <a:avLst/>
          </a:prstGeom>
          <a:noFill/>
        </p:spPr>
        <p:txBody>
          <a:bodyPr wrap="square" rtlCol="0">
            <a:spAutoFit/>
          </a:bodyPr>
          <a:lstStyle/>
          <a:p>
            <a:pPr marL="342900" indent="-342900">
              <a:buFont typeface="Arial" panose="020B0604020202020204" pitchFamily="34" charset="0"/>
              <a:buChar char="•"/>
            </a:pPr>
            <a:r>
              <a:rPr lang="en-US" sz="2400" dirty="0"/>
              <a:t>Personal archives</a:t>
            </a:r>
          </a:p>
        </p:txBody>
      </p:sp>
      <p:sp>
        <p:nvSpPr>
          <p:cNvPr id="10" name="TextBox 9">
            <a:extLst>
              <a:ext uri="{FF2B5EF4-FFF2-40B4-BE49-F238E27FC236}">
                <a16:creationId xmlns:a16="http://schemas.microsoft.com/office/drawing/2014/main" id="{09108A60-9934-4918-BEED-B624861011A6}"/>
              </a:ext>
            </a:extLst>
          </p:cNvPr>
          <p:cNvSpPr txBox="1"/>
          <p:nvPr/>
        </p:nvSpPr>
        <p:spPr>
          <a:xfrm>
            <a:off x="1787229" y="4880660"/>
            <a:ext cx="10906615" cy="461665"/>
          </a:xfrm>
          <a:prstGeom prst="rect">
            <a:avLst/>
          </a:prstGeom>
          <a:noFill/>
        </p:spPr>
        <p:txBody>
          <a:bodyPr wrap="square" rtlCol="0">
            <a:spAutoFit/>
          </a:bodyPr>
          <a:lstStyle/>
          <a:p>
            <a:pPr marL="342900" indent="-342900">
              <a:buFont typeface="Arial" panose="020B0604020202020204" pitchFamily="34" charset="0"/>
              <a:buChar char="•"/>
            </a:pPr>
            <a:r>
              <a:rPr lang="en-US" sz="2400" dirty="0"/>
              <a:t>Keep track and maintain all the areas you have a scholarly profile!</a:t>
            </a:r>
          </a:p>
        </p:txBody>
      </p:sp>
    </p:spTree>
    <p:extLst>
      <p:ext uri="{BB962C8B-B14F-4D97-AF65-F5344CB8AC3E}">
        <p14:creationId xmlns:p14="http://schemas.microsoft.com/office/powerpoint/2010/main" val="3861975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down)">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P spid="9" grpId="0"/>
      <p:bldP spid="10" grpId="0"/>
    </p:bldLst>
  </p:timing>
</p:sld>
</file>

<file path=ppt/theme/theme1.xml><?xml version="1.0" encoding="utf-8"?>
<a:theme xmlns:a="http://schemas.openxmlformats.org/drawingml/2006/main" name="Office Theme">
  <a:themeElements>
    <a:clrScheme name="UNOMAHA">
      <a:dk1>
        <a:srgbClr val="000000"/>
      </a:dk1>
      <a:lt1>
        <a:srgbClr val="FFFFFF"/>
      </a:lt1>
      <a:dk2>
        <a:srgbClr val="626568"/>
      </a:dk2>
      <a:lt2>
        <a:srgbClr val="E7E6E6"/>
      </a:lt2>
      <a:accent1>
        <a:srgbClr val="FF0000"/>
      </a:accent1>
      <a:accent2>
        <a:srgbClr val="AB0000"/>
      </a:accent2>
      <a:accent3>
        <a:srgbClr val="6A0000"/>
      </a:accent3>
      <a:accent4>
        <a:srgbClr val="370000"/>
      </a:accent4>
      <a:accent5>
        <a:srgbClr val="000000"/>
      </a:accent5>
      <a:accent6>
        <a:srgbClr val="454545"/>
      </a:accent6>
      <a:hlink>
        <a:srgbClr val="D61920"/>
      </a:hlink>
      <a:folHlink>
        <a:srgbClr val="BCBBB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UNOMAHA">
      <a:dk1>
        <a:srgbClr val="000000"/>
      </a:dk1>
      <a:lt1>
        <a:srgbClr val="FFFFFF"/>
      </a:lt1>
      <a:dk2>
        <a:srgbClr val="626568"/>
      </a:dk2>
      <a:lt2>
        <a:srgbClr val="E7E6E6"/>
      </a:lt2>
      <a:accent1>
        <a:srgbClr val="FF0000"/>
      </a:accent1>
      <a:accent2>
        <a:srgbClr val="AB0000"/>
      </a:accent2>
      <a:accent3>
        <a:srgbClr val="6A0000"/>
      </a:accent3>
      <a:accent4>
        <a:srgbClr val="370000"/>
      </a:accent4>
      <a:accent5>
        <a:srgbClr val="000000"/>
      </a:accent5>
      <a:accent6>
        <a:srgbClr val="454545"/>
      </a:accent6>
      <a:hlink>
        <a:srgbClr val="D61920"/>
      </a:hlink>
      <a:folHlink>
        <a:srgbClr val="BCBBB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UNOMAHA">
      <a:dk1>
        <a:srgbClr val="000000"/>
      </a:dk1>
      <a:lt1>
        <a:srgbClr val="FFFFFF"/>
      </a:lt1>
      <a:dk2>
        <a:srgbClr val="626568"/>
      </a:dk2>
      <a:lt2>
        <a:srgbClr val="E7E6E6"/>
      </a:lt2>
      <a:accent1>
        <a:srgbClr val="FF0000"/>
      </a:accent1>
      <a:accent2>
        <a:srgbClr val="AB0000"/>
      </a:accent2>
      <a:accent3>
        <a:srgbClr val="6A0000"/>
      </a:accent3>
      <a:accent4>
        <a:srgbClr val="370000"/>
      </a:accent4>
      <a:accent5>
        <a:srgbClr val="000000"/>
      </a:accent5>
      <a:accent6>
        <a:srgbClr val="454545"/>
      </a:accent6>
      <a:hlink>
        <a:srgbClr val="D61920"/>
      </a:hlink>
      <a:folHlink>
        <a:srgbClr val="BCBBB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Custom Design">
  <a:themeElements>
    <a:clrScheme name="UNOMAHA">
      <a:dk1>
        <a:srgbClr val="000000"/>
      </a:dk1>
      <a:lt1>
        <a:srgbClr val="FFFFFF"/>
      </a:lt1>
      <a:dk2>
        <a:srgbClr val="626568"/>
      </a:dk2>
      <a:lt2>
        <a:srgbClr val="E7E6E6"/>
      </a:lt2>
      <a:accent1>
        <a:srgbClr val="FF0000"/>
      </a:accent1>
      <a:accent2>
        <a:srgbClr val="AB0000"/>
      </a:accent2>
      <a:accent3>
        <a:srgbClr val="6A0000"/>
      </a:accent3>
      <a:accent4>
        <a:srgbClr val="370000"/>
      </a:accent4>
      <a:accent5>
        <a:srgbClr val="000000"/>
      </a:accent5>
      <a:accent6>
        <a:srgbClr val="454545"/>
      </a:accent6>
      <a:hlink>
        <a:srgbClr val="D61920"/>
      </a:hlink>
      <a:folHlink>
        <a:srgbClr val="BCBBB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e392e287-3dc0-47bd-b8bd-76248c24ef09"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3189A6B4154394C8FC370BC813B3E37" ma:contentTypeVersion="14" ma:contentTypeDescription="Create a new document." ma:contentTypeScope="" ma:versionID="284dc37f5570a6a5967755072b4532b0">
  <xsd:schema xmlns:xsd="http://www.w3.org/2001/XMLSchema" xmlns:xs="http://www.w3.org/2001/XMLSchema" xmlns:p="http://schemas.microsoft.com/office/2006/metadata/properties" xmlns:ns3="e392e287-3dc0-47bd-b8bd-76248c24ef09" xmlns:ns4="f4d09c54-c331-48e9-9a28-88764e69c6f9" targetNamespace="http://schemas.microsoft.com/office/2006/metadata/properties" ma:root="true" ma:fieldsID="bce3d285e222b6ef31724e3828b4366a" ns3:_="" ns4:_="">
    <xsd:import namespace="e392e287-3dc0-47bd-b8bd-76248c24ef09"/>
    <xsd:import namespace="f4d09c54-c331-48e9-9a28-88764e69c6f9"/>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3:MediaLengthInSeconds" minOccurs="0"/>
                <xsd:element ref="ns4:SharedWithUsers" minOccurs="0"/>
                <xsd:element ref="ns4:SharedWithDetails" minOccurs="0"/>
                <xsd:element ref="ns4:SharingHintHash"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392e287-3dc0-47bd-b8bd-76248c24ef0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_activity" ma:index="21"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4d09c54-c331-48e9-9a28-88764e69c6f9"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282675A-704E-4AC1-95C4-9CEF05526266}">
  <ds:schemaRefs>
    <ds:schemaRef ds:uri="f4d09c54-c331-48e9-9a28-88764e69c6f9"/>
    <ds:schemaRef ds:uri="http://purl.org/dc/terms/"/>
    <ds:schemaRef ds:uri="http://schemas.openxmlformats.org/package/2006/metadata/core-properties"/>
    <ds:schemaRef ds:uri="http://purl.org/dc/dcmitype/"/>
    <ds:schemaRef ds:uri="http://schemas.microsoft.com/office/infopath/2007/PartnerControls"/>
    <ds:schemaRef ds:uri="e392e287-3dc0-47bd-b8bd-76248c24ef09"/>
    <ds:schemaRef ds:uri="http://purl.org/dc/elements/1.1/"/>
    <ds:schemaRef ds:uri="http://schemas.microsoft.com/office/2006/documentManagement/type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05D4764C-B014-402B-A43D-DBC2DA65A596}">
  <ds:schemaRefs>
    <ds:schemaRef ds:uri="http://schemas.microsoft.com/sharepoint/v3/contenttype/forms"/>
  </ds:schemaRefs>
</ds:datastoreItem>
</file>

<file path=customXml/itemProps3.xml><?xml version="1.0" encoding="utf-8"?>
<ds:datastoreItem xmlns:ds="http://schemas.openxmlformats.org/officeDocument/2006/customXml" ds:itemID="{599C4428-4096-4025-A35B-3800B905191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392e287-3dc0-47bd-b8bd-76248c24ef09"/>
    <ds:schemaRef ds:uri="f4d09c54-c331-48e9-9a28-88764e69c6f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2475</TotalTime>
  <Words>4015</Words>
  <Application>Microsoft Office PowerPoint</Application>
  <PresentationFormat>Widescreen</PresentationFormat>
  <Paragraphs>249</Paragraphs>
  <Slides>19</Slides>
  <Notes>19</Notes>
  <HiddenSlides>0</HiddenSlides>
  <MMClips>0</MMClips>
  <ScaleCrop>false</ScaleCrop>
  <HeadingPairs>
    <vt:vector size="4" baseType="variant">
      <vt:variant>
        <vt:lpstr>Theme</vt:lpstr>
      </vt:variant>
      <vt:variant>
        <vt:i4>4</vt:i4>
      </vt:variant>
      <vt:variant>
        <vt:lpstr>Slide Titles</vt:lpstr>
      </vt:variant>
      <vt:variant>
        <vt:i4>19</vt:i4>
      </vt:variant>
    </vt:vector>
  </HeadingPairs>
  <TitlesOfParts>
    <vt:vector size="23" baseType="lpstr">
      <vt:lpstr>Office Theme</vt:lpstr>
      <vt:lpstr>Custom Design</vt:lpstr>
      <vt:lpstr>1_Custom Design</vt:lpstr>
      <vt:lpstr>2_Custom Design</vt:lpstr>
      <vt:lpstr>DigitalCommons@UNO and Building Your Scholarly Profile</vt:lpstr>
      <vt:lpstr>In this Presentation</vt:lpstr>
      <vt:lpstr>What is Digital Commons @ UNO?</vt:lpstr>
      <vt:lpstr>The Basics</vt:lpstr>
      <vt:lpstr>Who can contribute and what can be added?</vt:lpstr>
      <vt:lpstr>How do I get work on Digital Commons?</vt:lpstr>
      <vt:lpstr>Reasons to share scholarly and creative work on Digital Commons</vt:lpstr>
      <vt:lpstr>Building Your Scholarly Profile Using the PINPOINT Method</vt:lpstr>
      <vt:lpstr>Portfolio</vt:lpstr>
      <vt:lpstr>IR</vt:lpstr>
      <vt:lpstr>PowerPoint Presentation</vt:lpstr>
      <vt:lpstr>Publishing</vt:lpstr>
      <vt:lpstr>Open Access</vt:lpstr>
      <vt:lpstr>ID</vt:lpstr>
      <vt:lpstr>Name</vt:lpstr>
      <vt:lpstr>Tracking</vt:lpstr>
      <vt:lpstr>Questions?</vt:lpstr>
      <vt:lpstr>Selected Bibliography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Angie Kennedy</dc:creator>
  <cp:lastModifiedBy>Jennie Tobler-Gaston</cp:lastModifiedBy>
  <cp:revision>118</cp:revision>
  <dcterms:created xsi:type="dcterms:W3CDTF">2020-12-03T21:16:42Z</dcterms:created>
  <dcterms:modified xsi:type="dcterms:W3CDTF">2023-02-07T16:06:08Z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0x010100D3189A6B4154394C8FC370BC813B3E37</vt:lpwstr>
  </property>
</Properties>
</file>