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 id="2147483684" r:id="rId7"/>
  </p:sldMasterIdLst>
  <p:notesMasterIdLst>
    <p:notesMasterId r:id="rId25"/>
  </p:notesMasterIdLst>
  <p:sldIdLst>
    <p:sldId id="262" r:id="rId8"/>
    <p:sldId id="263" r:id="rId9"/>
    <p:sldId id="258" r:id="rId10"/>
    <p:sldId id="266" r:id="rId11"/>
    <p:sldId id="267" r:id="rId12"/>
    <p:sldId id="268" r:id="rId13"/>
    <p:sldId id="269" r:id="rId14"/>
    <p:sldId id="270" r:id="rId15"/>
    <p:sldId id="271" r:id="rId16"/>
    <p:sldId id="276" r:id="rId17"/>
    <p:sldId id="277" r:id="rId18"/>
    <p:sldId id="273" r:id="rId19"/>
    <p:sldId id="274" r:id="rId20"/>
    <p:sldId id="275" r:id="rId21"/>
    <p:sldId id="272" r:id="rId22"/>
    <p:sldId id="265" r:id="rId23"/>
    <p:sldId id="2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CC6600"/>
    <a:srgbClr val="FFFF00"/>
    <a:srgbClr val="D719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p:restoredTop sz="84606" autoAdjust="0"/>
  </p:normalViewPr>
  <p:slideViewPr>
    <p:cSldViewPr snapToGrid="0" snapToObjects="1">
      <p:cViewPr varScale="1">
        <p:scale>
          <a:sx n="83" d="100"/>
          <a:sy n="83" d="100"/>
        </p:scale>
        <p:origin x="108" y="2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e Tobler-Gaston" userId="459c94b5-bedc-42ee-b4ff-173eba0abadd" providerId="ADAL" clId="{3922ACB1-2546-4D58-9AD9-E1E53CFDC5D8}"/>
    <pc:docChg chg="undo custSel addSld modSld sldOrd">
      <pc:chgData name="Jennie Tobler-Gaston" userId="459c94b5-bedc-42ee-b4ff-173eba0abadd" providerId="ADAL" clId="{3922ACB1-2546-4D58-9AD9-E1E53CFDC5D8}" dt="2024-02-02T21:24:37.815" v="7380" actId="20577"/>
      <pc:docMkLst>
        <pc:docMk/>
      </pc:docMkLst>
      <pc:sldChg chg="modSp">
        <pc:chgData name="Jennie Tobler-Gaston" userId="459c94b5-bedc-42ee-b4ff-173eba0abadd" providerId="ADAL" clId="{3922ACB1-2546-4D58-9AD9-E1E53CFDC5D8}" dt="2024-02-02T15:16:13.881" v="62" actId="20577"/>
        <pc:sldMkLst>
          <pc:docMk/>
          <pc:sldMk cId="2251819196" sldId="262"/>
        </pc:sldMkLst>
        <pc:spChg chg="mod">
          <ac:chgData name="Jennie Tobler-Gaston" userId="459c94b5-bedc-42ee-b4ff-173eba0abadd" providerId="ADAL" clId="{3922ACB1-2546-4D58-9AD9-E1E53CFDC5D8}" dt="2024-02-02T15:15:54.385" v="34" actId="6549"/>
          <ac:spMkLst>
            <pc:docMk/>
            <pc:sldMk cId="2251819196" sldId="262"/>
            <ac:spMk id="2" creationId="{97D77DEE-A39C-1C40-8BB7-06FA3DEC1CF9}"/>
          </ac:spMkLst>
        </pc:spChg>
        <pc:spChg chg="mod">
          <ac:chgData name="Jennie Tobler-Gaston" userId="459c94b5-bedc-42ee-b4ff-173eba0abadd" providerId="ADAL" clId="{3922ACB1-2546-4D58-9AD9-E1E53CFDC5D8}" dt="2024-02-02T15:16:13.881" v="62" actId="20577"/>
          <ac:spMkLst>
            <pc:docMk/>
            <pc:sldMk cId="2251819196" sldId="262"/>
            <ac:spMk id="6" creationId="{204BE8EA-9E9B-7640-AF1A-AC63B40490F3}"/>
          </ac:spMkLst>
        </pc:spChg>
      </pc:sldChg>
      <pc:sldChg chg="modSp modNotesTx">
        <pc:chgData name="Jennie Tobler-Gaston" userId="459c94b5-bedc-42ee-b4ff-173eba0abadd" providerId="ADAL" clId="{3922ACB1-2546-4D58-9AD9-E1E53CFDC5D8}" dt="2024-02-02T15:53:35.940" v="3803" actId="403"/>
        <pc:sldMkLst>
          <pc:docMk/>
          <pc:sldMk cId="3476578189" sldId="264"/>
        </pc:sldMkLst>
        <pc:spChg chg="mod">
          <ac:chgData name="Jennie Tobler-Gaston" userId="459c94b5-bedc-42ee-b4ff-173eba0abadd" providerId="ADAL" clId="{3922ACB1-2546-4D58-9AD9-E1E53CFDC5D8}" dt="2024-02-02T15:53:35.940" v="3803" actId="403"/>
          <ac:spMkLst>
            <pc:docMk/>
            <pc:sldMk cId="3476578189" sldId="264"/>
            <ac:spMk id="3" creationId="{23182C76-6C00-814B-BA6D-5DDF17E5F6E6}"/>
          </ac:spMkLst>
        </pc:spChg>
      </pc:sldChg>
      <pc:sldChg chg="ord modNotesTx">
        <pc:chgData name="Jennie Tobler-Gaston" userId="459c94b5-bedc-42ee-b4ff-173eba0abadd" providerId="ADAL" clId="{3922ACB1-2546-4D58-9AD9-E1E53CFDC5D8}" dt="2024-02-02T15:51:28.143" v="3758" actId="6549"/>
        <pc:sldMkLst>
          <pc:docMk/>
          <pc:sldMk cId="1250991086" sldId="265"/>
        </pc:sldMkLst>
      </pc:sldChg>
      <pc:sldChg chg="modNotesTx">
        <pc:chgData name="Jennie Tobler-Gaston" userId="459c94b5-bedc-42ee-b4ff-173eba0abadd" providerId="ADAL" clId="{3922ACB1-2546-4D58-9AD9-E1E53CFDC5D8}" dt="2024-02-02T15:17:39.126" v="168" actId="20577"/>
        <pc:sldMkLst>
          <pc:docMk/>
          <pc:sldMk cId="2688039122" sldId="268"/>
        </pc:sldMkLst>
      </pc:sldChg>
      <pc:sldChg chg="addSp delSp modSp delAnim modAnim modNotesTx">
        <pc:chgData name="Jennie Tobler-Gaston" userId="459c94b5-bedc-42ee-b4ff-173eba0abadd" providerId="ADAL" clId="{3922ACB1-2546-4D58-9AD9-E1E53CFDC5D8}" dt="2024-02-02T21:01:39.905" v="3805" actId="313"/>
        <pc:sldMkLst>
          <pc:docMk/>
          <pc:sldMk cId="2581032748" sldId="271"/>
        </pc:sldMkLst>
        <pc:spChg chg="add del mod">
          <ac:chgData name="Jennie Tobler-Gaston" userId="459c94b5-bedc-42ee-b4ff-173eba0abadd" providerId="ADAL" clId="{3922ACB1-2546-4D58-9AD9-E1E53CFDC5D8}" dt="2024-02-02T15:38:54.728" v="2898" actId="478"/>
          <ac:spMkLst>
            <pc:docMk/>
            <pc:sldMk cId="2581032748" sldId="271"/>
            <ac:spMk id="7" creationId="{0B81691B-1556-44C3-BC46-63D92967D527}"/>
          </ac:spMkLst>
        </pc:spChg>
        <pc:spChg chg="add mod">
          <ac:chgData name="Jennie Tobler-Gaston" userId="459c94b5-bedc-42ee-b4ff-173eba0abadd" providerId="ADAL" clId="{3922ACB1-2546-4D58-9AD9-E1E53CFDC5D8}" dt="2024-02-02T15:39:20.798" v="2907" actId="1076"/>
          <ac:spMkLst>
            <pc:docMk/>
            <pc:sldMk cId="2581032748" sldId="271"/>
            <ac:spMk id="8" creationId="{A831084B-A8FD-4BC5-BBB4-E24B74D3BBB7}"/>
          </ac:spMkLst>
        </pc:spChg>
        <pc:spChg chg="del mod">
          <ac:chgData name="Jennie Tobler-Gaston" userId="459c94b5-bedc-42ee-b4ff-173eba0abadd" providerId="ADAL" clId="{3922ACB1-2546-4D58-9AD9-E1E53CFDC5D8}" dt="2024-02-02T15:39:17.476" v="2906" actId="478"/>
          <ac:spMkLst>
            <pc:docMk/>
            <pc:sldMk cId="2581032748" sldId="271"/>
            <ac:spMk id="9" creationId="{5A1A7A3C-76B3-4261-B3ED-D2EAD87D9DB6}"/>
          </ac:spMkLst>
        </pc:spChg>
      </pc:sldChg>
      <pc:sldChg chg="delSp modSp ord delAnim modNotesTx">
        <pc:chgData name="Jennie Tobler-Gaston" userId="459c94b5-bedc-42ee-b4ff-173eba0abadd" providerId="ADAL" clId="{3922ACB1-2546-4D58-9AD9-E1E53CFDC5D8}" dt="2024-02-02T15:49:53.404" v="3756" actId="20577"/>
        <pc:sldMkLst>
          <pc:docMk/>
          <pc:sldMk cId="3512540264" sldId="272"/>
        </pc:sldMkLst>
        <pc:spChg chg="del mod">
          <ac:chgData name="Jennie Tobler-Gaston" userId="459c94b5-bedc-42ee-b4ff-173eba0abadd" providerId="ADAL" clId="{3922ACB1-2546-4D58-9AD9-E1E53CFDC5D8}" dt="2024-02-02T15:42:32.811" v="3162" actId="478"/>
          <ac:spMkLst>
            <pc:docMk/>
            <pc:sldMk cId="3512540264" sldId="272"/>
            <ac:spMk id="8" creationId="{7EF00663-9C3E-4C25-9F76-DE2DDEB6D931}"/>
          </ac:spMkLst>
        </pc:spChg>
        <pc:spChg chg="mod">
          <ac:chgData name="Jennie Tobler-Gaston" userId="459c94b5-bedc-42ee-b4ff-173eba0abadd" providerId="ADAL" clId="{3922ACB1-2546-4D58-9AD9-E1E53CFDC5D8}" dt="2024-02-02T15:44:28.793" v="3373" actId="1076"/>
          <ac:spMkLst>
            <pc:docMk/>
            <pc:sldMk cId="3512540264" sldId="272"/>
            <ac:spMk id="9" creationId="{2AF58416-A7DD-4142-8E00-A89E9A3CAC8E}"/>
          </ac:spMkLst>
        </pc:spChg>
        <pc:spChg chg="mod">
          <ac:chgData name="Jennie Tobler-Gaston" userId="459c94b5-bedc-42ee-b4ff-173eba0abadd" providerId="ADAL" clId="{3922ACB1-2546-4D58-9AD9-E1E53CFDC5D8}" dt="2024-02-02T15:44:32.825" v="3374" actId="1076"/>
          <ac:spMkLst>
            <pc:docMk/>
            <pc:sldMk cId="3512540264" sldId="272"/>
            <ac:spMk id="10" creationId="{11E2A2BE-FE1A-4DAD-AE44-695F36C3DC00}"/>
          </ac:spMkLst>
        </pc:spChg>
        <pc:spChg chg="mod">
          <ac:chgData name="Jennie Tobler-Gaston" userId="459c94b5-bedc-42ee-b4ff-173eba0abadd" providerId="ADAL" clId="{3922ACB1-2546-4D58-9AD9-E1E53CFDC5D8}" dt="2024-02-02T15:44:36.545" v="3375" actId="1076"/>
          <ac:spMkLst>
            <pc:docMk/>
            <pc:sldMk cId="3512540264" sldId="272"/>
            <ac:spMk id="11" creationId="{640A070A-AD24-4838-83E6-68473D12F592}"/>
          </ac:spMkLst>
        </pc:spChg>
      </pc:sldChg>
      <pc:sldChg chg="modNotesTx">
        <pc:chgData name="Jennie Tobler-Gaston" userId="459c94b5-bedc-42ee-b4ff-173eba0abadd" providerId="ADAL" clId="{3922ACB1-2546-4D58-9AD9-E1E53CFDC5D8}" dt="2024-02-02T15:46:22.438" v="3408" actId="6549"/>
        <pc:sldMkLst>
          <pc:docMk/>
          <pc:sldMk cId="1566757082" sldId="273"/>
        </pc:sldMkLst>
      </pc:sldChg>
      <pc:sldChg chg="addSp delSp modSp add ord delAnim modAnim modNotesTx">
        <pc:chgData name="Jennie Tobler-Gaston" userId="459c94b5-bedc-42ee-b4ff-173eba0abadd" providerId="ADAL" clId="{3922ACB1-2546-4D58-9AD9-E1E53CFDC5D8}" dt="2024-02-02T21:14:12.152" v="5622" actId="20577"/>
        <pc:sldMkLst>
          <pc:docMk/>
          <pc:sldMk cId="1408743515" sldId="276"/>
        </pc:sldMkLst>
        <pc:spChg chg="mod">
          <ac:chgData name="Jennie Tobler-Gaston" userId="459c94b5-bedc-42ee-b4ff-173eba0abadd" providerId="ADAL" clId="{3922ACB1-2546-4D58-9AD9-E1E53CFDC5D8}" dt="2024-02-02T15:41:04.423" v="3022" actId="313"/>
          <ac:spMkLst>
            <pc:docMk/>
            <pc:sldMk cId="1408743515" sldId="276"/>
            <ac:spMk id="2" creationId="{BB855743-471F-4649-9683-16A424A1A03A}"/>
          </ac:spMkLst>
        </pc:spChg>
        <pc:spChg chg="del mod">
          <ac:chgData name="Jennie Tobler-Gaston" userId="459c94b5-bedc-42ee-b4ff-173eba0abadd" providerId="ADAL" clId="{3922ACB1-2546-4D58-9AD9-E1E53CFDC5D8}" dt="2024-02-02T15:47:26.719" v="3431"/>
          <ac:spMkLst>
            <pc:docMk/>
            <pc:sldMk cId="1408743515" sldId="276"/>
            <ac:spMk id="7" creationId="{16861A9D-21D8-4972-9D83-E4F4B19019D7}"/>
          </ac:spMkLst>
        </pc:spChg>
        <pc:spChg chg="del mod">
          <ac:chgData name="Jennie Tobler-Gaston" userId="459c94b5-bedc-42ee-b4ff-173eba0abadd" providerId="ADAL" clId="{3922ACB1-2546-4D58-9AD9-E1E53CFDC5D8}" dt="2024-02-02T15:47:26.735" v="3435"/>
          <ac:spMkLst>
            <pc:docMk/>
            <pc:sldMk cId="1408743515" sldId="276"/>
            <ac:spMk id="8" creationId="{081AFE1E-B69D-4162-BF5B-7E89EAB558F7}"/>
          </ac:spMkLst>
        </pc:spChg>
        <pc:spChg chg="del mod">
          <ac:chgData name="Jennie Tobler-Gaston" userId="459c94b5-bedc-42ee-b4ff-173eba0abadd" providerId="ADAL" clId="{3922ACB1-2546-4D58-9AD9-E1E53CFDC5D8}" dt="2024-02-02T15:47:26.719" v="3429"/>
          <ac:spMkLst>
            <pc:docMk/>
            <pc:sldMk cId="1408743515" sldId="276"/>
            <ac:spMk id="9" creationId="{B1FE71CC-FA4A-4615-9EA4-D25F8C1D1F15}"/>
          </ac:spMkLst>
        </pc:spChg>
        <pc:spChg chg="del mod">
          <ac:chgData name="Jennie Tobler-Gaston" userId="459c94b5-bedc-42ee-b4ff-173eba0abadd" providerId="ADAL" clId="{3922ACB1-2546-4D58-9AD9-E1E53CFDC5D8}" dt="2024-02-02T15:47:26.719" v="3433"/>
          <ac:spMkLst>
            <pc:docMk/>
            <pc:sldMk cId="1408743515" sldId="276"/>
            <ac:spMk id="10" creationId="{5F82EB75-B095-4318-9D80-3F69517AF610}"/>
          </ac:spMkLst>
        </pc:spChg>
        <pc:spChg chg="del mod">
          <ac:chgData name="Jennie Tobler-Gaston" userId="459c94b5-bedc-42ee-b4ff-173eba0abadd" providerId="ADAL" clId="{3922ACB1-2546-4D58-9AD9-E1E53CFDC5D8}" dt="2024-02-02T15:47:26.749" v="3437"/>
          <ac:spMkLst>
            <pc:docMk/>
            <pc:sldMk cId="1408743515" sldId="276"/>
            <ac:spMk id="11" creationId="{61DDB8FD-E6A5-4B41-86CE-04CA03161CA4}"/>
          </ac:spMkLst>
        </pc:spChg>
        <pc:spChg chg="add mod">
          <ac:chgData name="Jennie Tobler-Gaston" userId="459c94b5-bedc-42ee-b4ff-173eba0abadd" providerId="ADAL" clId="{3922ACB1-2546-4D58-9AD9-E1E53CFDC5D8}" dt="2024-02-02T21:11:11.960" v="5228" actId="1076"/>
          <ac:spMkLst>
            <pc:docMk/>
            <pc:sldMk cId="1408743515" sldId="276"/>
            <ac:spMk id="12" creationId="{5A31CA05-2EAE-4AF4-AF87-146303D65EBA}"/>
          </ac:spMkLst>
        </pc:spChg>
        <pc:spChg chg="add mod">
          <ac:chgData name="Jennie Tobler-Gaston" userId="459c94b5-bedc-42ee-b4ff-173eba0abadd" providerId="ADAL" clId="{3922ACB1-2546-4D58-9AD9-E1E53CFDC5D8}" dt="2024-02-02T21:04:44.474" v="4259" actId="313"/>
          <ac:spMkLst>
            <pc:docMk/>
            <pc:sldMk cId="1408743515" sldId="276"/>
            <ac:spMk id="13" creationId="{7152B122-4986-4BCC-BD4C-90AB95BFA131}"/>
          </ac:spMkLst>
        </pc:spChg>
        <pc:spChg chg="add mod">
          <ac:chgData name="Jennie Tobler-Gaston" userId="459c94b5-bedc-42ee-b4ff-173eba0abadd" providerId="ADAL" clId="{3922ACB1-2546-4D58-9AD9-E1E53CFDC5D8}" dt="2024-02-02T21:05:59.899" v="4376" actId="313"/>
          <ac:spMkLst>
            <pc:docMk/>
            <pc:sldMk cId="1408743515" sldId="276"/>
            <ac:spMk id="14" creationId="{CE36A03D-CE71-42F6-96A3-8DDCF2859553}"/>
          </ac:spMkLst>
        </pc:spChg>
        <pc:spChg chg="add mod">
          <ac:chgData name="Jennie Tobler-Gaston" userId="459c94b5-bedc-42ee-b4ff-173eba0abadd" providerId="ADAL" clId="{3922ACB1-2546-4D58-9AD9-E1E53CFDC5D8}" dt="2024-02-02T21:12:16.918" v="5336" actId="20577"/>
          <ac:spMkLst>
            <pc:docMk/>
            <pc:sldMk cId="1408743515" sldId="276"/>
            <ac:spMk id="15" creationId="{344CD58C-47CE-44E8-A182-64DC0B2710FD}"/>
          </ac:spMkLst>
        </pc:spChg>
        <pc:spChg chg="add mod">
          <ac:chgData name="Jennie Tobler-Gaston" userId="459c94b5-bedc-42ee-b4ff-173eba0abadd" providerId="ADAL" clId="{3922ACB1-2546-4D58-9AD9-E1E53CFDC5D8}" dt="2024-02-02T21:12:33.194" v="5365" actId="20577"/>
          <ac:spMkLst>
            <pc:docMk/>
            <pc:sldMk cId="1408743515" sldId="276"/>
            <ac:spMk id="16" creationId="{14632A24-6E0B-48A0-965D-1A0F27B27963}"/>
          </ac:spMkLst>
        </pc:spChg>
      </pc:sldChg>
      <pc:sldChg chg="addSp delSp modSp add delAnim modAnim modNotesTx">
        <pc:chgData name="Jennie Tobler-Gaston" userId="459c94b5-bedc-42ee-b4ff-173eba0abadd" providerId="ADAL" clId="{3922ACB1-2546-4D58-9AD9-E1E53CFDC5D8}" dt="2024-02-02T21:24:37.815" v="7380" actId="20577"/>
        <pc:sldMkLst>
          <pc:docMk/>
          <pc:sldMk cId="2418580994" sldId="277"/>
        </pc:sldMkLst>
        <pc:spChg chg="mod">
          <ac:chgData name="Jennie Tobler-Gaston" userId="459c94b5-bedc-42ee-b4ff-173eba0abadd" providerId="ADAL" clId="{3922ACB1-2546-4D58-9AD9-E1E53CFDC5D8}" dt="2024-02-02T15:41:16.367" v="3042" actId="20577"/>
          <ac:spMkLst>
            <pc:docMk/>
            <pc:sldMk cId="2418580994" sldId="277"/>
            <ac:spMk id="2" creationId="{BB855743-471F-4649-9683-16A424A1A03A}"/>
          </ac:spMkLst>
        </pc:spChg>
        <pc:spChg chg="del mod">
          <ac:chgData name="Jennie Tobler-Gaston" userId="459c94b5-bedc-42ee-b4ff-173eba0abadd" providerId="ADAL" clId="{3922ACB1-2546-4D58-9AD9-E1E53CFDC5D8}" dt="2024-02-02T15:46:54.013" v="3417"/>
          <ac:spMkLst>
            <pc:docMk/>
            <pc:sldMk cId="2418580994" sldId="277"/>
            <ac:spMk id="7" creationId="{16861A9D-21D8-4972-9D83-E4F4B19019D7}"/>
          </ac:spMkLst>
        </pc:spChg>
        <pc:spChg chg="del mod">
          <ac:chgData name="Jennie Tobler-Gaston" userId="459c94b5-bedc-42ee-b4ff-173eba0abadd" providerId="ADAL" clId="{3922ACB1-2546-4D58-9AD9-E1E53CFDC5D8}" dt="2024-02-02T15:46:54.013" v="3421"/>
          <ac:spMkLst>
            <pc:docMk/>
            <pc:sldMk cId="2418580994" sldId="277"/>
            <ac:spMk id="8" creationId="{081AFE1E-B69D-4162-BF5B-7E89EAB558F7}"/>
          </ac:spMkLst>
        </pc:spChg>
        <pc:spChg chg="del mod">
          <ac:chgData name="Jennie Tobler-Gaston" userId="459c94b5-bedc-42ee-b4ff-173eba0abadd" providerId="ADAL" clId="{3922ACB1-2546-4D58-9AD9-E1E53CFDC5D8}" dt="2024-02-02T15:46:54.013" v="3415"/>
          <ac:spMkLst>
            <pc:docMk/>
            <pc:sldMk cId="2418580994" sldId="277"/>
            <ac:spMk id="9" creationId="{B1FE71CC-FA4A-4615-9EA4-D25F8C1D1F15}"/>
          </ac:spMkLst>
        </pc:spChg>
        <pc:spChg chg="del mod">
          <ac:chgData name="Jennie Tobler-Gaston" userId="459c94b5-bedc-42ee-b4ff-173eba0abadd" providerId="ADAL" clId="{3922ACB1-2546-4D58-9AD9-E1E53CFDC5D8}" dt="2024-02-02T15:46:54.013" v="3419"/>
          <ac:spMkLst>
            <pc:docMk/>
            <pc:sldMk cId="2418580994" sldId="277"/>
            <ac:spMk id="10" creationId="{5F82EB75-B095-4318-9D80-3F69517AF610}"/>
          </ac:spMkLst>
        </pc:spChg>
        <pc:spChg chg="mod">
          <ac:chgData name="Jennie Tobler-Gaston" userId="459c94b5-bedc-42ee-b4ff-173eba0abadd" providerId="ADAL" clId="{3922ACB1-2546-4D58-9AD9-E1E53CFDC5D8}" dt="2024-02-02T21:16:15.756" v="5880" actId="20577"/>
          <ac:spMkLst>
            <pc:docMk/>
            <pc:sldMk cId="2418580994" sldId="277"/>
            <ac:spMk id="11" creationId="{61DDB8FD-E6A5-4B41-86CE-04CA03161CA4}"/>
          </ac:spMkLst>
        </pc:spChg>
        <pc:spChg chg="add mod">
          <ac:chgData name="Jennie Tobler-Gaston" userId="459c94b5-bedc-42ee-b4ff-173eba0abadd" providerId="ADAL" clId="{3922ACB1-2546-4D58-9AD9-E1E53CFDC5D8}" dt="2024-02-02T21:16:56.794" v="5973" actId="20577"/>
          <ac:spMkLst>
            <pc:docMk/>
            <pc:sldMk cId="2418580994" sldId="277"/>
            <ac:spMk id="12" creationId="{79A2043A-D749-4CD5-87B9-58D279C304D2}"/>
          </ac:spMkLst>
        </pc:spChg>
        <pc:spChg chg="add mod">
          <ac:chgData name="Jennie Tobler-Gaston" userId="459c94b5-bedc-42ee-b4ff-173eba0abadd" providerId="ADAL" clId="{3922ACB1-2546-4D58-9AD9-E1E53CFDC5D8}" dt="2024-02-02T21:17:20.345" v="6040" actId="313"/>
          <ac:spMkLst>
            <pc:docMk/>
            <pc:sldMk cId="2418580994" sldId="277"/>
            <ac:spMk id="13" creationId="{C8E21ABA-CBDF-4F71-BD95-12C49BB452F6}"/>
          </ac:spMkLst>
        </pc:spChg>
        <pc:spChg chg="add mod">
          <ac:chgData name="Jennie Tobler-Gaston" userId="459c94b5-bedc-42ee-b4ff-173eba0abadd" providerId="ADAL" clId="{3922ACB1-2546-4D58-9AD9-E1E53CFDC5D8}" dt="2024-02-02T21:21:23.905" v="6719" actId="20577"/>
          <ac:spMkLst>
            <pc:docMk/>
            <pc:sldMk cId="2418580994" sldId="277"/>
            <ac:spMk id="14" creationId="{CD73A130-7595-4CC4-80A2-43DC8769F9EB}"/>
          </ac:spMkLst>
        </pc:spChg>
        <pc:spChg chg="add mod">
          <ac:chgData name="Jennie Tobler-Gaston" userId="459c94b5-bedc-42ee-b4ff-173eba0abadd" providerId="ADAL" clId="{3922ACB1-2546-4D58-9AD9-E1E53CFDC5D8}" dt="2024-02-02T21:21:40.146" v="6754" actId="20577"/>
          <ac:spMkLst>
            <pc:docMk/>
            <pc:sldMk cId="2418580994" sldId="277"/>
            <ac:spMk id="15" creationId="{E5A1202A-98C0-4AB7-BC28-E947757B49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8DE40C-3385-9643-A9C2-B6F593C56AE0}"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D6671-D779-3C4F-A868-2BF6420B0861}" type="slidenum">
              <a:rPr lang="en-US" smtClean="0"/>
              <a:t>‹#›</a:t>
            </a:fld>
            <a:endParaRPr lang="en-US"/>
          </a:p>
        </p:txBody>
      </p:sp>
    </p:spTree>
    <p:extLst>
      <p:ext uri="{BB962C8B-B14F-4D97-AF65-F5344CB8AC3E}">
        <p14:creationId xmlns:p14="http://schemas.microsoft.com/office/powerpoint/2010/main" val="2915229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thank you for joining me to learn more about DigitalCommons@UNO and the Open Access Publishing Agreements available to help make your work open and accessible.  I am Jennie Tobler-Gaston, the institutional repository coordinator  at Criss Library.</a:t>
            </a:r>
          </a:p>
        </p:txBody>
      </p:sp>
      <p:sp>
        <p:nvSpPr>
          <p:cNvPr id="4" name="Slide Number Placeholder 3"/>
          <p:cNvSpPr>
            <a:spLocks noGrp="1"/>
          </p:cNvSpPr>
          <p:nvPr>
            <p:ph type="sldNum" sz="quarter" idx="5"/>
          </p:nvPr>
        </p:nvSpPr>
        <p:spPr/>
        <p:txBody>
          <a:bodyPr/>
          <a:lstStyle/>
          <a:p>
            <a:fld id="{DCED6671-D779-3C4F-A868-2BF6420B0861}" type="slidenum">
              <a:rPr lang="en-US" smtClean="0"/>
              <a:t>1</a:t>
            </a:fld>
            <a:endParaRPr lang="en-US"/>
          </a:p>
        </p:txBody>
      </p:sp>
    </p:spTree>
    <p:extLst>
      <p:ext uri="{BB962C8B-B14F-4D97-AF65-F5344CB8AC3E}">
        <p14:creationId xmlns:p14="http://schemas.microsoft.com/office/powerpoint/2010/main" val="173523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Elsevier is our only Open Access Publishing Agreement that is not through the Big Ten Academic Alliance.  (Click)</a:t>
            </a:r>
          </a:p>
          <a:p>
            <a:r>
              <a:rPr lang="en-US" dirty="0"/>
              <a:t>The University of Nebraska negotiated a 10% discount on article processing charges. (click)</a:t>
            </a:r>
          </a:p>
          <a:p>
            <a:r>
              <a:rPr lang="en-US" dirty="0"/>
              <a:t>To be eligible for the discount the corresponding author must be affiliated with the University of Nebraska – at any of the campuses such as UNO from the time of submission through the publication process. (click)</a:t>
            </a:r>
          </a:p>
          <a:p>
            <a:r>
              <a:rPr lang="en-US" dirty="0"/>
              <a:t>The article must be accepted into an eligible hybrid journal but this include a majority of Elsevier’s hybrid journals. (click)</a:t>
            </a:r>
          </a:p>
          <a:p>
            <a:r>
              <a:rPr lang="en-US" dirty="0"/>
              <a:t>When the article is accepted the corresponding author is notified and sent a link to  Elsevier’s editorial management system and follow the steps.  When authors get to the Rights and Access step the author will again  choose the University of Nebraska as their institutional affiliation in order to apply the discount (click)</a:t>
            </a:r>
          </a:p>
          <a:p>
            <a:r>
              <a:rPr lang="en-US" dirty="0"/>
              <a:t>The authors then choose between a Creative Commons Attribution license or the Creative Commons Attribution </a:t>
            </a:r>
            <a:r>
              <a:rPr lang="en-US" dirty="0" err="1"/>
              <a:t>NonCommercial</a:t>
            </a:r>
            <a:r>
              <a:rPr lang="en-US" dirty="0"/>
              <a:t> </a:t>
            </a:r>
            <a:r>
              <a:rPr lang="en-US" dirty="0" err="1"/>
              <a:t>NoDeriviatives</a:t>
            </a:r>
            <a:r>
              <a:rPr lang="en-US" dirty="0"/>
              <a:t> license.</a:t>
            </a:r>
          </a:p>
          <a:p>
            <a:r>
              <a:rPr lang="en-US" dirty="0"/>
              <a:t>The library is then notified, we double check that you are affiliated with UNO, and approve the discount.  Once the APC is paid the article appears live and open online. </a:t>
            </a:r>
          </a:p>
        </p:txBody>
      </p:sp>
      <p:sp>
        <p:nvSpPr>
          <p:cNvPr id="4" name="Slide Number Placeholder 3"/>
          <p:cNvSpPr>
            <a:spLocks noGrp="1"/>
          </p:cNvSpPr>
          <p:nvPr>
            <p:ph type="sldNum" sz="quarter" idx="5"/>
          </p:nvPr>
        </p:nvSpPr>
        <p:spPr/>
        <p:txBody>
          <a:bodyPr/>
          <a:lstStyle/>
          <a:p>
            <a:fld id="{DCED6671-D779-3C4F-A868-2BF6420B0861}" type="slidenum">
              <a:rPr lang="en-US" smtClean="0"/>
              <a:t>10</a:t>
            </a:fld>
            <a:endParaRPr lang="en-US"/>
          </a:p>
        </p:txBody>
      </p:sp>
    </p:spTree>
    <p:extLst>
      <p:ext uri="{BB962C8B-B14F-4D97-AF65-F5344CB8AC3E}">
        <p14:creationId xmlns:p14="http://schemas.microsoft.com/office/powerpoint/2010/main" val="540688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Biochemical Society is the newest Open Access Publishing Agreement through the Big Ten Academic Alliance. (click)</a:t>
            </a:r>
          </a:p>
          <a:p>
            <a:r>
              <a:rPr lang="en-US" dirty="0"/>
              <a:t>This agreement covers the full article publishing charges at no cost to the author in any of the seven Biomechanical society journals including their two fully open access Gold journals. (click)</a:t>
            </a:r>
          </a:p>
          <a:p>
            <a:r>
              <a:rPr lang="en-US" dirty="0"/>
              <a:t>The article must be accepted on or after January 1, 2024 to be eligible (click)</a:t>
            </a:r>
          </a:p>
          <a:p>
            <a:r>
              <a:rPr lang="en-US" dirty="0"/>
              <a:t>The Corresponding author must be </a:t>
            </a:r>
            <a:r>
              <a:rPr lang="en-US" dirty="0" err="1"/>
              <a:t>affliated</a:t>
            </a:r>
            <a:r>
              <a:rPr lang="en-US" dirty="0"/>
              <a:t> with the University of Nebraska and correctly specify their affiliation as their “organization” during the article submission process.  (click)</a:t>
            </a:r>
          </a:p>
          <a:p>
            <a:r>
              <a:rPr lang="en-US" dirty="0"/>
              <a:t>This includes clicking on “Validate </a:t>
            </a:r>
            <a:r>
              <a:rPr lang="en-US" dirty="0" err="1"/>
              <a:t>Instituion</a:t>
            </a:r>
            <a:r>
              <a:rPr lang="en-US" dirty="0"/>
              <a:t>” and choosing UNO from the list. This may be displayed in multiple version and as long as you choose some </a:t>
            </a:r>
            <a:r>
              <a:rPr lang="en-US" dirty="0" err="1"/>
              <a:t>ideration</a:t>
            </a:r>
            <a:r>
              <a:rPr lang="en-US" dirty="0"/>
              <a:t> of the University of Nebraska at Omaha you will be covered. This alerts the library where we verify your </a:t>
            </a:r>
            <a:r>
              <a:rPr lang="en-US" dirty="0" err="1"/>
              <a:t>affliation</a:t>
            </a:r>
            <a:r>
              <a:rPr lang="en-US" dirty="0"/>
              <a:t> and allows the article to be published Open Access. (click)</a:t>
            </a:r>
          </a:p>
          <a:p>
            <a:r>
              <a:rPr lang="en-US" dirty="0"/>
              <a:t>Once validate the authors choose between the Creative Commons Attribution License or the Creative Commons Attribution </a:t>
            </a:r>
            <a:r>
              <a:rPr lang="en-US" dirty="0" err="1"/>
              <a:t>NonCommercial</a:t>
            </a:r>
            <a:r>
              <a:rPr lang="en-US" dirty="0"/>
              <a:t> </a:t>
            </a:r>
            <a:r>
              <a:rPr lang="en-US" dirty="0" err="1"/>
              <a:t>NoDerivatives</a:t>
            </a:r>
            <a:r>
              <a:rPr lang="en-US" dirty="0"/>
              <a:t> license and then the article appears online.</a:t>
            </a:r>
          </a:p>
        </p:txBody>
      </p:sp>
      <p:sp>
        <p:nvSpPr>
          <p:cNvPr id="4" name="Slide Number Placeholder 3"/>
          <p:cNvSpPr>
            <a:spLocks noGrp="1"/>
          </p:cNvSpPr>
          <p:nvPr>
            <p:ph type="sldNum" sz="quarter" idx="5"/>
          </p:nvPr>
        </p:nvSpPr>
        <p:spPr/>
        <p:txBody>
          <a:bodyPr/>
          <a:lstStyle/>
          <a:p>
            <a:fld id="{DCED6671-D779-3C4F-A868-2BF6420B0861}" type="slidenum">
              <a:rPr lang="en-US" smtClean="0"/>
              <a:t>11</a:t>
            </a:fld>
            <a:endParaRPr lang="en-US"/>
          </a:p>
        </p:txBody>
      </p:sp>
    </p:spTree>
    <p:extLst>
      <p:ext uri="{BB962C8B-B14F-4D97-AF65-F5344CB8AC3E}">
        <p14:creationId xmlns:p14="http://schemas.microsoft.com/office/powerpoint/2010/main" val="4024875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PLoS</a:t>
            </a:r>
            <a:r>
              <a:rPr lang="en-US" dirty="0"/>
              <a:t> Open Access Agreement is part of the Community Action Publishing (CAP) program through the Big 10 Academic Alliance and was extended through 2024. (click) This covers </a:t>
            </a:r>
            <a:r>
              <a:rPr lang="en-US" dirty="0" err="1"/>
              <a:t>PLoS</a:t>
            </a:r>
            <a:r>
              <a:rPr lang="en-US" dirty="0"/>
              <a:t> Biology and </a:t>
            </a:r>
            <a:r>
              <a:rPr lang="en-US" dirty="0" err="1"/>
              <a:t>PLoS</a:t>
            </a:r>
            <a:r>
              <a:rPr lang="en-US" dirty="0"/>
              <a:t> Medicine journals . (click) The article must be accepted for publication after January 1, 2021 (click) and any article type is accepted.  (click) The main corresponding author has to be affiliated with a University of Nebraska school to fully cover APCs – if the corresponding author is not, but a co author is then the APCs are discounted 25% but not fully covered. (click) The eligible author must  be sure to list their institutional affiliation in the submission system during the submission process for the benefits to be applied. </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12</a:t>
            </a:fld>
            <a:endParaRPr lang="en-US"/>
          </a:p>
        </p:txBody>
      </p:sp>
    </p:spTree>
    <p:extLst>
      <p:ext uri="{BB962C8B-B14F-4D97-AF65-F5344CB8AC3E}">
        <p14:creationId xmlns:p14="http://schemas.microsoft.com/office/powerpoint/2010/main" val="2187739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Institute of Physics </a:t>
            </a:r>
            <a:r>
              <a:rPr lang="en-US"/>
              <a:t>agreement is also </a:t>
            </a:r>
            <a:r>
              <a:rPr lang="en-US" dirty="0"/>
              <a:t>through the Big Ten.  (click)</a:t>
            </a:r>
          </a:p>
          <a:p>
            <a:r>
              <a:rPr lang="en-US" dirty="0"/>
              <a:t>This agreement began January 1, 2023 and end on December 31, 2025 so articles  must be accepted within this time frame (click)</a:t>
            </a:r>
          </a:p>
          <a:p>
            <a:r>
              <a:rPr lang="en-US" dirty="0"/>
              <a:t>To be eligible for the publishing costs to be covered the corresponding author must be affiliated with a University of Nebraska school. (click)</a:t>
            </a:r>
          </a:p>
          <a:p>
            <a:r>
              <a:rPr lang="en-US" dirty="0"/>
              <a:t>The publishing costs are covered for 58 hybrid journal and 18 fully open  gold OA journals.  The list of journals can be found on our open access and scholarly publishing guide or on the Big Ten Academic Alliance’s website. (click)</a:t>
            </a:r>
          </a:p>
          <a:p>
            <a:r>
              <a:rPr lang="en-US" dirty="0"/>
              <a:t>There is no limit to the number of articles that can be published under this agreement. (Click) </a:t>
            </a:r>
          </a:p>
          <a:p>
            <a:r>
              <a:rPr lang="en-US" dirty="0"/>
              <a:t>Finally, to determine eligibility the corresponding author must use their UNO email from submission through the entire IOP publishing workflow in order for the costs to be covered. </a:t>
            </a:r>
          </a:p>
        </p:txBody>
      </p:sp>
      <p:sp>
        <p:nvSpPr>
          <p:cNvPr id="4" name="Slide Number Placeholder 3"/>
          <p:cNvSpPr>
            <a:spLocks noGrp="1"/>
          </p:cNvSpPr>
          <p:nvPr>
            <p:ph type="sldNum" sz="quarter" idx="5"/>
          </p:nvPr>
        </p:nvSpPr>
        <p:spPr/>
        <p:txBody>
          <a:bodyPr/>
          <a:lstStyle/>
          <a:p>
            <a:fld id="{DCED6671-D779-3C4F-A868-2BF6420B0861}" type="slidenum">
              <a:rPr lang="en-US" smtClean="0"/>
              <a:t>13</a:t>
            </a:fld>
            <a:endParaRPr lang="en-US"/>
          </a:p>
        </p:txBody>
      </p:sp>
    </p:spTree>
    <p:extLst>
      <p:ext uri="{BB962C8B-B14F-4D97-AF65-F5344CB8AC3E}">
        <p14:creationId xmlns:p14="http://schemas.microsoft.com/office/powerpoint/2010/main" val="3387534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Wiley is our most generous publishing agreement through the Big Ten Academic Alliance (click). There was a pilot of the program in 2022 but the new agreement began January 1, 2023 and will end December 31, 2025.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Articles must be accepted  by Wiley hybrid journal or submitted to gold OA Journal including </a:t>
            </a:r>
            <a:r>
              <a:rPr lang="en-US" dirty="0" err="1"/>
              <a:t>Hindawi</a:t>
            </a:r>
            <a:r>
              <a:rPr lang="en-US" dirty="0"/>
              <a:t> journals during this time frame to apply.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NO cap on the number of articles per institution that will have their the publishing costs fully covered.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corresponding author has to be affiliated with the University of Nebraska system.  For hybrid journals once the article is accepted the corresponding author has to choose the option to make it open access and would identify their institutional affiliation – this has to be done before the article is officially published (click).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submitted, Wiley reaches out the University of Nebraska for eligibility approval – essentially they are verifying you are affiliated with UNO.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It is best to use your UNO email when submitting. </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14</a:t>
            </a:fld>
            <a:endParaRPr lang="en-US"/>
          </a:p>
        </p:txBody>
      </p:sp>
    </p:spTree>
    <p:extLst>
      <p:ext uri="{BB962C8B-B14F-4D97-AF65-F5344CB8AC3E}">
        <p14:creationId xmlns:p14="http://schemas.microsoft.com/office/powerpoint/2010/main" val="444946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Cambridge University Press Open Access Publishing Agreement is through The Big 10 Academic alliance. The original agreement ended in 2023, but is expected to be renewed through the end of 2024.  This agreement covers the APCs of Gold and hybrid journals.  The requirements are (click) that a corresponding author must be affiliated with a University of Nebraska school - best way to do this is to use your UNO email so that the publisher’s editorial management system identifies your article as eligible, (click) The article must be published in one of the approved  Gold or hybrid journals with the open access option selected in the hybrid journals – there are currently 40 gold open access journal and 330 hybrid journals in multiple disciplines covered under this agreement.  To access a complete list check out Cambridge University Press Journals Title List accessible on their website or through the Open Access Publishing agreement section on our Research guide. (click).  The types of work accepted through this agreement are research or review articles, rapid communications, brief or case reports.  (click).  Depending on the journal you may be required to select a creative commons licenses.  Now I have mentioned that many of these agreements use Creative Commons licenses for their open access article - the library has many people, such as myself, that are certified in  Creative Commons and are happy to provide more information to guide you to the right license for you.  In fact I will be presenting a workshop with the CFE on February 21 that will be on Copyright and Creative Commons if you are interested in learning more. </a:t>
            </a:r>
          </a:p>
        </p:txBody>
      </p:sp>
      <p:sp>
        <p:nvSpPr>
          <p:cNvPr id="4" name="Slide Number Placeholder 3"/>
          <p:cNvSpPr>
            <a:spLocks noGrp="1"/>
          </p:cNvSpPr>
          <p:nvPr>
            <p:ph type="sldNum" sz="quarter" idx="5"/>
          </p:nvPr>
        </p:nvSpPr>
        <p:spPr/>
        <p:txBody>
          <a:bodyPr/>
          <a:lstStyle/>
          <a:p>
            <a:fld id="{DCED6671-D779-3C4F-A868-2BF6420B0861}" type="slidenum">
              <a:rPr lang="en-US" smtClean="0"/>
              <a:t>15</a:t>
            </a:fld>
            <a:endParaRPr lang="en-US"/>
          </a:p>
        </p:txBody>
      </p:sp>
    </p:spTree>
    <p:extLst>
      <p:ext uri="{BB962C8B-B14F-4D97-AF65-F5344CB8AC3E}">
        <p14:creationId xmlns:p14="http://schemas.microsoft.com/office/powerpoint/2010/main" val="1354319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my sources since citation is important.</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16</a:t>
            </a:fld>
            <a:endParaRPr lang="en-US"/>
          </a:p>
        </p:txBody>
      </p:sp>
    </p:spTree>
    <p:extLst>
      <p:ext uri="{BB962C8B-B14F-4D97-AF65-F5344CB8AC3E}">
        <p14:creationId xmlns:p14="http://schemas.microsoft.com/office/powerpoint/2010/main" val="2139624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a:p>
            <a:endParaRPr lang="en-US" dirty="0"/>
          </a:p>
          <a:p>
            <a:r>
              <a:rPr lang="en-US" dirty="0"/>
              <a:t>Optional: While you might be thinking of some questions a few things to of interest – the guide I have mentioned also provides a lot of other useful information like how to retain your copyright as an author and even has a link for an addendum to a publishing contracts that allows you to retain your copyright.  </a:t>
            </a:r>
          </a:p>
          <a:p>
            <a:endParaRPr lang="en-US" dirty="0"/>
          </a:p>
          <a:p>
            <a:r>
              <a:rPr lang="en-US" dirty="0"/>
              <a:t>https://libguides.unomaha.edu/openaccess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17</a:t>
            </a:fld>
            <a:endParaRPr lang="en-US"/>
          </a:p>
        </p:txBody>
      </p:sp>
    </p:spTree>
    <p:extLst>
      <p:ext uri="{BB962C8B-B14F-4D97-AF65-F5344CB8AC3E}">
        <p14:creationId xmlns:p14="http://schemas.microsoft.com/office/powerpoint/2010/main" val="948320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presentation is going cover UNO’s institutional repository, Digital Commons at UNO, how to deposit your scholarly work in the repository and the benefits of doing so,  the basics and different types of open access, and the Open Access Publishing Agreements that are available and their requirements so you can publish your work open access at no cost or at a discount. </a:t>
            </a:r>
          </a:p>
        </p:txBody>
      </p:sp>
      <p:sp>
        <p:nvSpPr>
          <p:cNvPr id="4" name="Slide Number Placeholder 3"/>
          <p:cNvSpPr>
            <a:spLocks noGrp="1"/>
          </p:cNvSpPr>
          <p:nvPr>
            <p:ph type="sldNum" sz="quarter" idx="5"/>
          </p:nvPr>
        </p:nvSpPr>
        <p:spPr/>
        <p:txBody>
          <a:bodyPr/>
          <a:lstStyle/>
          <a:p>
            <a:fld id="{DCED6671-D779-3C4F-A868-2BF6420B0861}" type="slidenum">
              <a:rPr lang="en-US" smtClean="0"/>
              <a:t>2</a:t>
            </a:fld>
            <a:endParaRPr lang="en-US"/>
          </a:p>
        </p:txBody>
      </p:sp>
    </p:spTree>
    <p:extLst>
      <p:ext uri="{BB962C8B-B14F-4D97-AF65-F5344CB8AC3E}">
        <p14:creationId xmlns:p14="http://schemas.microsoft.com/office/powerpoint/2010/main" val="1823776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DigitalCommons@UNO is the institutional repository for our UNO community – often just referred to as Digital Commons or DC.   (click)</a:t>
            </a:r>
          </a:p>
          <a:p>
            <a:r>
              <a:rPr lang="en-US" dirty="0"/>
              <a:t>It is an open access digital repository that relies heavily on self-archiving or green open access which I will talk more about in just a moment.  (click)</a:t>
            </a:r>
          </a:p>
          <a:p>
            <a:r>
              <a:rPr lang="en-US" dirty="0"/>
              <a:t>The repository showcases the amazing work that is being done here are UNO as well as the past work of our faculty.  This allows students, researchers, and other interested parties from any where in the world regardless of their affiliation with UNO to access this scholarship and creative activity without having to encounter a paywall. All someone needs is an internet connection.</a:t>
            </a:r>
          </a:p>
        </p:txBody>
      </p:sp>
      <p:sp>
        <p:nvSpPr>
          <p:cNvPr id="4" name="Slide Number Placeholder 3"/>
          <p:cNvSpPr>
            <a:spLocks noGrp="1"/>
          </p:cNvSpPr>
          <p:nvPr>
            <p:ph type="sldNum" sz="quarter" idx="5"/>
          </p:nvPr>
        </p:nvSpPr>
        <p:spPr/>
        <p:txBody>
          <a:bodyPr/>
          <a:lstStyle/>
          <a:p>
            <a:fld id="{DCED6671-D779-3C4F-A868-2BF6420B0861}" type="slidenum">
              <a:rPr lang="en-US" smtClean="0"/>
              <a:t>3</a:t>
            </a:fld>
            <a:endParaRPr lang="en-US"/>
          </a:p>
        </p:txBody>
      </p:sp>
    </p:spTree>
    <p:extLst>
      <p:ext uri="{BB962C8B-B14F-4D97-AF65-F5344CB8AC3E}">
        <p14:creationId xmlns:p14="http://schemas.microsoft.com/office/powerpoint/2010/main" val="4104035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look at the basics and organization of digital Commons.  (click)</a:t>
            </a:r>
          </a:p>
          <a:p>
            <a:r>
              <a:rPr lang="en-US" dirty="0"/>
              <a:t>Digital Commons is free to deposit work into, but there are a few requirements to do so.  First you must be affiliated with UNO in some way.  The work must be scholarly, educational, or research oriented but we do take a broad view of what is considered scholarly and educational so just about anything you do in your subject area can be added.  The work must be intended to be a permanent part of the repository – we have ways to update the work or limit access but it isn’t intended to be removed once deposited. And finally the author and/or the copyright holder must be willing to grant the University of Nebraska at Omaha the non-exclusive right to distribute the work via DigitalCommons@UNO.  I will get more into this in just a bit. </a:t>
            </a:r>
          </a:p>
          <a:p>
            <a:r>
              <a:rPr lang="en-US" dirty="0"/>
              <a:t>You can access digital commons at digital commons dot un Omaha dot </a:t>
            </a:r>
            <a:r>
              <a:rPr lang="en-US" dirty="0" err="1"/>
              <a:t>edu</a:t>
            </a:r>
            <a:r>
              <a:rPr lang="en-US" dirty="0"/>
              <a:t>.  </a:t>
            </a:r>
          </a:p>
          <a:p>
            <a:r>
              <a:rPr lang="en-US" dirty="0"/>
              <a:t>The types of scholarship and creative work that can be deposited is broad.  Mostly it consists of articles, presentations, posters, books, chapters, but we have deposited creative work such as podcasts, videos, artwork.  The only thing we do not deposit into Digital Commons is data sets.  As long as the work is in a digital format we can upload it. </a:t>
            </a:r>
          </a:p>
          <a:p>
            <a:r>
              <a:rPr lang="en-US" dirty="0"/>
              <a:t>Digital Commons accepts any file type and size – just keep in mind that the large the file size the longer it would take a user to download.  (click)</a:t>
            </a:r>
          </a:p>
          <a:p>
            <a:r>
              <a:rPr lang="en-US" dirty="0"/>
              <a:t>Digital Commons is organized by colleges, departments, programs, or areas of study.  You can search the collections in this way or by discipline and even by author.  </a:t>
            </a:r>
          </a:p>
          <a:p>
            <a:endParaRPr lang="en-US" dirty="0"/>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4</a:t>
            </a:fld>
            <a:endParaRPr lang="en-US"/>
          </a:p>
        </p:txBody>
      </p:sp>
    </p:spTree>
    <p:extLst>
      <p:ext uri="{BB962C8B-B14F-4D97-AF65-F5344CB8AC3E}">
        <p14:creationId xmlns:p14="http://schemas.microsoft.com/office/powerpoint/2010/main" val="2098262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are the benefits of participating in the </a:t>
            </a:r>
            <a:r>
              <a:rPr lang="en-US" sz="1200" kern="1200" dirty="0" err="1">
                <a:solidFill>
                  <a:schemeClr val="tx1"/>
                </a:solidFill>
                <a:effectLst/>
                <a:latin typeface="+mn-lt"/>
                <a:ea typeface="+mn-ea"/>
                <a:cs typeface="+mn-cs"/>
              </a:rPr>
              <a:t>DigitalCommons</a:t>
            </a:r>
            <a:r>
              <a:rPr lang="en-US" sz="1200" kern="1200" dirty="0">
                <a:solidFill>
                  <a:schemeClr val="tx1"/>
                </a:solidFill>
                <a:effectLst/>
                <a:latin typeface="+mn-lt"/>
                <a:ea typeface="+mn-ea"/>
                <a:cs typeface="+mn-cs"/>
              </a:rPr>
              <a:t> @ UNO?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Participation can boost your research profile and present it in a more customized way.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Digital Commons increases the visibility of your work since it is indexed by multiple search engines, for example Google, Google Scholar, Bing, and Duck </a:t>
            </a:r>
            <a:r>
              <a:rPr lang="en-US" sz="1200" kern="1200" dirty="0" err="1">
                <a:solidFill>
                  <a:schemeClr val="tx1"/>
                </a:solidFill>
                <a:effectLst/>
                <a:latin typeface="+mn-lt"/>
                <a:ea typeface="+mn-ea"/>
                <a:cs typeface="+mn-cs"/>
              </a:rPr>
              <a:t>Duck</a:t>
            </a:r>
            <a:r>
              <a:rPr lang="en-US" sz="1200" kern="1200" dirty="0">
                <a:solidFill>
                  <a:schemeClr val="tx1"/>
                </a:solidFill>
                <a:effectLst/>
                <a:latin typeface="+mn-lt"/>
                <a:ea typeface="+mn-ea"/>
                <a:cs typeface="+mn-cs"/>
              </a:rPr>
              <a:t> Go, making work more discoverable within search results.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Digital Commons is an open access repository it makes your research globally accessible.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increases longevity of your work since the submissions are intended to be a permanent part of </a:t>
            </a:r>
            <a:r>
              <a:rPr lang="en-US" sz="1200" kern="1200" dirty="0" err="1">
                <a:solidFill>
                  <a:schemeClr val="tx1"/>
                </a:solidFill>
                <a:effectLst/>
                <a:latin typeface="+mn-lt"/>
                <a:ea typeface="+mn-ea"/>
                <a:cs typeface="+mn-cs"/>
              </a:rPr>
              <a:t>DigitalCommons</a:t>
            </a:r>
            <a:r>
              <a:rPr lang="en-US" sz="1200" kern="1200" dirty="0">
                <a:solidFill>
                  <a:schemeClr val="tx1"/>
                </a:solidFill>
                <a:effectLst/>
                <a:latin typeface="+mn-lt"/>
                <a:ea typeface="+mn-ea"/>
                <a:cs typeface="+mn-cs"/>
              </a:rPr>
              <a:t> @ UNO and are not removed as is the case with some databases or websites.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Participation in Digital Commons allows you to create an author’s page with a dashboard that provides useful statistics, lets you track how readers are finding your work, and the monthly download reports allows for quick feedback on your work.  These metrics can be useful when it comes to promotion and tenure. When you set up your account be sure to use your UNO email address.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Digital Commons also creates a centralized location for your scholarship and creates access to supporting documents that can be uploaded to provide context for your research. It can be convenient to have all your work in one place.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tools on the site, such as the RSS feed and many social </a:t>
            </a:r>
            <a:r>
              <a:rPr lang="en-US" sz="1200" kern="1200">
                <a:solidFill>
                  <a:schemeClr val="tx1"/>
                </a:solidFill>
                <a:effectLst/>
                <a:latin typeface="+mn-lt"/>
                <a:ea typeface="+mn-ea"/>
                <a:cs typeface="+mn-cs"/>
              </a:rPr>
              <a:t>media plug-ins, </a:t>
            </a:r>
            <a:r>
              <a:rPr lang="en-US" sz="1200" kern="1200" dirty="0">
                <a:solidFill>
                  <a:schemeClr val="tx1"/>
                </a:solidFill>
                <a:effectLst/>
                <a:latin typeface="+mn-lt"/>
                <a:ea typeface="+mn-ea"/>
                <a:cs typeface="+mn-cs"/>
              </a:rPr>
              <a:t>can make it easy to share your work with colleagues and students.   </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5</a:t>
            </a:fld>
            <a:endParaRPr lang="en-US"/>
          </a:p>
        </p:txBody>
      </p:sp>
    </p:spTree>
    <p:extLst>
      <p:ext uri="{BB962C8B-B14F-4D97-AF65-F5344CB8AC3E}">
        <p14:creationId xmlns:p14="http://schemas.microsoft.com/office/powerpoint/2010/main" val="3267851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Getting your work in to Digital Commons is simple and easy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 just email your CV or Publications list to UNO Digital Commons @ </a:t>
            </a:r>
            <a:r>
              <a:rPr lang="en-US" sz="1200" kern="1200" dirty="0" err="1">
                <a:solidFill>
                  <a:schemeClr val="tx1"/>
                </a:solidFill>
                <a:effectLst/>
                <a:latin typeface="+mn-lt"/>
                <a:ea typeface="+mn-ea"/>
                <a:cs typeface="+mn-cs"/>
              </a:rPr>
              <a:t>UNOmaha</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edu</a:t>
            </a:r>
            <a:r>
              <a:rPr lang="en-US" sz="1200" kern="1200" dirty="0">
                <a:solidFill>
                  <a:schemeClr val="tx1"/>
                </a:solidFill>
                <a:effectLst/>
                <a:latin typeface="+mn-lt"/>
                <a:ea typeface="+mn-ea"/>
                <a:cs typeface="+mn-cs"/>
              </a:rPr>
              <a:t>.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 will check the copyright and permissions on each publication.  I will also reach out to publisher that hold the copyright and request permission to deposit.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thing to keep in mind is that if I cannot deposit the Version of record I can in some cases deposit the post print or the preprint  - so it is a good idea to keep these copies available.  I will reach out to you if I need an alternate version of your work or if I cannot upload something. </a:t>
            </a:r>
          </a:p>
          <a:p>
            <a:r>
              <a:rPr lang="en-US" dirty="0"/>
              <a:t>It really is that simple and easy – there are no catches. </a:t>
            </a:r>
          </a:p>
        </p:txBody>
      </p:sp>
      <p:sp>
        <p:nvSpPr>
          <p:cNvPr id="4" name="Slide Number Placeholder 3"/>
          <p:cNvSpPr>
            <a:spLocks noGrp="1"/>
          </p:cNvSpPr>
          <p:nvPr>
            <p:ph type="sldNum" sz="quarter" idx="5"/>
          </p:nvPr>
        </p:nvSpPr>
        <p:spPr/>
        <p:txBody>
          <a:bodyPr/>
          <a:lstStyle/>
          <a:p>
            <a:fld id="{DCED6671-D779-3C4F-A868-2BF6420B0861}" type="slidenum">
              <a:rPr lang="en-US" smtClean="0"/>
              <a:t>6</a:t>
            </a:fld>
            <a:endParaRPr lang="en-US"/>
          </a:p>
        </p:txBody>
      </p:sp>
    </p:spTree>
    <p:extLst>
      <p:ext uri="{BB962C8B-B14F-4D97-AF65-F5344CB8AC3E}">
        <p14:creationId xmlns:p14="http://schemas.microsoft.com/office/powerpoint/2010/main" val="2438327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Access is founded on the principle that knowledge and research is intended to be shared and facilitates that sharing of knowledge. (click) </a:t>
            </a:r>
          </a:p>
          <a:p>
            <a:r>
              <a:rPr lang="en-US" dirty="0"/>
              <a:t>Open Access is the free availability on the public internet of work that allows users to read, download, copy, distribute, print, search, link to, allows indexing, and passes the work as data to software, or any other lawful purpose without financial, legal, or technical barriers other than simply accessing the internet itself.  (click) In open access authors retain their copyright to control the integrity of their work and  retain the right to be properly cited – but allows re-use of their work to grow knowledge and research world wide.  (click)   These definitions of Open Access come from the Budapest Open Access Initiative that arose from a meeting of the Open Society Institute (now called open society foundations) which was a collection of scholars across many disciplines exploring the best ways to accelerate progress in the international effort to make research  in all fields freely available on the internet. The Open Society Foundations continues to meet to develop recommendations and approaches to opening up research and knowledge for all. [click]</a:t>
            </a:r>
          </a:p>
          <a:p>
            <a:r>
              <a:rPr lang="en-US" dirty="0"/>
              <a:t>Open access is a fundamental change to scholarly publishing – in traditional scholarly publishing model researchers apply for funds many through public agencies like the federal government, the researcher conducts research that generally results in a paper, that paper is submitted to a journal and is then reviewed by peer reviewers, the reviewers provide feedback the author makes adjustments the journal prepares to publish that paper – up to this point all the work has been done for free or paid for by those previously mentioned funders.  The journal publishes the article and then charges for access to that article which prevents others from accessing that paper in many cases the funders that paid for the original research. Open access changes the model at the point of publishing so that the paper and knowledge can be shared freely.  This is done in a couple of ways with the different open access types. (Click)</a:t>
            </a:r>
          </a:p>
        </p:txBody>
      </p:sp>
      <p:sp>
        <p:nvSpPr>
          <p:cNvPr id="4" name="Slide Number Placeholder 3"/>
          <p:cNvSpPr>
            <a:spLocks noGrp="1"/>
          </p:cNvSpPr>
          <p:nvPr>
            <p:ph type="sldNum" sz="quarter" idx="5"/>
          </p:nvPr>
        </p:nvSpPr>
        <p:spPr/>
        <p:txBody>
          <a:bodyPr/>
          <a:lstStyle/>
          <a:p>
            <a:fld id="{DCED6671-D779-3C4F-A868-2BF6420B0861}" type="slidenum">
              <a:rPr lang="en-US" smtClean="0"/>
              <a:t>7</a:t>
            </a:fld>
            <a:endParaRPr lang="en-US"/>
          </a:p>
        </p:txBody>
      </p:sp>
    </p:spTree>
    <p:extLst>
      <p:ext uri="{BB962C8B-B14F-4D97-AF65-F5344CB8AC3E}">
        <p14:creationId xmlns:p14="http://schemas.microsoft.com/office/powerpoint/2010/main" val="136373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major types of open access. (click)</a:t>
            </a:r>
          </a:p>
          <a:p>
            <a:r>
              <a:rPr lang="en-US" dirty="0"/>
              <a:t>Gold open access is probably the best known type and can be for fully open access journals where all the articles are freely available or hybrid journals where a subscription-based journal  makes certain articles freely available.   Many times Gold open access requires Article Processing Charges usually called APCs in order to publish the article open access and includes open licensing such as a creative commons license. (click)</a:t>
            </a:r>
          </a:p>
          <a:p>
            <a:r>
              <a:rPr lang="en-US" dirty="0"/>
              <a:t>The ideal version of open access called diamond or platinum open access  and is where the journal does not charge APCs for publishing, is openly licensed, and may receive outside funding to support the journal.  An example of platinum open access is the University of Nebraska at Omaha’s Journal of Religion and Film which receives institutional support and currently uses the Attribution creative Commons license. (click)</a:t>
            </a:r>
          </a:p>
          <a:p>
            <a:r>
              <a:rPr lang="en-US" dirty="0"/>
              <a:t>Bronze Open Access is where the journal makes the publications free to read but does not apply open licensing – this restricts how the end user can re-use or share the work. It really prevents others from building on that scholarship. (click)</a:t>
            </a:r>
          </a:p>
          <a:p>
            <a:r>
              <a:rPr lang="en-US" dirty="0"/>
              <a:t>Green Open Access is the last model.  This model uses self archiving of an article, usually the pre print or post print, in open access locations such as the author’s website, a subject or disciplinary repository, or an institutional repository like UNO’s Digital Commons.  As I had mentioned earlier, DigitalCommons@UNO relies heavily on Green Open Access.  Many publishers since they are the copyright holders to the article have strict guidelines that have to be followed, they may enact an embargo on the article for these open sites and usually require some type of publisher statement.  Depending on the restrictions decided by the publisher these may or may not be open licensed. This model relies heavily on the author’s effort to make their work freely available on alternate sites. </a:t>
            </a:r>
          </a:p>
        </p:txBody>
      </p:sp>
      <p:sp>
        <p:nvSpPr>
          <p:cNvPr id="4" name="Slide Number Placeholder 3"/>
          <p:cNvSpPr>
            <a:spLocks noGrp="1"/>
          </p:cNvSpPr>
          <p:nvPr>
            <p:ph type="sldNum" sz="quarter" idx="5"/>
          </p:nvPr>
        </p:nvSpPr>
        <p:spPr/>
        <p:txBody>
          <a:bodyPr/>
          <a:lstStyle/>
          <a:p>
            <a:fld id="{DCED6671-D779-3C4F-A868-2BF6420B0861}" type="slidenum">
              <a:rPr lang="en-US" smtClean="0"/>
              <a:t>8</a:t>
            </a:fld>
            <a:endParaRPr lang="en-US"/>
          </a:p>
        </p:txBody>
      </p:sp>
    </p:spTree>
    <p:extLst>
      <p:ext uri="{BB962C8B-B14F-4D97-AF65-F5344CB8AC3E}">
        <p14:creationId xmlns:p14="http://schemas.microsoft.com/office/powerpoint/2010/main" val="564903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University of Nebraska system supports open access, especially through the Big Ten Academic Alliance. Information on UNO’s Open Access Publishing agreements and any more that may be added can be found on the libraries Open Access Publishing Agreement section of our Open Access and Scholarly Publishing Guide.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agreements with Elsevier,  the Biochemical Society, </a:t>
            </a:r>
            <a:r>
              <a:rPr lang="en-US" dirty="0" err="1"/>
              <a:t>PLoS</a:t>
            </a:r>
            <a:r>
              <a:rPr lang="en-US" dirty="0"/>
              <a:t>, Institute of Physics, Wiley, and hopefully a renewed agreement with Cambridge University Press. All these agreements require the corresponding author to be affiliated with the University of Nebraska to be eligible.  So let’s take a closer look at each agreement.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9</a:t>
            </a:fld>
            <a:endParaRPr lang="en-US"/>
          </a:p>
        </p:txBody>
      </p:sp>
    </p:spTree>
    <p:extLst>
      <p:ext uri="{BB962C8B-B14F-4D97-AF65-F5344CB8AC3E}">
        <p14:creationId xmlns:p14="http://schemas.microsoft.com/office/powerpoint/2010/main" val="159694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1ABB4-A4C9-D740-BE92-B181978B39E5}"/>
              </a:ext>
            </a:extLst>
          </p:cNvPr>
          <p:cNvSpPr>
            <a:spLocks noGrp="1"/>
          </p:cNvSpPr>
          <p:nvPr>
            <p:ph type="ctrTitle"/>
          </p:nvPr>
        </p:nvSpPr>
        <p:spPr>
          <a:xfrm>
            <a:off x="914400" y="2802457"/>
            <a:ext cx="9144000" cy="689491"/>
          </a:xfrm>
          <a:prstGeom prst="rect">
            <a:avLst/>
          </a:prstGeom>
        </p:spPr>
        <p:txBody>
          <a:bodyPr anchor="t"/>
          <a:lstStyle>
            <a:lvl1pPr algn="l">
              <a:defRPr sz="4800" b="1"/>
            </a:lvl1pPr>
          </a:lstStyle>
          <a:p>
            <a:r>
              <a:rPr lang="en-US" dirty="0"/>
              <a:t>Click to edit Master title style</a:t>
            </a:r>
          </a:p>
        </p:txBody>
      </p:sp>
      <p:sp>
        <p:nvSpPr>
          <p:cNvPr id="3" name="Subtitle 2">
            <a:extLst>
              <a:ext uri="{FF2B5EF4-FFF2-40B4-BE49-F238E27FC236}">
                <a16:creationId xmlns:a16="http://schemas.microsoft.com/office/drawing/2014/main" id="{72CF632B-3613-C448-A0CE-35F31B4B46C5}"/>
              </a:ext>
            </a:extLst>
          </p:cNvPr>
          <p:cNvSpPr>
            <a:spLocks noGrp="1"/>
          </p:cNvSpPr>
          <p:nvPr>
            <p:ph type="subTitle" idx="1"/>
          </p:nvPr>
        </p:nvSpPr>
        <p:spPr>
          <a:xfrm>
            <a:off x="914400" y="3655047"/>
            <a:ext cx="9144000" cy="1175370"/>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1676D43-26CE-FD45-9FE1-B4404DBA4A52}"/>
              </a:ext>
            </a:extLst>
          </p:cNvPr>
          <p:cNvSpPr>
            <a:spLocks noGrp="1"/>
          </p:cNvSpPr>
          <p:nvPr>
            <p:ph type="dt" sz="half" idx="10"/>
          </p:nvPr>
        </p:nvSpPr>
        <p:spPr>
          <a:xfrm>
            <a:off x="914400" y="6001218"/>
            <a:ext cx="2743200" cy="365125"/>
          </a:xfrm>
          <a:prstGeom prst="rect">
            <a:avLst/>
          </a:prstGeom>
        </p:spPr>
        <p:txBody>
          <a:bodyPr/>
          <a:lstStyle/>
          <a:p>
            <a:endParaRPr lang="en-US" dirty="0"/>
          </a:p>
        </p:txBody>
      </p:sp>
      <p:sp>
        <p:nvSpPr>
          <p:cNvPr id="18" name="Text Placeholder 17">
            <a:extLst>
              <a:ext uri="{FF2B5EF4-FFF2-40B4-BE49-F238E27FC236}">
                <a16:creationId xmlns:a16="http://schemas.microsoft.com/office/drawing/2014/main" id="{39D7BB92-7BAB-C04F-8090-6FDDC8C51835}"/>
              </a:ext>
            </a:extLst>
          </p:cNvPr>
          <p:cNvSpPr>
            <a:spLocks noGrp="1"/>
          </p:cNvSpPr>
          <p:nvPr>
            <p:ph type="body" sz="quarter" idx="12" hasCustomPrompt="1"/>
          </p:nvPr>
        </p:nvSpPr>
        <p:spPr>
          <a:xfrm>
            <a:off x="914400" y="4993516"/>
            <a:ext cx="5859463" cy="893763"/>
          </a:xfrm>
          <a:prstGeom prst="rect">
            <a:avLst/>
          </a:prstGeo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Department Name</a:t>
            </a:r>
          </a:p>
        </p:txBody>
      </p:sp>
    </p:spTree>
    <p:extLst>
      <p:ext uri="{BB962C8B-B14F-4D97-AF65-F5344CB8AC3E}">
        <p14:creationId xmlns:p14="http://schemas.microsoft.com/office/powerpoint/2010/main" val="128855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0E2DC-6D7C-384B-87DD-CA056D978D93}"/>
              </a:ext>
            </a:extLst>
          </p:cNvPr>
          <p:cNvSpPr>
            <a:spLocks noGrp="1"/>
          </p:cNvSpPr>
          <p:nvPr>
            <p:ph type="title" hasCustomPrompt="1"/>
          </p:nvPr>
        </p:nvSpPr>
        <p:spPr/>
        <p:txBody>
          <a:bodyPr/>
          <a:lstStyle/>
          <a:p>
            <a:r>
              <a:rPr lang="en-US" dirty="0"/>
              <a:t>Click to edit Master interior title style</a:t>
            </a:r>
          </a:p>
        </p:txBody>
      </p:sp>
      <p:sp>
        <p:nvSpPr>
          <p:cNvPr id="3" name="Content Placeholder 2">
            <a:extLst>
              <a:ext uri="{FF2B5EF4-FFF2-40B4-BE49-F238E27FC236}">
                <a16:creationId xmlns:a16="http://schemas.microsoft.com/office/drawing/2014/main" id="{67E0C029-B732-244A-A5C0-1E29B06A34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0A48970A-FF76-7E4C-A3A6-32D10D603310}"/>
              </a:ext>
            </a:extLst>
          </p:cNvPr>
          <p:cNvSpPr>
            <a:spLocks noGrp="1"/>
          </p:cNvSpPr>
          <p:nvPr>
            <p:ph type="ftr" sz="quarter" idx="3"/>
          </p:nvPr>
        </p:nvSpPr>
        <p:spPr>
          <a:xfrm>
            <a:off x="1157835" y="6310312"/>
            <a:ext cx="9030038" cy="365125"/>
          </a:xfrm>
          <a:prstGeom prst="rect">
            <a:avLst/>
          </a:prstGeom>
        </p:spPr>
        <p:txBody>
          <a:bodyPr vert="horz" lIns="91440" tIns="45720" rIns="91440" bIns="45720" rtlCol="0" anchor="ctr"/>
          <a:lstStyle>
            <a:lvl1pPr algn="l">
              <a:defRPr sz="1600">
                <a:solidFill>
                  <a:schemeClr val="bg1"/>
                </a:solidFill>
              </a:defRPr>
            </a:lvl1pPr>
          </a:lstStyle>
          <a:p>
            <a:r>
              <a:rPr lang="en-US" dirty="0"/>
              <a:t>DEPARTMENT NAME</a:t>
            </a:r>
          </a:p>
        </p:txBody>
      </p:sp>
    </p:spTree>
    <p:extLst>
      <p:ext uri="{BB962C8B-B14F-4D97-AF65-F5344CB8AC3E}">
        <p14:creationId xmlns:p14="http://schemas.microsoft.com/office/powerpoint/2010/main" val="246772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892C0-2F0F-214E-8EE2-E5D6386F920B}"/>
              </a:ext>
            </a:extLst>
          </p:cNvPr>
          <p:cNvSpPr>
            <a:spLocks noGrp="1"/>
          </p:cNvSpPr>
          <p:nvPr>
            <p:ph type="title" hasCustomPrompt="1"/>
          </p:nvPr>
        </p:nvSpPr>
        <p:spPr/>
        <p:txBody>
          <a:bodyPr/>
          <a:lstStyle/>
          <a:p>
            <a:r>
              <a:rPr lang="en-US" dirty="0"/>
              <a:t>Click to edit Master interior title style</a:t>
            </a:r>
          </a:p>
        </p:txBody>
      </p:sp>
      <p:sp>
        <p:nvSpPr>
          <p:cNvPr id="3" name="Content Placeholder 2">
            <a:extLst>
              <a:ext uri="{FF2B5EF4-FFF2-40B4-BE49-F238E27FC236}">
                <a16:creationId xmlns:a16="http://schemas.microsoft.com/office/drawing/2014/main" id="{20EBF9EC-EDBB-AD4A-9976-62AD1288FAC7}"/>
              </a:ext>
            </a:extLst>
          </p:cNvPr>
          <p:cNvSpPr>
            <a:spLocks noGrp="1"/>
          </p:cNvSpPr>
          <p:nvPr>
            <p:ph sz="half" idx="1"/>
          </p:nvPr>
        </p:nvSpPr>
        <p:spPr>
          <a:xfrm>
            <a:off x="838200" y="1825625"/>
            <a:ext cx="5181600" cy="39763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D7818F-4166-A34F-B1C6-7BA7907F8229}"/>
              </a:ext>
            </a:extLst>
          </p:cNvPr>
          <p:cNvSpPr>
            <a:spLocks noGrp="1"/>
          </p:cNvSpPr>
          <p:nvPr>
            <p:ph sz="half" idx="2"/>
          </p:nvPr>
        </p:nvSpPr>
        <p:spPr>
          <a:xfrm>
            <a:off x="6172200" y="1825625"/>
            <a:ext cx="5181600" cy="39763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09241B2F-5771-F042-8101-4E6E4A295947}"/>
              </a:ext>
            </a:extLst>
          </p:cNvPr>
          <p:cNvSpPr>
            <a:spLocks noGrp="1"/>
          </p:cNvSpPr>
          <p:nvPr>
            <p:ph type="ftr" sz="quarter" idx="3"/>
          </p:nvPr>
        </p:nvSpPr>
        <p:spPr>
          <a:xfrm>
            <a:off x="1157835" y="6310312"/>
            <a:ext cx="9030038" cy="365125"/>
          </a:xfrm>
          <a:prstGeom prst="rect">
            <a:avLst/>
          </a:prstGeom>
        </p:spPr>
        <p:txBody>
          <a:bodyPr vert="horz" lIns="91440" tIns="45720" rIns="91440" bIns="45720" rtlCol="0" anchor="ctr"/>
          <a:lstStyle>
            <a:lvl1pPr algn="l">
              <a:defRPr sz="1600">
                <a:solidFill>
                  <a:schemeClr val="bg1"/>
                </a:solidFill>
              </a:defRPr>
            </a:lvl1pPr>
          </a:lstStyle>
          <a:p>
            <a:r>
              <a:rPr lang="en-US" dirty="0"/>
              <a:t>DEPARTMENT NAME</a:t>
            </a:r>
          </a:p>
        </p:txBody>
      </p:sp>
    </p:spTree>
    <p:extLst>
      <p:ext uri="{BB962C8B-B14F-4D97-AF65-F5344CB8AC3E}">
        <p14:creationId xmlns:p14="http://schemas.microsoft.com/office/powerpoint/2010/main" val="1792415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16E24-26F1-5A4F-B65E-79BDCC9499B6}"/>
              </a:ext>
            </a:extLst>
          </p:cNvPr>
          <p:cNvSpPr>
            <a:spLocks noGrp="1"/>
          </p:cNvSpPr>
          <p:nvPr>
            <p:ph type="title" hasCustomPrompt="1"/>
          </p:nvPr>
        </p:nvSpPr>
        <p:spPr>
          <a:xfrm>
            <a:off x="839788" y="365125"/>
            <a:ext cx="10515600" cy="1325563"/>
          </a:xfrm>
        </p:spPr>
        <p:txBody>
          <a:bodyPr/>
          <a:lstStyle/>
          <a:p>
            <a:r>
              <a:rPr lang="en-US" dirty="0"/>
              <a:t>Click to edit Master interior title style</a:t>
            </a:r>
          </a:p>
        </p:txBody>
      </p:sp>
      <p:sp>
        <p:nvSpPr>
          <p:cNvPr id="3" name="Text Placeholder 2">
            <a:extLst>
              <a:ext uri="{FF2B5EF4-FFF2-40B4-BE49-F238E27FC236}">
                <a16:creationId xmlns:a16="http://schemas.microsoft.com/office/drawing/2014/main" id="{6413E1F0-4E39-CA4C-9A29-6A6FAB3353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ECA85E-FB7A-7E49-A1C0-025331823557}"/>
              </a:ext>
            </a:extLst>
          </p:cNvPr>
          <p:cNvSpPr>
            <a:spLocks noGrp="1"/>
          </p:cNvSpPr>
          <p:nvPr>
            <p:ph sz="half" idx="2"/>
          </p:nvPr>
        </p:nvSpPr>
        <p:spPr>
          <a:xfrm>
            <a:off x="839788" y="2505075"/>
            <a:ext cx="5157787" cy="332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A0EC13-1C61-624E-86FE-679711E2F5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CFAF9C-999B-D240-AD38-879591A43C00}"/>
              </a:ext>
            </a:extLst>
          </p:cNvPr>
          <p:cNvSpPr>
            <a:spLocks noGrp="1"/>
          </p:cNvSpPr>
          <p:nvPr>
            <p:ph sz="quarter" idx="4"/>
          </p:nvPr>
        </p:nvSpPr>
        <p:spPr>
          <a:xfrm>
            <a:off x="6172200" y="2505075"/>
            <a:ext cx="5183188" cy="332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36FB93B7-E795-6F49-B146-0E2B22328A32}"/>
              </a:ext>
            </a:extLst>
          </p:cNvPr>
          <p:cNvSpPr>
            <a:spLocks noGrp="1"/>
          </p:cNvSpPr>
          <p:nvPr>
            <p:ph type="ftr" sz="quarter" idx="10"/>
          </p:nvPr>
        </p:nvSpPr>
        <p:spPr>
          <a:xfrm>
            <a:off x="1157835" y="6310312"/>
            <a:ext cx="9030038" cy="365125"/>
          </a:xfrm>
          <a:prstGeom prst="rect">
            <a:avLst/>
          </a:prstGeom>
        </p:spPr>
        <p:txBody>
          <a:bodyPr vert="horz" lIns="91440" tIns="45720" rIns="91440" bIns="45720" rtlCol="0" anchor="ctr"/>
          <a:lstStyle>
            <a:lvl1pPr algn="l">
              <a:defRPr sz="1600">
                <a:solidFill>
                  <a:schemeClr val="bg1"/>
                </a:solidFill>
              </a:defRPr>
            </a:lvl1pPr>
          </a:lstStyle>
          <a:p>
            <a:r>
              <a:rPr lang="en-US" dirty="0"/>
              <a:t>DEPARTMENT NAME</a:t>
            </a:r>
          </a:p>
        </p:txBody>
      </p:sp>
    </p:spTree>
    <p:extLst>
      <p:ext uri="{BB962C8B-B14F-4D97-AF65-F5344CB8AC3E}">
        <p14:creationId xmlns:p14="http://schemas.microsoft.com/office/powerpoint/2010/main" val="321510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692E-B298-BA42-92A3-94CAED55847F}"/>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interior title style</a:t>
            </a:r>
          </a:p>
        </p:txBody>
      </p:sp>
      <p:sp>
        <p:nvSpPr>
          <p:cNvPr id="3" name="Content Placeholder 2">
            <a:extLst>
              <a:ext uri="{FF2B5EF4-FFF2-40B4-BE49-F238E27FC236}">
                <a16:creationId xmlns:a16="http://schemas.microsoft.com/office/drawing/2014/main" id="{AF17F07D-7F3B-BD42-AAB1-45BBBDB166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DBD72C-2A6C-414F-8D24-4A8EF2CB0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3FD5BDBD-4321-F84A-A66B-284D997D571B}"/>
              </a:ext>
            </a:extLst>
          </p:cNvPr>
          <p:cNvSpPr>
            <a:spLocks noGrp="1"/>
          </p:cNvSpPr>
          <p:nvPr>
            <p:ph type="ftr" sz="quarter" idx="3"/>
          </p:nvPr>
        </p:nvSpPr>
        <p:spPr>
          <a:xfrm>
            <a:off x="1157835" y="6310312"/>
            <a:ext cx="9030038" cy="365125"/>
          </a:xfrm>
          <a:prstGeom prst="rect">
            <a:avLst/>
          </a:prstGeom>
        </p:spPr>
        <p:txBody>
          <a:bodyPr vert="horz" lIns="91440" tIns="45720" rIns="91440" bIns="45720" rtlCol="0" anchor="ctr"/>
          <a:lstStyle>
            <a:lvl1pPr algn="l">
              <a:defRPr sz="1600">
                <a:solidFill>
                  <a:schemeClr val="bg1"/>
                </a:solidFill>
              </a:defRPr>
            </a:lvl1pPr>
          </a:lstStyle>
          <a:p>
            <a:r>
              <a:rPr lang="en-US" dirty="0"/>
              <a:t>DEPARTMENT NAME</a:t>
            </a:r>
          </a:p>
        </p:txBody>
      </p:sp>
    </p:spTree>
    <p:extLst>
      <p:ext uri="{BB962C8B-B14F-4D97-AF65-F5344CB8AC3E}">
        <p14:creationId xmlns:p14="http://schemas.microsoft.com/office/powerpoint/2010/main" val="263403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2A033-4994-8E47-ACCE-130B30012235}"/>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interior title style</a:t>
            </a:r>
          </a:p>
        </p:txBody>
      </p:sp>
      <p:sp>
        <p:nvSpPr>
          <p:cNvPr id="3" name="Picture Placeholder 2">
            <a:extLst>
              <a:ext uri="{FF2B5EF4-FFF2-40B4-BE49-F238E27FC236}">
                <a16:creationId xmlns:a16="http://schemas.microsoft.com/office/drawing/2014/main" id="{F7E58734-134F-294C-8A79-1D093C3B56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9D20B5-4BC4-B34B-88A0-93AB8CBEB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8703285B-A734-F941-9822-C9D02A727152}"/>
              </a:ext>
            </a:extLst>
          </p:cNvPr>
          <p:cNvSpPr>
            <a:spLocks noGrp="1"/>
          </p:cNvSpPr>
          <p:nvPr>
            <p:ph type="ftr" sz="quarter" idx="3"/>
          </p:nvPr>
        </p:nvSpPr>
        <p:spPr>
          <a:xfrm>
            <a:off x="1157835" y="6310312"/>
            <a:ext cx="9030038" cy="365125"/>
          </a:xfrm>
          <a:prstGeom prst="rect">
            <a:avLst/>
          </a:prstGeom>
        </p:spPr>
        <p:txBody>
          <a:bodyPr vert="horz" lIns="91440" tIns="45720" rIns="91440" bIns="45720" rtlCol="0" anchor="ctr"/>
          <a:lstStyle>
            <a:lvl1pPr algn="l">
              <a:defRPr sz="1600">
                <a:solidFill>
                  <a:schemeClr val="bg1"/>
                </a:solidFill>
              </a:defRPr>
            </a:lvl1pPr>
          </a:lstStyle>
          <a:p>
            <a:r>
              <a:rPr lang="en-US" dirty="0"/>
              <a:t>DEPARTMENT NAME</a:t>
            </a:r>
          </a:p>
        </p:txBody>
      </p:sp>
    </p:spTree>
    <p:extLst>
      <p:ext uri="{BB962C8B-B14F-4D97-AF65-F5344CB8AC3E}">
        <p14:creationId xmlns:p14="http://schemas.microsoft.com/office/powerpoint/2010/main" val="921457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B0A92284-6D85-974A-9889-75E7BE88EC61}"/>
              </a:ext>
            </a:extLst>
          </p:cNvPr>
          <p:cNvSpPr>
            <a:spLocks noGrp="1"/>
          </p:cNvSpPr>
          <p:nvPr>
            <p:ph type="ftr" sz="quarter" idx="3"/>
          </p:nvPr>
        </p:nvSpPr>
        <p:spPr>
          <a:xfrm>
            <a:off x="1157835" y="6310312"/>
            <a:ext cx="9030038" cy="365125"/>
          </a:xfrm>
          <a:prstGeom prst="rect">
            <a:avLst/>
          </a:prstGeom>
        </p:spPr>
        <p:txBody>
          <a:bodyPr vert="horz" lIns="91440" tIns="45720" rIns="91440" bIns="45720" rtlCol="0" anchor="ctr"/>
          <a:lstStyle>
            <a:lvl1pPr algn="l">
              <a:defRPr sz="1600">
                <a:solidFill>
                  <a:schemeClr val="tx1"/>
                </a:solidFill>
              </a:defRPr>
            </a:lvl1pPr>
          </a:lstStyle>
          <a:p>
            <a:r>
              <a:rPr lang="en-US" dirty="0"/>
              <a:t>DEPARTMENT NAME</a:t>
            </a:r>
          </a:p>
        </p:txBody>
      </p:sp>
      <p:sp>
        <p:nvSpPr>
          <p:cNvPr id="8" name="Title 1">
            <a:extLst>
              <a:ext uri="{FF2B5EF4-FFF2-40B4-BE49-F238E27FC236}">
                <a16:creationId xmlns:a16="http://schemas.microsoft.com/office/drawing/2014/main" id="{89A9FC2F-1125-9149-967D-E7D2FC1CBF68}"/>
              </a:ext>
            </a:extLst>
          </p:cNvPr>
          <p:cNvSpPr>
            <a:spLocks noGrp="1"/>
          </p:cNvSpPr>
          <p:nvPr>
            <p:ph type="ctrTitle" hasCustomPrompt="1"/>
          </p:nvPr>
        </p:nvSpPr>
        <p:spPr>
          <a:xfrm>
            <a:off x="914399" y="1621357"/>
            <a:ext cx="10182225" cy="689491"/>
          </a:xfrm>
          <a:prstGeom prst="rect">
            <a:avLst/>
          </a:prstGeom>
        </p:spPr>
        <p:txBody>
          <a:bodyPr anchor="t"/>
          <a:lstStyle>
            <a:lvl1pPr algn="l">
              <a:defRPr sz="4800" b="1"/>
            </a:lvl1pPr>
          </a:lstStyle>
          <a:p>
            <a:r>
              <a:rPr lang="en-US" dirty="0"/>
              <a:t>Click to edit Master divider style</a:t>
            </a:r>
          </a:p>
        </p:txBody>
      </p:sp>
      <p:sp>
        <p:nvSpPr>
          <p:cNvPr id="9" name="Subtitle 2">
            <a:extLst>
              <a:ext uri="{FF2B5EF4-FFF2-40B4-BE49-F238E27FC236}">
                <a16:creationId xmlns:a16="http://schemas.microsoft.com/office/drawing/2014/main" id="{94C09319-B5A5-DB4D-8F9C-CD883431FC0F}"/>
              </a:ext>
            </a:extLst>
          </p:cNvPr>
          <p:cNvSpPr>
            <a:spLocks noGrp="1"/>
          </p:cNvSpPr>
          <p:nvPr>
            <p:ph type="subTitle" idx="1" hasCustomPrompt="1"/>
          </p:nvPr>
        </p:nvSpPr>
        <p:spPr>
          <a:xfrm>
            <a:off x="914400" y="2473947"/>
            <a:ext cx="9144000" cy="3183904"/>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divider subtitle style</a:t>
            </a:r>
          </a:p>
        </p:txBody>
      </p:sp>
    </p:spTree>
    <p:extLst>
      <p:ext uri="{BB962C8B-B14F-4D97-AF65-F5344CB8AC3E}">
        <p14:creationId xmlns:p14="http://schemas.microsoft.com/office/powerpoint/2010/main" val="154661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19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BFF7-B66E-AF4F-BB73-F931808C6091}"/>
              </a:ext>
            </a:extLst>
          </p:cNvPr>
          <p:cNvSpPr>
            <a:spLocks noGrp="1"/>
          </p:cNvSpPr>
          <p:nvPr>
            <p:ph type="title"/>
          </p:nvPr>
        </p:nvSpPr>
        <p:spPr>
          <a:xfrm>
            <a:off x="838200" y="4869221"/>
            <a:ext cx="10515600" cy="676173"/>
          </a:xfrm>
          <a:prstGeom prst="rect">
            <a:avLst/>
          </a:prstGeom>
        </p:spPr>
        <p:txBody>
          <a:bodyPr/>
          <a:lstStyle>
            <a:lvl1pPr algn="ctr">
              <a:defRPr sz="3200" b="1"/>
            </a:lvl1pPr>
          </a:lstStyle>
          <a:p>
            <a:r>
              <a:rPr lang="en-US" dirty="0"/>
              <a:t>Click to edit Master title style</a:t>
            </a:r>
          </a:p>
        </p:txBody>
      </p:sp>
    </p:spTree>
    <p:extLst>
      <p:ext uri="{BB962C8B-B14F-4D97-AF65-F5344CB8AC3E}">
        <p14:creationId xmlns:p14="http://schemas.microsoft.com/office/powerpoint/2010/main" val="1988253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F0FB03-FC51-274D-A4F2-BAA829A47BEF}"/>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01811585"/>
      </p:ext>
    </p:extLst>
  </p:cSld>
  <p:clrMap bg1="dk1" tx1="lt1" bg2="dk2" tx2="lt2" accent1="accent1" accent2="accent2" accent3="accent3" accent4="accent4" accent5="accent5" accent6="accent6" hlink="hlink" folHlink="folHlink"/>
  <p:sldLayoutIdLst>
    <p:sldLayoutId id="2147483649"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E7EA38-C2CE-DC48-8D16-4BAC6D9874B2}"/>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4C6C1D2-49C4-1A4F-BF79-BD8D6FCD3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interior title style</a:t>
            </a:r>
          </a:p>
        </p:txBody>
      </p:sp>
      <p:sp>
        <p:nvSpPr>
          <p:cNvPr id="3" name="Text Placeholder 2">
            <a:extLst>
              <a:ext uri="{FF2B5EF4-FFF2-40B4-BE49-F238E27FC236}">
                <a16:creationId xmlns:a16="http://schemas.microsoft.com/office/drawing/2014/main" id="{B4CEB20D-1047-EF4A-AF9A-A90791F25774}"/>
              </a:ext>
            </a:extLst>
          </p:cNvPr>
          <p:cNvSpPr>
            <a:spLocks noGrp="1"/>
          </p:cNvSpPr>
          <p:nvPr>
            <p:ph type="body" idx="1"/>
          </p:nvPr>
        </p:nvSpPr>
        <p:spPr>
          <a:xfrm>
            <a:off x="838200" y="1825625"/>
            <a:ext cx="10515600" cy="39925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BBACFC4-8B69-A341-B39E-628E01728EC5}"/>
              </a:ext>
            </a:extLst>
          </p:cNvPr>
          <p:cNvSpPr>
            <a:spLocks noGrp="1"/>
          </p:cNvSpPr>
          <p:nvPr>
            <p:ph type="ftr" sz="quarter" idx="3"/>
          </p:nvPr>
        </p:nvSpPr>
        <p:spPr>
          <a:xfrm>
            <a:off x="1157835" y="6310312"/>
            <a:ext cx="9030038" cy="365125"/>
          </a:xfrm>
          <a:prstGeom prst="rect">
            <a:avLst/>
          </a:prstGeom>
        </p:spPr>
        <p:txBody>
          <a:bodyPr vert="horz" lIns="91440" tIns="45720" rIns="91440" bIns="45720" rtlCol="0" anchor="ctr"/>
          <a:lstStyle>
            <a:lvl1pPr algn="l">
              <a:defRPr sz="1600">
                <a:solidFill>
                  <a:schemeClr val="bg1"/>
                </a:solidFill>
              </a:defRPr>
            </a:lvl1pPr>
          </a:lstStyle>
          <a:p>
            <a:r>
              <a:rPr lang="en-US" dirty="0"/>
              <a:t>DEPARTMENT NAME</a:t>
            </a:r>
          </a:p>
        </p:txBody>
      </p:sp>
    </p:spTree>
    <p:extLst>
      <p:ext uri="{BB962C8B-B14F-4D97-AF65-F5344CB8AC3E}">
        <p14:creationId xmlns:p14="http://schemas.microsoft.com/office/powerpoint/2010/main" val="740814283"/>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8" r:id="rId4"/>
    <p:sldLayoutId id="2147483669" r:id="rId5"/>
  </p:sldLayoutIdLst>
  <p:hf sldNum="0" hdr="0" dt="0"/>
  <p:txStyles>
    <p:titleStyle>
      <a:lvl1pPr algn="l" defTabSz="914400" rtl="0" eaLnBrk="1" latinLnBrk="0" hangingPunct="1">
        <a:lnSpc>
          <a:spcPct val="90000"/>
        </a:lnSpc>
        <a:spcBef>
          <a:spcPct val="0"/>
        </a:spcBef>
        <a:buNone/>
        <a:defRPr sz="3200" b="1" kern="1200">
          <a:solidFill>
            <a:srgbClr val="D719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7699867-562E-CD4B-B841-D4BA6BC590C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05458718"/>
      </p:ext>
    </p:extLst>
  </p:cSld>
  <p:clrMap bg1="dk1" tx1="lt1" bg2="dk2" tx2="lt2" accent1="accent1" accent2="accent2" accent3="accent3" accent4="accent4" accent5="accent5" accent6="accent6" hlink="hlink" folHlink="folHlink"/>
  <p:sldLayoutIdLst>
    <p:sldLayoutId id="2147483673" r:id="rId1"/>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0C1499-9A35-9F48-98EC-702212B7BF7C}"/>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850290482"/>
      </p:ext>
    </p:extLst>
  </p:cSld>
  <p:clrMap bg1="dk1" tx1="lt1" bg2="dk2" tx2="lt2" accent1="accent1" accent2="accent2" accent3="accent3" accent4="accent4" accent5="accent5" accent6="accent6" hlink="hlink" folHlink="folHlink"/>
  <p:sldLayoutIdLst>
    <p:sldLayoutId id="2147483691" r:id="rId1"/>
    <p:sldLayoutId id="2147483690"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www.budapestopenaccessinitiative.org/open-access-toward-the-internet-of-the-mind" TargetMode="External"/><Relationship Id="rId13" Type="http://schemas.openxmlformats.org/officeDocument/2006/relationships/hyperlink" Target="https://openaccess.unt.edu/open-access-glossary" TargetMode="External"/><Relationship Id="rId3" Type="http://schemas.openxmlformats.org/officeDocument/2006/relationships/hyperlink" Target="https://www.budapestopenaccessinitiative.org/" TargetMode="External"/><Relationship Id="rId7" Type="http://schemas.openxmlformats.org/officeDocument/2006/relationships/hyperlink" Target="https://digitalcommons.unomaha.edu/" TargetMode="External"/><Relationship Id="rId12" Type="http://schemas.openxmlformats.org/officeDocument/2006/relationships/hyperlink" Target="https://digitalcommons.unomaha.edu/faq.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11" Type="http://schemas.openxmlformats.org/officeDocument/2006/relationships/hyperlink" Target="https://digitalcommons.unomaha.edu/about.html" TargetMode="External"/><Relationship Id="rId5" Type="http://schemas.openxmlformats.org/officeDocument/2006/relationships/hyperlink" Target="https://creativecommons.org/" TargetMode="External"/><Relationship Id="rId10" Type="http://schemas.openxmlformats.org/officeDocument/2006/relationships/hyperlink" Target="https://libguides.unomaha.edu/openaccess/home" TargetMode="External"/><Relationship Id="rId4" Type="http://schemas.openxmlformats.org/officeDocument/2006/relationships/hyperlink" Target="https://certificates.creativecommons.org/cccertedu/chapter/6-1-open-access-to-scholarship/" TargetMode="External"/><Relationship Id="rId9" Type="http://schemas.openxmlformats.org/officeDocument/2006/relationships/hyperlink" Target="https://www.springernature.com/gp/open-research/about/benefit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jenniegaston@unomaha.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UNODigitalCommons@unomaha.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digitalcommons.unomaha.edu/"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mailto:unodigitalcommons@unomaha.edu"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77DEE-A39C-1C40-8BB7-06FA3DEC1CF9}"/>
              </a:ext>
            </a:extLst>
          </p:cNvPr>
          <p:cNvSpPr>
            <a:spLocks noGrp="1"/>
          </p:cNvSpPr>
          <p:nvPr>
            <p:ph type="ctrTitle"/>
          </p:nvPr>
        </p:nvSpPr>
        <p:spPr>
          <a:xfrm>
            <a:off x="914399" y="2802457"/>
            <a:ext cx="11042249" cy="689491"/>
          </a:xfrm>
        </p:spPr>
        <p:txBody>
          <a:bodyPr/>
          <a:lstStyle/>
          <a:p>
            <a:r>
              <a:rPr lang="en-US" dirty="0"/>
              <a:t>Digital Commons and Open Access</a:t>
            </a:r>
          </a:p>
        </p:txBody>
      </p:sp>
      <p:sp>
        <p:nvSpPr>
          <p:cNvPr id="3" name="Subtitle 2">
            <a:extLst>
              <a:ext uri="{FF2B5EF4-FFF2-40B4-BE49-F238E27FC236}">
                <a16:creationId xmlns:a16="http://schemas.microsoft.com/office/drawing/2014/main" id="{E7D5699A-C14A-6C41-B92E-8BB5E4C84D31}"/>
              </a:ext>
            </a:extLst>
          </p:cNvPr>
          <p:cNvSpPr>
            <a:spLocks noGrp="1"/>
          </p:cNvSpPr>
          <p:nvPr>
            <p:ph type="subTitle" idx="1"/>
          </p:nvPr>
        </p:nvSpPr>
        <p:spPr/>
        <p:txBody>
          <a:bodyPr/>
          <a:lstStyle/>
          <a:p>
            <a:r>
              <a:rPr lang="en-US" dirty="0"/>
              <a:t>Utilizing DigitalCommons@UNO and UNO’s Open Access Publishing Agreements to make your work open and accessible</a:t>
            </a:r>
          </a:p>
        </p:txBody>
      </p:sp>
      <p:sp>
        <p:nvSpPr>
          <p:cNvPr id="6" name="Date Placeholder 5">
            <a:extLst>
              <a:ext uri="{FF2B5EF4-FFF2-40B4-BE49-F238E27FC236}">
                <a16:creationId xmlns:a16="http://schemas.microsoft.com/office/drawing/2014/main" id="{204BE8EA-9E9B-7640-AF1A-AC63B40490F3}"/>
              </a:ext>
            </a:extLst>
          </p:cNvPr>
          <p:cNvSpPr>
            <a:spLocks noGrp="1"/>
          </p:cNvSpPr>
          <p:nvPr>
            <p:ph type="dt" sz="half" idx="10"/>
          </p:nvPr>
        </p:nvSpPr>
        <p:spPr/>
        <p:txBody>
          <a:bodyPr/>
          <a:lstStyle/>
          <a:p>
            <a:r>
              <a:rPr lang="en-US" dirty="0"/>
              <a:t>February 7, 2024</a:t>
            </a:r>
          </a:p>
        </p:txBody>
      </p:sp>
      <p:sp>
        <p:nvSpPr>
          <p:cNvPr id="4" name="Text Placeholder 3">
            <a:extLst>
              <a:ext uri="{FF2B5EF4-FFF2-40B4-BE49-F238E27FC236}">
                <a16:creationId xmlns:a16="http://schemas.microsoft.com/office/drawing/2014/main" id="{0ABBE863-C217-C940-8FFB-F2E0D3029C6C}"/>
              </a:ext>
            </a:extLst>
          </p:cNvPr>
          <p:cNvSpPr>
            <a:spLocks noGrp="1"/>
          </p:cNvSpPr>
          <p:nvPr>
            <p:ph type="body" sz="quarter" idx="12"/>
          </p:nvPr>
        </p:nvSpPr>
        <p:spPr>
          <a:xfrm>
            <a:off x="914400" y="4993516"/>
            <a:ext cx="6898511" cy="893763"/>
          </a:xfrm>
        </p:spPr>
        <p:txBody>
          <a:bodyPr/>
          <a:lstStyle/>
          <a:p>
            <a:r>
              <a:rPr lang="en-US" dirty="0"/>
              <a:t>Jennie Tobler-Gaston, Institutional Repository Coordinator</a:t>
            </a:r>
          </a:p>
          <a:p>
            <a:r>
              <a:rPr lang="en-US" dirty="0"/>
              <a:t>Criss Library</a:t>
            </a:r>
          </a:p>
        </p:txBody>
      </p:sp>
    </p:spTree>
    <p:extLst>
      <p:ext uri="{BB962C8B-B14F-4D97-AF65-F5344CB8AC3E}">
        <p14:creationId xmlns:p14="http://schemas.microsoft.com/office/powerpoint/2010/main" val="2251819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347241" y="241338"/>
            <a:ext cx="11447362" cy="689491"/>
          </a:xfrm>
        </p:spPr>
        <p:txBody>
          <a:bodyPr/>
          <a:lstStyle/>
          <a:p>
            <a:r>
              <a:rPr lang="en-US" dirty="0"/>
              <a:t>Elsevier</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DigitalCommons@UNO – Criss Library</a:t>
            </a:r>
          </a:p>
        </p:txBody>
      </p:sp>
      <p:sp>
        <p:nvSpPr>
          <p:cNvPr id="12" name="TextBox 11">
            <a:extLst>
              <a:ext uri="{FF2B5EF4-FFF2-40B4-BE49-F238E27FC236}">
                <a16:creationId xmlns:a16="http://schemas.microsoft.com/office/drawing/2014/main" id="{5A31CA05-2EAE-4AF4-AF87-146303D65EBA}"/>
              </a:ext>
            </a:extLst>
          </p:cNvPr>
          <p:cNvSpPr txBox="1"/>
          <p:nvPr/>
        </p:nvSpPr>
        <p:spPr>
          <a:xfrm>
            <a:off x="1424500" y="1518036"/>
            <a:ext cx="9292844"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10% discount on APCs </a:t>
            </a:r>
          </a:p>
        </p:txBody>
      </p:sp>
      <p:sp>
        <p:nvSpPr>
          <p:cNvPr id="13" name="TextBox 12">
            <a:extLst>
              <a:ext uri="{FF2B5EF4-FFF2-40B4-BE49-F238E27FC236}">
                <a16:creationId xmlns:a16="http://schemas.microsoft.com/office/drawing/2014/main" id="{7152B122-4986-4BCC-BD4C-90AB95BFA131}"/>
              </a:ext>
            </a:extLst>
          </p:cNvPr>
          <p:cNvSpPr txBox="1"/>
          <p:nvPr/>
        </p:nvSpPr>
        <p:spPr>
          <a:xfrm>
            <a:off x="1424500" y="2090655"/>
            <a:ext cx="9292844"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Corresponding author affiliated with UNO</a:t>
            </a:r>
          </a:p>
        </p:txBody>
      </p:sp>
      <p:sp>
        <p:nvSpPr>
          <p:cNvPr id="14" name="TextBox 13">
            <a:extLst>
              <a:ext uri="{FF2B5EF4-FFF2-40B4-BE49-F238E27FC236}">
                <a16:creationId xmlns:a16="http://schemas.microsoft.com/office/drawing/2014/main" id="{CE36A03D-CE71-42F6-96A3-8DDCF2859553}"/>
              </a:ext>
            </a:extLst>
          </p:cNvPr>
          <p:cNvSpPr txBox="1"/>
          <p:nvPr/>
        </p:nvSpPr>
        <p:spPr>
          <a:xfrm>
            <a:off x="1424500" y="2835740"/>
            <a:ext cx="9292844"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Majority of Elsevier’s hybrid journals are eligible </a:t>
            </a:r>
          </a:p>
        </p:txBody>
      </p:sp>
      <p:sp>
        <p:nvSpPr>
          <p:cNvPr id="15" name="TextBox 14">
            <a:extLst>
              <a:ext uri="{FF2B5EF4-FFF2-40B4-BE49-F238E27FC236}">
                <a16:creationId xmlns:a16="http://schemas.microsoft.com/office/drawing/2014/main" id="{344CD58C-47CE-44E8-A182-64DC0B2710FD}"/>
              </a:ext>
            </a:extLst>
          </p:cNvPr>
          <p:cNvSpPr txBox="1"/>
          <p:nvPr/>
        </p:nvSpPr>
        <p:spPr>
          <a:xfrm>
            <a:off x="1449578" y="3627172"/>
            <a:ext cx="9292844"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Rights and Access step – Choose the University of Nebraska at Omaha</a:t>
            </a:r>
          </a:p>
        </p:txBody>
      </p:sp>
      <p:sp>
        <p:nvSpPr>
          <p:cNvPr id="16" name="TextBox 15">
            <a:extLst>
              <a:ext uri="{FF2B5EF4-FFF2-40B4-BE49-F238E27FC236}">
                <a16:creationId xmlns:a16="http://schemas.microsoft.com/office/drawing/2014/main" id="{14632A24-6E0B-48A0-965D-1A0F27B27963}"/>
              </a:ext>
            </a:extLst>
          </p:cNvPr>
          <p:cNvSpPr txBox="1"/>
          <p:nvPr/>
        </p:nvSpPr>
        <p:spPr>
          <a:xfrm>
            <a:off x="1424500" y="4641859"/>
            <a:ext cx="9292844"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CC BY   or   CC BY NC ND</a:t>
            </a:r>
          </a:p>
        </p:txBody>
      </p:sp>
    </p:spTree>
    <p:extLst>
      <p:ext uri="{BB962C8B-B14F-4D97-AF65-F5344CB8AC3E}">
        <p14:creationId xmlns:p14="http://schemas.microsoft.com/office/powerpoint/2010/main" val="14087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347241" y="241338"/>
            <a:ext cx="11447362" cy="689491"/>
          </a:xfrm>
        </p:spPr>
        <p:txBody>
          <a:bodyPr/>
          <a:lstStyle/>
          <a:p>
            <a:r>
              <a:rPr lang="en-US" dirty="0"/>
              <a:t>Biochemical Society</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DigitalCommons@UNO – Criss Library</a:t>
            </a:r>
          </a:p>
        </p:txBody>
      </p:sp>
      <p:sp>
        <p:nvSpPr>
          <p:cNvPr id="11" name="TextBox 10">
            <a:extLst>
              <a:ext uri="{FF2B5EF4-FFF2-40B4-BE49-F238E27FC236}">
                <a16:creationId xmlns:a16="http://schemas.microsoft.com/office/drawing/2014/main" id="{61DDB8FD-E6A5-4B41-86CE-04CA03161CA4}"/>
              </a:ext>
            </a:extLst>
          </p:cNvPr>
          <p:cNvSpPr txBox="1"/>
          <p:nvPr/>
        </p:nvSpPr>
        <p:spPr>
          <a:xfrm>
            <a:off x="1449578" y="1510742"/>
            <a:ext cx="9292844"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APCs are fully covered in the 7 journals, including the gold journals</a:t>
            </a:r>
          </a:p>
        </p:txBody>
      </p:sp>
      <p:sp>
        <p:nvSpPr>
          <p:cNvPr id="12" name="TextBox 11">
            <a:extLst>
              <a:ext uri="{FF2B5EF4-FFF2-40B4-BE49-F238E27FC236}">
                <a16:creationId xmlns:a16="http://schemas.microsoft.com/office/drawing/2014/main" id="{79A2043A-D749-4CD5-87B9-58D279C304D2}"/>
              </a:ext>
            </a:extLst>
          </p:cNvPr>
          <p:cNvSpPr txBox="1"/>
          <p:nvPr/>
        </p:nvSpPr>
        <p:spPr>
          <a:xfrm>
            <a:off x="1424500" y="2567708"/>
            <a:ext cx="9292844"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Articles must be accepted on or after January 1, 2024</a:t>
            </a:r>
          </a:p>
        </p:txBody>
      </p:sp>
      <p:sp>
        <p:nvSpPr>
          <p:cNvPr id="13" name="TextBox 12">
            <a:extLst>
              <a:ext uri="{FF2B5EF4-FFF2-40B4-BE49-F238E27FC236}">
                <a16:creationId xmlns:a16="http://schemas.microsoft.com/office/drawing/2014/main" id="{C8E21ABA-CBDF-4F71-BD95-12C49BB452F6}"/>
              </a:ext>
            </a:extLst>
          </p:cNvPr>
          <p:cNvSpPr txBox="1"/>
          <p:nvPr/>
        </p:nvSpPr>
        <p:spPr>
          <a:xfrm>
            <a:off x="1449578" y="3290019"/>
            <a:ext cx="9292844"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Corresponding author affiliated with UNO</a:t>
            </a:r>
          </a:p>
        </p:txBody>
      </p:sp>
      <p:sp>
        <p:nvSpPr>
          <p:cNvPr id="14" name="TextBox 13">
            <a:extLst>
              <a:ext uri="{FF2B5EF4-FFF2-40B4-BE49-F238E27FC236}">
                <a16:creationId xmlns:a16="http://schemas.microsoft.com/office/drawing/2014/main" id="{CD73A130-7595-4CC4-80A2-43DC8769F9EB}"/>
              </a:ext>
            </a:extLst>
          </p:cNvPr>
          <p:cNvSpPr txBox="1"/>
          <p:nvPr/>
        </p:nvSpPr>
        <p:spPr>
          <a:xfrm>
            <a:off x="1424500" y="3984723"/>
            <a:ext cx="9292844"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Validate Institution</a:t>
            </a:r>
          </a:p>
        </p:txBody>
      </p:sp>
      <p:sp>
        <p:nvSpPr>
          <p:cNvPr id="15" name="TextBox 14">
            <a:extLst>
              <a:ext uri="{FF2B5EF4-FFF2-40B4-BE49-F238E27FC236}">
                <a16:creationId xmlns:a16="http://schemas.microsoft.com/office/drawing/2014/main" id="{E5A1202A-98C0-4AB7-BC28-E947757B4987}"/>
              </a:ext>
            </a:extLst>
          </p:cNvPr>
          <p:cNvSpPr txBox="1"/>
          <p:nvPr/>
        </p:nvSpPr>
        <p:spPr>
          <a:xfrm>
            <a:off x="1424500" y="4638409"/>
            <a:ext cx="9292844"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CC BY   or    CC BY NC ND</a:t>
            </a:r>
          </a:p>
        </p:txBody>
      </p:sp>
    </p:spTree>
    <p:extLst>
      <p:ext uri="{BB962C8B-B14F-4D97-AF65-F5344CB8AC3E}">
        <p14:creationId xmlns:p14="http://schemas.microsoft.com/office/powerpoint/2010/main" val="241858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347241" y="241338"/>
            <a:ext cx="11447362" cy="689491"/>
          </a:xfrm>
        </p:spPr>
        <p:txBody>
          <a:bodyPr/>
          <a:lstStyle/>
          <a:p>
            <a:r>
              <a:rPr lang="en-US" dirty="0" err="1"/>
              <a:t>PLoS</a:t>
            </a:r>
            <a:endParaRPr lang="en-US" dirty="0"/>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DigitalCommons@UNO – Criss Library</a:t>
            </a:r>
          </a:p>
        </p:txBody>
      </p:sp>
      <p:sp>
        <p:nvSpPr>
          <p:cNvPr id="7" name="TextBox 6">
            <a:extLst>
              <a:ext uri="{FF2B5EF4-FFF2-40B4-BE49-F238E27FC236}">
                <a16:creationId xmlns:a16="http://schemas.microsoft.com/office/drawing/2014/main" id="{16861A9D-21D8-4972-9D83-E4F4B19019D7}"/>
              </a:ext>
            </a:extLst>
          </p:cNvPr>
          <p:cNvSpPr txBox="1"/>
          <p:nvPr/>
        </p:nvSpPr>
        <p:spPr>
          <a:xfrm>
            <a:off x="1384835" y="3597992"/>
            <a:ext cx="9292844"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The corresponding author afflicted with UNO for full coverage </a:t>
            </a:r>
          </a:p>
        </p:txBody>
      </p:sp>
      <p:sp>
        <p:nvSpPr>
          <p:cNvPr id="8" name="TextBox 7">
            <a:extLst>
              <a:ext uri="{FF2B5EF4-FFF2-40B4-BE49-F238E27FC236}">
                <a16:creationId xmlns:a16="http://schemas.microsoft.com/office/drawing/2014/main" id="{081AFE1E-B69D-4162-BF5B-7E89EAB558F7}"/>
              </a:ext>
            </a:extLst>
          </p:cNvPr>
          <p:cNvSpPr txBox="1"/>
          <p:nvPr/>
        </p:nvSpPr>
        <p:spPr>
          <a:xfrm>
            <a:off x="1384835" y="2197695"/>
            <a:ext cx="8803038"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Accepted for publication after January 1, 2021</a:t>
            </a:r>
          </a:p>
        </p:txBody>
      </p:sp>
      <p:sp>
        <p:nvSpPr>
          <p:cNvPr id="9" name="TextBox 8">
            <a:extLst>
              <a:ext uri="{FF2B5EF4-FFF2-40B4-BE49-F238E27FC236}">
                <a16:creationId xmlns:a16="http://schemas.microsoft.com/office/drawing/2014/main" id="{B1FE71CC-FA4A-4615-9EA4-D25F8C1D1F15}"/>
              </a:ext>
            </a:extLst>
          </p:cNvPr>
          <p:cNvSpPr txBox="1"/>
          <p:nvPr/>
        </p:nvSpPr>
        <p:spPr>
          <a:xfrm>
            <a:off x="1449578" y="4689027"/>
            <a:ext cx="10182225"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Author must identify their eligibility through UNO when submitting article</a:t>
            </a:r>
          </a:p>
        </p:txBody>
      </p:sp>
      <p:sp>
        <p:nvSpPr>
          <p:cNvPr id="10" name="TextBox 9">
            <a:extLst>
              <a:ext uri="{FF2B5EF4-FFF2-40B4-BE49-F238E27FC236}">
                <a16:creationId xmlns:a16="http://schemas.microsoft.com/office/drawing/2014/main" id="{5F82EB75-B095-4318-9D80-3F69517AF610}"/>
              </a:ext>
            </a:extLst>
          </p:cNvPr>
          <p:cNvSpPr txBox="1"/>
          <p:nvPr/>
        </p:nvSpPr>
        <p:spPr>
          <a:xfrm>
            <a:off x="1384835" y="2884648"/>
            <a:ext cx="10182226"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Any article type</a:t>
            </a:r>
          </a:p>
        </p:txBody>
      </p:sp>
      <p:sp>
        <p:nvSpPr>
          <p:cNvPr id="11" name="TextBox 10">
            <a:extLst>
              <a:ext uri="{FF2B5EF4-FFF2-40B4-BE49-F238E27FC236}">
                <a16:creationId xmlns:a16="http://schemas.microsoft.com/office/drawing/2014/main" id="{61DDB8FD-E6A5-4B41-86CE-04CA03161CA4}"/>
              </a:ext>
            </a:extLst>
          </p:cNvPr>
          <p:cNvSpPr txBox="1"/>
          <p:nvPr/>
        </p:nvSpPr>
        <p:spPr>
          <a:xfrm>
            <a:off x="1449578" y="1510742"/>
            <a:ext cx="9292844"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Biology and Medicine journals</a:t>
            </a:r>
          </a:p>
        </p:txBody>
      </p:sp>
    </p:spTree>
    <p:extLst>
      <p:ext uri="{BB962C8B-B14F-4D97-AF65-F5344CB8AC3E}">
        <p14:creationId xmlns:p14="http://schemas.microsoft.com/office/powerpoint/2010/main" val="156675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347241" y="241338"/>
            <a:ext cx="11447362" cy="689491"/>
          </a:xfrm>
        </p:spPr>
        <p:txBody>
          <a:bodyPr/>
          <a:lstStyle/>
          <a:p>
            <a:r>
              <a:rPr lang="en-US" dirty="0"/>
              <a:t>Institute of Physics (IOP)</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DigitalCommons@UNO – Criss Library</a:t>
            </a:r>
          </a:p>
        </p:txBody>
      </p:sp>
      <p:sp>
        <p:nvSpPr>
          <p:cNvPr id="7" name="TextBox 6">
            <a:extLst>
              <a:ext uri="{FF2B5EF4-FFF2-40B4-BE49-F238E27FC236}">
                <a16:creationId xmlns:a16="http://schemas.microsoft.com/office/drawing/2014/main" id="{1043F244-A110-4617-938D-7CB4EE6F51F2}"/>
              </a:ext>
            </a:extLst>
          </p:cNvPr>
          <p:cNvSpPr txBox="1"/>
          <p:nvPr/>
        </p:nvSpPr>
        <p:spPr>
          <a:xfrm>
            <a:off x="1396410" y="1666318"/>
            <a:ext cx="7268705"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January 1, 2023 to December 21, 2025</a:t>
            </a:r>
          </a:p>
        </p:txBody>
      </p:sp>
      <p:sp>
        <p:nvSpPr>
          <p:cNvPr id="8" name="TextBox 7">
            <a:extLst>
              <a:ext uri="{FF2B5EF4-FFF2-40B4-BE49-F238E27FC236}">
                <a16:creationId xmlns:a16="http://schemas.microsoft.com/office/drawing/2014/main" id="{333A2600-7D21-4E22-8D1C-78289C4FD053}"/>
              </a:ext>
            </a:extLst>
          </p:cNvPr>
          <p:cNvSpPr txBox="1"/>
          <p:nvPr/>
        </p:nvSpPr>
        <p:spPr>
          <a:xfrm>
            <a:off x="1384835" y="2307219"/>
            <a:ext cx="8803038"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Corresponding author affiliated with UNO</a:t>
            </a:r>
          </a:p>
        </p:txBody>
      </p:sp>
      <p:sp>
        <p:nvSpPr>
          <p:cNvPr id="9" name="TextBox 8">
            <a:extLst>
              <a:ext uri="{FF2B5EF4-FFF2-40B4-BE49-F238E27FC236}">
                <a16:creationId xmlns:a16="http://schemas.microsoft.com/office/drawing/2014/main" id="{0933C26C-6F9F-46B0-B334-C2DBAF72F88F}"/>
              </a:ext>
            </a:extLst>
          </p:cNvPr>
          <p:cNvSpPr txBox="1"/>
          <p:nvPr/>
        </p:nvSpPr>
        <p:spPr>
          <a:xfrm>
            <a:off x="1363851" y="2929792"/>
            <a:ext cx="10182225"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58 hybrid journals  and 18 gold OA journals</a:t>
            </a:r>
          </a:p>
        </p:txBody>
      </p:sp>
      <p:sp>
        <p:nvSpPr>
          <p:cNvPr id="10" name="TextBox 9">
            <a:extLst>
              <a:ext uri="{FF2B5EF4-FFF2-40B4-BE49-F238E27FC236}">
                <a16:creationId xmlns:a16="http://schemas.microsoft.com/office/drawing/2014/main" id="{BB2C0373-8341-4E3F-B912-9C3AA6843BDF}"/>
              </a:ext>
            </a:extLst>
          </p:cNvPr>
          <p:cNvSpPr txBox="1"/>
          <p:nvPr/>
        </p:nvSpPr>
        <p:spPr>
          <a:xfrm>
            <a:off x="1363850" y="3651718"/>
            <a:ext cx="10182226"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No limit</a:t>
            </a:r>
          </a:p>
        </p:txBody>
      </p:sp>
      <p:sp>
        <p:nvSpPr>
          <p:cNvPr id="11" name="TextBox 10">
            <a:extLst>
              <a:ext uri="{FF2B5EF4-FFF2-40B4-BE49-F238E27FC236}">
                <a16:creationId xmlns:a16="http://schemas.microsoft.com/office/drawing/2014/main" id="{15969BE5-8763-4073-A700-AD52681E470A}"/>
              </a:ext>
            </a:extLst>
          </p:cNvPr>
          <p:cNvSpPr txBox="1"/>
          <p:nvPr/>
        </p:nvSpPr>
        <p:spPr>
          <a:xfrm>
            <a:off x="1363850" y="4309320"/>
            <a:ext cx="8382034"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Must use UNO email in the IOP publishing workflow from submission to publication</a:t>
            </a:r>
          </a:p>
        </p:txBody>
      </p:sp>
    </p:spTree>
    <p:extLst>
      <p:ext uri="{BB962C8B-B14F-4D97-AF65-F5344CB8AC3E}">
        <p14:creationId xmlns:p14="http://schemas.microsoft.com/office/powerpoint/2010/main" val="129234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347241" y="241338"/>
            <a:ext cx="11447362" cy="689491"/>
          </a:xfrm>
        </p:spPr>
        <p:txBody>
          <a:bodyPr/>
          <a:lstStyle/>
          <a:p>
            <a:r>
              <a:rPr lang="en-US" dirty="0"/>
              <a:t>Wiley</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DigitalCommons@UNO – Criss Library</a:t>
            </a:r>
          </a:p>
        </p:txBody>
      </p:sp>
      <p:sp>
        <p:nvSpPr>
          <p:cNvPr id="7" name="TextBox 6">
            <a:extLst>
              <a:ext uri="{FF2B5EF4-FFF2-40B4-BE49-F238E27FC236}">
                <a16:creationId xmlns:a16="http://schemas.microsoft.com/office/drawing/2014/main" id="{5FEF27A0-AEEA-40B6-821F-E08EFCDA908B}"/>
              </a:ext>
            </a:extLst>
          </p:cNvPr>
          <p:cNvSpPr txBox="1"/>
          <p:nvPr/>
        </p:nvSpPr>
        <p:spPr>
          <a:xfrm>
            <a:off x="1363849" y="2345625"/>
            <a:ext cx="9018642"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All hybrid and gold OA journals, including </a:t>
            </a:r>
            <a:r>
              <a:rPr lang="en-US" sz="2800" dirty="0" err="1"/>
              <a:t>Hindawi</a:t>
            </a:r>
            <a:endParaRPr lang="en-US" sz="2800" dirty="0"/>
          </a:p>
        </p:txBody>
      </p:sp>
      <p:sp>
        <p:nvSpPr>
          <p:cNvPr id="8" name="TextBox 7">
            <a:extLst>
              <a:ext uri="{FF2B5EF4-FFF2-40B4-BE49-F238E27FC236}">
                <a16:creationId xmlns:a16="http://schemas.microsoft.com/office/drawing/2014/main" id="{34E8FA8A-1330-4CE3-B383-47C154A9BB62}"/>
              </a:ext>
            </a:extLst>
          </p:cNvPr>
          <p:cNvSpPr txBox="1"/>
          <p:nvPr/>
        </p:nvSpPr>
        <p:spPr>
          <a:xfrm>
            <a:off x="1363849" y="1682067"/>
            <a:ext cx="8803038"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January 1, 2023 through December 31, 2025</a:t>
            </a:r>
          </a:p>
        </p:txBody>
      </p:sp>
      <p:sp>
        <p:nvSpPr>
          <p:cNvPr id="10" name="TextBox 9">
            <a:extLst>
              <a:ext uri="{FF2B5EF4-FFF2-40B4-BE49-F238E27FC236}">
                <a16:creationId xmlns:a16="http://schemas.microsoft.com/office/drawing/2014/main" id="{7E9336A1-714E-4CB7-8CAA-C0CFA8796F2E}"/>
              </a:ext>
            </a:extLst>
          </p:cNvPr>
          <p:cNvSpPr txBox="1"/>
          <p:nvPr/>
        </p:nvSpPr>
        <p:spPr>
          <a:xfrm>
            <a:off x="1363849" y="3053980"/>
            <a:ext cx="10182226"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Corresponding author must be affiliated with UNO</a:t>
            </a:r>
          </a:p>
        </p:txBody>
      </p:sp>
      <p:sp>
        <p:nvSpPr>
          <p:cNvPr id="11" name="TextBox 10">
            <a:extLst>
              <a:ext uri="{FF2B5EF4-FFF2-40B4-BE49-F238E27FC236}">
                <a16:creationId xmlns:a16="http://schemas.microsoft.com/office/drawing/2014/main" id="{1CAA4F04-DB75-4034-BFA6-B37594A1F533}"/>
              </a:ext>
            </a:extLst>
          </p:cNvPr>
          <p:cNvSpPr txBox="1"/>
          <p:nvPr/>
        </p:nvSpPr>
        <p:spPr>
          <a:xfrm>
            <a:off x="1363849" y="3734580"/>
            <a:ext cx="7268705"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Submitted to the institution for approval</a:t>
            </a:r>
          </a:p>
        </p:txBody>
      </p:sp>
      <p:sp>
        <p:nvSpPr>
          <p:cNvPr id="12" name="TextBox 11">
            <a:extLst>
              <a:ext uri="{FF2B5EF4-FFF2-40B4-BE49-F238E27FC236}">
                <a16:creationId xmlns:a16="http://schemas.microsoft.com/office/drawing/2014/main" id="{DA6CDD9A-9C81-4ABC-8D3D-68596F52663B}"/>
              </a:ext>
            </a:extLst>
          </p:cNvPr>
          <p:cNvSpPr txBox="1"/>
          <p:nvPr/>
        </p:nvSpPr>
        <p:spPr>
          <a:xfrm>
            <a:off x="1363848" y="4468776"/>
            <a:ext cx="7268705"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Use  UNO email address</a:t>
            </a:r>
          </a:p>
        </p:txBody>
      </p:sp>
    </p:spTree>
    <p:extLst>
      <p:ext uri="{BB962C8B-B14F-4D97-AF65-F5344CB8AC3E}">
        <p14:creationId xmlns:p14="http://schemas.microsoft.com/office/powerpoint/2010/main" val="273705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347241" y="241338"/>
            <a:ext cx="11447362" cy="689491"/>
          </a:xfrm>
        </p:spPr>
        <p:txBody>
          <a:bodyPr/>
          <a:lstStyle/>
          <a:p>
            <a:r>
              <a:rPr lang="en-US" dirty="0"/>
              <a:t>Cambridge University Press</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DigitalCommons@UNO – Criss Library</a:t>
            </a:r>
          </a:p>
        </p:txBody>
      </p:sp>
      <p:sp>
        <p:nvSpPr>
          <p:cNvPr id="7" name="TextBox 6">
            <a:extLst>
              <a:ext uri="{FF2B5EF4-FFF2-40B4-BE49-F238E27FC236}">
                <a16:creationId xmlns:a16="http://schemas.microsoft.com/office/drawing/2014/main" id="{436EEBEE-8FE5-4A5D-AF34-EFC456943990}"/>
              </a:ext>
            </a:extLst>
          </p:cNvPr>
          <p:cNvSpPr txBox="1"/>
          <p:nvPr/>
        </p:nvSpPr>
        <p:spPr>
          <a:xfrm>
            <a:off x="1396410" y="1666318"/>
            <a:ext cx="7268705"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A corresponding author afflicted with UNO</a:t>
            </a:r>
          </a:p>
        </p:txBody>
      </p:sp>
      <p:sp>
        <p:nvSpPr>
          <p:cNvPr id="9" name="TextBox 8">
            <a:extLst>
              <a:ext uri="{FF2B5EF4-FFF2-40B4-BE49-F238E27FC236}">
                <a16:creationId xmlns:a16="http://schemas.microsoft.com/office/drawing/2014/main" id="{2AF58416-A7DD-4142-8E00-A89E9A3CAC8E}"/>
              </a:ext>
            </a:extLst>
          </p:cNvPr>
          <p:cNvSpPr txBox="1"/>
          <p:nvPr/>
        </p:nvSpPr>
        <p:spPr>
          <a:xfrm>
            <a:off x="1396410" y="2518561"/>
            <a:ext cx="10182225"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Approved Cambridge University Press Journal</a:t>
            </a:r>
          </a:p>
        </p:txBody>
      </p:sp>
      <p:sp>
        <p:nvSpPr>
          <p:cNvPr id="10" name="TextBox 9">
            <a:extLst>
              <a:ext uri="{FF2B5EF4-FFF2-40B4-BE49-F238E27FC236}">
                <a16:creationId xmlns:a16="http://schemas.microsoft.com/office/drawing/2014/main" id="{11E2A2BE-FE1A-4DAD-AE44-695F36C3DC00}"/>
              </a:ext>
            </a:extLst>
          </p:cNvPr>
          <p:cNvSpPr txBox="1"/>
          <p:nvPr/>
        </p:nvSpPr>
        <p:spPr>
          <a:xfrm>
            <a:off x="1396410" y="3396286"/>
            <a:ext cx="10182226"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Research article, review article, rapid communications, brief report, or case reports</a:t>
            </a:r>
          </a:p>
        </p:txBody>
      </p:sp>
      <p:sp>
        <p:nvSpPr>
          <p:cNvPr id="11" name="TextBox 10">
            <a:extLst>
              <a:ext uri="{FF2B5EF4-FFF2-40B4-BE49-F238E27FC236}">
                <a16:creationId xmlns:a16="http://schemas.microsoft.com/office/drawing/2014/main" id="{640A070A-AD24-4838-83E6-68473D12F592}"/>
              </a:ext>
            </a:extLst>
          </p:cNvPr>
          <p:cNvSpPr txBox="1"/>
          <p:nvPr/>
        </p:nvSpPr>
        <p:spPr>
          <a:xfrm>
            <a:off x="1430464" y="4545522"/>
            <a:ext cx="7268705"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Choose a Creative Commons License</a:t>
            </a:r>
          </a:p>
        </p:txBody>
      </p:sp>
    </p:spTree>
    <p:extLst>
      <p:ext uri="{BB962C8B-B14F-4D97-AF65-F5344CB8AC3E}">
        <p14:creationId xmlns:p14="http://schemas.microsoft.com/office/powerpoint/2010/main" val="351254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3747-C5F8-5B44-B2C0-BF936E137CB0}"/>
              </a:ext>
            </a:extLst>
          </p:cNvPr>
          <p:cNvSpPr>
            <a:spLocks noGrp="1"/>
          </p:cNvSpPr>
          <p:nvPr>
            <p:ph type="title"/>
          </p:nvPr>
        </p:nvSpPr>
        <p:spPr/>
        <p:txBody>
          <a:bodyPr/>
          <a:lstStyle/>
          <a:p>
            <a:r>
              <a:rPr lang="en-US" dirty="0"/>
              <a:t>Selected Bibliography</a:t>
            </a:r>
          </a:p>
        </p:txBody>
      </p:sp>
      <p:sp>
        <p:nvSpPr>
          <p:cNvPr id="3" name="Content Placeholder 2">
            <a:extLst>
              <a:ext uri="{FF2B5EF4-FFF2-40B4-BE49-F238E27FC236}">
                <a16:creationId xmlns:a16="http://schemas.microsoft.com/office/drawing/2014/main" id="{23182C76-6C00-814B-BA6D-5DDF17E5F6E6}"/>
              </a:ext>
            </a:extLst>
          </p:cNvPr>
          <p:cNvSpPr>
            <a:spLocks noGrp="1"/>
          </p:cNvSpPr>
          <p:nvPr>
            <p:ph idx="1"/>
          </p:nvPr>
        </p:nvSpPr>
        <p:spPr>
          <a:xfrm>
            <a:off x="838200" y="1331089"/>
            <a:ext cx="10515600" cy="4487084"/>
          </a:xfrm>
        </p:spPr>
        <p:txBody>
          <a:bodyPr>
            <a:normAutofit fontScale="40000" lnSpcReduction="20000"/>
          </a:bodyPr>
          <a:lstStyle/>
          <a:p>
            <a:pPr marL="0" indent="0" fontAlgn="base">
              <a:lnSpc>
                <a:spcPct val="170000"/>
              </a:lnSpc>
              <a:buNone/>
            </a:pPr>
            <a:r>
              <a:rPr lang="en-US" dirty="0"/>
              <a:t>Budapest Open Access Initiative. (2022). Background. BOAI. </a:t>
            </a:r>
            <a:r>
              <a:rPr lang="en-US" dirty="0">
                <a:hlinkClick r:id="rId3"/>
              </a:rPr>
              <a:t>https://www.budapestopenaccessinitiative.org/</a:t>
            </a:r>
            <a:r>
              <a:rPr lang="en-US" dirty="0"/>
              <a:t> </a:t>
            </a:r>
          </a:p>
          <a:p>
            <a:pPr marL="0" indent="0" fontAlgn="base">
              <a:lnSpc>
                <a:spcPct val="170000"/>
              </a:lnSpc>
              <a:buNone/>
            </a:pPr>
            <a:r>
              <a:rPr lang="en-US" dirty="0"/>
              <a:t>“5.1 Open Access to Scholarship” </a:t>
            </a:r>
            <a:r>
              <a:rPr lang="en-US" dirty="0">
                <a:hlinkClick r:id="rId4"/>
              </a:rPr>
              <a:t>Open Access to Scholarship </a:t>
            </a:r>
            <a:r>
              <a:rPr lang="en-US" dirty="0"/>
              <a:t>by </a:t>
            </a:r>
            <a:r>
              <a:rPr lang="en-US" dirty="0">
                <a:hlinkClick r:id="rId5"/>
              </a:rPr>
              <a:t>Creative Commons</a:t>
            </a:r>
            <a:r>
              <a:rPr lang="en-US" dirty="0"/>
              <a:t>. </a:t>
            </a:r>
            <a:r>
              <a:rPr lang="en-US" dirty="0">
                <a:hlinkClick r:id="rId6"/>
              </a:rPr>
              <a:t>CC BY 4.0</a:t>
            </a:r>
            <a:endParaRPr lang="en-US" dirty="0"/>
          </a:p>
          <a:p>
            <a:pPr marL="0" indent="0" fontAlgn="base">
              <a:lnSpc>
                <a:spcPct val="170000"/>
              </a:lnSpc>
              <a:buNone/>
            </a:pPr>
            <a:r>
              <a:rPr lang="en-US" dirty="0"/>
              <a:t>DigitalCommons@UNO. Accessed August 25, 2023. </a:t>
            </a:r>
            <a:r>
              <a:rPr lang="en-US" dirty="0">
                <a:hlinkClick r:id="rId7"/>
              </a:rPr>
              <a:t>https://digitalcommons.unomaha.edu/</a:t>
            </a:r>
            <a:r>
              <a:rPr lang="en-US" dirty="0"/>
              <a:t> </a:t>
            </a:r>
          </a:p>
          <a:p>
            <a:pPr marL="0" indent="0" fontAlgn="base">
              <a:lnSpc>
                <a:spcPct val="170000"/>
              </a:lnSpc>
              <a:buNone/>
            </a:pPr>
            <a:r>
              <a:rPr lang="en-US" dirty="0" err="1"/>
              <a:t>Ehrig</a:t>
            </a:r>
            <a:r>
              <a:rPr lang="en-US" dirty="0"/>
              <a:t>-Page, K. M. (2020). The institutional repository and building your scholarly profile. [PowerPoint Slides]. Institutional repository. University of Nebraska Omaha.</a:t>
            </a:r>
          </a:p>
          <a:p>
            <a:pPr marL="0" indent="0" fontAlgn="base">
              <a:lnSpc>
                <a:spcPct val="170000"/>
              </a:lnSpc>
              <a:buNone/>
            </a:pPr>
            <a:r>
              <a:rPr lang="en-US" dirty="0"/>
              <a:t>​</a:t>
            </a:r>
            <a:r>
              <a:rPr lang="en-US" dirty="0" err="1"/>
              <a:t>Guédon</a:t>
            </a:r>
            <a:r>
              <a:rPr lang="en-US" dirty="0"/>
              <a:t>, J.C. (2017, February 23). “Open Access: Toward the Internet of the Mind.”  Budapest Open Access Initiative - Open Access: Toward the Internet of the Mind. </a:t>
            </a:r>
            <a:r>
              <a:rPr lang="en-US" u="sng" dirty="0">
                <a:hlinkClick r:id="rId8"/>
              </a:rPr>
              <a:t>https://www.budapestopenaccessinitiative.org/open-access-toward-the-internet-of-the-mind</a:t>
            </a:r>
            <a:r>
              <a:rPr lang="en-US" dirty="0"/>
              <a:t>.</a:t>
            </a:r>
          </a:p>
          <a:p>
            <a:pPr marL="0" indent="0" fontAlgn="base">
              <a:lnSpc>
                <a:spcPct val="170000"/>
              </a:lnSpc>
              <a:buNone/>
            </a:pPr>
            <a:r>
              <a:rPr lang="en-US" dirty="0"/>
              <a:t>Springer Nature. (2022). Benefits of open research. Springer Nature. </a:t>
            </a:r>
            <a:r>
              <a:rPr lang="en-US" dirty="0">
                <a:hlinkClick r:id="rId9"/>
              </a:rPr>
              <a:t>https://www.springernature.com/gp/open-research/about/benefits</a:t>
            </a:r>
            <a:r>
              <a:rPr lang="en-US" dirty="0"/>
              <a:t> </a:t>
            </a:r>
          </a:p>
          <a:p>
            <a:pPr marL="0" indent="0">
              <a:lnSpc>
                <a:spcPct val="170000"/>
              </a:lnSpc>
              <a:buNone/>
            </a:pPr>
            <a:r>
              <a:rPr lang="en-US" dirty="0"/>
              <a:t>University of Nebraska Omaha Criss Library. (2022, July). Open Access and Scholarly Publishing @ UNO.  </a:t>
            </a:r>
            <a:r>
              <a:rPr lang="en-US" dirty="0">
                <a:hlinkClick r:id="rId10"/>
              </a:rPr>
              <a:t>https://libguides.unomaha.edu/openaccess/home</a:t>
            </a:r>
            <a:r>
              <a:rPr lang="en-US" dirty="0"/>
              <a:t>  </a:t>
            </a:r>
          </a:p>
          <a:p>
            <a:pPr marL="0" indent="0">
              <a:lnSpc>
                <a:spcPct val="170000"/>
              </a:lnSpc>
              <a:buNone/>
            </a:pPr>
            <a:r>
              <a:rPr lang="en-US" dirty="0"/>
              <a:t>University of Nebraska Omaha Criss Library. (2022, January 22). </a:t>
            </a:r>
            <a:r>
              <a:rPr lang="en-US" i="1" dirty="0"/>
              <a:t>About DigitalCommons@UNO</a:t>
            </a:r>
            <a:r>
              <a:rPr lang="en-US" dirty="0"/>
              <a:t>. DigitalCommons@UNO.</a:t>
            </a:r>
            <a:r>
              <a:rPr lang="en-US" dirty="0">
                <a:hlinkClick r:id="rId11"/>
              </a:rPr>
              <a:t> </a:t>
            </a:r>
            <a:r>
              <a:rPr lang="en-US" u="sng" dirty="0">
                <a:hlinkClick r:id="rId11"/>
              </a:rPr>
              <a:t>https://digitalcommons.unomaha.edu/about.htm</a:t>
            </a:r>
            <a:endParaRPr lang="en-US" dirty="0"/>
          </a:p>
          <a:p>
            <a:pPr marL="0" indent="0">
              <a:lnSpc>
                <a:spcPct val="170000"/>
              </a:lnSpc>
              <a:buNone/>
            </a:pPr>
            <a:r>
              <a:rPr lang="en-US" dirty="0"/>
              <a:t>University of Nebraska Omaha Criss Library. (2022, January 22). </a:t>
            </a:r>
            <a:r>
              <a:rPr lang="en-US" i="1" dirty="0"/>
              <a:t>Frequently asked questions</a:t>
            </a:r>
            <a:r>
              <a:rPr lang="en-US" dirty="0"/>
              <a:t>. DigitalCommons@UNO.</a:t>
            </a:r>
            <a:r>
              <a:rPr lang="en-US" dirty="0">
                <a:hlinkClick r:id="rId12"/>
              </a:rPr>
              <a:t> </a:t>
            </a:r>
            <a:r>
              <a:rPr lang="en-US" u="sng" dirty="0">
                <a:hlinkClick r:id="rId12"/>
              </a:rPr>
              <a:t>https://digitalcommons.unomaha.edu/faq.html</a:t>
            </a:r>
            <a:endParaRPr lang="en-US" u="sng" dirty="0"/>
          </a:p>
          <a:p>
            <a:pPr marL="0" indent="0">
              <a:lnSpc>
                <a:spcPct val="170000"/>
              </a:lnSpc>
              <a:buNone/>
            </a:pPr>
            <a:r>
              <a:rPr lang="en-US" dirty="0"/>
              <a:t>University of North Texas Libraries. Open Access Glossary. UNT. </a:t>
            </a:r>
            <a:r>
              <a:rPr lang="en-US" dirty="0">
                <a:hlinkClick r:id="rId13"/>
              </a:rPr>
              <a:t>https://openaccess.unt.edu/open-access-glossary</a:t>
            </a:r>
            <a:r>
              <a:rPr lang="en-US" dirty="0"/>
              <a:t> </a:t>
            </a:r>
          </a:p>
        </p:txBody>
      </p:sp>
      <p:sp>
        <p:nvSpPr>
          <p:cNvPr id="4" name="Footer Placeholder 3">
            <a:extLst>
              <a:ext uri="{FF2B5EF4-FFF2-40B4-BE49-F238E27FC236}">
                <a16:creationId xmlns:a16="http://schemas.microsoft.com/office/drawing/2014/main" id="{4C84C17E-18F9-BA4E-B8CB-89A4D51DD21F}"/>
              </a:ext>
            </a:extLst>
          </p:cNvPr>
          <p:cNvSpPr>
            <a:spLocks noGrp="1"/>
          </p:cNvSpPr>
          <p:nvPr>
            <p:ph type="ftr" sz="quarter" idx="3"/>
          </p:nvPr>
        </p:nvSpPr>
        <p:spPr/>
        <p:txBody>
          <a:bodyPr/>
          <a:lstStyle/>
          <a:p>
            <a:r>
              <a:rPr lang="en-US" dirty="0"/>
              <a:t>DigitalCommons@UNO – Criss Library</a:t>
            </a:r>
          </a:p>
        </p:txBody>
      </p:sp>
    </p:spTree>
    <p:extLst>
      <p:ext uri="{BB962C8B-B14F-4D97-AF65-F5344CB8AC3E}">
        <p14:creationId xmlns:p14="http://schemas.microsoft.com/office/powerpoint/2010/main" val="1250991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3747-C5F8-5B44-B2C0-BF936E137CB0}"/>
              </a:ext>
            </a:extLst>
          </p:cNvPr>
          <p:cNvSpPr>
            <a:spLocks noGrp="1"/>
          </p:cNvSpPr>
          <p:nvPr>
            <p:ph type="title"/>
          </p:nvPr>
        </p:nvSpPr>
        <p:spPr>
          <a:xfrm>
            <a:off x="0" y="235172"/>
            <a:ext cx="10515600" cy="1325563"/>
          </a:xfrm>
        </p:spPr>
        <p:txBody>
          <a:bodyPr>
            <a:normAutofit/>
          </a:bodyPr>
          <a:lstStyle/>
          <a:p>
            <a:pPr algn="ctr"/>
            <a:r>
              <a:rPr lang="en-US" sz="6600" dirty="0"/>
              <a:t>Questions?</a:t>
            </a:r>
          </a:p>
        </p:txBody>
      </p:sp>
      <p:sp>
        <p:nvSpPr>
          <p:cNvPr id="3" name="Content Placeholder 2">
            <a:extLst>
              <a:ext uri="{FF2B5EF4-FFF2-40B4-BE49-F238E27FC236}">
                <a16:creationId xmlns:a16="http://schemas.microsoft.com/office/drawing/2014/main" id="{23182C76-6C00-814B-BA6D-5DDF17E5F6E6}"/>
              </a:ext>
            </a:extLst>
          </p:cNvPr>
          <p:cNvSpPr>
            <a:spLocks noGrp="1"/>
          </p:cNvSpPr>
          <p:nvPr>
            <p:ph idx="1"/>
          </p:nvPr>
        </p:nvSpPr>
        <p:spPr>
          <a:xfrm>
            <a:off x="590309" y="1825625"/>
            <a:ext cx="10763491" cy="3992548"/>
          </a:xfrm>
        </p:spPr>
        <p:txBody>
          <a:bodyPr>
            <a:normAutofit/>
          </a:bodyPr>
          <a:lstStyle/>
          <a:p>
            <a:pPr marL="0" indent="0">
              <a:buNone/>
            </a:pPr>
            <a:r>
              <a:rPr lang="en-US" sz="4000" dirty="0"/>
              <a:t>Jennie Tobler-Gaston</a:t>
            </a:r>
          </a:p>
          <a:p>
            <a:pPr marL="0" indent="0">
              <a:buNone/>
            </a:pPr>
            <a:r>
              <a:rPr lang="en-US" sz="4000" dirty="0">
                <a:hlinkClick r:id="rId3"/>
              </a:rPr>
              <a:t>jenniegaston@unomaha.edu</a:t>
            </a:r>
            <a:endParaRPr lang="en-US" sz="4000" dirty="0"/>
          </a:p>
          <a:p>
            <a:pPr marL="0" indent="0">
              <a:buNone/>
            </a:pPr>
            <a:r>
              <a:rPr lang="en-US" sz="4000" dirty="0">
                <a:hlinkClick r:id="rId4"/>
              </a:rPr>
              <a:t>UNODigitalCommons@unomaha.edu</a:t>
            </a:r>
            <a:endParaRPr lang="en-US" sz="4000" dirty="0"/>
          </a:p>
          <a:p>
            <a:pPr marL="0" indent="0">
              <a:buNone/>
            </a:pPr>
            <a:r>
              <a:rPr lang="en-US" sz="4000" dirty="0"/>
              <a:t>402-554-5879</a:t>
            </a:r>
          </a:p>
        </p:txBody>
      </p:sp>
      <p:sp>
        <p:nvSpPr>
          <p:cNvPr id="4" name="Footer Placeholder 3">
            <a:extLst>
              <a:ext uri="{FF2B5EF4-FFF2-40B4-BE49-F238E27FC236}">
                <a16:creationId xmlns:a16="http://schemas.microsoft.com/office/drawing/2014/main" id="{4C84C17E-18F9-BA4E-B8CB-89A4D51DD21F}"/>
              </a:ext>
            </a:extLst>
          </p:cNvPr>
          <p:cNvSpPr>
            <a:spLocks noGrp="1"/>
          </p:cNvSpPr>
          <p:nvPr>
            <p:ph type="ftr" sz="quarter" idx="3"/>
          </p:nvPr>
        </p:nvSpPr>
        <p:spPr/>
        <p:txBody>
          <a:bodyPr/>
          <a:lstStyle/>
          <a:p>
            <a:r>
              <a:rPr lang="en-US" dirty="0"/>
              <a:t>DigitalCommons@UNO – Criss Library</a:t>
            </a:r>
          </a:p>
        </p:txBody>
      </p:sp>
    </p:spTree>
    <p:extLst>
      <p:ext uri="{BB962C8B-B14F-4D97-AF65-F5344CB8AC3E}">
        <p14:creationId xmlns:p14="http://schemas.microsoft.com/office/powerpoint/2010/main" val="3476578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3747-C5F8-5B44-B2C0-BF936E137CB0}"/>
              </a:ext>
            </a:extLst>
          </p:cNvPr>
          <p:cNvSpPr>
            <a:spLocks noGrp="1"/>
          </p:cNvSpPr>
          <p:nvPr>
            <p:ph type="title"/>
          </p:nvPr>
        </p:nvSpPr>
        <p:spPr/>
        <p:txBody>
          <a:bodyPr>
            <a:normAutofit/>
          </a:bodyPr>
          <a:lstStyle/>
          <a:p>
            <a:r>
              <a:rPr lang="en-US" sz="5400" dirty="0"/>
              <a:t>In this Presentation</a:t>
            </a:r>
          </a:p>
        </p:txBody>
      </p:sp>
      <p:sp>
        <p:nvSpPr>
          <p:cNvPr id="3" name="Content Placeholder 2">
            <a:extLst>
              <a:ext uri="{FF2B5EF4-FFF2-40B4-BE49-F238E27FC236}">
                <a16:creationId xmlns:a16="http://schemas.microsoft.com/office/drawing/2014/main" id="{23182C76-6C00-814B-BA6D-5DDF17E5F6E6}"/>
              </a:ext>
            </a:extLst>
          </p:cNvPr>
          <p:cNvSpPr>
            <a:spLocks noGrp="1"/>
          </p:cNvSpPr>
          <p:nvPr>
            <p:ph idx="1"/>
          </p:nvPr>
        </p:nvSpPr>
        <p:spPr/>
        <p:txBody>
          <a:bodyPr>
            <a:normAutofit/>
          </a:bodyPr>
          <a:lstStyle/>
          <a:p>
            <a:r>
              <a:rPr lang="en-US" sz="3600" dirty="0"/>
              <a:t>DigitalCommons@UNO</a:t>
            </a:r>
          </a:p>
          <a:p>
            <a:pPr marL="0" indent="0">
              <a:buNone/>
            </a:pPr>
            <a:endParaRPr lang="en-US" sz="3600" dirty="0"/>
          </a:p>
          <a:p>
            <a:r>
              <a:rPr lang="en-US" sz="3600" dirty="0"/>
              <a:t>Basics of Open Access</a:t>
            </a:r>
          </a:p>
          <a:p>
            <a:pPr marL="0" indent="0">
              <a:buNone/>
            </a:pPr>
            <a:endParaRPr lang="en-US" sz="3600" dirty="0"/>
          </a:p>
          <a:p>
            <a:r>
              <a:rPr lang="en-US" sz="3600" dirty="0"/>
              <a:t>Open Access Publishing Agreements at UNO</a:t>
            </a:r>
          </a:p>
        </p:txBody>
      </p:sp>
      <p:sp>
        <p:nvSpPr>
          <p:cNvPr id="4" name="Footer Placeholder 3">
            <a:extLst>
              <a:ext uri="{FF2B5EF4-FFF2-40B4-BE49-F238E27FC236}">
                <a16:creationId xmlns:a16="http://schemas.microsoft.com/office/drawing/2014/main" id="{4C84C17E-18F9-BA4E-B8CB-89A4D51DD21F}"/>
              </a:ext>
            </a:extLst>
          </p:cNvPr>
          <p:cNvSpPr>
            <a:spLocks noGrp="1"/>
          </p:cNvSpPr>
          <p:nvPr>
            <p:ph type="ftr" sz="quarter" idx="3"/>
          </p:nvPr>
        </p:nvSpPr>
        <p:spPr/>
        <p:txBody>
          <a:bodyPr/>
          <a:lstStyle/>
          <a:p>
            <a:r>
              <a:rPr lang="en-US" dirty="0"/>
              <a:t>DigitalCommons@UNO – Criss Library</a:t>
            </a:r>
          </a:p>
        </p:txBody>
      </p:sp>
    </p:spTree>
    <p:extLst>
      <p:ext uri="{BB962C8B-B14F-4D97-AF65-F5344CB8AC3E}">
        <p14:creationId xmlns:p14="http://schemas.microsoft.com/office/powerpoint/2010/main" val="3735708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1004887" y="241338"/>
            <a:ext cx="10182225" cy="689491"/>
          </a:xfrm>
        </p:spPr>
        <p:txBody>
          <a:bodyPr/>
          <a:lstStyle/>
          <a:p>
            <a:r>
              <a:rPr lang="en-US" dirty="0"/>
              <a:t>What is DigitalCommons@UNO?</a:t>
            </a:r>
          </a:p>
        </p:txBody>
      </p:sp>
      <p:sp>
        <p:nvSpPr>
          <p:cNvPr id="3" name="Subtitle 2">
            <a:extLst>
              <a:ext uri="{FF2B5EF4-FFF2-40B4-BE49-F238E27FC236}">
                <a16:creationId xmlns:a16="http://schemas.microsoft.com/office/drawing/2014/main" id="{2F6F1D56-CAC6-0C4D-B800-AB242BDF8C47}"/>
              </a:ext>
            </a:extLst>
          </p:cNvPr>
          <p:cNvSpPr>
            <a:spLocks noGrp="1"/>
          </p:cNvSpPr>
          <p:nvPr>
            <p:ph type="subTitle" idx="1"/>
          </p:nvPr>
        </p:nvSpPr>
        <p:spPr>
          <a:xfrm>
            <a:off x="1004887" y="1247031"/>
            <a:ext cx="2199190" cy="1102630"/>
          </a:xfrm>
        </p:spPr>
        <p:txBody>
          <a:bodyPr/>
          <a:lstStyle/>
          <a:p>
            <a:pPr algn="ctr"/>
            <a:r>
              <a:rPr lang="en-US" dirty="0"/>
              <a:t>UNO’s institutional repository</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DigitalCommons@UNO – Criss Library</a:t>
            </a:r>
          </a:p>
        </p:txBody>
      </p:sp>
      <p:pic>
        <p:nvPicPr>
          <p:cNvPr id="4" name="Picture 3">
            <a:extLst>
              <a:ext uri="{FF2B5EF4-FFF2-40B4-BE49-F238E27FC236}">
                <a16:creationId xmlns:a16="http://schemas.microsoft.com/office/drawing/2014/main" id="{2CCE5DF8-2DF3-4D98-8F84-BCFF4F162C2D}"/>
              </a:ext>
            </a:extLst>
          </p:cNvPr>
          <p:cNvPicPr>
            <a:picLocks noChangeAspect="1"/>
          </p:cNvPicPr>
          <p:nvPr/>
        </p:nvPicPr>
        <p:blipFill>
          <a:blip r:embed="rId3"/>
          <a:stretch>
            <a:fillRect/>
          </a:stretch>
        </p:blipFill>
        <p:spPr>
          <a:xfrm>
            <a:off x="3404284" y="1111169"/>
            <a:ext cx="4537140" cy="4635661"/>
          </a:xfrm>
          <a:prstGeom prst="rect">
            <a:avLst/>
          </a:prstGeom>
        </p:spPr>
      </p:pic>
      <p:sp>
        <p:nvSpPr>
          <p:cNvPr id="7" name="Subtitle 2">
            <a:extLst>
              <a:ext uri="{FF2B5EF4-FFF2-40B4-BE49-F238E27FC236}">
                <a16:creationId xmlns:a16="http://schemas.microsoft.com/office/drawing/2014/main" id="{0E2D15E7-7499-4D8E-AFF0-EC6D67490219}"/>
              </a:ext>
            </a:extLst>
          </p:cNvPr>
          <p:cNvSpPr txBox="1">
            <a:spLocks/>
          </p:cNvSpPr>
          <p:nvPr/>
        </p:nvSpPr>
        <p:spPr>
          <a:xfrm>
            <a:off x="1004887" y="4396090"/>
            <a:ext cx="2199190" cy="11026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dirty="0"/>
              <a:t>Open Access Repository</a:t>
            </a:r>
          </a:p>
        </p:txBody>
      </p:sp>
      <p:sp>
        <p:nvSpPr>
          <p:cNvPr id="8" name="Subtitle 2">
            <a:extLst>
              <a:ext uri="{FF2B5EF4-FFF2-40B4-BE49-F238E27FC236}">
                <a16:creationId xmlns:a16="http://schemas.microsoft.com/office/drawing/2014/main" id="{DCE59764-24C6-49AF-BA2A-29A3C50400A3}"/>
              </a:ext>
            </a:extLst>
          </p:cNvPr>
          <p:cNvSpPr txBox="1">
            <a:spLocks/>
          </p:cNvSpPr>
          <p:nvPr/>
        </p:nvSpPr>
        <p:spPr>
          <a:xfrm>
            <a:off x="8842876" y="2579441"/>
            <a:ext cx="2344235" cy="208225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dirty="0"/>
              <a:t>Showcases the scholarly and creative work at UNO</a:t>
            </a:r>
          </a:p>
        </p:txBody>
      </p:sp>
    </p:spTree>
    <p:extLst>
      <p:ext uri="{BB962C8B-B14F-4D97-AF65-F5344CB8AC3E}">
        <p14:creationId xmlns:p14="http://schemas.microsoft.com/office/powerpoint/2010/main" val="118097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351148" y="192407"/>
            <a:ext cx="10182225" cy="689491"/>
          </a:xfrm>
        </p:spPr>
        <p:txBody>
          <a:bodyPr/>
          <a:lstStyle/>
          <a:p>
            <a:r>
              <a:rPr lang="en-US" dirty="0"/>
              <a:t>The basics</a:t>
            </a:r>
          </a:p>
        </p:txBody>
      </p:sp>
      <p:sp>
        <p:nvSpPr>
          <p:cNvPr id="3" name="Subtitle 2">
            <a:extLst>
              <a:ext uri="{FF2B5EF4-FFF2-40B4-BE49-F238E27FC236}">
                <a16:creationId xmlns:a16="http://schemas.microsoft.com/office/drawing/2014/main" id="{2F6F1D56-CAC6-0C4D-B800-AB242BDF8C47}"/>
              </a:ext>
            </a:extLst>
          </p:cNvPr>
          <p:cNvSpPr>
            <a:spLocks noGrp="1"/>
          </p:cNvSpPr>
          <p:nvPr>
            <p:ph type="subTitle" idx="1"/>
          </p:nvPr>
        </p:nvSpPr>
        <p:spPr>
          <a:xfrm>
            <a:off x="351148" y="985744"/>
            <a:ext cx="5974648" cy="2181969"/>
          </a:xfrm>
        </p:spPr>
        <p:txBody>
          <a:bodyPr/>
          <a:lstStyle/>
          <a:p>
            <a:pPr marL="342900" indent="-342900">
              <a:buFontTx/>
              <a:buChar char="-"/>
            </a:pPr>
            <a:r>
              <a:rPr lang="en-US" dirty="0"/>
              <a:t>Free</a:t>
            </a:r>
          </a:p>
          <a:p>
            <a:pPr marL="342900" indent="-342900">
              <a:buFontTx/>
              <a:buChar char="-"/>
            </a:pPr>
            <a:r>
              <a:rPr lang="en-US" dirty="0">
                <a:hlinkClick r:id="rId3"/>
              </a:rPr>
              <a:t>https://Digitalcommons.unomaha.edu</a:t>
            </a:r>
            <a:endParaRPr lang="en-US" dirty="0"/>
          </a:p>
          <a:p>
            <a:pPr marL="342900" indent="-342900">
              <a:buFontTx/>
              <a:buChar char="-"/>
            </a:pPr>
            <a:r>
              <a:rPr lang="en-US" dirty="0"/>
              <a:t>Articles, presentations, books, chapters, and more</a:t>
            </a:r>
          </a:p>
          <a:p>
            <a:pPr marL="342900" indent="-342900">
              <a:buFontTx/>
              <a:buChar char="-"/>
            </a:pPr>
            <a:r>
              <a:rPr lang="en-US" dirty="0"/>
              <a:t>Any File type and size</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DigitalCommons@UNO – Criss Library</a:t>
            </a:r>
          </a:p>
        </p:txBody>
      </p:sp>
      <p:sp>
        <p:nvSpPr>
          <p:cNvPr id="9" name="Title 1">
            <a:extLst>
              <a:ext uri="{FF2B5EF4-FFF2-40B4-BE49-F238E27FC236}">
                <a16:creationId xmlns:a16="http://schemas.microsoft.com/office/drawing/2014/main" id="{108E5206-9C31-484C-9147-960C5F2227B1}"/>
              </a:ext>
            </a:extLst>
          </p:cNvPr>
          <p:cNvSpPr txBox="1">
            <a:spLocks/>
          </p:cNvSpPr>
          <p:nvPr/>
        </p:nvSpPr>
        <p:spPr>
          <a:xfrm>
            <a:off x="351147" y="3322547"/>
            <a:ext cx="10182225" cy="689491"/>
          </a:xfrm>
          <a:prstGeom prst="rect">
            <a:avLst/>
          </a:prstGeom>
        </p:spPr>
        <p:txBody>
          <a:bodyPr anchor="t"/>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r>
              <a:rPr lang="en-US" dirty="0"/>
              <a:t>Organization</a:t>
            </a:r>
          </a:p>
        </p:txBody>
      </p:sp>
      <p:sp>
        <p:nvSpPr>
          <p:cNvPr id="10" name="Subtitle 2">
            <a:extLst>
              <a:ext uri="{FF2B5EF4-FFF2-40B4-BE49-F238E27FC236}">
                <a16:creationId xmlns:a16="http://schemas.microsoft.com/office/drawing/2014/main" id="{8CC6EC42-2A4C-49EA-9B2A-CFE14A89D67B}"/>
              </a:ext>
            </a:extLst>
          </p:cNvPr>
          <p:cNvSpPr txBox="1">
            <a:spLocks/>
          </p:cNvSpPr>
          <p:nvPr/>
        </p:nvSpPr>
        <p:spPr>
          <a:xfrm>
            <a:off x="351148" y="4171155"/>
            <a:ext cx="8335883" cy="160190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Tx/>
              <a:buChar char="-"/>
            </a:pPr>
            <a:r>
              <a:rPr lang="en-US" dirty="0"/>
              <a:t>Colleges</a:t>
            </a:r>
          </a:p>
          <a:p>
            <a:pPr marL="342900" indent="-342900">
              <a:buFontTx/>
              <a:buChar char="-"/>
            </a:pPr>
            <a:r>
              <a:rPr lang="en-US" dirty="0"/>
              <a:t>Disciplines</a:t>
            </a:r>
          </a:p>
          <a:p>
            <a:pPr marL="342900" indent="-342900">
              <a:buFontTx/>
              <a:buChar char="-"/>
            </a:pPr>
            <a:r>
              <a:rPr lang="en-US" dirty="0"/>
              <a:t>Authors</a:t>
            </a:r>
          </a:p>
        </p:txBody>
      </p:sp>
      <p:pic>
        <p:nvPicPr>
          <p:cNvPr id="5" name="Picture 4">
            <a:extLst>
              <a:ext uri="{FF2B5EF4-FFF2-40B4-BE49-F238E27FC236}">
                <a16:creationId xmlns:a16="http://schemas.microsoft.com/office/drawing/2014/main" id="{44CE5A31-A4CC-4128-A834-6370E9DF5F9E}"/>
              </a:ext>
            </a:extLst>
          </p:cNvPr>
          <p:cNvPicPr>
            <a:picLocks noChangeAspect="1"/>
          </p:cNvPicPr>
          <p:nvPr/>
        </p:nvPicPr>
        <p:blipFill>
          <a:blip r:embed="rId4"/>
          <a:stretch>
            <a:fillRect/>
          </a:stretch>
        </p:blipFill>
        <p:spPr>
          <a:xfrm>
            <a:off x="6325796" y="347241"/>
            <a:ext cx="5744851" cy="5506860"/>
          </a:xfrm>
          <a:prstGeom prst="rect">
            <a:avLst/>
          </a:prstGeom>
        </p:spPr>
      </p:pic>
      <p:sp>
        <p:nvSpPr>
          <p:cNvPr id="11" name="Arrow: Right 10">
            <a:extLst>
              <a:ext uri="{FF2B5EF4-FFF2-40B4-BE49-F238E27FC236}">
                <a16:creationId xmlns:a16="http://schemas.microsoft.com/office/drawing/2014/main" id="{C9A6F05C-59F0-4E90-9D38-7A105475578A}"/>
              </a:ext>
            </a:extLst>
          </p:cNvPr>
          <p:cNvSpPr/>
          <p:nvPr/>
        </p:nvSpPr>
        <p:spPr>
          <a:xfrm>
            <a:off x="5949387" y="3190834"/>
            <a:ext cx="507128" cy="316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A7889F8-289B-4931-8A7F-138C5B3E6275}"/>
              </a:ext>
            </a:extLst>
          </p:cNvPr>
          <p:cNvPicPr>
            <a:picLocks noChangeAspect="1"/>
          </p:cNvPicPr>
          <p:nvPr/>
        </p:nvPicPr>
        <p:blipFill>
          <a:blip r:embed="rId5"/>
          <a:stretch>
            <a:fillRect/>
          </a:stretch>
        </p:blipFill>
        <p:spPr>
          <a:xfrm rot="10095065">
            <a:off x="8241523" y="3767247"/>
            <a:ext cx="530524" cy="353599"/>
          </a:xfrm>
          <a:prstGeom prst="rect">
            <a:avLst/>
          </a:prstGeom>
        </p:spPr>
      </p:pic>
      <p:pic>
        <p:nvPicPr>
          <p:cNvPr id="13" name="Picture 12">
            <a:extLst>
              <a:ext uri="{FF2B5EF4-FFF2-40B4-BE49-F238E27FC236}">
                <a16:creationId xmlns:a16="http://schemas.microsoft.com/office/drawing/2014/main" id="{99C57CB2-B10E-45E2-8691-02CCD71C4E39}"/>
              </a:ext>
            </a:extLst>
          </p:cNvPr>
          <p:cNvPicPr>
            <a:picLocks noChangeAspect="1"/>
          </p:cNvPicPr>
          <p:nvPr/>
        </p:nvPicPr>
        <p:blipFill>
          <a:blip r:embed="rId5"/>
          <a:stretch>
            <a:fillRect/>
          </a:stretch>
        </p:blipFill>
        <p:spPr>
          <a:xfrm>
            <a:off x="10187873" y="3143125"/>
            <a:ext cx="524301" cy="353599"/>
          </a:xfrm>
          <a:prstGeom prst="rect">
            <a:avLst/>
          </a:prstGeom>
        </p:spPr>
      </p:pic>
      <p:pic>
        <p:nvPicPr>
          <p:cNvPr id="14" name="Picture 13">
            <a:extLst>
              <a:ext uri="{FF2B5EF4-FFF2-40B4-BE49-F238E27FC236}">
                <a16:creationId xmlns:a16="http://schemas.microsoft.com/office/drawing/2014/main" id="{B4C39C77-D9F1-4DA5-A160-24C3E5238BE0}"/>
              </a:ext>
            </a:extLst>
          </p:cNvPr>
          <p:cNvPicPr>
            <a:picLocks noChangeAspect="1"/>
          </p:cNvPicPr>
          <p:nvPr/>
        </p:nvPicPr>
        <p:blipFill>
          <a:blip r:embed="rId5"/>
          <a:stretch>
            <a:fillRect/>
          </a:stretch>
        </p:blipFill>
        <p:spPr>
          <a:xfrm rot="10800000">
            <a:off x="11129260" y="3252200"/>
            <a:ext cx="524301" cy="353599"/>
          </a:xfrm>
          <a:prstGeom prst="rect">
            <a:avLst/>
          </a:prstGeom>
        </p:spPr>
      </p:pic>
    </p:spTree>
    <p:extLst>
      <p:ext uri="{BB962C8B-B14F-4D97-AF65-F5344CB8AC3E}">
        <p14:creationId xmlns:p14="http://schemas.microsoft.com/office/powerpoint/2010/main" val="70876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370391" y="241338"/>
            <a:ext cx="11401062" cy="689491"/>
          </a:xfrm>
        </p:spPr>
        <p:txBody>
          <a:bodyPr/>
          <a:lstStyle/>
          <a:p>
            <a:pPr algn="ctr"/>
            <a:r>
              <a:rPr lang="en-US" sz="4000" dirty="0"/>
              <a:t>Why should you add your work to DigitalCommons@UNO?</a:t>
            </a:r>
          </a:p>
        </p:txBody>
      </p:sp>
      <p:sp>
        <p:nvSpPr>
          <p:cNvPr id="3" name="Subtitle 2">
            <a:extLst>
              <a:ext uri="{FF2B5EF4-FFF2-40B4-BE49-F238E27FC236}">
                <a16:creationId xmlns:a16="http://schemas.microsoft.com/office/drawing/2014/main" id="{2F6F1D56-CAC6-0C4D-B800-AB242BDF8C47}"/>
              </a:ext>
            </a:extLst>
          </p:cNvPr>
          <p:cNvSpPr>
            <a:spLocks noGrp="1"/>
          </p:cNvSpPr>
          <p:nvPr>
            <p:ph type="subTitle" idx="1"/>
          </p:nvPr>
        </p:nvSpPr>
        <p:spPr>
          <a:xfrm>
            <a:off x="695560" y="4855345"/>
            <a:ext cx="4423640" cy="365126"/>
          </a:xfrm>
        </p:spPr>
        <p:txBody>
          <a:bodyPr/>
          <a:lstStyle/>
          <a:p>
            <a:r>
              <a:rPr lang="en-US" dirty="0"/>
              <a:t>Centralized scholarship</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DigitalCommons@UNO – Criss Library</a:t>
            </a:r>
          </a:p>
        </p:txBody>
      </p:sp>
      <p:sp>
        <p:nvSpPr>
          <p:cNvPr id="5" name="Subtitle 2">
            <a:extLst>
              <a:ext uri="{FF2B5EF4-FFF2-40B4-BE49-F238E27FC236}">
                <a16:creationId xmlns:a16="http://schemas.microsoft.com/office/drawing/2014/main" id="{93CD5421-66AF-4D64-AAFE-52C57E76C663}"/>
              </a:ext>
            </a:extLst>
          </p:cNvPr>
          <p:cNvSpPr txBox="1">
            <a:spLocks/>
          </p:cNvSpPr>
          <p:nvPr/>
        </p:nvSpPr>
        <p:spPr>
          <a:xfrm>
            <a:off x="717449" y="2385006"/>
            <a:ext cx="4423640" cy="36512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Increase visibility of your work</a:t>
            </a:r>
          </a:p>
        </p:txBody>
      </p:sp>
      <p:sp>
        <p:nvSpPr>
          <p:cNvPr id="7" name="Subtitle 2">
            <a:extLst>
              <a:ext uri="{FF2B5EF4-FFF2-40B4-BE49-F238E27FC236}">
                <a16:creationId xmlns:a16="http://schemas.microsoft.com/office/drawing/2014/main" id="{C6814585-F3E9-4536-8E87-78CF776EBCC8}"/>
              </a:ext>
            </a:extLst>
          </p:cNvPr>
          <p:cNvSpPr txBox="1">
            <a:spLocks/>
          </p:cNvSpPr>
          <p:nvPr/>
        </p:nvSpPr>
        <p:spPr>
          <a:xfrm>
            <a:off x="717449" y="2844970"/>
            <a:ext cx="4423640" cy="36512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Make research accessible</a:t>
            </a:r>
          </a:p>
        </p:txBody>
      </p:sp>
      <p:sp>
        <p:nvSpPr>
          <p:cNvPr id="8" name="Subtitle 2">
            <a:extLst>
              <a:ext uri="{FF2B5EF4-FFF2-40B4-BE49-F238E27FC236}">
                <a16:creationId xmlns:a16="http://schemas.microsoft.com/office/drawing/2014/main" id="{FD27B509-F876-41BE-AC50-9E2C71431123}"/>
              </a:ext>
            </a:extLst>
          </p:cNvPr>
          <p:cNvSpPr txBox="1">
            <a:spLocks/>
          </p:cNvSpPr>
          <p:nvPr/>
        </p:nvSpPr>
        <p:spPr>
          <a:xfrm>
            <a:off x="695560" y="4060122"/>
            <a:ext cx="4977294" cy="36512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Metrics through the Author’s Dashboard</a:t>
            </a:r>
          </a:p>
        </p:txBody>
      </p:sp>
      <p:sp>
        <p:nvSpPr>
          <p:cNvPr id="9" name="Subtitle 2">
            <a:extLst>
              <a:ext uri="{FF2B5EF4-FFF2-40B4-BE49-F238E27FC236}">
                <a16:creationId xmlns:a16="http://schemas.microsoft.com/office/drawing/2014/main" id="{9AD9AA39-CAB5-474B-A2D2-2FD7CB9A5924}"/>
              </a:ext>
            </a:extLst>
          </p:cNvPr>
          <p:cNvSpPr txBox="1">
            <a:spLocks/>
          </p:cNvSpPr>
          <p:nvPr/>
        </p:nvSpPr>
        <p:spPr>
          <a:xfrm>
            <a:off x="717449" y="3336835"/>
            <a:ext cx="4788584" cy="36512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Increase the longevity of your work</a:t>
            </a:r>
          </a:p>
        </p:txBody>
      </p:sp>
      <p:sp>
        <p:nvSpPr>
          <p:cNvPr id="10" name="Subtitle 2">
            <a:extLst>
              <a:ext uri="{FF2B5EF4-FFF2-40B4-BE49-F238E27FC236}">
                <a16:creationId xmlns:a16="http://schemas.microsoft.com/office/drawing/2014/main" id="{9AF50E92-3B5D-4813-B668-A18BC176DA98}"/>
              </a:ext>
            </a:extLst>
          </p:cNvPr>
          <p:cNvSpPr txBox="1">
            <a:spLocks/>
          </p:cNvSpPr>
          <p:nvPr/>
        </p:nvSpPr>
        <p:spPr>
          <a:xfrm>
            <a:off x="717449" y="1881205"/>
            <a:ext cx="4423640" cy="36512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Boost your research profile</a:t>
            </a:r>
          </a:p>
        </p:txBody>
      </p:sp>
      <p:sp>
        <p:nvSpPr>
          <p:cNvPr id="11" name="Subtitle 2">
            <a:extLst>
              <a:ext uri="{FF2B5EF4-FFF2-40B4-BE49-F238E27FC236}">
                <a16:creationId xmlns:a16="http://schemas.microsoft.com/office/drawing/2014/main" id="{28577F5C-B3DE-4320-B3D6-677879DB81A3}"/>
              </a:ext>
            </a:extLst>
          </p:cNvPr>
          <p:cNvSpPr txBox="1">
            <a:spLocks/>
          </p:cNvSpPr>
          <p:nvPr/>
        </p:nvSpPr>
        <p:spPr>
          <a:xfrm>
            <a:off x="695560" y="5250976"/>
            <a:ext cx="4423640" cy="36512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Easy to share your work</a:t>
            </a:r>
          </a:p>
        </p:txBody>
      </p:sp>
      <p:pic>
        <p:nvPicPr>
          <p:cNvPr id="4" name="Picture 3">
            <a:extLst>
              <a:ext uri="{FF2B5EF4-FFF2-40B4-BE49-F238E27FC236}">
                <a16:creationId xmlns:a16="http://schemas.microsoft.com/office/drawing/2014/main" id="{4CB6BE87-3548-4B49-9D64-D535EDCA60A5}"/>
              </a:ext>
            </a:extLst>
          </p:cNvPr>
          <p:cNvPicPr>
            <a:picLocks noChangeAspect="1"/>
          </p:cNvPicPr>
          <p:nvPr/>
        </p:nvPicPr>
        <p:blipFill>
          <a:blip r:embed="rId3"/>
          <a:stretch>
            <a:fillRect/>
          </a:stretch>
        </p:blipFill>
        <p:spPr>
          <a:xfrm>
            <a:off x="5506032" y="1405128"/>
            <a:ext cx="6265421" cy="4640668"/>
          </a:xfrm>
          <a:prstGeom prst="rect">
            <a:avLst/>
          </a:prstGeom>
        </p:spPr>
      </p:pic>
      <p:pic>
        <p:nvPicPr>
          <p:cNvPr id="12" name="Picture 11">
            <a:extLst>
              <a:ext uri="{FF2B5EF4-FFF2-40B4-BE49-F238E27FC236}">
                <a16:creationId xmlns:a16="http://schemas.microsoft.com/office/drawing/2014/main" id="{8E62D7B5-183A-4F94-BF63-824293B9C97A}"/>
              </a:ext>
            </a:extLst>
          </p:cNvPr>
          <p:cNvPicPr>
            <a:picLocks noChangeAspect="1"/>
          </p:cNvPicPr>
          <p:nvPr/>
        </p:nvPicPr>
        <p:blipFill>
          <a:blip r:embed="rId4"/>
          <a:stretch>
            <a:fillRect/>
          </a:stretch>
        </p:blipFill>
        <p:spPr>
          <a:xfrm>
            <a:off x="5067783" y="1405128"/>
            <a:ext cx="6963747" cy="4182059"/>
          </a:xfrm>
          <a:prstGeom prst="rect">
            <a:avLst/>
          </a:prstGeom>
        </p:spPr>
      </p:pic>
    </p:spTree>
    <p:extLst>
      <p:ext uri="{BB962C8B-B14F-4D97-AF65-F5344CB8AC3E}">
        <p14:creationId xmlns:p14="http://schemas.microsoft.com/office/powerpoint/2010/main" val="37041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ppt_x"/>
                                          </p:val>
                                        </p:tav>
                                        <p:tav tm="100000">
                                          <p:val>
                                            <p:strVal val="#ppt_x"/>
                                          </p:val>
                                        </p:tav>
                                      </p:tavLst>
                                    </p:anim>
                                    <p:anim calcmode="lin" valueType="num">
                                      <p:cBhvr additive="base">
                                        <p:cTn id="20"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ppt_x"/>
                                          </p:val>
                                        </p:tav>
                                        <p:tav tm="100000">
                                          <p:val>
                                            <p:strVal val="#ppt_x"/>
                                          </p:val>
                                        </p:tav>
                                      </p:tavLst>
                                    </p:anim>
                                    <p:anim calcmode="lin" valueType="num">
                                      <p:cBhvr additive="base">
                                        <p:cTn id="2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2000" fill="hold"/>
                                        <p:tgtEl>
                                          <p:spTgt spid="8"/>
                                        </p:tgtEl>
                                        <p:attrNameLst>
                                          <p:attrName>ppt_x</p:attrName>
                                        </p:attrNameLst>
                                      </p:cBhvr>
                                      <p:tavLst>
                                        <p:tav tm="0">
                                          <p:val>
                                            <p:strVal val="#ppt_x"/>
                                          </p:val>
                                        </p:tav>
                                        <p:tav tm="100000">
                                          <p:val>
                                            <p:strVal val="#ppt_x"/>
                                          </p:val>
                                        </p:tav>
                                      </p:tavLst>
                                    </p:anim>
                                    <p:anim calcmode="lin" valueType="num">
                                      <p:cBhvr additive="base">
                                        <p:cTn id="32" dur="20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2000" fill="hold"/>
                                        <p:tgtEl>
                                          <p:spTgt spid="12"/>
                                        </p:tgtEl>
                                        <p:attrNameLst>
                                          <p:attrName>ppt_x</p:attrName>
                                        </p:attrNameLst>
                                      </p:cBhvr>
                                      <p:tavLst>
                                        <p:tav tm="0">
                                          <p:val>
                                            <p:strVal val="#ppt_x"/>
                                          </p:val>
                                        </p:tav>
                                        <p:tav tm="100000">
                                          <p:val>
                                            <p:strVal val="#ppt_x"/>
                                          </p:val>
                                        </p:tav>
                                      </p:tavLst>
                                    </p:anim>
                                    <p:anim calcmode="lin" valueType="num">
                                      <p:cBhvr additive="base">
                                        <p:cTn id="36" dur="2000" fill="hold"/>
                                        <p:tgtEl>
                                          <p:spTgt spid="12"/>
                                        </p:tgtEl>
                                        <p:attrNameLst>
                                          <p:attrName>ppt_y</p:attrName>
                                        </p:attrNameLst>
                                      </p:cBhvr>
                                      <p:tavLst>
                                        <p:tav tm="0">
                                          <p:val>
                                            <p:strVal val="1+#ppt_h/2"/>
                                          </p:val>
                                        </p:tav>
                                        <p:tav tm="100000">
                                          <p:val>
                                            <p:strVal val="#ppt_y"/>
                                          </p:val>
                                        </p:tav>
                                      </p:tavLst>
                                    </p:anim>
                                  </p:childTnLst>
                                </p:cTn>
                              </p:par>
                              <p:par>
                                <p:cTn id="37" presetID="1" presetClass="exit" presetSubtype="0" fill="hold" nodeType="withEffect">
                                  <p:stCondLst>
                                    <p:cond delay="0"/>
                                  </p:stCondLst>
                                  <p:childTnLst>
                                    <p:set>
                                      <p:cBhvr>
                                        <p:cTn id="38" dur="1" fill="hold">
                                          <p:stCondLst>
                                            <p:cond delay="0"/>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2000" fill="hold"/>
                                        <p:tgtEl>
                                          <p:spTgt spid="11"/>
                                        </p:tgtEl>
                                        <p:attrNameLst>
                                          <p:attrName>ppt_x</p:attrName>
                                        </p:attrNameLst>
                                      </p:cBhvr>
                                      <p:tavLst>
                                        <p:tav tm="0">
                                          <p:val>
                                            <p:strVal val="#ppt_x"/>
                                          </p:val>
                                        </p:tav>
                                        <p:tav tm="100000">
                                          <p:val>
                                            <p:strVal val="#ppt_x"/>
                                          </p:val>
                                        </p:tav>
                                      </p:tavLst>
                                    </p:anim>
                                    <p:anim calcmode="lin" valueType="num">
                                      <p:cBhvr additive="base">
                                        <p:cTn id="50"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1004887" y="241338"/>
            <a:ext cx="10182225" cy="689491"/>
          </a:xfrm>
        </p:spPr>
        <p:txBody>
          <a:bodyPr/>
          <a:lstStyle/>
          <a:p>
            <a:r>
              <a:rPr lang="en-US" dirty="0"/>
              <a:t>How do I add my work to Digital Commons?</a:t>
            </a:r>
          </a:p>
        </p:txBody>
      </p:sp>
      <p:sp>
        <p:nvSpPr>
          <p:cNvPr id="3" name="Subtitle 2">
            <a:extLst>
              <a:ext uri="{FF2B5EF4-FFF2-40B4-BE49-F238E27FC236}">
                <a16:creationId xmlns:a16="http://schemas.microsoft.com/office/drawing/2014/main" id="{2F6F1D56-CAC6-0C4D-B800-AB242BDF8C47}"/>
              </a:ext>
            </a:extLst>
          </p:cNvPr>
          <p:cNvSpPr>
            <a:spLocks noGrp="1"/>
          </p:cNvSpPr>
          <p:nvPr>
            <p:ph type="subTitle" idx="1"/>
          </p:nvPr>
        </p:nvSpPr>
        <p:spPr>
          <a:xfrm>
            <a:off x="889139" y="1610845"/>
            <a:ext cx="8335883" cy="924011"/>
          </a:xfrm>
        </p:spPr>
        <p:txBody>
          <a:bodyPr/>
          <a:lstStyle/>
          <a:p>
            <a:r>
              <a:rPr lang="en-US" dirty="0"/>
              <a:t>Send your CV or Publications List to</a:t>
            </a:r>
          </a:p>
          <a:p>
            <a:r>
              <a:rPr lang="en-US" dirty="0"/>
              <a:t>	</a:t>
            </a:r>
            <a:r>
              <a:rPr lang="en-US" dirty="0">
                <a:hlinkClick r:id="rId3"/>
              </a:rPr>
              <a:t>unodigitalcommons@unomaha.edu</a:t>
            </a:r>
            <a:endParaRPr lang="en-US" dirty="0"/>
          </a:p>
          <a:p>
            <a:endParaRPr lang="en-US" dirty="0"/>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DigitalCommons@UNO – Criss Library</a:t>
            </a:r>
          </a:p>
        </p:txBody>
      </p:sp>
      <p:sp>
        <p:nvSpPr>
          <p:cNvPr id="5" name="Subtitle 2">
            <a:extLst>
              <a:ext uri="{FF2B5EF4-FFF2-40B4-BE49-F238E27FC236}">
                <a16:creationId xmlns:a16="http://schemas.microsoft.com/office/drawing/2014/main" id="{71D0FE4C-125A-4EE4-A547-E3C8F685F542}"/>
              </a:ext>
            </a:extLst>
          </p:cNvPr>
          <p:cNvSpPr txBox="1">
            <a:spLocks/>
          </p:cNvSpPr>
          <p:nvPr/>
        </p:nvSpPr>
        <p:spPr>
          <a:xfrm>
            <a:off x="889139" y="2573473"/>
            <a:ext cx="8335883" cy="9240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Publication data analyzed for Digital Commons</a:t>
            </a:r>
          </a:p>
          <a:p>
            <a:r>
              <a:rPr lang="en-US" dirty="0"/>
              <a:t>	We check copyright and reuse permissions!</a:t>
            </a:r>
          </a:p>
        </p:txBody>
      </p:sp>
      <p:sp>
        <p:nvSpPr>
          <p:cNvPr id="7" name="Subtitle 2">
            <a:extLst>
              <a:ext uri="{FF2B5EF4-FFF2-40B4-BE49-F238E27FC236}">
                <a16:creationId xmlns:a16="http://schemas.microsoft.com/office/drawing/2014/main" id="{0F770A0D-F0DB-4014-98FD-B31A3439A24B}"/>
              </a:ext>
            </a:extLst>
          </p:cNvPr>
          <p:cNvSpPr txBox="1">
            <a:spLocks/>
          </p:cNvSpPr>
          <p:nvPr/>
        </p:nvSpPr>
        <p:spPr>
          <a:xfrm>
            <a:off x="889138" y="3517881"/>
            <a:ext cx="8335883" cy="9240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If we cannot use the version or record generally an earlier manuscript can be used</a:t>
            </a:r>
          </a:p>
        </p:txBody>
      </p:sp>
    </p:spTree>
    <p:extLst>
      <p:ext uri="{BB962C8B-B14F-4D97-AF65-F5344CB8AC3E}">
        <p14:creationId xmlns:p14="http://schemas.microsoft.com/office/powerpoint/2010/main" val="268803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3">
                                            <p:txEl>
                                              <p:pRg st="1" end="1"/>
                                            </p:txEl>
                                          </p:spTgt>
                                        </p:tgtEl>
                                        <p:attrNameLst>
                                          <p:attrName>r</p:attrName>
                                        </p:attrNameLst>
                                      </p:cBhvr>
                                    </p:animRot>
                                    <p:animRot by="-240000">
                                      <p:cBhvr>
                                        <p:cTn id="13" dur="200" fill="hold">
                                          <p:stCondLst>
                                            <p:cond delay="200"/>
                                          </p:stCondLst>
                                        </p:cTn>
                                        <p:tgtEl>
                                          <p:spTgt spid="3">
                                            <p:txEl>
                                              <p:pRg st="1" end="1"/>
                                            </p:txEl>
                                          </p:spTgt>
                                        </p:tgtEl>
                                        <p:attrNameLst>
                                          <p:attrName>r</p:attrName>
                                        </p:attrNameLst>
                                      </p:cBhvr>
                                    </p:animRot>
                                    <p:animRot by="240000">
                                      <p:cBhvr>
                                        <p:cTn id="14" dur="200" fill="hold">
                                          <p:stCondLst>
                                            <p:cond delay="400"/>
                                          </p:stCondLst>
                                        </p:cTn>
                                        <p:tgtEl>
                                          <p:spTgt spid="3">
                                            <p:txEl>
                                              <p:pRg st="1" end="1"/>
                                            </p:txEl>
                                          </p:spTgt>
                                        </p:tgtEl>
                                        <p:attrNameLst>
                                          <p:attrName>r</p:attrName>
                                        </p:attrNameLst>
                                      </p:cBhvr>
                                    </p:animRot>
                                    <p:animRot by="-240000">
                                      <p:cBhvr>
                                        <p:cTn id="15" dur="200" fill="hold">
                                          <p:stCondLst>
                                            <p:cond delay="600"/>
                                          </p:stCondLst>
                                        </p:cTn>
                                        <p:tgtEl>
                                          <p:spTgt spid="3">
                                            <p:txEl>
                                              <p:pRg st="1" end="1"/>
                                            </p:txEl>
                                          </p:spTgt>
                                        </p:tgtEl>
                                        <p:attrNameLst>
                                          <p:attrName>r</p:attrName>
                                        </p:attrNameLst>
                                      </p:cBhvr>
                                    </p:animRot>
                                    <p:animRot by="120000">
                                      <p:cBhvr>
                                        <p:cTn id="16" dur="200" fill="hold">
                                          <p:stCondLst>
                                            <p:cond delay="800"/>
                                          </p:stCondLst>
                                        </p:cTn>
                                        <p:tgtEl>
                                          <p:spTgt spid="3">
                                            <p:txEl>
                                              <p:pRg st="1" end="1"/>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1004887" y="241338"/>
            <a:ext cx="10182225" cy="689491"/>
          </a:xfrm>
        </p:spPr>
        <p:txBody>
          <a:bodyPr/>
          <a:lstStyle/>
          <a:p>
            <a:r>
              <a:rPr lang="en-US" dirty="0"/>
              <a:t>Open Access</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DigitalCommons@UNO – Criss Library</a:t>
            </a:r>
          </a:p>
        </p:txBody>
      </p:sp>
      <p:pic>
        <p:nvPicPr>
          <p:cNvPr id="5" name="Picture 4">
            <a:extLst>
              <a:ext uri="{FF2B5EF4-FFF2-40B4-BE49-F238E27FC236}">
                <a16:creationId xmlns:a16="http://schemas.microsoft.com/office/drawing/2014/main" id="{61527E3C-E576-48FF-9BE1-4FE2B11F03A0}"/>
              </a:ext>
            </a:extLst>
          </p:cNvPr>
          <p:cNvPicPr>
            <a:picLocks noChangeAspect="1"/>
          </p:cNvPicPr>
          <p:nvPr/>
        </p:nvPicPr>
        <p:blipFill>
          <a:blip r:embed="rId3"/>
          <a:stretch>
            <a:fillRect/>
          </a:stretch>
        </p:blipFill>
        <p:spPr>
          <a:xfrm>
            <a:off x="8784976" y="852590"/>
            <a:ext cx="2805794" cy="4384053"/>
          </a:xfrm>
          <a:prstGeom prst="rect">
            <a:avLst/>
          </a:prstGeom>
        </p:spPr>
      </p:pic>
      <p:sp>
        <p:nvSpPr>
          <p:cNvPr id="8" name="TextBox 7">
            <a:extLst>
              <a:ext uri="{FF2B5EF4-FFF2-40B4-BE49-F238E27FC236}">
                <a16:creationId xmlns:a16="http://schemas.microsoft.com/office/drawing/2014/main" id="{005C836E-77CF-4F52-8F26-6E5FD0BCE8D5}"/>
              </a:ext>
            </a:extLst>
          </p:cNvPr>
          <p:cNvSpPr txBox="1"/>
          <p:nvPr/>
        </p:nvSpPr>
        <p:spPr>
          <a:xfrm>
            <a:off x="1157835" y="1423435"/>
            <a:ext cx="7739030"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t>Free, immediate, online availability of  work with re-use rights and no barriers</a:t>
            </a:r>
          </a:p>
        </p:txBody>
      </p:sp>
      <p:sp>
        <p:nvSpPr>
          <p:cNvPr id="9" name="TextBox 8">
            <a:extLst>
              <a:ext uri="{FF2B5EF4-FFF2-40B4-BE49-F238E27FC236}">
                <a16:creationId xmlns:a16="http://schemas.microsoft.com/office/drawing/2014/main" id="{A20AB762-29A1-40A4-9642-B2DCC265D9FE}"/>
              </a:ext>
            </a:extLst>
          </p:cNvPr>
          <p:cNvSpPr txBox="1"/>
          <p:nvPr/>
        </p:nvSpPr>
        <p:spPr>
          <a:xfrm>
            <a:off x="1157835" y="2543352"/>
            <a:ext cx="7739030"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t>Authors keep their copyright to control the integrity of their work</a:t>
            </a:r>
          </a:p>
        </p:txBody>
      </p:sp>
      <p:sp>
        <p:nvSpPr>
          <p:cNvPr id="10" name="TextBox 9">
            <a:extLst>
              <a:ext uri="{FF2B5EF4-FFF2-40B4-BE49-F238E27FC236}">
                <a16:creationId xmlns:a16="http://schemas.microsoft.com/office/drawing/2014/main" id="{0F19E932-9568-4DDB-AA25-A098875452ED}"/>
              </a:ext>
            </a:extLst>
          </p:cNvPr>
          <p:cNvSpPr txBox="1"/>
          <p:nvPr/>
        </p:nvSpPr>
        <p:spPr>
          <a:xfrm>
            <a:off x="1157835" y="3697896"/>
            <a:ext cx="7739030"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t>Budapest</a:t>
            </a:r>
            <a:r>
              <a:rPr lang="en-US" sz="2800" dirty="0"/>
              <a:t> Open Access Initiative </a:t>
            </a:r>
          </a:p>
        </p:txBody>
      </p:sp>
      <p:sp>
        <p:nvSpPr>
          <p:cNvPr id="11" name="TextBox 10">
            <a:extLst>
              <a:ext uri="{FF2B5EF4-FFF2-40B4-BE49-F238E27FC236}">
                <a16:creationId xmlns:a16="http://schemas.microsoft.com/office/drawing/2014/main" id="{89B3DA0D-CB58-4399-81C2-DC7EC61F3526}"/>
              </a:ext>
            </a:extLst>
          </p:cNvPr>
          <p:cNvSpPr txBox="1"/>
          <p:nvPr/>
        </p:nvSpPr>
        <p:spPr>
          <a:xfrm>
            <a:off x="1157835" y="4359997"/>
            <a:ext cx="7739030"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t>Change to the traditional scholarly publishing model</a:t>
            </a:r>
          </a:p>
        </p:txBody>
      </p:sp>
    </p:spTree>
    <p:extLst>
      <p:ext uri="{BB962C8B-B14F-4D97-AF65-F5344CB8AC3E}">
        <p14:creationId xmlns:p14="http://schemas.microsoft.com/office/powerpoint/2010/main" val="428002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1004887" y="241338"/>
            <a:ext cx="10182225" cy="689491"/>
          </a:xfrm>
        </p:spPr>
        <p:txBody>
          <a:bodyPr/>
          <a:lstStyle/>
          <a:p>
            <a:r>
              <a:rPr lang="en-US" dirty="0"/>
              <a:t>Open Access Types</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DigitalCommons@UNO – Criss Library</a:t>
            </a:r>
          </a:p>
        </p:txBody>
      </p:sp>
      <p:sp>
        <p:nvSpPr>
          <p:cNvPr id="7" name="TextBox 6">
            <a:extLst>
              <a:ext uri="{FF2B5EF4-FFF2-40B4-BE49-F238E27FC236}">
                <a16:creationId xmlns:a16="http://schemas.microsoft.com/office/drawing/2014/main" id="{764C71F6-8AE4-4168-99BB-9A8A76A52CD8}"/>
              </a:ext>
            </a:extLst>
          </p:cNvPr>
          <p:cNvSpPr txBox="1"/>
          <p:nvPr/>
        </p:nvSpPr>
        <p:spPr>
          <a:xfrm>
            <a:off x="1197023" y="2358553"/>
            <a:ext cx="6533813"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tx1">
                    <a:lumMod val="75000"/>
                  </a:schemeClr>
                </a:solidFill>
              </a:rPr>
              <a:t>Diamond or Platinum Open access</a:t>
            </a:r>
          </a:p>
        </p:txBody>
      </p:sp>
      <p:sp>
        <p:nvSpPr>
          <p:cNvPr id="8" name="TextBox 7">
            <a:extLst>
              <a:ext uri="{FF2B5EF4-FFF2-40B4-BE49-F238E27FC236}">
                <a16:creationId xmlns:a16="http://schemas.microsoft.com/office/drawing/2014/main" id="{7D01B92E-3D3D-4E69-BD71-9D987B9FA6FD}"/>
              </a:ext>
            </a:extLst>
          </p:cNvPr>
          <p:cNvSpPr txBox="1"/>
          <p:nvPr/>
        </p:nvSpPr>
        <p:spPr>
          <a:xfrm>
            <a:off x="1157835" y="3455499"/>
            <a:ext cx="6395268"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CC6600"/>
                </a:solidFill>
              </a:rPr>
              <a:t>Bronze Open Access</a:t>
            </a:r>
          </a:p>
        </p:txBody>
      </p:sp>
      <p:sp>
        <p:nvSpPr>
          <p:cNvPr id="9" name="TextBox 8">
            <a:extLst>
              <a:ext uri="{FF2B5EF4-FFF2-40B4-BE49-F238E27FC236}">
                <a16:creationId xmlns:a16="http://schemas.microsoft.com/office/drawing/2014/main" id="{9BF8FB8F-879E-47A6-B1A4-73F3A6865B24}"/>
              </a:ext>
            </a:extLst>
          </p:cNvPr>
          <p:cNvSpPr txBox="1"/>
          <p:nvPr/>
        </p:nvSpPr>
        <p:spPr>
          <a:xfrm>
            <a:off x="1898471" y="1919959"/>
            <a:ext cx="5832365" cy="369332"/>
          </a:xfrm>
          <a:prstGeom prst="rect">
            <a:avLst/>
          </a:prstGeom>
          <a:noFill/>
        </p:spPr>
        <p:txBody>
          <a:bodyPr wrap="square" rtlCol="0">
            <a:spAutoFit/>
          </a:bodyPr>
          <a:lstStyle/>
          <a:p>
            <a:pPr marL="285750" indent="-285750">
              <a:buFont typeface="Arial" panose="020B0604020202020204" pitchFamily="34" charset="0"/>
              <a:buChar char="•"/>
            </a:pPr>
            <a:r>
              <a:rPr lang="en-US" dirty="0"/>
              <a:t>Usually charges APCs and openly licensed</a:t>
            </a:r>
          </a:p>
        </p:txBody>
      </p:sp>
      <p:sp>
        <p:nvSpPr>
          <p:cNvPr id="10" name="TextBox 9">
            <a:extLst>
              <a:ext uri="{FF2B5EF4-FFF2-40B4-BE49-F238E27FC236}">
                <a16:creationId xmlns:a16="http://schemas.microsoft.com/office/drawing/2014/main" id="{7BE64A66-9341-47B2-87A2-CBAF4E1B37BE}"/>
              </a:ext>
            </a:extLst>
          </p:cNvPr>
          <p:cNvSpPr txBox="1"/>
          <p:nvPr/>
        </p:nvSpPr>
        <p:spPr>
          <a:xfrm>
            <a:off x="1898469" y="3033169"/>
            <a:ext cx="3774383" cy="369332"/>
          </a:xfrm>
          <a:prstGeom prst="rect">
            <a:avLst/>
          </a:prstGeom>
          <a:noFill/>
        </p:spPr>
        <p:txBody>
          <a:bodyPr wrap="square" rtlCol="0">
            <a:spAutoFit/>
          </a:bodyPr>
          <a:lstStyle/>
          <a:p>
            <a:pPr marL="285750" indent="-285750">
              <a:buFont typeface="Arial" panose="020B0604020202020204" pitchFamily="34" charset="0"/>
              <a:buChar char="•"/>
            </a:pPr>
            <a:r>
              <a:rPr lang="en-US" dirty="0"/>
              <a:t>No APCs and openly licensed</a:t>
            </a:r>
          </a:p>
        </p:txBody>
      </p:sp>
      <p:sp>
        <p:nvSpPr>
          <p:cNvPr id="11" name="TextBox 10">
            <a:extLst>
              <a:ext uri="{FF2B5EF4-FFF2-40B4-BE49-F238E27FC236}">
                <a16:creationId xmlns:a16="http://schemas.microsoft.com/office/drawing/2014/main" id="{C4612226-4821-4E69-BFFD-758E0A2E169B}"/>
              </a:ext>
            </a:extLst>
          </p:cNvPr>
          <p:cNvSpPr txBox="1"/>
          <p:nvPr/>
        </p:nvSpPr>
        <p:spPr>
          <a:xfrm>
            <a:off x="1898469" y="4084233"/>
            <a:ext cx="3774383" cy="369332"/>
          </a:xfrm>
          <a:prstGeom prst="rect">
            <a:avLst/>
          </a:prstGeom>
          <a:noFill/>
        </p:spPr>
        <p:txBody>
          <a:bodyPr wrap="square" rtlCol="0">
            <a:spAutoFit/>
          </a:bodyPr>
          <a:lstStyle/>
          <a:p>
            <a:pPr marL="285750" indent="-285750">
              <a:buFont typeface="Arial" panose="020B0604020202020204" pitchFamily="34" charset="0"/>
              <a:buChar char="•"/>
            </a:pPr>
            <a:r>
              <a:rPr lang="en-US" dirty="0"/>
              <a:t>Not openly licensed</a:t>
            </a:r>
          </a:p>
        </p:txBody>
      </p:sp>
      <p:sp>
        <p:nvSpPr>
          <p:cNvPr id="12" name="TextBox 11">
            <a:extLst>
              <a:ext uri="{FF2B5EF4-FFF2-40B4-BE49-F238E27FC236}">
                <a16:creationId xmlns:a16="http://schemas.microsoft.com/office/drawing/2014/main" id="{ACDC9BC6-6ABD-493F-8150-9918AA8279AC}"/>
              </a:ext>
            </a:extLst>
          </p:cNvPr>
          <p:cNvSpPr txBox="1"/>
          <p:nvPr/>
        </p:nvSpPr>
        <p:spPr>
          <a:xfrm>
            <a:off x="1898471" y="5169974"/>
            <a:ext cx="3774383" cy="369332"/>
          </a:xfrm>
          <a:prstGeom prst="rect">
            <a:avLst/>
          </a:prstGeom>
          <a:noFill/>
        </p:spPr>
        <p:txBody>
          <a:bodyPr wrap="square" rtlCol="0">
            <a:spAutoFit/>
          </a:bodyPr>
          <a:lstStyle/>
          <a:p>
            <a:pPr marL="285750" indent="-285750">
              <a:buFont typeface="Arial" panose="020B0604020202020204" pitchFamily="34" charset="0"/>
              <a:buChar char="•"/>
            </a:pPr>
            <a:r>
              <a:rPr lang="en-US" dirty="0"/>
              <a:t>Self-archiving</a:t>
            </a:r>
          </a:p>
        </p:txBody>
      </p:sp>
      <p:sp>
        <p:nvSpPr>
          <p:cNvPr id="13" name="TextBox 12">
            <a:extLst>
              <a:ext uri="{FF2B5EF4-FFF2-40B4-BE49-F238E27FC236}">
                <a16:creationId xmlns:a16="http://schemas.microsoft.com/office/drawing/2014/main" id="{C0837A4E-63B1-4264-A2B8-842B34B18AD0}"/>
              </a:ext>
            </a:extLst>
          </p:cNvPr>
          <p:cNvSpPr txBox="1"/>
          <p:nvPr/>
        </p:nvSpPr>
        <p:spPr>
          <a:xfrm>
            <a:off x="1157835" y="4552034"/>
            <a:ext cx="6395268"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00B050"/>
                </a:solidFill>
              </a:rPr>
              <a:t>Green Open Access</a:t>
            </a:r>
          </a:p>
        </p:txBody>
      </p:sp>
      <p:sp>
        <p:nvSpPr>
          <p:cNvPr id="14" name="TextBox 13">
            <a:extLst>
              <a:ext uri="{FF2B5EF4-FFF2-40B4-BE49-F238E27FC236}">
                <a16:creationId xmlns:a16="http://schemas.microsoft.com/office/drawing/2014/main" id="{8CC0B8C0-FB10-4E1B-898E-A88FE654A6B2}"/>
              </a:ext>
            </a:extLst>
          </p:cNvPr>
          <p:cNvSpPr txBox="1"/>
          <p:nvPr/>
        </p:nvSpPr>
        <p:spPr>
          <a:xfrm>
            <a:off x="1157835" y="1371692"/>
            <a:ext cx="3774383"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FFFF00"/>
                </a:solidFill>
              </a:rPr>
              <a:t>Gold Open access</a:t>
            </a:r>
          </a:p>
        </p:txBody>
      </p:sp>
      <p:pic>
        <p:nvPicPr>
          <p:cNvPr id="15" name="Picture 14">
            <a:extLst>
              <a:ext uri="{FF2B5EF4-FFF2-40B4-BE49-F238E27FC236}">
                <a16:creationId xmlns:a16="http://schemas.microsoft.com/office/drawing/2014/main" id="{79E71135-9BE8-4F6E-8C1A-115AB672FB9C}"/>
              </a:ext>
            </a:extLst>
          </p:cNvPr>
          <p:cNvPicPr>
            <a:picLocks noChangeAspect="1"/>
          </p:cNvPicPr>
          <p:nvPr/>
        </p:nvPicPr>
        <p:blipFill>
          <a:blip r:embed="rId3"/>
          <a:stretch>
            <a:fillRect/>
          </a:stretch>
        </p:blipFill>
        <p:spPr>
          <a:xfrm>
            <a:off x="7086164" y="1273102"/>
            <a:ext cx="4742110" cy="4371819"/>
          </a:xfrm>
          <a:prstGeom prst="rect">
            <a:avLst/>
          </a:prstGeom>
        </p:spPr>
      </p:pic>
    </p:spTree>
    <p:extLst>
      <p:ext uri="{BB962C8B-B14F-4D97-AF65-F5344CB8AC3E}">
        <p14:creationId xmlns:p14="http://schemas.microsoft.com/office/powerpoint/2010/main" val="188609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10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10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10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347241" y="241338"/>
            <a:ext cx="11447362" cy="689491"/>
          </a:xfrm>
        </p:spPr>
        <p:txBody>
          <a:bodyPr/>
          <a:lstStyle/>
          <a:p>
            <a:r>
              <a:rPr lang="en-US" dirty="0"/>
              <a:t>Open Access Publishing Agreements</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DigitalCommons@UNO – Criss Library</a:t>
            </a:r>
          </a:p>
        </p:txBody>
      </p:sp>
      <p:pic>
        <p:nvPicPr>
          <p:cNvPr id="5" name="Picture 4">
            <a:extLst>
              <a:ext uri="{FF2B5EF4-FFF2-40B4-BE49-F238E27FC236}">
                <a16:creationId xmlns:a16="http://schemas.microsoft.com/office/drawing/2014/main" id="{8ECF83AA-32B4-4982-BF87-D0FFFB1CC8A2}"/>
              </a:ext>
            </a:extLst>
          </p:cNvPr>
          <p:cNvPicPr>
            <a:picLocks noChangeAspect="1"/>
          </p:cNvPicPr>
          <p:nvPr/>
        </p:nvPicPr>
        <p:blipFill>
          <a:blip r:embed="rId3"/>
          <a:stretch>
            <a:fillRect/>
          </a:stretch>
        </p:blipFill>
        <p:spPr>
          <a:xfrm>
            <a:off x="132867" y="1571690"/>
            <a:ext cx="3073320" cy="4097760"/>
          </a:xfrm>
          <a:prstGeom prst="rect">
            <a:avLst/>
          </a:prstGeom>
        </p:spPr>
      </p:pic>
      <p:sp>
        <p:nvSpPr>
          <p:cNvPr id="8" name="TextBox 7">
            <a:extLst>
              <a:ext uri="{FF2B5EF4-FFF2-40B4-BE49-F238E27FC236}">
                <a16:creationId xmlns:a16="http://schemas.microsoft.com/office/drawing/2014/main" id="{A831084B-A8FD-4BC5-BBB4-E24B74D3BBB7}"/>
              </a:ext>
            </a:extLst>
          </p:cNvPr>
          <p:cNvSpPr txBox="1"/>
          <p:nvPr/>
        </p:nvSpPr>
        <p:spPr>
          <a:xfrm>
            <a:off x="3646552" y="1727744"/>
            <a:ext cx="6748039" cy="3785652"/>
          </a:xfrm>
          <a:prstGeom prst="rect">
            <a:avLst/>
          </a:prstGeom>
          <a:noFill/>
        </p:spPr>
        <p:txBody>
          <a:bodyPr wrap="square" rtlCol="0">
            <a:spAutoFit/>
          </a:bodyPr>
          <a:lstStyle/>
          <a:p>
            <a:r>
              <a:rPr lang="en-US" sz="4000" dirty="0"/>
              <a:t>Elsevier </a:t>
            </a:r>
          </a:p>
          <a:p>
            <a:r>
              <a:rPr lang="en-US" sz="4000" dirty="0"/>
              <a:t>Biochemical Society</a:t>
            </a:r>
          </a:p>
          <a:p>
            <a:r>
              <a:rPr lang="en-US" sz="4000" dirty="0" err="1"/>
              <a:t>PLoS</a:t>
            </a:r>
            <a:endParaRPr lang="en-US" sz="4000" dirty="0"/>
          </a:p>
          <a:p>
            <a:r>
              <a:rPr lang="en-US" sz="4000" dirty="0"/>
              <a:t>Institute of Physics (IOP)</a:t>
            </a:r>
          </a:p>
          <a:p>
            <a:r>
              <a:rPr lang="en-US" sz="4000" dirty="0"/>
              <a:t>Wiley</a:t>
            </a:r>
          </a:p>
          <a:p>
            <a:r>
              <a:rPr lang="en-US" sz="4000" dirty="0"/>
              <a:t>Cambridge University Press</a:t>
            </a:r>
          </a:p>
        </p:txBody>
      </p:sp>
    </p:spTree>
    <p:extLst>
      <p:ext uri="{BB962C8B-B14F-4D97-AF65-F5344CB8AC3E}">
        <p14:creationId xmlns:p14="http://schemas.microsoft.com/office/powerpoint/2010/main" val="258103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18" presetClass="emph" presetSubtype="0" fill="hold" grpId="1" nodeType="withEffect">
                                  <p:stCondLst>
                                    <p:cond delay="0"/>
                                  </p:stCondLst>
                                  <p:iterate type="lt">
                                    <p:tmPct val="4000"/>
                                  </p:iterate>
                                  <p:childTnLst>
                                    <p:set>
                                      <p:cBhvr override="childStyle">
                                        <p:cTn id="10" dur="2000" fill="hold"/>
                                        <p:tgtEl>
                                          <p:spTgt spid="8"/>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theme/theme1.xml><?xml version="1.0" encoding="utf-8"?>
<a:theme xmlns:a="http://schemas.openxmlformats.org/drawingml/2006/main" name="Office Theme">
  <a:themeElements>
    <a:clrScheme name="UNOMAHA">
      <a:dk1>
        <a:srgbClr val="000000"/>
      </a:dk1>
      <a:lt1>
        <a:srgbClr val="FFFFFF"/>
      </a:lt1>
      <a:dk2>
        <a:srgbClr val="626568"/>
      </a:dk2>
      <a:lt2>
        <a:srgbClr val="E7E6E6"/>
      </a:lt2>
      <a:accent1>
        <a:srgbClr val="FF0000"/>
      </a:accent1>
      <a:accent2>
        <a:srgbClr val="AB0000"/>
      </a:accent2>
      <a:accent3>
        <a:srgbClr val="6A0000"/>
      </a:accent3>
      <a:accent4>
        <a:srgbClr val="370000"/>
      </a:accent4>
      <a:accent5>
        <a:srgbClr val="000000"/>
      </a:accent5>
      <a:accent6>
        <a:srgbClr val="454545"/>
      </a:accent6>
      <a:hlink>
        <a:srgbClr val="D61920"/>
      </a:hlink>
      <a:folHlink>
        <a:srgbClr val="BCBB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UNOMAHA">
      <a:dk1>
        <a:srgbClr val="000000"/>
      </a:dk1>
      <a:lt1>
        <a:srgbClr val="FFFFFF"/>
      </a:lt1>
      <a:dk2>
        <a:srgbClr val="626568"/>
      </a:dk2>
      <a:lt2>
        <a:srgbClr val="E7E6E6"/>
      </a:lt2>
      <a:accent1>
        <a:srgbClr val="FF0000"/>
      </a:accent1>
      <a:accent2>
        <a:srgbClr val="AB0000"/>
      </a:accent2>
      <a:accent3>
        <a:srgbClr val="6A0000"/>
      </a:accent3>
      <a:accent4>
        <a:srgbClr val="370000"/>
      </a:accent4>
      <a:accent5>
        <a:srgbClr val="000000"/>
      </a:accent5>
      <a:accent6>
        <a:srgbClr val="454545"/>
      </a:accent6>
      <a:hlink>
        <a:srgbClr val="D61920"/>
      </a:hlink>
      <a:folHlink>
        <a:srgbClr val="BCBB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UNOMAHA">
      <a:dk1>
        <a:srgbClr val="000000"/>
      </a:dk1>
      <a:lt1>
        <a:srgbClr val="FFFFFF"/>
      </a:lt1>
      <a:dk2>
        <a:srgbClr val="626568"/>
      </a:dk2>
      <a:lt2>
        <a:srgbClr val="E7E6E6"/>
      </a:lt2>
      <a:accent1>
        <a:srgbClr val="FF0000"/>
      </a:accent1>
      <a:accent2>
        <a:srgbClr val="AB0000"/>
      </a:accent2>
      <a:accent3>
        <a:srgbClr val="6A0000"/>
      </a:accent3>
      <a:accent4>
        <a:srgbClr val="370000"/>
      </a:accent4>
      <a:accent5>
        <a:srgbClr val="000000"/>
      </a:accent5>
      <a:accent6>
        <a:srgbClr val="454545"/>
      </a:accent6>
      <a:hlink>
        <a:srgbClr val="D61920"/>
      </a:hlink>
      <a:folHlink>
        <a:srgbClr val="BCBB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UNOMAHA">
      <a:dk1>
        <a:srgbClr val="000000"/>
      </a:dk1>
      <a:lt1>
        <a:srgbClr val="FFFFFF"/>
      </a:lt1>
      <a:dk2>
        <a:srgbClr val="626568"/>
      </a:dk2>
      <a:lt2>
        <a:srgbClr val="E7E6E6"/>
      </a:lt2>
      <a:accent1>
        <a:srgbClr val="FF0000"/>
      </a:accent1>
      <a:accent2>
        <a:srgbClr val="AB0000"/>
      </a:accent2>
      <a:accent3>
        <a:srgbClr val="6A0000"/>
      </a:accent3>
      <a:accent4>
        <a:srgbClr val="370000"/>
      </a:accent4>
      <a:accent5>
        <a:srgbClr val="000000"/>
      </a:accent5>
      <a:accent6>
        <a:srgbClr val="454545"/>
      </a:accent6>
      <a:hlink>
        <a:srgbClr val="D61920"/>
      </a:hlink>
      <a:folHlink>
        <a:srgbClr val="BCBB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392e287-3dc0-47bd-b8bd-76248c24ef0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189A6B4154394C8FC370BC813B3E37" ma:contentTypeVersion="17" ma:contentTypeDescription="Create a new document." ma:contentTypeScope="" ma:versionID="f37bbfd3f0bac77f8ee2bfc0ca92622d">
  <xsd:schema xmlns:xsd="http://www.w3.org/2001/XMLSchema" xmlns:xs="http://www.w3.org/2001/XMLSchema" xmlns:p="http://schemas.microsoft.com/office/2006/metadata/properties" xmlns:ns3="e392e287-3dc0-47bd-b8bd-76248c24ef09" xmlns:ns4="f4d09c54-c331-48e9-9a28-88764e69c6f9" targetNamespace="http://schemas.microsoft.com/office/2006/metadata/properties" ma:root="true" ma:fieldsID="b3b193677ad4be5691cea67ae460686f" ns3:_="" ns4:_="">
    <xsd:import namespace="e392e287-3dc0-47bd-b8bd-76248c24ef09"/>
    <xsd:import namespace="f4d09c54-c331-48e9-9a28-88764e69c6f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92e287-3dc0-47bd-b8bd-76248c24ef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d09c54-c331-48e9-9a28-88764e69c6f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D4764C-B014-402B-A43D-DBC2DA65A596}">
  <ds:schemaRefs>
    <ds:schemaRef ds:uri="http://schemas.microsoft.com/sharepoint/v3/contenttype/forms"/>
  </ds:schemaRefs>
</ds:datastoreItem>
</file>

<file path=customXml/itemProps2.xml><?xml version="1.0" encoding="utf-8"?>
<ds:datastoreItem xmlns:ds="http://schemas.openxmlformats.org/officeDocument/2006/customXml" ds:itemID="{1282675A-704E-4AC1-95C4-9CEF05526266}">
  <ds:schemaRefs>
    <ds:schemaRef ds:uri="http://schemas.microsoft.com/office/2006/metadata/properties"/>
    <ds:schemaRef ds:uri="f4d09c54-c331-48e9-9a28-88764e69c6f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392e287-3dc0-47bd-b8bd-76248c24ef09"/>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E6A16A99-1DA6-4987-BB89-C368D05BC3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92e287-3dc0-47bd-b8bd-76248c24ef09"/>
    <ds:schemaRef ds:uri="f4d09c54-c331-48e9-9a28-88764e69c6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2410</TotalTime>
  <Words>3985</Words>
  <Application>Microsoft Office PowerPoint</Application>
  <PresentationFormat>Widescreen</PresentationFormat>
  <Paragraphs>211</Paragraphs>
  <Slides>17</Slides>
  <Notes>17</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17</vt:i4>
      </vt:variant>
    </vt:vector>
  </HeadingPairs>
  <TitlesOfParts>
    <vt:vector size="23" baseType="lpstr">
      <vt:lpstr>Arial</vt:lpstr>
      <vt:lpstr>Calibri</vt:lpstr>
      <vt:lpstr>Office Theme</vt:lpstr>
      <vt:lpstr>Custom Design</vt:lpstr>
      <vt:lpstr>1_Custom Design</vt:lpstr>
      <vt:lpstr>2_Custom Design</vt:lpstr>
      <vt:lpstr>Digital Commons and Open Access</vt:lpstr>
      <vt:lpstr>In this Presentation</vt:lpstr>
      <vt:lpstr>What is DigitalCommons@UNO?</vt:lpstr>
      <vt:lpstr>The basics</vt:lpstr>
      <vt:lpstr>Why should you add your work to DigitalCommons@UNO?</vt:lpstr>
      <vt:lpstr>How do I add my work to Digital Commons?</vt:lpstr>
      <vt:lpstr>Open Access</vt:lpstr>
      <vt:lpstr>Open Access Types</vt:lpstr>
      <vt:lpstr>Open Access Publishing Agreements</vt:lpstr>
      <vt:lpstr>Elsevier</vt:lpstr>
      <vt:lpstr>Biochemical Society</vt:lpstr>
      <vt:lpstr>PLoS</vt:lpstr>
      <vt:lpstr>Institute of Physics (IOP)</vt:lpstr>
      <vt:lpstr>Wiley</vt:lpstr>
      <vt:lpstr>Cambridge University Press</vt:lpstr>
      <vt:lpstr>Selected Bibliography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 Kennedy</dc:creator>
  <cp:lastModifiedBy>Jennie Tobler-Gaston</cp:lastModifiedBy>
  <cp:revision>38</cp:revision>
  <dcterms:created xsi:type="dcterms:W3CDTF">2020-12-03T21:16:42Z</dcterms:created>
  <dcterms:modified xsi:type="dcterms:W3CDTF">2024-02-07T14:55:47Z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0x010100D3189A6B4154394C8FC370BC813B3E37</vt:lpwstr>
  </property>
</Properties>
</file>