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33.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9.xml" ContentType="application/vnd.openxmlformats-officedocument.presentationml.slide+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93.xml" ContentType="application/vnd.openxmlformats-officedocument.presentationml.slideLayout+xml"/>
  <Override PartName="/ppt/slideLayouts/slideLayout92.xml" ContentType="application/vnd.openxmlformats-officedocument.presentationml.slideLayout+xml"/>
  <Override PartName="/ppt/slideLayouts/slideLayout90.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100.xml" ContentType="application/vnd.openxmlformats-officedocument.presentationml.slideLayout+xml"/>
  <Override PartName="/ppt/slideLayouts/slideLayout91.xml" ContentType="application/vnd.openxmlformats-officedocument.presentationml.slideLayout+xml"/>
  <Override PartName="/ppt/slideLayouts/slideLayout10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53.xml" ContentType="application/vnd.openxmlformats-officedocument.presentationml.slideLayout+xml"/>
  <Override PartName="/ppt/slideLayouts/slideLayout152.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43.xml" ContentType="application/vnd.openxmlformats-officedocument.presentationml.slideLayout+xml"/>
  <Override PartName="/ppt/slideLayouts/slideLayout101.xml" ContentType="application/vnd.openxmlformats-officedocument.presentationml.slideLayout+xml"/>
  <Override PartName="/ppt/slideLayouts/slideLayout141.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26.xml" ContentType="application/vnd.openxmlformats-officedocument.presentationml.slideLayout+xml"/>
  <Override PartName="/ppt/slideLayouts/slideLayout142.xml" ContentType="application/vnd.openxmlformats-officedocument.presentationml.slideLayout+xml"/>
  <Override PartName="/ppt/slideLayouts/slideLayout140.xml" ContentType="application/vnd.openxmlformats-officedocument.presentationml.slideLayout+xml"/>
  <Override PartName="/ppt/slideLayouts/slideLayout131.xml" ContentType="application/vnd.openxmlformats-officedocument.presentationml.slideLayout+xml"/>
  <Override PartName="/ppt/slideLayouts/slideLayout127.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30.xml" ContentType="application/vnd.openxmlformats-officedocument.presentationml.slideLayout+xml"/>
  <Override PartName="/ppt/slideLayouts/slideLayout132.xml" ContentType="application/vnd.openxmlformats-officedocument.presentationml.slideLayout+xml"/>
  <Override PartName="/ppt/slideLayouts/slideLayout129.xml" ContentType="application/vnd.openxmlformats-officedocument.presentationml.slideLayout+xml"/>
  <Override PartName="/ppt/slideLayouts/slideLayout12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diagrams/drawing1.xml" ContentType="application/vnd.ms-office.drawingml.diagramDrawing+xml"/>
  <Override PartName="/ppt/diagrams/quickStyle1.xml" ContentType="application/vnd.openxmlformats-officedocument.drawingml.diagramStyle+xml"/>
  <Override PartName="/ppt/theme/theme3.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 id="2147483654" r:id="rId2"/>
    <p:sldMasterId id="2147483692" r:id="rId3"/>
    <p:sldMasterId id="2147483730" r:id="rId4"/>
    <p:sldMasterId id="2147483780" r:id="rId5"/>
  </p:sldMasterIdLst>
  <p:notesMasterIdLst>
    <p:notesMasterId r:id="rId39"/>
  </p:notesMasterIdLst>
  <p:sldIdLst>
    <p:sldId id="256" r:id="rId6"/>
    <p:sldId id="334" r:id="rId7"/>
    <p:sldId id="331" r:id="rId8"/>
    <p:sldId id="296" r:id="rId9"/>
    <p:sldId id="297" r:id="rId10"/>
    <p:sldId id="302" r:id="rId11"/>
    <p:sldId id="303" r:id="rId12"/>
    <p:sldId id="304" r:id="rId13"/>
    <p:sldId id="305" r:id="rId14"/>
    <p:sldId id="306" r:id="rId15"/>
    <p:sldId id="307" r:id="rId16"/>
    <p:sldId id="308" r:id="rId17"/>
    <p:sldId id="309" r:id="rId18"/>
    <p:sldId id="333" r:id="rId19"/>
    <p:sldId id="310" r:id="rId20"/>
    <p:sldId id="311" r:id="rId21"/>
    <p:sldId id="314" r:id="rId22"/>
    <p:sldId id="315" r:id="rId23"/>
    <p:sldId id="269" r:id="rId24"/>
    <p:sldId id="271" r:id="rId25"/>
    <p:sldId id="272" r:id="rId26"/>
    <p:sldId id="275" r:id="rId27"/>
    <p:sldId id="276" r:id="rId28"/>
    <p:sldId id="278" r:id="rId29"/>
    <p:sldId id="280" r:id="rId30"/>
    <p:sldId id="284" r:id="rId31"/>
    <p:sldId id="285" r:id="rId32"/>
    <p:sldId id="286" r:id="rId33"/>
    <p:sldId id="288" r:id="rId34"/>
    <p:sldId id="293" r:id="rId35"/>
    <p:sldId id="295" r:id="rId36"/>
    <p:sldId id="332" r:id="rId37"/>
    <p:sldId id="25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59070" autoAdjust="0"/>
  </p:normalViewPr>
  <p:slideViewPr>
    <p:cSldViewPr snapToGrid="0">
      <p:cViewPr varScale="1">
        <p:scale>
          <a:sx n="99" d="100"/>
          <a:sy n="99" d="100"/>
        </p:scale>
        <p:origin x="527" y="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6218A-C2FB-423D-A476-6A1284B91F51}" type="doc">
      <dgm:prSet loTypeId="urn:microsoft.com/office/officeart/2005/8/layout/chevron1" loCatId="process" qsTypeId="urn:microsoft.com/office/officeart/2005/8/quickstyle/simple1" qsCatId="simple" csTypeId="urn:microsoft.com/office/officeart/2005/8/colors/accent1_2" csCatId="accent1" phldr="1"/>
      <dgm:spPr/>
    </dgm:pt>
    <dgm:pt modelId="{A11CEF3A-4CCE-4102-99A7-FFA94CF769EE}">
      <dgm:prSet phldrT="[Text]" custT="1"/>
      <dgm:spPr/>
      <dgm:t>
        <a:bodyPr/>
        <a:lstStyle/>
        <a:p>
          <a:r>
            <a:rPr lang="en-US" sz="1600" dirty="0" smtClean="0"/>
            <a:t>Stopped publishing small area data</a:t>
          </a:r>
          <a:endParaRPr lang="en-US" sz="1600" dirty="0"/>
        </a:p>
      </dgm:t>
    </dgm:pt>
    <dgm:pt modelId="{2CC9E8D0-E9E2-494D-91DC-92EA6249D21C}" type="parTrans" cxnId="{8D3FFCBC-A54C-481F-AD75-B9CC0AED825B}">
      <dgm:prSet/>
      <dgm:spPr/>
      <dgm:t>
        <a:bodyPr/>
        <a:lstStyle/>
        <a:p>
          <a:endParaRPr lang="en-US"/>
        </a:p>
      </dgm:t>
    </dgm:pt>
    <dgm:pt modelId="{1A885211-B0EF-46EA-8362-550E95013EEB}" type="sibTrans" cxnId="{8D3FFCBC-A54C-481F-AD75-B9CC0AED825B}">
      <dgm:prSet/>
      <dgm:spPr/>
      <dgm:t>
        <a:bodyPr/>
        <a:lstStyle/>
        <a:p>
          <a:endParaRPr lang="en-US"/>
        </a:p>
      </dgm:t>
    </dgm:pt>
    <dgm:pt modelId="{4700266F-C06C-4BD4-8CDE-755CB4699408}">
      <dgm:prSet phldrT="[Text]"/>
      <dgm:spPr/>
      <dgm:t>
        <a:bodyPr/>
        <a:lstStyle/>
        <a:p>
          <a:r>
            <a:rPr lang="en-US" dirty="0" smtClean="0"/>
            <a:t>Whole-table suppression</a:t>
          </a:r>
          <a:endParaRPr lang="en-US" dirty="0"/>
        </a:p>
      </dgm:t>
    </dgm:pt>
    <dgm:pt modelId="{A96BB8F4-391A-40B6-978A-FCB52BDB9C09}" type="parTrans" cxnId="{EDE3311E-90CD-4AB0-897F-F6D13B55434A}">
      <dgm:prSet/>
      <dgm:spPr/>
      <dgm:t>
        <a:bodyPr/>
        <a:lstStyle/>
        <a:p>
          <a:endParaRPr lang="en-US"/>
        </a:p>
      </dgm:t>
    </dgm:pt>
    <dgm:pt modelId="{675D4C68-63D5-46A0-A5D1-736162F86C85}" type="sibTrans" cxnId="{EDE3311E-90CD-4AB0-897F-F6D13B55434A}">
      <dgm:prSet/>
      <dgm:spPr/>
      <dgm:t>
        <a:bodyPr/>
        <a:lstStyle/>
        <a:p>
          <a:endParaRPr lang="en-US"/>
        </a:p>
      </dgm:t>
    </dgm:pt>
    <dgm:pt modelId="{7B676CDA-A82A-4D2C-A951-826BC5D48947}">
      <dgm:prSet phldrT="[Text]"/>
      <dgm:spPr/>
      <dgm:t>
        <a:bodyPr/>
        <a:lstStyle/>
        <a:p>
          <a:r>
            <a:rPr lang="en-US" dirty="0" smtClean="0"/>
            <a:t>Data swapping</a:t>
          </a:r>
          <a:endParaRPr lang="en-US" dirty="0"/>
        </a:p>
      </dgm:t>
    </dgm:pt>
    <dgm:pt modelId="{803992AF-79CE-46B0-8603-9AC2B1C366FB}" type="parTrans" cxnId="{A01B94A1-43A3-438B-82B8-50F52DE66CC2}">
      <dgm:prSet/>
      <dgm:spPr/>
      <dgm:t>
        <a:bodyPr/>
        <a:lstStyle/>
        <a:p>
          <a:endParaRPr lang="en-US"/>
        </a:p>
      </dgm:t>
    </dgm:pt>
    <dgm:pt modelId="{2DE2579A-21DC-4F57-822F-8104A2FC3323}" type="sibTrans" cxnId="{A01B94A1-43A3-438B-82B8-50F52DE66CC2}">
      <dgm:prSet/>
      <dgm:spPr/>
      <dgm:t>
        <a:bodyPr/>
        <a:lstStyle/>
        <a:p>
          <a:endParaRPr lang="en-US"/>
        </a:p>
      </dgm:t>
    </dgm:pt>
    <dgm:pt modelId="{A5802952-888C-41C5-A029-5E2DC1273EE1}">
      <dgm:prSet phldrT="[Text]"/>
      <dgm:spPr/>
      <dgm:t>
        <a:bodyPr/>
        <a:lstStyle/>
        <a:p>
          <a:r>
            <a:rPr lang="en-US" dirty="0" smtClean="0"/>
            <a:t>Formal Privacy</a:t>
          </a:r>
          <a:endParaRPr lang="en-US" dirty="0"/>
        </a:p>
      </dgm:t>
    </dgm:pt>
    <dgm:pt modelId="{DEB70D6B-D9B3-4D3A-B2B8-8D54E3318B1A}" type="parTrans" cxnId="{F3E6D781-D27F-41CE-8F1D-341532CE6442}">
      <dgm:prSet/>
      <dgm:spPr/>
      <dgm:t>
        <a:bodyPr/>
        <a:lstStyle/>
        <a:p>
          <a:endParaRPr lang="en-US"/>
        </a:p>
      </dgm:t>
    </dgm:pt>
    <dgm:pt modelId="{63434136-04B9-46A9-9157-8B5246A3036F}" type="sibTrans" cxnId="{F3E6D781-D27F-41CE-8F1D-341532CE6442}">
      <dgm:prSet/>
      <dgm:spPr/>
      <dgm:t>
        <a:bodyPr/>
        <a:lstStyle/>
        <a:p>
          <a:endParaRPr lang="en-US"/>
        </a:p>
      </dgm:t>
    </dgm:pt>
    <dgm:pt modelId="{888250C4-6FBF-4CD6-886D-EF97369F218C}" type="pres">
      <dgm:prSet presAssocID="{8256218A-C2FB-423D-A476-6A1284B91F51}" presName="Name0" presStyleCnt="0">
        <dgm:presLayoutVars>
          <dgm:dir/>
          <dgm:animLvl val="lvl"/>
          <dgm:resizeHandles val="exact"/>
        </dgm:presLayoutVars>
      </dgm:prSet>
      <dgm:spPr/>
    </dgm:pt>
    <dgm:pt modelId="{119A758F-48F0-48E2-8B25-035CD13BB0F5}" type="pres">
      <dgm:prSet presAssocID="{A11CEF3A-4CCE-4102-99A7-FFA94CF769EE}" presName="parTxOnly" presStyleLbl="node1" presStyleIdx="0" presStyleCnt="4">
        <dgm:presLayoutVars>
          <dgm:chMax val="0"/>
          <dgm:chPref val="0"/>
          <dgm:bulletEnabled val="1"/>
        </dgm:presLayoutVars>
      </dgm:prSet>
      <dgm:spPr/>
      <dgm:t>
        <a:bodyPr/>
        <a:lstStyle/>
        <a:p>
          <a:endParaRPr lang="en-US"/>
        </a:p>
      </dgm:t>
    </dgm:pt>
    <dgm:pt modelId="{4777F99A-6C35-49B5-A05E-F206600FB26B}" type="pres">
      <dgm:prSet presAssocID="{1A885211-B0EF-46EA-8362-550E95013EEB}" presName="parTxOnlySpace" presStyleCnt="0"/>
      <dgm:spPr/>
    </dgm:pt>
    <dgm:pt modelId="{D7386D4F-BE22-45B9-9F8D-FF7FE6D96CC7}" type="pres">
      <dgm:prSet presAssocID="{4700266F-C06C-4BD4-8CDE-755CB4699408}" presName="parTxOnly" presStyleLbl="node1" presStyleIdx="1" presStyleCnt="4">
        <dgm:presLayoutVars>
          <dgm:chMax val="0"/>
          <dgm:chPref val="0"/>
          <dgm:bulletEnabled val="1"/>
        </dgm:presLayoutVars>
      </dgm:prSet>
      <dgm:spPr/>
      <dgm:t>
        <a:bodyPr/>
        <a:lstStyle/>
        <a:p>
          <a:endParaRPr lang="en-US"/>
        </a:p>
      </dgm:t>
    </dgm:pt>
    <dgm:pt modelId="{F9AF77E8-30F9-46DE-A777-AE9DCF7951D4}" type="pres">
      <dgm:prSet presAssocID="{675D4C68-63D5-46A0-A5D1-736162F86C85}" presName="parTxOnlySpace" presStyleCnt="0"/>
      <dgm:spPr/>
    </dgm:pt>
    <dgm:pt modelId="{0EB9F35F-CF43-4490-A5A7-89E317FD191C}" type="pres">
      <dgm:prSet presAssocID="{7B676CDA-A82A-4D2C-A951-826BC5D48947}" presName="parTxOnly" presStyleLbl="node1" presStyleIdx="2" presStyleCnt="4">
        <dgm:presLayoutVars>
          <dgm:chMax val="0"/>
          <dgm:chPref val="0"/>
          <dgm:bulletEnabled val="1"/>
        </dgm:presLayoutVars>
      </dgm:prSet>
      <dgm:spPr/>
      <dgm:t>
        <a:bodyPr/>
        <a:lstStyle/>
        <a:p>
          <a:endParaRPr lang="en-US"/>
        </a:p>
      </dgm:t>
    </dgm:pt>
    <dgm:pt modelId="{F2D900ED-49FB-406E-82C5-0E1E4D56EB37}" type="pres">
      <dgm:prSet presAssocID="{2DE2579A-21DC-4F57-822F-8104A2FC3323}" presName="parTxOnlySpace" presStyleCnt="0"/>
      <dgm:spPr/>
    </dgm:pt>
    <dgm:pt modelId="{C5661F8F-F2F9-4F18-9AC4-679B395F470A}" type="pres">
      <dgm:prSet presAssocID="{A5802952-888C-41C5-A029-5E2DC1273EE1}" presName="parTxOnly" presStyleLbl="node1" presStyleIdx="3" presStyleCnt="4">
        <dgm:presLayoutVars>
          <dgm:chMax val="0"/>
          <dgm:chPref val="0"/>
          <dgm:bulletEnabled val="1"/>
        </dgm:presLayoutVars>
      </dgm:prSet>
      <dgm:spPr/>
      <dgm:t>
        <a:bodyPr/>
        <a:lstStyle/>
        <a:p>
          <a:endParaRPr lang="en-US"/>
        </a:p>
      </dgm:t>
    </dgm:pt>
  </dgm:ptLst>
  <dgm:cxnLst>
    <dgm:cxn modelId="{F3E6D781-D27F-41CE-8F1D-341532CE6442}" srcId="{8256218A-C2FB-423D-A476-6A1284B91F51}" destId="{A5802952-888C-41C5-A029-5E2DC1273EE1}" srcOrd="3" destOrd="0" parTransId="{DEB70D6B-D9B3-4D3A-B2B8-8D54E3318B1A}" sibTransId="{63434136-04B9-46A9-9157-8B5246A3036F}"/>
    <dgm:cxn modelId="{BFB9B7DD-07D4-45B3-AE62-8D9D1CED9896}" type="presOf" srcId="{4700266F-C06C-4BD4-8CDE-755CB4699408}" destId="{D7386D4F-BE22-45B9-9F8D-FF7FE6D96CC7}" srcOrd="0" destOrd="0" presId="urn:microsoft.com/office/officeart/2005/8/layout/chevron1"/>
    <dgm:cxn modelId="{8D3FFCBC-A54C-481F-AD75-B9CC0AED825B}" srcId="{8256218A-C2FB-423D-A476-6A1284B91F51}" destId="{A11CEF3A-4CCE-4102-99A7-FFA94CF769EE}" srcOrd="0" destOrd="0" parTransId="{2CC9E8D0-E9E2-494D-91DC-92EA6249D21C}" sibTransId="{1A885211-B0EF-46EA-8362-550E95013EEB}"/>
    <dgm:cxn modelId="{A01B94A1-43A3-438B-82B8-50F52DE66CC2}" srcId="{8256218A-C2FB-423D-A476-6A1284B91F51}" destId="{7B676CDA-A82A-4D2C-A951-826BC5D48947}" srcOrd="2" destOrd="0" parTransId="{803992AF-79CE-46B0-8603-9AC2B1C366FB}" sibTransId="{2DE2579A-21DC-4F57-822F-8104A2FC3323}"/>
    <dgm:cxn modelId="{B2F68E7E-9F57-4550-8895-F7D8332FD801}" type="presOf" srcId="{A11CEF3A-4CCE-4102-99A7-FFA94CF769EE}" destId="{119A758F-48F0-48E2-8B25-035CD13BB0F5}" srcOrd="0" destOrd="0" presId="urn:microsoft.com/office/officeart/2005/8/layout/chevron1"/>
    <dgm:cxn modelId="{EDE3311E-90CD-4AB0-897F-F6D13B55434A}" srcId="{8256218A-C2FB-423D-A476-6A1284B91F51}" destId="{4700266F-C06C-4BD4-8CDE-755CB4699408}" srcOrd="1" destOrd="0" parTransId="{A96BB8F4-391A-40B6-978A-FCB52BDB9C09}" sibTransId="{675D4C68-63D5-46A0-A5D1-736162F86C85}"/>
    <dgm:cxn modelId="{A48B5408-4A44-4DBF-A2C2-EEA3455C1389}" type="presOf" srcId="{7B676CDA-A82A-4D2C-A951-826BC5D48947}" destId="{0EB9F35F-CF43-4490-A5A7-89E317FD191C}" srcOrd="0" destOrd="0" presId="urn:microsoft.com/office/officeart/2005/8/layout/chevron1"/>
    <dgm:cxn modelId="{088D9CC3-C9A9-4416-BD10-127176AD827A}" type="presOf" srcId="{8256218A-C2FB-423D-A476-6A1284B91F51}" destId="{888250C4-6FBF-4CD6-886D-EF97369F218C}" srcOrd="0" destOrd="0" presId="urn:microsoft.com/office/officeart/2005/8/layout/chevron1"/>
    <dgm:cxn modelId="{9DCEF421-F9AF-4595-AEDE-81C1F954E8B5}" type="presOf" srcId="{A5802952-888C-41C5-A029-5E2DC1273EE1}" destId="{C5661F8F-F2F9-4F18-9AC4-679B395F470A}" srcOrd="0" destOrd="0" presId="urn:microsoft.com/office/officeart/2005/8/layout/chevron1"/>
    <dgm:cxn modelId="{C15FB403-FC13-401E-9A85-7E0EFEE1AFB1}" type="presParOf" srcId="{888250C4-6FBF-4CD6-886D-EF97369F218C}" destId="{119A758F-48F0-48E2-8B25-035CD13BB0F5}" srcOrd="0" destOrd="0" presId="urn:microsoft.com/office/officeart/2005/8/layout/chevron1"/>
    <dgm:cxn modelId="{D62E68E2-4377-40C2-B5D8-60F20283416D}" type="presParOf" srcId="{888250C4-6FBF-4CD6-886D-EF97369F218C}" destId="{4777F99A-6C35-49B5-A05E-F206600FB26B}" srcOrd="1" destOrd="0" presId="urn:microsoft.com/office/officeart/2005/8/layout/chevron1"/>
    <dgm:cxn modelId="{83306752-8091-45F2-A8E0-5EEBA9A254A8}" type="presParOf" srcId="{888250C4-6FBF-4CD6-886D-EF97369F218C}" destId="{D7386D4F-BE22-45B9-9F8D-FF7FE6D96CC7}" srcOrd="2" destOrd="0" presId="urn:microsoft.com/office/officeart/2005/8/layout/chevron1"/>
    <dgm:cxn modelId="{7B446AAF-4B71-4BD5-AD85-BCBA2E060834}" type="presParOf" srcId="{888250C4-6FBF-4CD6-886D-EF97369F218C}" destId="{F9AF77E8-30F9-46DE-A777-AE9DCF7951D4}" srcOrd="3" destOrd="0" presId="urn:microsoft.com/office/officeart/2005/8/layout/chevron1"/>
    <dgm:cxn modelId="{D71D3622-2BCC-4754-88BE-5F08B2194790}" type="presParOf" srcId="{888250C4-6FBF-4CD6-886D-EF97369F218C}" destId="{0EB9F35F-CF43-4490-A5A7-89E317FD191C}" srcOrd="4" destOrd="0" presId="urn:microsoft.com/office/officeart/2005/8/layout/chevron1"/>
    <dgm:cxn modelId="{BDF7A9AC-F1C1-4355-BCFE-A20B295F998F}" type="presParOf" srcId="{888250C4-6FBF-4CD6-886D-EF97369F218C}" destId="{F2D900ED-49FB-406E-82C5-0E1E4D56EB37}" srcOrd="5" destOrd="0" presId="urn:microsoft.com/office/officeart/2005/8/layout/chevron1"/>
    <dgm:cxn modelId="{315AB633-A760-44BE-9D99-B8E64A303FD6}" type="presParOf" srcId="{888250C4-6FBF-4CD6-886D-EF97369F218C}" destId="{C5661F8F-F2F9-4F18-9AC4-679B395F470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A758F-48F0-48E2-8B25-035CD13BB0F5}">
      <dsp:nvSpPr>
        <dsp:cNvPr id="0" name=""/>
        <dsp:cNvSpPr/>
      </dsp:nvSpPr>
      <dsp:spPr>
        <a:xfrm>
          <a:off x="4277" y="690569"/>
          <a:ext cx="2490193" cy="9960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smtClean="0"/>
            <a:t>Stopped publishing small area data</a:t>
          </a:r>
          <a:endParaRPr lang="en-US" sz="1600" kern="1200" dirty="0"/>
        </a:p>
      </dsp:txBody>
      <dsp:txXfrm>
        <a:off x="502316" y="690569"/>
        <a:ext cx="1494116" cy="996077"/>
      </dsp:txXfrm>
    </dsp:sp>
    <dsp:sp modelId="{D7386D4F-BE22-45B9-9F8D-FF7FE6D96CC7}">
      <dsp:nvSpPr>
        <dsp:cNvPr id="0" name=""/>
        <dsp:cNvSpPr/>
      </dsp:nvSpPr>
      <dsp:spPr>
        <a:xfrm>
          <a:off x="2245451" y="690569"/>
          <a:ext cx="2490193" cy="9960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Whole-table suppression</a:t>
          </a:r>
          <a:endParaRPr lang="en-US" sz="2000" kern="1200" dirty="0"/>
        </a:p>
      </dsp:txBody>
      <dsp:txXfrm>
        <a:off x="2743490" y="690569"/>
        <a:ext cx="1494116" cy="996077"/>
      </dsp:txXfrm>
    </dsp:sp>
    <dsp:sp modelId="{0EB9F35F-CF43-4490-A5A7-89E317FD191C}">
      <dsp:nvSpPr>
        <dsp:cNvPr id="0" name=""/>
        <dsp:cNvSpPr/>
      </dsp:nvSpPr>
      <dsp:spPr>
        <a:xfrm>
          <a:off x="4486625" y="690569"/>
          <a:ext cx="2490193" cy="9960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Data swapping</a:t>
          </a:r>
          <a:endParaRPr lang="en-US" sz="2000" kern="1200" dirty="0"/>
        </a:p>
      </dsp:txBody>
      <dsp:txXfrm>
        <a:off x="4984664" y="690569"/>
        <a:ext cx="1494116" cy="996077"/>
      </dsp:txXfrm>
    </dsp:sp>
    <dsp:sp modelId="{C5661F8F-F2F9-4F18-9AC4-679B395F470A}">
      <dsp:nvSpPr>
        <dsp:cNvPr id="0" name=""/>
        <dsp:cNvSpPr/>
      </dsp:nvSpPr>
      <dsp:spPr>
        <a:xfrm>
          <a:off x="6727799" y="690569"/>
          <a:ext cx="2490193" cy="99607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Formal Privacy</a:t>
          </a:r>
          <a:endParaRPr lang="en-US" sz="2000" kern="1200" dirty="0"/>
        </a:p>
      </dsp:txBody>
      <dsp:txXfrm>
        <a:off x="7225838" y="690569"/>
        <a:ext cx="1494116" cy="99607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21585-1946-4283-B316-27092449122D}" type="datetimeFigureOut">
              <a:rPr lang="en-US" smtClean="0"/>
              <a:t>8/20/2020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0AABC-CB0F-4BB4-8D2E-7ED0943F68D1}" type="slidenum">
              <a:rPr lang="en-US" smtClean="0"/>
              <a:t>‹#›</a:t>
            </a:fld>
            <a:endParaRPr lang="en-US" dirty="0"/>
          </a:p>
        </p:txBody>
      </p:sp>
    </p:spTree>
    <p:extLst>
      <p:ext uri="{BB962C8B-B14F-4D97-AF65-F5344CB8AC3E}">
        <p14:creationId xmlns:p14="http://schemas.microsoft.com/office/powerpoint/2010/main" val="94823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0AABC-CB0F-4BB4-8D2E-7ED0943F68D1}" type="slidenum">
              <a:rPr lang="en-US" smtClean="0"/>
              <a:t>1</a:t>
            </a:fld>
            <a:endParaRPr lang="en-US" dirty="0"/>
          </a:p>
        </p:txBody>
      </p:sp>
    </p:spTree>
    <p:extLst>
      <p:ext uri="{BB962C8B-B14F-4D97-AF65-F5344CB8AC3E}">
        <p14:creationId xmlns:p14="http://schemas.microsoft.com/office/powerpoint/2010/main" val="3649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55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331788"/>
            <a:ext cx="4864100" cy="2736850"/>
          </a:xfrm>
        </p:spPr>
      </p:sp>
      <p:sp>
        <p:nvSpPr>
          <p:cNvPr id="3" name="Notes Placeholder 2"/>
          <p:cNvSpPr>
            <a:spLocks noGrp="1"/>
          </p:cNvSpPr>
          <p:nvPr>
            <p:ph type="body" idx="1"/>
          </p:nvPr>
        </p:nvSpPr>
        <p:spPr>
          <a:xfrm>
            <a:off x="255181" y="3194062"/>
            <a:ext cx="6485862" cy="4639795"/>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07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331788"/>
            <a:ext cx="4864100" cy="2736850"/>
          </a:xfrm>
        </p:spPr>
      </p:sp>
      <p:sp>
        <p:nvSpPr>
          <p:cNvPr id="3" name="Notes Placeholder 2"/>
          <p:cNvSpPr>
            <a:spLocks noGrp="1"/>
          </p:cNvSpPr>
          <p:nvPr>
            <p:ph type="body" idx="1"/>
          </p:nvPr>
        </p:nvSpPr>
        <p:spPr>
          <a:xfrm>
            <a:off x="255181" y="3194062"/>
            <a:ext cx="6485862" cy="4639795"/>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058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616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851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83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0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800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9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91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6189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060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44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19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74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200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495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494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69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109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0AABC-CB0F-4BB4-8D2E-7ED0943F68D1}" type="slidenum">
              <a:rPr lang="en-US" smtClean="0"/>
              <a:t>30</a:t>
            </a:fld>
            <a:endParaRPr lang="en-US" dirty="0"/>
          </a:p>
        </p:txBody>
      </p:sp>
    </p:spTree>
    <p:extLst>
      <p:ext uri="{BB962C8B-B14F-4D97-AF65-F5344CB8AC3E}">
        <p14:creationId xmlns:p14="http://schemas.microsoft.com/office/powerpoint/2010/main" val="334072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304800" y="2177005"/>
            <a:ext cx="6324600" cy="4462860"/>
          </a:xfrm>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663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082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5AF52-C18E-4FEF-A68A-51556A1329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24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304800" y="2177005"/>
            <a:ext cx="6324600" cy="446286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29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255181" y="2177005"/>
            <a:ext cx="6411434" cy="5118904"/>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19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191385" y="2177005"/>
            <a:ext cx="6549657" cy="5118904"/>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57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331788"/>
            <a:ext cx="4864100" cy="2736850"/>
          </a:xfrm>
        </p:spPr>
      </p:sp>
      <p:sp>
        <p:nvSpPr>
          <p:cNvPr id="3" name="Notes Placeholder 2"/>
          <p:cNvSpPr>
            <a:spLocks noGrp="1"/>
          </p:cNvSpPr>
          <p:nvPr>
            <p:ph type="body" idx="1"/>
          </p:nvPr>
        </p:nvSpPr>
        <p:spPr>
          <a:xfrm>
            <a:off x="255181" y="3194062"/>
            <a:ext cx="6485862" cy="4639795"/>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42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34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12763"/>
            <a:ext cx="5578475" cy="3138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950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334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38880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02174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38779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989918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25372638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14139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546397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95924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804955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4092854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57855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701215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560352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000555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607076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967388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7799073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7682254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32988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0486374"/>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68722970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826629477"/>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299455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3285659398"/>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369194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347040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420065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07105535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796688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610433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030699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24603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252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107237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3884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05577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6021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11299974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39785661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8960307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53275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404100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16295301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240952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217538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4344082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425448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542767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030883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05756100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679992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032229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515046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611529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3595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mn-lt"/>
              </a:defRPr>
            </a:lvl1pPr>
            <a:lvl2pPr>
              <a:spcBef>
                <a:spcPts val="600"/>
              </a:spcBef>
              <a:defRPr sz="1200" spc="-20" baseline="0"/>
            </a:lvl2pPr>
            <a:lvl3pPr>
              <a:spcBef>
                <a:spcPts val="600"/>
              </a:spcBef>
              <a:defRPr sz="1200" spc="-20" baseline="0"/>
            </a:lvl3pPr>
            <a:lvl4pPr>
              <a:spcBef>
                <a:spcPts val="600"/>
              </a:spcBef>
              <a:defRPr sz="1200" spc="-20" baseline="0"/>
            </a:lvl4pPr>
            <a:lvl5pPr>
              <a:spcBef>
                <a:spcPts val="600"/>
              </a:spcBef>
              <a:defRPr sz="1200" spc="-2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6898365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4023153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1317055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5395674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08387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mn-lt"/>
              </a:defRPr>
            </a:lvl1pPr>
            <a:lvl2pPr>
              <a:spcBef>
                <a:spcPts val="600"/>
              </a:spcBef>
              <a:defRPr sz="1200" baseline="0">
                <a:latin typeface="+mn-lt"/>
              </a:defRPr>
            </a:lvl2pPr>
            <a:lvl3pPr>
              <a:spcBef>
                <a:spcPts val="600"/>
              </a:spcBef>
              <a:defRPr sz="1200" baseline="0">
                <a:latin typeface="+mn-lt"/>
              </a:defRPr>
            </a:lvl3pPr>
            <a:lvl4pPr>
              <a:spcBef>
                <a:spcPts val="600"/>
              </a:spcBef>
              <a:defRPr sz="1200" baseline="0">
                <a:latin typeface="+mn-lt"/>
              </a:defRPr>
            </a:lvl4pPr>
            <a:lvl5pPr>
              <a:spcBef>
                <a:spcPts val="600"/>
              </a:spcBef>
              <a:defRPr sz="1200" baseline="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37873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mn-lt"/>
              </a:defRPr>
            </a:lvl1pPr>
            <a:lvl2pPr>
              <a:spcBef>
                <a:spcPts val="600"/>
              </a:spcBef>
              <a:defRPr sz="1200">
                <a:latin typeface="+mn-lt"/>
              </a:defRPr>
            </a:lvl2pPr>
            <a:lvl3pPr>
              <a:spcBef>
                <a:spcPts val="600"/>
              </a:spcBef>
              <a:defRPr sz="1200">
                <a:latin typeface="+mn-lt"/>
              </a:defRPr>
            </a:lvl3pPr>
            <a:lvl4pPr>
              <a:spcBef>
                <a:spcPts val="600"/>
              </a:spcBef>
              <a:defRPr sz="1200">
                <a:latin typeface="+mn-lt"/>
              </a:defRPr>
            </a:lvl4pPr>
            <a:lvl5pPr>
              <a:spcBef>
                <a:spcPts val="600"/>
              </a:spcBef>
              <a:defRPr sz="120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2485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1797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6587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erence Slide">
    <p:spTree>
      <p:nvGrpSpPr>
        <p:cNvPr id="1" name=""/>
        <p:cNvGrpSpPr/>
        <p:nvPr/>
      </p:nvGrpSpPr>
      <p:grpSpPr>
        <a:xfrm>
          <a:off x="0" y="0"/>
          <a:ext cx="0" cy="0"/>
          <a:chOff x="0" y="0"/>
          <a:chExt cx="0" cy="0"/>
        </a:xfrm>
      </p:grpSpPr>
      <p:cxnSp>
        <p:nvCxnSpPr>
          <p:cNvPr id="3" name="Straight Connector 2"/>
          <p:cNvCxnSpPr/>
          <p:nvPr userDrawn="1"/>
        </p:nvCxnSpPr>
        <p:spPr>
          <a:xfrm>
            <a:off x="0" y="6332435"/>
            <a:ext cx="12192000" cy="0"/>
          </a:xfrm>
          <a:prstGeom prst="line">
            <a:avLst/>
          </a:prstGeom>
          <a:ln>
            <a:solidFill>
              <a:srgbClr val="0A0A0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471" y="6359058"/>
            <a:ext cx="3785789" cy="473224"/>
          </a:xfrm>
          <a:prstGeom prst="rect">
            <a:avLst/>
          </a:prstGeom>
        </p:spPr>
      </p:pic>
      <p:sp>
        <p:nvSpPr>
          <p:cNvPr id="5" name="TextBox 4"/>
          <p:cNvSpPr txBox="1"/>
          <p:nvPr userDrawn="1"/>
        </p:nvSpPr>
        <p:spPr>
          <a:xfrm>
            <a:off x="69008" y="6411004"/>
            <a:ext cx="5118340" cy="369332"/>
          </a:xfrm>
          <a:prstGeom prst="rect">
            <a:avLst/>
          </a:prstGeom>
          <a:noFill/>
        </p:spPr>
        <p:txBody>
          <a:bodyPr wrap="square" rtlCol="0">
            <a:spAutoFit/>
          </a:bodyPr>
          <a:lstStyle/>
          <a:p>
            <a:pPr algn="r"/>
            <a:r>
              <a:rPr lang="en-US" b="1" dirty="0" smtClean="0"/>
              <a:t>2020 NEBRASKA DATA USERS VIRTUAL CONFERENCE</a:t>
            </a:r>
            <a:endParaRPr lang="en-US" b="1" dirty="0"/>
          </a:p>
        </p:txBody>
      </p:sp>
      <p:sp>
        <p:nvSpPr>
          <p:cNvPr id="8" name="TextBox 7"/>
          <p:cNvSpPr txBox="1"/>
          <p:nvPr userDrawn="1"/>
        </p:nvSpPr>
        <p:spPr>
          <a:xfrm>
            <a:off x="3710708" y="2901157"/>
            <a:ext cx="7633032" cy="1241365"/>
          </a:xfrm>
          <a:prstGeom prst="rect">
            <a:avLst/>
          </a:prstGeom>
          <a:noFill/>
        </p:spPr>
        <p:txBody>
          <a:bodyPr wrap="square" rtlCol="0">
            <a:spAutoFit/>
          </a:bodyPr>
          <a:lstStyle/>
          <a:p>
            <a:pPr rtl="0"/>
            <a:r>
              <a:rPr lang="en-US" sz="4400" b="1" i="0" u="none" strike="noStrike" kern="1200" baseline="30000" dirty="0" smtClean="0">
                <a:solidFill>
                  <a:schemeClr val="tx1"/>
                </a:solidFill>
                <a:latin typeface="+mn-lt"/>
                <a:ea typeface="+mn-ea"/>
                <a:cs typeface="+mn-cs"/>
              </a:rPr>
              <a:t>James Whitehorne</a:t>
            </a:r>
          </a:p>
          <a:p>
            <a:pPr rtl="0"/>
            <a:r>
              <a:rPr lang="en-US" sz="3600" b="0" i="0" u="none" strike="noStrike" kern="1200" baseline="30000" dirty="0" smtClean="0">
                <a:solidFill>
                  <a:schemeClr val="tx1"/>
                </a:solidFill>
                <a:latin typeface="+mn-lt"/>
                <a:ea typeface="+mn-ea"/>
                <a:cs typeface="+mn-cs"/>
              </a:rPr>
              <a:t>Chief of the Census Redistricting &amp; Voting Rights Data Office</a:t>
            </a:r>
          </a:p>
          <a:p>
            <a:pPr rtl="0"/>
            <a:r>
              <a:rPr lang="en-US" sz="3200" b="0" i="0" u="none" strike="noStrike" kern="1200" baseline="30000" dirty="0" smtClean="0">
                <a:solidFill>
                  <a:schemeClr val="tx1"/>
                </a:solidFill>
                <a:latin typeface="+mn-lt"/>
                <a:ea typeface="+mn-ea"/>
                <a:cs typeface="+mn-cs"/>
              </a:rPr>
              <a:t>U.S. Census Bureau</a:t>
            </a:r>
          </a:p>
        </p:txBody>
      </p:sp>
      <p:sp>
        <p:nvSpPr>
          <p:cNvPr id="9" name="TextBox 8"/>
          <p:cNvSpPr txBox="1"/>
          <p:nvPr userDrawn="1"/>
        </p:nvSpPr>
        <p:spPr>
          <a:xfrm>
            <a:off x="838200" y="1069676"/>
            <a:ext cx="10515600" cy="1569660"/>
          </a:xfrm>
          <a:prstGeom prst="rect">
            <a:avLst/>
          </a:prstGeom>
          <a:noFill/>
        </p:spPr>
        <p:txBody>
          <a:bodyPr wrap="square" rtlCol="0">
            <a:spAutoFit/>
          </a:bodyPr>
          <a:lstStyle/>
          <a:p>
            <a:pPr algn="ctr" rtl="0"/>
            <a:r>
              <a:rPr lang="en-US" sz="7200" b="1" i="0" u="none" strike="noStrike" kern="1200" baseline="30000" dirty="0" smtClean="0">
                <a:solidFill>
                  <a:srgbClr val="D71920"/>
                </a:solidFill>
                <a:latin typeface="+mn-lt"/>
                <a:ea typeface="+mn-ea"/>
                <a:cs typeface="+mn-cs"/>
              </a:rPr>
              <a:t>2020 Data Products and the Basics and Potential Impacts of Differential Privacy</a:t>
            </a:r>
            <a:endParaRPr lang="en-US" sz="49600" b="1" i="0" u="none" strike="noStrike" kern="1200" baseline="30000" dirty="0" smtClean="0">
              <a:solidFill>
                <a:srgbClr val="D71920"/>
              </a:solidFill>
              <a:latin typeface="+mn-lt"/>
              <a:ea typeface="+mn-ea"/>
              <a:cs typeface="+mn-cs"/>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8285" y="6411004"/>
            <a:ext cx="938999" cy="391249"/>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532079" y="3998134"/>
            <a:ext cx="1656271" cy="690113"/>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2086175" y="2743349"/>
            <a:ext cx="1332080" cy="1299904"/>
          </a:xfrm>
          <a:prstGeom prst="rect">
            <a:avLst/>
          </a:prstGeom>
        </p:spPr>
      </p:pic>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2077549" y="4550615"/>
            <a:ext cx="1338515" cy="1299904"/>
          </a:xfrm>
          <a:prstGeom prst="rect">
            <a:avLst/>
          </a:prstGeom>
        </p:spPr>
      </p:pic>
      <p:sp>
        <p:nvSpPr>
          <p:cNvPr id="14" name="TextBox 13"/>
          <p:cNvSpPr txBox="1"/>
          <p:nvPr userDrawn="1"/>
        </p:nvSpPr>
        <p:spPr>
          <a:xfrm>
            <a:off x="3710708" y="4702618"/>
            <a:ext cx="7633032" cy="1241365"/>
          </a:xfrm>
          <a:prstGeom prst="rect">
            <a:avLst/>
          </a:prstGeom>
          <a:noFill/>
        </p:spPr>
        <p:txBody>
          <a:bodyPr wrap="square" rtlCol="0">
            <a:spAutoFit/>
          </a:bodyPr>
          <a:lstStyle/>
          <a:p>
            <a:pPr rtl="0"/>
            <a:r>
              <a:rPr lang="en-US" sz="4400" b="1" i="0" u="none" strike="noStrike" kern="1200" baseline="30000" dirty="0" smtClean="0">
                <a:solidFill>
                  <a:schemeClr val="tx1"/>
                </a:solidFill>
                <a:latin typeface="+mn-lt"/>
                <a:ea typeface="+mn-ea"/>
                <a:cs typeface="+mn-cs"/>
              </a:rPr>
              <a:t>Elizabeth Garner</a:t>
            </a:r>
          </a:p>
          <a:p>
            <a:pPr rtl="0"/>
            <a:r>
              <a:rPr lang="en-US" sz="3600" b="0" i="0" u="none" strike="noStrike" kern="1200" baseline="30000" dirty="0" smtClean="0">
                <a:solidFill>
                  <a:schemeClr val="tx1"/>
                </a:solidFill>
                <a:latin typeface="+mn-lt"/>
                <a:ea typeface="+mn-ea"/>
                <a:cs typeface="+mn-cs"/>
              </a:rPr>
              <a:t>State Demographer</a:t>
            </a:r>
          </a:p>
          <a:p>
            <a:pPr rtl="0"/>
            <a:r>
              <a:rPr lang="en-US" sz="3200" b="0" i="0" u="none" strike="noStrike" kern="1200" baseline="30000" dirty="0" smtClean="0">
                <a:solidFill>
                  <a:schemeClr val="tx1"/>
                </a:solidFill>
                <a:latin typeface="+mn-lt"/>
                <a:ea typeface="+mn-ea"/>
                <a:cs typeface="+mn-cs"/>
              </a:rPr>
              <a:t>Colorado Department of Local Affairs State Demography Office</a:t>
            </a:r>
          </a:p>
        </p:txBody>
      </p:sp>
    </p:spTree>
    <p:extLst>
      <p:ext uri="{BB962C8B-B14F-4D97-AF65-F5344CB8AC3E}">
        <p14:creationId xmlns:p14="http://schemas.microsoft.com/office/powerpoint/2010/main" val="4883757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4439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451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1431382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4183700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26136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vl2pPr>
            <a:lvl3pPr>
              <a:spcBef>
                <a:spcPts val="200"/>
              </a:spcBef>
              <a:defRPr spc="40" baseline="0"/>
            </a:lvl3pPr>
            <a:lvl4pPr>
              <a:spcBef>
                <a:spcPts val="200"/>
              </a:spcBef>
              <a:defRPr spc="40" baseline="0"/>
            </a:lvl4pPr>
            <a:lvl5pPr>
              <a:spcBef>
                <a:spcPts val="200"/>
              </a:spcBef>
              <a:defRPr spc="4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2638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275791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280712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92247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vl2pPr>
            <a:lvl3pPr>
              <a:spcBef>
                <a:spcPts val="0"/>
              </a:spcBef>
              <a:spcAft>
                <a:spcPts val="300"/>
              </a:spcAft>
              <a:defRPr spc="30" baseline="0"/>
            </a:lvl3pPr>
            <a:lvl4pPr>
              <a:spcBef>
                <a:spcPts val="0"/>
              </a:spcBef>
              <a:spcAft>
                <a:spcPts val="300"/>
              </a:spcAft>
              <a:defRPr spc="30" baseline="0"/>
            </a:lvl4pPr>
            <a:lvl5pPr>
              <a:spcBef>
                <a:spcPts val="0"/>
              </a:spcBef>
              <a:spcAft>
                <a:spcPts val="300"/>
              </a:spcAft>
              <a:defRPr spc="3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393458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ference Slide">
    <p:spTree>
      <p:nvGrpSpPr>
        <p:cNvPr id="1" name=""/>
        <p:cNvGrpSpPr/>
        <p:nvPr/>
      </p:nvGrpSpPr>
      <p:grpSpPr>
        <a:xfrm>
          <a:off x="0" y="0"/>
          <a:ext cx="0" cy="0"/>
          <a:chOff x="0" y="0"/>
          <a:chExt cx="0" cy="0"/>
        </a:xfrm>
      </p:grpSpPr>
      <p:cxnSp>
        <p:nvCxnSpPr>
          <p:cNvPr id="3" name="Straight Connector 2"/>
          <p:cNvCxnSpPr/>
          <p:nvPr userDrawn="1"/>
        </p:nvCxnSpPr>
        <p:spPr>
          <a:xfrm>
            <a:off x="0" y="6332435"/>
            <a:ext cx="12192000" cy="0"/>
          </a:xfrm>
          <a:prstGeom prst="line">
            <a:avLst/>
          </a:prstGeom>
          <a:ln>
            <a:solidFill>
              <a:srgbClr val="0A0A0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471" y="6359058"/>
            <a:ext cx="3785789" cy="473224"/>
          </a:xfrm>
          <a:prstGeom prst="rect">
            <a:avLst/>
          </a:prstGeom>
        </p:spPr>
      </p:pic>
      <p:sp>
        <p:nvSpPr>
          <p:cNvPr id="5" name="TextBox 4"/>
          <p:cNvSpPr txBox="1"/>
          <p:nvPr userDrawn="1"/>
        </p:nvSpPr>
        <p:spPr>
          <a:xfrm>
            <a:off x="69008" y="6411004"/>
            <a:ext cx="5118340" cy="369332"/>
          </a:xfrm>
          <a:prstGeom prst="rect">
            <a:avLst/>
          </a:prstGeom>
          <a:noFill/>
        </p:spPr>
        <p:txBody>
          <a:bodyPr wrap="square" rtlCol="0">
            <a:spAutoFit/>
          </a:bodyPr>
          <a:lstStyle/>
          <a:p>
            <a:pPr algn="r"/>
            <a:r>
              <a:rPr lang="en-US" b="1" dirty="0" smtClean="0"/>
              <a:t>2020 NEBRASKA DATA USERS VIRTUAL CONFERENCE</a:t>
            </a:r>
            <a:endParaRPr lang="en-US" b="1"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8285" y="6411004"/>
            <a:ext cx="938999" cy="391249"/>
          </a:xfrm>
          <a:prstGeom prst="rect">
            <a:avLst/>
          </a:prstGeom>
        </p:spPr>
      </p:pic>
      <p:sp>
        <p:nvSpPr>
          <p:cNvPr id="7" name="Text Placeholder 6"/>
          <p:cNvSpPr>
            <a:spLocks noGrp="1"/>
          </p:cNvSpPr>
          <p:nvPr>
            <p:ph type="body" sz="quarter" idx="10" hasCustomPrompt="1"/>
          </p:nvPr>
        </p:nvSpPr>
        <p:spPr>
          <a:xfrm>
            <a:off x="838200" y="862229"/>
            <a:ext cx="10352087" cy="802669"/>
          </a:xfrm>
          <a:prstGeom prst="rect">
            <a:avLst/>
          </a:prstGeom>
        </p:spPr>
        <p:txBody>
          <a:bodyPr/>
          <a:lstStyle>
            <a:lvl1pPr marL="0" indent="0">
              <a:buNone/>
              <a:defRPr sz="4400" b="0"/>
            </a:lvl1pPr>
          </a:lstStyle>
          <a:p>
            <a:pPr lvl="0"/>
            <a:r>
              <a:rPr lang="en-US" sz="2800" b="1" dirty="0" smtClean="0"/>
              <a:t>Header</a:t>
            </a:r>
            <a:endParaRPr lang="en-US" dirty="0"/>
          </a:p>
        </p:txBody>
      </p:sp>
      <p:sp>
        <p:nvSpPr>
          <p:cNvPr id="11" name="Content Placeholder 10"/>
          <p:cNvSpPr>
            <a:spLocks noGrp="1"/>
          </p:cNvSpPr>
          <p:nvPr>
            <p:ph sz="quarter" idx="11" hasCustomPrompt="1"/>
          </p:nvPr>
        </p:nvSpPr>
        <p:spPr>
          <a:xfrm>
            <a:off x="838200" y="1863725"/>
            <a:ext cx="10352088" cy="3554413"/>
          </a:xfrm>
          <a:prstGeom prst="rect">
            <a:avLst/>
          </a:prstGeom>
        </p:spPr>
        <p:txBody>
          <a:bodyPr/>
          <a:lstStyle>
            <a:lvl1pPr marL="0" indent="0">
              <a:buNone/>
              <a:defRPr sz="1600"/>
            </a:lvl1pPr>
          </a:lstStyle>
          <a:p>
            <a:pPr lvl="0"/>
            <a:r>
              <a:rPr lang="en-US" dirty="0" smtClean="0"/>
              <a:t>Text goes here</a:t>
            </a:r>
            <a:endParaRPr lang="en-US" dirty="0"/>
          </a:p>
        </p:txBody>
      </p:sp>
    </p:spTree>
    <p:extLst>
      <p:ext uri="{BB962C8B-B14F-4D97-AF65-F5344CB8AC3E}">
        <p14:creationId xmlns:p14="http://schemas.microsoft.com/office/powerpoint/2010/main" val="171859471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21280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86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30249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36419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26718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37290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3125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82917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097197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0219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ference Slide">
    <p:spTree>
      <p:nvGrpSpPr>
        <p:cNvPr id="1" name=""/>
        <p:cNvGrpSpPr/>
        <p:nvPr/>
      </p:nvGrpSpPr>
      <p:grpSpPr>
        <a:xfrm>
          <a:off x="0" y="0"/>
          <a:ext cx="0" cy="0"/>
          <a:chOff x="0" y="0"/>
          <a:chExt cx="0" cy="0"/>
        </a:xfrm>
      </p:grpSpPr>
      <p:cxnSp>
        <p:nvCxnSpPr>
          <p:cNvPr id="3" name="Straight Connector 2"/>
          <p:cNvCxnSpPr/>
          <p:nvPr userDrawn="1"/>
        </p:nvCxnSpPr>
        <p:spPr>
          <a:xfrm>
            <a:off x="0" y="6332435"/>
            <a:ext cx="12192000" cy="0"/>
          </a:xfrm>
          <a:prstGeom prst="line">
            <a:avLst/>
          </a:prstGeom>
          <a:ln>
            <a:solidFill>
              <a:srgbClr val="0A0A0A"/>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2471" y="6359058"/>
            <a:ext cx="3785789" cy="473224"/>
          </a:xfrm>
          <a:prstGeom prst="rect">
            <a:avLst/>
          </a:prstGeom>
        </p:spPr>
      </p:pic>
      <p:sp>
        <p:nvSpPr>
          <p:cNvPr id="5" name="TextBox 4"/>
          <p:cNvSpPr txBox="1"/>
          <p:nvPr userDrawn="1"/>
        </p:nvSpPr>
        <p:spPr>
          <a:xfrm>
            <a:off x="69008" y="6411004"/>
            <a:ext cx="5118340" cy="369332"/>
          </a:xfrm>
          <a:prstGeom prst="rect">
            <a:avLst/>
          </a:prstGeom>
          <a:noFill/>
        </p:spPr>
        <p:txBody>
          <a:bodyPr wrap="square" rtlCol="0">
            <a:spAutoFit/>
          </a:bodyPr>
          <a:lstStyle/>
          <a:p>
            <a:pPr algn="r"/>
            <a:r>
              <a:rPr lang="en-US" b="1" dirty="0" smtClean="0"/>
              <a:t>2020 NEBRASKA DATA USERS VIRTUAL CONFERENCE</a:t>
            </a:r>
            <a:endParaRPr lang="en-US" b="1"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58285" y="6411004"/>
            <a:ext cx="938999" cy="391249"/>
          </a:xfrm>
          <a:prstGeom prst="rect">
            <a:avLst/>
          </a:prstGeom>
        </p:spPr>
      </p:pic>
      <p:sp>
        <p:nvSpPr>
          <p:cNvPr id="16" name="Text Placeholder 6"/>
          <p:cNvSpPr>
            <a:spLocks noGrp="1"/>
          </p:cNvSpPr>
          <p:nvPr>
            <p:ph type="body" sz="quarter" idx="10" hasCustomPrompt="1"/>
          </p:nvPr>
        </p:nvSpPr>
        <p:spPr>
          <a:xfrm>
            <a:off x="838200" y="862229"/>
            <a:ext cx="10352087" cy="802669"/>
          </a:xfrm>
          <a:prstGeom prst="rect">
            <a:avLst/>
          </a:prstGeom>
        </p:spPr>
        <p:txBody>
          <a:bodyPr/>
          <a:lstStyle>
            <a:lvl1pPr marL="0" indent="0">
              <a:buNone/>
              <a:defRPr sz="4400" b="0"/>
            </a:lvl1pPr>
          </a:lstStyle>
          <a:p>
            <a:pPr lvl="0"/>
            <a:r>
              <a:rPr lang="en-US" sz="2800" b="1" dirty="0" smtClean="0"/>
              <a:t>References</a:t>
            </a:r>
            <a:endParaRPr lang="en-US" dirty="0"/>
          </a:p>
        </p:txBody>
      </p:sp>
      <p:sp>
        <p:nvSpPr>
          <p:cNvPr id="17" name="Content Placeholder 10"/>
          <p:cNvSpPr>
            <a:spLocks noGrp="1"/>
          </p:cNvSpPr>
          <p:nvPr>
            <p:ph sz="quarter" idx="11" hasCustomPrompt="1"/>
          </p:nvPr>
        </p:nvSpPr>
        <p:spPr>
          <a:xfrm>
            <a:off x="838200" y="1863725"/>
            <a:ext cx="10352088" cy="3554413"/>
          </a:xfrm>
          <a:prstGeom prst="rect">
            <a:avLst/>
          </a:prstGeom>
        </p:spPr>
        <p:txBody>
          <a:bodyPr/>
          <a:lstStyle>
            <a:lvl1pPr marL="0" indent="0">
              <a:buNone/>
              <a:defRPr sz="1600"/>
            </a:lvl1pPr>
          </a:lstStyle>
          <a:p>
            <a:pPr lvl="0"/>
            <a:r>
              <a:rPr lang="en-US" dirty="0" smtClean="0"/>
              <a:t>List of references goes here</a:t>
            </a:r>
            <a:endParaRPr lang="en-US" dirty="0"/>
          </a:p>
        </p:txBody>
      </p:sp>
    </p:spTree>
    <p:extLst>
      <p:ext uri="{BB962C8B-B14F-4D97-AF65-F5344CB8AC3E}">
        <p14:creationId xmlns:p14="http://schemas.microsoft.com/office/powerpoint/2010/main" val="311366150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3866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1060303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1832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472472"/>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629297058"/>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495890744"/>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354190901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06351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896803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7278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9042705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96432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6071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429349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438474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821747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012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8034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9292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09657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3184259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23085168"/>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092153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454076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669168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318864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3587588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93626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718426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900068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4289851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2946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332827108"/>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664298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84760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202548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0611596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2819306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200540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88540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065461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79343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62399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653917386"/>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5177137"/>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3553366016"/>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2957527577"/>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806877058"/>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3230549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211107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045021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090130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079161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342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003143437"/>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1386377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228231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82403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710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72203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32038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2096398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19737406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8556078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4542343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8" Type="http://schemas.openxmlformats.org/officeDocument/2006/relationships/slideLayout" Target="../slideLayouts/slideLayout13.xml"/><Relationship Id="rId3"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theme" Target="../theme/theme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8" Type="http://schemas.openxmlformats.org/officeDocument/2006/relationships/slideLayout" Target="../slideLayouts/slideLayout87.xml"/><Relationship Id="rId3" Type="http://schemas.openxmlformats.org/officeDocument/2006/relationships/slideLayout" Target="../slideLayouts/slideLayout82.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21" Type="http://schemas.openxmlformats.org/officeDocument/2006/relationships/slideLayout" Target="../slideLayouts/slideLayout137.xml"/><Relationship Id="rId34" Type="http://schemas.openxmlformats.org/officeDocument/2006/relationships/slideLayout" Target="../slideLayouts/slideLayout150.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33" Type="http://schemas.openxmlformats.org/officeDocument/2006/relationships/slideLayout" Target="../slideLayouts/slideLayout149.xml"/><Relationship Id="rId38" Type="http://schemas.openxmlformats.org/officeDocument/2006/relationships/theme" Target="../theme/theme5.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32" Type="http://schemas.openxmlformats.org/officeDocument/2006/relationships/slideLayout" Target="../slideLayouts/slideLayout148.xml"/><Relationship Id="rId37" Type="http://schemas.openxmlformats.org/officeDocument/2006/relationships/slideLayout" Target="../slideLayouts/slideLayout153.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36" Type="http://schemas.openxmlformats.org/officeDocument/2006/relationships/slideLayout" Target="../slideLayouts/slideLayout152.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slideLayout" Target="../slideLayouts/slideLayout147.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slideLayout" Target="../slideLayouts/slideLayout146.xml"/><Relationship Id="rId35" Type="http://schemas.openxmlformats.org/officeDocument/2006/relationships/slideLayout" Target="../slideLayouts/slideLayout151.xml"/><Relationship Id="rId8" Type="http://schemas.openxmlformats.org/officeDocument/2006/relationships/slideLayout" Target="../slideLayouts/slideLayout124.xml"/><Relationship Id="rId3"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525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476686" cy="253916"/>
          </a:xfrm>
          <a:prstGeom prst="rect">
            <a:avLst/>
          </a:prstGeom>
        </p:spPr>
        <p:txBody>
          <a:bodyPr wrap="none">
            <a:spAutoFit/>
          </a:bodyPr>
          <a:lstStyle/>
          <a:p>
            <a:pPr marR="0" algn="l" rtl="0"/>
            <a:r>
              <a:rPr lang="en-US" sz="1050" b="0" kern="1200" dirty="0">
                <a:solidFill>
                  <a:srgbClr val="231F20"/>
                </a:solidFill>
                <a:latin typeface="Gotham Bold" pitchFamily="50" charset="0"/>
                <a:ea typeface="+mn-ea"/>
                <a:cs typeface="+mn-cs"/>
              </a:rPr>
              <a:t>2020CENSUS.GOV</a:t>
            </a:r>
          </a:p>
        </p:txBody>
      </p:sp>
    </p:spTree>
    <p:extLst>
      <p:ext uri="{BB962C8B-B14F-4D97-AF65-F5344CB8AC3E}">
        <p14:creationId xmlns:p14="http://schemas.microsoft.com/office/powerpoint/2010/main" val="234093595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247572611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29979979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412025744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hyperlink" Target="https://sites.nationalacademies.org/DBASSE/CNSTAT/DBASSE_196518" TargetMode="External"/><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hyperlink" Target="https://www.census.gov/programs-surveys/decennial-census/2020-census/planning-management/2020-census-data-products/2020-das-metrics.html" TargetMode="External"/><Relationship Id="rId4" Type="http://schemas.openxmlformats.org/officeDocument/2006/relationships/hyperlink" Target="https://nhgis.org/privacy-protected-demonstration-data#v20200527"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ensus.gov/about/policies/privacy/statistical_safeguards/disclosure-avoidance-2020-census.html"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hyperlink" Target="mailto:2020DAS@census.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hyperlink" Target="https://www.census.gov/geographies/mapping-files/time-series/geo/tiger-line-file.html" TargetMode="External"/><Relationship Id="rId2" Type="http://schemas.openxmlformats.org/officeDocument/2006/relationships/notesSlide" Target="../notesSlides/notesSlide6.xml"/><Relationship Id="rId1" Type="http://schemas.openxmlformats.org/officeDocument/2006/relationships/slideLayout" Target="../slideLayouts/slideLayout55.xml"/><Relationship Id="rId6" Type="http://schemas.openxmlformats.org/officeDocument/2006/relationships/hyperlink" Target="https://www.census.gov/geographies/reference-files/time-series/geo/relationship-files.html" TargetMode="External"/><Relationship Id="rId5" Type="http://schemas.openxmlformats.org/officeDocument/2006/relationships/hyperlink" Target="https://www.census.gov/geographies/reference-files.html" TargetMode="External"/><Relationship Id="rId4" Type="http://schemas.openxmlformats.org/officeDocument/2006/relationships/hyperlink" Target="https://www.census.gov/geographies/reference-map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204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6268496" y="133194"/>
          <a:ext cx="5715000" cy="6512626"/>
        </p:xfrm>
        <a:graphic>
          <a:graphicData uri="http://schemas.openxmlformats.org/drawingml/2006/table">
            <a:tbl>
              <a:tblPr firstRow="1" firstCol="1" lastRow="1" lastCol="1" bandRow="1" bandCol="1">
                <a:tableStyleId>{5C22544A-7EE6-4342-B048-85BDC9FD1C3A}</a:tableStyleId>
              </a:tblPr>
              <a:tblGrid>
                <a:gridCol w="5715000">
                  <a:extLst>
                    <a:ext uri="{9D8B030D-6E8A-4147-A177-3AD203B41FA5}">
                      <a16:colId xmlns:a16="http://schemas.microsoft.com/office/drawing/2014/main" val="3712483481"/>
                    </a:ext>
                  </a:extLst>
                </a:gridCol>
              </a:tblGrid>
              <a:tr h="248243">
                <a:tc>
                  <a:txBody>
                    <a:bodyPr/>
                    <a:lstStyle/>
                    <a:p>
                      <a:pPr marL="180975" marR="0">
                        <a:lnSpc>
                          <a:spcPct val="100000"/>
                        </a:lnSpc>
                        <a:spcBef>
                          <a:spcPts val="330"/>
                        </a:spcBef>
                        <a:spcAft>
                          <a:spcPts val="0"/>
                        </a:spcAft>
                      </a:pPr>
                      <a:r>
                        <a:rPr lang="en-US" sz="1100" b="1" spc="40" dirty="0" smtClean="0">
                          <a:effectLst/>
                        </a:rPr>
                        <a:t>HISPANIC OR LATINO, AND NOT HISPANIC OR LATINO BY RACE </a:t>
                      </a:r>
                      <a:r>
                        <a:rPr lang="en-US" sz="1100" b="1" dirty="0" smtClean="0">
                          <a:effectLst/>
                        </a:rPr>
                        <a:t>[73]</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80668778"/>
                  </a:ext>
                </a:extLst>
              </a:tr>
              <a:tr h="182045">
                <a:tc>
                  <a:txBody>
                    <a:bodyPr/>
                    <a:lstStyle/>
                    <a:p>
                      <a:pPr algn="l" fontAlgn="ctr"/>
                      <a:r>
                        <a:rPr lang="en-US" sz="1100" b="1" i="0" u="none" strike="noStrike" dirty="0">
                          <a:solidFill>
                            <a:schemeClr val="bg1"/>
                          </a:solidFill>
                          <a:effectLst/>
                          <a:latin typeface="+mn-lt"/>
                        </a:rPr>
                        <a:t>Universe: </a:t>
                      </a:r>
                      <a:r>
                        <a:rPr lang="en-US" sz="1100" b="1" i="1" u="none" strike="noStrike" dirty="0">
                          <a:solidFill>
                            <a:schemeClr val="bg1"/>
                          </a:solidFill>
                          <a:effectLst/>
                          <a:latin typeface="+mn-lt"/>
                        </a:rPr>
                        <a:t>Total population</a:t>
                      </a:r>
                    </a:p>
                  </a:txBody>
                  <a:tcPr marL="9525" marR="9525" marT="9525" marB="0" anchor="ctr"/>
                </a:tc>
                <a:extLst>
                  <a:ext uri="{0D108BD9-81ED-4DB2-BD59-A6C34878D82A}">
                    <a16:rowId xmlns:a16="http://schemas.microsoft.com/office/drawing/2014/main" val="3379606376"/>
                  </a:ext>
                </a:extLst>
              </a:tr>
              <a:tr h="182045">
                <a:tc>
                  <a:txBody>
                    <a:bodyPr/>
                    <a:lstStyle/>
                    <a:p>
                      <a:pPr algn="l" fontAlgn="ctr"/>
                      <a:r>
                        <a:rPr lang="en-US" sz="1100" b="1" i="0" u="none" strike="noStrike" dirty="0">
                          <a:solidFill>
                            <a:schemeClr val="bg1"/>
                          </a:solidFill>
                          <a:effectLst/>
                          <a:latin typeface="+mn-lt"/>
                        </a:rPr>
                        <a:t>Total:</a:t>
                      </a:r>
                    </a:p>
                  </a:txBody>
                  <a:tcPr marL="9525" marR="9525" marT="9525" marB="0" anchor="ctr"/>
                </a:tc>
                <a:extLst>
                  <a:ext uri="{0D108BD9-81ED-4DB2-BD59-A6C34878D82A}">
                    <a16:rowId xmlns:a16="http://schemas.microsoft.com/office/drawing/2014/main" val="2239136816"/>
                  </a:ext>
                </a:extLst>
              </a:tr>
              <a:tr h="182045">
                <a:tc>
                  <a:txBody>
                    <a:bodyPr/>
                    <a:lstStyle/>
                    <a:p>
                      <a:pPr algn="l" fontAlgn="ctr"/>
                      <a:r>
                        <a:rPr lang="en-US" sz="1100" b="1" i="0" u="none" strike="noStrike" dirty="0">
                          <a:solidFill>
                            <a:schemeClr val="bg1"/>
                          </a:solidFill>
                          <a:effectLst/>
                          <a:latin typeface="+mn-lt"/>
                        </a:rPr>
                        <a:t>Hispanic or Latino</a:t>
                      </a:r>
                    </a:p>
                  </a:txBody>
                  <a:tcPr marL="171450" marR="9525" marT="9525" marB="0" anchor="ctr"/>
                </a:tc>
                <a:extLst>
                  <a:ext uri="{0D108BD9-81ED-4DB2-BD59-A6C34878D82A}">
                    <a16:rowId xmlns:a16="http://schemas.microsoft.com/office/drawing/2014/main" val="1709459171"/>
                  </a:ext>
                </a:extLst>
              </a:tr>
              <a:tr h="182045">
                <a:tc>
                  <a:txBody>
                    <a:bodyPr/>
                    <a:lstStyle/>
                    <a:p>
                      <a:pPr algn="l" fontAlgn="ctr"/>
                      <a:r>
                        <a:rPr lang="en-US" sz="1100" b="1" i="0" u="none" strike="noStrike" dirty="0">
                          <a:solidFill>
                            <a:schemeClr val="bg1"/>
                          </a:solidFill>
                          <a:effectLst/>
                          <a:latin typeface="+mn-lt"/>
                        </a:rPr>
                        <a:t>Not Hispanic or Latino:</a:t>
                      </a:r>
                    </a:p>
                  </a:txBody>
                  <a:tcPr marL="171450" marR="9525" marT="9525" marB="0" anchor="ctr"/>
                </a:tc>
                <a:extLst>
                  <a:ext uri="{0D108BD9-81ED-4DB2-BD59-A6C34878D82A}">
                    <a16:rowId xmlns:a16="http://schemas.microsoft.com/office/drawing/2014/main" val="2342978347"/>
                  </a:ext>
                </a:extLst>
              </a:tr>
              <a:tr h="182045">
                <a:tc>
                  <a:txBody>
                    <a:bodyPr/>
                    <a:lstStyle/>
                    <a:p>
                      <a:pPr algn="l" fontAlgn="ctr"/>
                      <a:r>
                        <a:rPr lang="en-US" sz="1100" b="1" i="0" u="none" strike="noStrike" dirty="0">
                          <a:solidFill>
                            <a:schemeClr val="bg1"/>
                          </a:solidFill>
                          <a:effectLst/>
                          <a:latin typeface="+mn-lt"/>
                        </a:rPr>
                        <a:t>Population of one race:</a:t>
                      </a:r>
                    </a:p>
                  </a:txBody>
                  <a:tcPr marL="342900" marR="9525" marT="9525" marB="0" anchor="ctr"/>
                </a:tc>
                <a:extLst>
                  <a:ext uri="{0D108BD9-81ED-4DB2-BD59-A6C34878D82A}">
                    <a16:rowId xmlns:a16="http://schemas.microsoft.com/office/drawing/2014/main" val="1571022771"/>
                  </a:ext>
                </a:extLst>
              </a:tr>
              <a:tr h="182045">
                <a:tc>
                  <a:txBody>
                    <a:bodyPr/>
                    <a:lstStyle/>
                    <a:p>
                      <a:pPr algn="l" fontAlgn="ctr"/>
                      <a:r>
                        <a:rPr lang="en-US" sz="1100" b="1" i="0" u="none" strike="noStrike" dirty="0">
                          <a:solidFill>
                            <a:schemeClr val="bg1"/>
                          </a:solidFill>
                          <a:effectLst/>
                          <a:latin typeface="+mn-lt"/>
                        </a:rPr>
                        <a:t>White alone</a:t>
                      </a:r>
                    </a:p>
                  </a:txBody>
                  <a:tcPr marL="514350" marR="9525" marT="9525" marB="0" anchor="ctr"/>
                </a:tc>
                <a:extLst>
                  <a:ext uri="{0D108BD9-81ED-4DB2-BD59-A6C34878D82A}">
                    <a16:rowId xmlns:a16="http://schemas.microsoft.com/office/drawing/2014/main" val="2913028178"/>
                  </a:ext>
                </a:extLst>
              </a:tr>
              <a:tr h="182045">
                <a:tc>
                  <a:txBody>
                    <a:bodyPr/>
                    <a:lstStyle/>
                    <a:p>
                      <a:pPr algn="l" fontAlgn="ctr"/>
                      <a:r>
                        <a:rPr lang="en-US" sz="1100" b="1" i="0" u="none" strike="noStrike" dirty="0">
                          <a:solidFill>
                            <a:schemeClr val="bg1"/>
                          </a:solidFill>
                          <a:effectLst/>
                          <a:latin typeface="+mn-lt"/>
                        </a:rPr>
                        <a:t>Black or African American alone</a:t>
                      </a:r>
                    </a:p>
                  </a:txBody>
                  <a:tcPr marL="514350" marR="9525" marT="9525" marB="0" anchor="ctr"/>
                </a:tc>
                <a:extLst>
                  <a:ext uri="{0D108BD9-81ED-4DB2-BD59-A6C34878D82A}">
                    <a16:rowId xmlns:a16="http://schemas.microsoft.com/office/drawing/2014/main" val="2477153018"/>
                  </a:ext>
                </a:extLst>
              </a:tr>
              <a:tr h="182045">
                <a:tc>
                  <a:txBody>
                    <a:bodyPr/>
                    <a:lstStyle/>
                    <a:p>
                      <a:pPr algn="l" fontAlgn="ctr"/>
                      <a:r>
                        <a:rPr lang="en-US" sz="1100" b="1" i="0" u="none" strike="noStrike" dirty="0">
                          <a:solidFill>
                            <a:schemeClr val="bg1"/>
                          </a:solidFill>
                          <a:effectLst/>
                          <a:latin typeface="+mn-lt"/>
                        </a:rPr>
                        <a:t>American Indian and Alaska Native alone</a:t>
                      </a:r>
                    </a:p>
                  </a:txBody>
                  <a:tcPr marL="514350" marR="9525" marT="9525" marB="0" anchor="ctr"/>
                </a:tc>
                <a:extLst>
                  <a:ext uri="{0D108BD9-81ED-4DB2-BD59-A6C34878D82A}">
                    <a16:rowId xmlns:a16="http://schemas.microsoft.com/office/drawing/2014/main" val="3396295118"/>
                  </a:ext>
                </a:extLst>
              </a:tr>
              <a:tr h="182045">
                <a:tc>
                  <a:txBody>
                    <a:bodyPr/>
                    <a:lstStyle/>
                    <a:p>
                      <a:pPr algn="l" fontAlgn="ctr"/>
                      <a:r>
                        <a:rPr lang="en-US" sz="1100" b="1" i="0" u="none" strike="noStrike" dirty="0">
                          <a:solidFill>
                            <a:schemeClr val="bg1"/>
                          </a:solidFill>
                          <a:effectLst/>
                          <a:latin typeface="+mn-lt"/>
                        </a:rPr>
                        <a:t>Asian alone</a:t>
                      </a:r>
                    </a:p>
                  </a:txBody>
                  <a:tcPr marL="514350" marR="9525" marT="9525" marB="0" anchor="ctr"/>
                </a:tc>
                <a:extLst>
                  <a:ext uri="{0D108BD9-81ED-4DB2-BD59-A6C34878D82A}">
                    <a16:rowId xmlns:a16="http://schemas.microsoft.com/office/drawing/2014/main" val="999696346"/>
                  </a:ext>
                </a:extLst>
              </a:tr>
              <a:tr h="182045">
                <a:tc>
                  <a:txBody>
                    <a:bodyPr/>
                    <a:lstStyle/>
                    <a:p>
                      <a:pPr algn="l" fontAlgn="ctr"/>
                      <a:r>
                        <a:rPr lang="en-US" sz="1100" b="1" i="0" u="none" strike="noStrike" dirty="0">
                          <a:solidFill>
                            <a:schemeClr val="bg1"/>
                          </a:solidFill>
                          <a:effectLst/>
                          <a:latin typeface="+mn-lt"/>
                        </a:rPr>
                        <a:t>Native Hawaiian and Other Pacific Islander alone</a:t>
                      </a:r>
                    </a:p>
                  </a:txBody>
                  <a:tcPr marL="514350" marR="9525" marT="9525" marB="0" anchor="ctr"/>
                </a:tc>
                <a:extLst>
                  <a:ext uri="{0D108BD9-81ED-4DB2-BD59-A6C34878D82A}">
                    <a16:rowId xmlns:a16="http://schemas.microsoft.com/office/drawing/2014/main" val="897775983"/>
                  </a:ext>
                </a:extLst>
              </a:tr>
              <a:tr h="182045">
                <a:tc>
                  <a:txBody>
                    <a:bodyPr/>
                    <a:lstStyle/>
                    <a:p>
                      <a:pPr algn="l" fontAlgn="ctr"/>
                      <a:r>
                        <a:rPr lang="en-US" sz="1100" b="1" i="0" u="none" strike="noStrike" dirty="0">
                          <a:solidFill>
                            <a:schemeClr val="bg1"/>
                          </a:solidFill>
                          <a:effectLst/>
                          <a:latin typeface="+mn-lt"/>
                        </a:rPr>
                        <a:t>Some Other Race alone</a:t>
                      </a:r>
                    </a:p>
                  </a:txBody>
                  <a:tcPr marL="514350" marR="9525" marT="9525" marB="0" anchor="ctr"/>
                </a:tc>
                <a:extLst>
                  <a:ext uri="{0D108BD9-81ED-4DB2-BD59-A6C34878D82A}">
                    <a16:rowId xmlns:a16="http://schemas.microsoft.com/office/drawing/2014/main" val="2318070179"/>
                  </a:ext>
                </a:extLst>
              </a:tr>
              <a:tr h="182045">
                <a:tc>
                  <a:txBody>
                    <a:bodyPr/>
                    <a:lstStyle/>
                    <a:p>
                      <a:pPr algn="l" fontAlgn="ctr"/>
                      <a:r>
                        <a:rPr lang="en-US" sz="1100" b="1" i="0" u="none" strike="noStrike" dirty="0" smtClean="0">
                          <a:solidFill>
                            <a:schemeClr val="bg1"/>
                          </a:solidFill>
                          <a:effectLst/>
                          <a:latin typeface="+mn-lt"/>
                        </a:rPr>
                        <a:t>           Two </a:t>
                      </a:r>
                      <a:r>
                        <a:rPr lang="en-US" sz="1100" b="1" i="0" u="none" strike="noStrike" dirty="0">
                          <a:solidFill>
                            <a:schemeClr val="bg1"/>
                          </a:solidFill>
                          <a:effectLst/>
                          <a:latin typeface="+mn-lt"/>
                        </a:rPr>
                        <a:t>or More Races:</a:t>
                      </a:r>
                    </a:p>
                  </a:txBody>
                  <a:tcPr marL="9525" marR="9525" marT="9525" marB="0" anchor="ctr"/>
                </a:tc>
                <a:extLst>
                  <a:ext uri="{0D108BD9-81ED-4DB2-BD59-A6C34878D82A}">
                    <a16:rowId xmlns:a16="http://schemas.microsoft.com/office/drawing/2014/main" val="729611586"/>
                  </a:ext>
                </a:extLst>
              </a:tr>
              <a:tr h="182045">
                <a:tc>
                  <a:txBody>
                    <a:bodyPr/>
                    <a:lstStyle/>
                    <a:p>
                      <a:pPr algn="l" fontAlgn="ctr"/>
                      <a:r>
                        <a:rPr lang="en-US" sz="1100" b="1" i="0" u="none" strike="noStrike" dirty="0" smtClean="0">
                          <a:solidFill>
                            <a:schemeClr val="bg1"/>
                          </a:solidFill>
                          <a:effectLst/>
                          <a:latin typeface="+mn-lt"/>
                        </a:rPr>
                        <a:t>           Population </a:t>
                      </a:r>
                      <a:r>
                        <a:rPr lang="en-US" sz="1100" b="1" i="0" u="none" strike="noStrike" dirty="0">
                          <a:solidFill>
                            <a:schemeClr val="bg1"/>
                          </a:solidFill>
                          <a:effectLst/>
                          <a:latin typeface="+mn-lt"/>
                        </a:rPr>
                        <a:t>of two races:</a:t>
                      </a:r>
                    </a:p>
                  </a:txBody>
                  <a:tcPr marL="171450" marR="9525" marT="9525" marB="0" anchor="ctr"/>
                </a:tc>
                <a:extLst>
                  <a:ext uri="{0D108BD9-81ED-4DB2-BD59-A6C34878D82A}">
                    <a16:rowId xmlns:a16="http://schemas.microsoft.com/office/drawing/2014/main" val="3946593333"/>
                  </a:ext>
                </a:extLst>
              </a:tr>
              <a:tr h="182045">
                <a:tc>
                  <a:txBody>
                    <a:bodyPr/>
                    <a:lstStyle/>
                    <a:p>
                      <a:pPr algn="l" fontAlgn="ct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Black or African American</a:t>
                      </a:r>
                    </a:p>
                  </a:txBody>
                  <a:tcPr marL="342900" marR="9525" marT="9525" marB="0" anchor="ctr"/>
                </a:tc>
                <a:extLst>
                  <a:ext uri="{0D108BD9-81ED-4DB2-BD59-A6C34878D82A}">
                    <a16:rowId xmlns:a16="http://schemas.microsoft.com/office/drawing/2014/main" val="3782717658"/>
                  </a:ext>
                </a:extLst>
              </a:tr>
              <a:tr h="182045">
                <a:tc>
                  <a:txBody>
                    <a:bodyPr/>
                    <a:lstStyle/>
                    <a:p>
                      <a:pPr algn="l" fontAlgn="ct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American Indian and Alaska Native</a:t>
                      </a:r>
                    </a:p>
                  </a:txBody>
                  <a:tcPr marL="342900" marR="9525" marT="9525" marB="0" anchor="ctr"/>
                </a:tc>
                <a:extLst>
                  <a:ext uri="{0D108BD9-81ED-4DB2-BD59-A6C34878D82A}">
                    <a16:rowId xmlns:a16="http://schemas.microsoft.com/office/drawing/2014/main" val="1569637594"/>
                  </a:ext>
                </a:extLst>
              </a:tr>
              <a:tr h="182045">
                <a:tc>
                  <a:txBody>
                    <a:bodyPr/>
                    <a:lstStyle/>
                    <a:p>
                      <a:pPr algn="l" fontAlgn="ct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Asian</a:t>
                      </a:r>
                    </a:p>
                  </a:txBody>
                  <a:tcPr marL="342900" marR="9525" marT="9525" marB="0" anchor="ctr"/>
                </a:tc>
                <a:extLst>
                  <a:ext uri="{0D108BD9-81ED-4DB2-BD59-A6C34878D82A}">
                    <a16:rowId xmlns:a16="http://schemas.microsoft.com/office/drawing/2014/main" val="1613701786"/>
                  </a:ext>
                </a:extLst>
              </a:tr>
              <a:tr h="182045">
                <a:tc>
                  <a:txBody>
                    <a:bodyPr/>
                    <a:lstStyle/>
                    <a:p>
                      <a:pPr algn="l" fontAlgn="ct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Native Hawaiian and Other Pacific Islander</a:t>
                      </a:r>
                    </a:p>
                  </a:txBody>
                  <a:tcPr marL="342900" marR="9525" marT="9525" marB="0" anchor="ctr"/>
                </a:tc>
                <a:extLst>
                  <a:ext uri="{0D108BD9-81ED-4DB2-BD59-A6C34878D82A}">
                    <a16:rowId xmlns:a16="http://schemas.microsoft.com/office/drawing/2014/main" val="1330251023"/>
                  </a:ext>
                </a:extLst>
              </a:tr>
              <a:tr h="182045">
                <a:tc>
                  <a:txBody>
                    <a:bodyPr/>
                    <a:lstStyle/>
                    <a:p>
                      <a:pPr algn="l" fontAlgn="ct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Some Other Race</a:t>
                      </a:r>
                    </a:p>
                  </a:txBody>
                  <a:tcPr marL="342900" marR="9525" marT="9525" marB="0" anchor="ctr"/>
                </a:tc>
                <a:extLst>
                  <a:ext uri="{0D108BD9-81ED-4DB2-BD59-A6C34878D82A}">
                    <a16:rowId xmlns:a16="http://schemas.microsoft.com/office/drawing/2014/main" val="434750044"/>
                  </a:ext>
                </a:extLst>
              </a:tr>
              <a:tr h="171543">
                <a:tc>
                  <a:txBody>
                    <a:bodyPr/>
                    <a:lstStyle/>
                    <a:p>
                      <a:pPr algn="l" fontAlgn="ctr"/>
                      <a:r>
                        <a:rPr lang="en-US" sz="1100" b="1" i="0" u="none" strike="noStrike" dirty="0" smtClean="0">
                          <a:solidFill>
                            <a:schemeClr val="bg1"/>
                          </a:solidFill>
                          <a:effectLst/>
                          <a:latin typeface="+mn-lt"/>
                        </a:rPr>
                        <a:t>            Black </a:t>
                      </a:r>
                      <a:r>
                        <a:rPr lang="en-US" sz="1100" b="1" i="0" u="none" strike="noStrike" dirty="0">
                          <a:solidFill>
                            <a:schemeClr val="bg1"/>
                          </a:solidFill>
                          <a:effectLst/>
                          <a:latin typeface="+mn-lt"/>
                        </a:rPr>
                        <a:t>or African American; American Indian </a:t>
                      </a:r>
                      <a:r>
                        <a:rPr lang="en-US" sz="1100" b="1" i="0" u="none" strike="noStrike" dirty="0" smtClean="0">
                          <a:solidFill>
                            <a:schemeClr val="bg1"/>
                          </a:solidFill>
                          <a:effectLst/>
                          <a:latin typeface="+mn-lt"/>
                        </a:rPr>
                        <a:t>and</a:t>
                      </a:r>
                      <a:r>
                        <a:rPr lang="en-US" sz="1100" b="1" i="0" u="none" strike="noStrike" baseline="0" dirty="0" smtClean="0">
                          <a:solidFill>
                            <a:schemeClr val="bg1"/>
                          </a:solidFill>
                          <a:effectLst/>
                          <a:latin typeface="+mn-lt"/>
                        </a:rPr>
                        <a:t> Alaska Native</a:t>
                      </a:r>
                      <a:endParaRPr lang="en-US" sz="1100" b="1" i="0" u="none" strike="noStrike" dirty="0">
                        <a:solidFill>
                          <a:schemeClr val="bg1"/>
                        </a:solidFill>
                        <a:effectLst/>
                        <a:latin typeface="+mn-lt"/>
                      </a:endParaRPr>
                    </a:p>
                  </a:txBody>
                  <a:tcPr marL="342900" marR="9525" marT="9525" marB="0" anchor="ctr"/>
                </a:tc>
                <a:extLst>
                  <a:ext uri="{0D108BD9-81ED-4DB2-BD59-A6C34878D82A}">
                    <a16:rowId xmlns:a16="http://schemas.microsoft.com/office/drawing/2014/main" val="3814998680"/>
                  </a:ext>
                </a:extLst>
              </a:tr>
              <a:tr h="186865">
                <a:tc>
                  <a:txBody>
                    <a:bodyPr/>
                    <a:lstStyle/>
                    <a:p>
                      <a:pPr algn="l" fontAlgn="ctr"/>
                      <a:r>
                        <a:rPr lang="en-US" sz="1100" b="1" i="0" u="none" strike="noStrike" dirty="0" smtClean="0">
                          <a:solidFill>
                            <a:schemeClr val="bg1"/>
                          </a:solidFill>
                          <a:effectLst/>
                          <a:latin typeface="+mn-lt"/>
                        </a:rPr>
                        <a:t>            Black </a:t>
                      </a:r>
                      <a:r>
                        <a:rPr lang="en-US" sz="1100" b="1" i="0" u="none" strike="noStrike" dirty="0">
                          <a:solidFill>
                            <a:schemeClr val="bg1"/>
                          </a:solidFill>
                          <a:effectLst/>
                          <a:latin typeface="+mn-lt"/>
                        </a:rPr>
                        <a:t>or African American; Asian</a:t>
                      </a:r>
                    </a:p>
                  </a:txBody>
                  <a:tcPr marL="342900" marR="9525" marT="9525" marB="0" anchor="ctr"/>
                </a:tc>
                <a:extLst>
                  <a:ext uri="{0D108BD9-81ED-4DB2-BD59-A6C34878D82A}">
                    <a16:rowId xmlns:a16="http://schemas.microsoft.com/office/drawing/2014/main" val="395220865"/>
                  </a:ext>
                </a:extLst>
              </a:tr>
              <a:tr h="182871">
                <a:tc>
                  <a:txBody>
                    <a:bodyPr/>
                    <a:lstStyle/>
                    <a:p>
                      <a:pPr algn="l" fontAlgn="ctr"/>
                      <a:r>
                        <a:rPr lang="en-US" sz="1100" b="1" i="0" u="none" strike="noStrike" dirty="0" smtClean="0">
                          <a:solidFill>
                            <a:schemeClr val="bg1"/>
                          </a:solidFill>
                          <a:effectLst/>
                          <a:latin typeface="+mn-lt"/>
                        </a:rPr>
                        <a:t>            Black </a:t>
                      </a:r>
                      <a:r>
                        <a:rPr lang="en-US" sz="1100" b="1" i="0" u="none" strike="noStrike" dirty="0">
                          <a:solidFill>
                            <a:schemeClr val="bg1"/>
                          </a:solidFill>
                          <a:effectLst/>
                          <a:latin typeface="+mn-lt"/>
                        </a:rPr>
                        <a:t>or African American; Native Hawaiian </a:t>
                      </a:r>
                      <a:r>
                        <a:rPr lang="en-US" sz="1100" b="1" i="0" u="none" strike="noStrike" dirty="0" smtClean="0">
                          <a:solidFill>
                            <a:schemeClr val="bg1"/>
                          </a:solidFill>
                          <a:effectLst/>
                          <a:latin typeface="+mn-lt"/>
                        </a:rPr>
                        <a:t>and Other Pacific Islander</a:t>
                      </a:r>
                      <a:endParaRPr lang="en-US" sz="1100" b="1" i="0" u="none" strike="noStrike" dirty="0">
                        <a:solidFill>
                          <a:schemeClr val="bg1"/>
                        </a:solidFill>
                        <a:effectLst/>
                        <a:latin typeface="+mn-lt"/>
                      </a:endParaRPr>
                    </a:p>
                  </a:txBody>
                  <a:tcPr marL="342900" marR="9525" marT="9525" marB="0" anchor="ctr"/>
                </a:tc>
                <a:extLst>
                  <a:ext uri="{0D108BD9-81ED-4DB2-BD59-A6C34878D82A}">
                    <a16:rowId xmlns:a16="http://schemas.microsoft.com/office/drawing/2014/main" val="3792784339"/>
                  </a:ext>
                </a:extLst>
              </a:tr>
              <a:tr h="222245">
                <a:tc>
                  <a:txBody>
                    <a:bodyPr/>
                    <a:lstStyle/>
                    <a:p>
                      <a:pPr algn="l" fontAlgn="ctr"/>
                      <a:r>
                        <a:rPr lang="en-US" sz="1100" b="1" i="0" u="none" strike="noStrike" dirty="0" smtClean="0">
                          <a:solidFill>
                            <a:schemeClr val="bg1"/>
                          </a:solidFill>
                          <a:effectLst/>
                          <a:latin typeface="+mn-lt"/>
                        </a:rPr>
                        <a:t>            Black </a:t>
                      </a:r>
                      <a:r>
                        <a:rPr lang="en-US" sz="1100" b="1" i="0" u="none" strike="noStrike" dirty="0">
                          <a:solidFill>
                            <a:schemeClr val="bg1"/>
                          </a:solidFill>
                          <a:effectLst/>
                          <a:latin typeface="+mn-lt"/>
                        </a:rPr>
                        <a:t>or African American; Some Other Race</a:t>
                      </a:r>
                    </a:p>
                  </a:txBody>
                  <a:tcPr marL="342900" marR="9525" marT="9525" marB="0" anchor="ctr"/>
                </a:tc>
                <a:extLst>
                  <a:ext uri="{0D108BD9-81ED-4DB2-BD59-A6C34878D82A}">
                    <a16:rowId xmlns:a16="http://schemas.microsoft.com/office/drawing/2014/main" val="2895961917"/>
                  </a:ext>
                </a:extLst>
              </a:tr>
              <a:tr h="182045">
                <a:tc>
                  <a:txBody>
                    <a:bodyPr/>
                    <a:lstStyle/>
                    <a:p>
                      <a:pPr algn="l" fontAlgn="ctr"/>
                      <a:r>
                        <a:rPr lang="en-US" sz="1100" b="1" i="0" u="none" strike="noStrike" dirty="0" smtClean="0">
                          <a:solidFill>
                            <a:schemeClr val="bg1"/>
                          </a:solidFill>
                          <a:effectLst/>
                          <a:latin typeface="+mn-lt"/>
                        </a:rPr>
                        <a:t>            American </a:t>
                      </a:r>
                      <a:r>
                        <a:rPr lang="en-US" sz="1100" b="1" i="0" u="none" strike="noStrike" dirty="0">
                          <a:solidFill>
                            <a:schemeClr val="bg1"/>
                          </a:solidFill>
                          <a:effectLst/>
                          <a:latin typeface="+mn-lt"/>
                        </a:rPr>
                        <a:t>Indian and Alaska Native; Asian</a:t>
                      </a:r>
                    </a:p>
                  </a:txBody>
                  <a:tcPr marL="342900" marR="9525" marT="9525" marB="0" anchor="ctr"/>
                </a:tc>
                <a:extLst>
                  <a:ext uri="{0D108BD9-81ED-4DB2-BD59-A6C34878D82A}">
                    <a16:rowId xmlns:a16="http://schemas.microsoft.com/office/drawing/2014/main" val="2501859664"/>
                  </a:ext>
                </a:extLst>
              </a:tr>
              <a:tr h="182045">
                <a:tc>
                  <a:txBody>
                    <a:bodyPr/>
                    <a:lstStyle/>
                    <a:p>
                      <a:pPr algn="l" fontAlgn="ctr"/>
                      <a:r>
                        <a:rPr lang="en-US" sz="1100" b="1" i="0" u="none" strike="noStrike" dirty="0" smtClean="0">
                          <a:solidFill>
                            <a:schemeClr val="bg1"/>
                          </a:solidFill>
                          <a:effectLst/>
                          <a:latin typeface="+mn-lt"/>
                        </a:rPr>
                        <a:t>            American </a:t>
                      </a:r>
                      <a:r>
                        <a:rPr lang="en-US" sz="1100" b="1" i="0" u="none" strike="noStrike" dirty="0">
                          <a:solidFill>
                            <a:schemeClr val="bg1"/>
                          </a:solidFill>
                          <a:effectLst/>
                          <a:latin typeface="+mn-lt"/>
                        </a:rPr>
                        <a:t>Indian and Alaska Native; Native </a:t>
                      </a:r>
                      <a:r>
                        <a:rPr lang="en-US" sz="1100" b="1" i="0" u="none" strike="noStrike" dirty="0" smtClean="0">
                          <a:solidFill>
                            <a:schemeClr val="bg1"/>
                          </a:solidFill>
                          <a:effectLst/>
                          <a:latin typeface="+mn-lt"/>
                        </a:rPr>
                        <a:t>Hawaiian and Other Pacific Islander</a:t>
                      </a:r>
                      <a:endParaRPr lang="en-US" sz="1100" b="1" i="0" u="none" strike="noStrike" dirty="0">
                        <a:solidFill>
                          <a:schemeClr val="bg1"/>
                        </a:solidFill>
                        <a:effectLst/>
                        <a:latin typeface="+mn-lt"/>
                      </a:endParaRPr>
                    </a:p>
                  </a:txBody>
                  <a:tcPr marL="342900" marR="9525" marT="9525" marB="0" anchor="ctr"/>
                </a:tc>
                <a:extLst>
                  <a:ext uri="{0D108BD9-81ED-4DB2-BD59-A6C34878D82A}">
                    <a16:rowId xmlns:a16="http://schemas.microsoft.com/office/drawing/2014/main" val="3359708531"/>
                  </a:ext>
                </a:extLst>
              </a:tr>
              <a:tr h="192396">
                <a:tc>
                  <a:txBody>
                    <a:bodyPr/>
                    <a:lstStyle/>
                    <a:p>
                      <a:pPr algn="l" fontAlgn="ctr"/>
                      <a:r>
                        <a:rPr lang="en-US" sz="1100" b="1" i="0" u="none" strike="noStrike" dirty="0" smtClean="0">
                          <a:solidFill>
                            <a:schemeClr val="bg1"/>
                          </a:solidFill>
                          <a:effectLst/>
                          <a:latin typeface="+mn-lt"/>
                        </a:rPr>
                        <a:t>            American </a:t>
                      </a:r>
                      <a:r>
                        <a:rPr lang="en-US" sz="1100" b="1" i="0" u="none" strike="noStrike" dirty="0">
                          <a:solidFill>
                            <a:schemeClr val="bg1"/>
                          </a:solidFill>
                          <a:effectLst/>
                          <a:latin typeface="+mn-lt"/>
                        </a:rPr>
                        <a:t>Indian and Alaska Native; Some Other Race</a:t>
                      </a:r>
                    </a:p>
                  </a:txBody>
                  <a:tcPr marL="342900" marR="9525" marT="9525" marB="0" anchor="ctr"/>
                </a:tc>
                <a:extLst>
                  <a:ext uri="{0D108BD9-81ED-4DB2-BD59-A6C34878D82A}">
                    <a16:rowId xmlns:a16="http://schemas.microsoft.com/office/drawing/2014/main" val="2950842412"/>
                  </a:ext>
                </a:extLst>
              </a:tr>
              <a:tr h="192396">
                <a:tc>
                  <a:txBody>
                    <a:bodyPr/>
                    <a:lstStyle/>
                    <a:p>
                      <a:pPr algn="l" fontAlgn="ctr"/>
                      <a:r>
                        <a:rPr lang="en-US" sz="1100" b="1" i="0" u="none" strike="noStrike" dirty="0" smtClean="0">
                          <a:solidFill>
                            <a:schemeClr val="bg1"/>
                          </a:solidFill>
                          <a:effectLst/>
                          <a:latin typeface="+mn-lt"/>
                        </a:rPr>
                        <a:t>            Asian</a:t>
                      </a:r>
                      <a:r>
                        <a:rPr lang="en-US" sz="1100" b="1" i="0" u="none" strike="noStrike" dirty="0">
                          <a:solidFill>
                            <a:schemeClr val="bg1"/>
                          </a:solidFill>
                          <a:effectLst/>
                          <a:latin typeface="+mn-lt"/>
                        </a:rPr>
                        <a:t>; Native Hawaiian and Other Pacific Islander</a:t>
                      </a:r>
                    </a:p>
                  </a:txBody>
                  <a:tcPr marL="342900" marR="9525" marT="9525" marB="0" anchor="ctr"/>
                </a:tc>
                <a:extLst>
                  <a:ext uri="{0D108BD9-81ED-4DB2-BD59-A6C34878D82A}">
                    <a16:rowId xmlns:a16="http://schemas.microsoft.com/office/drawing/2014/main" val="779228260"/>
                  </a:ext>
                </a:extLst>
              </a:tr>
              <a:tr h="192396">
                <a:tc>
                  <a:txBody>
                    <a:bodyPr/>
                    <a:lstStyle/>
                    <a:p>
                      <a:pPr algn="l" fontAlgn="ctr"/>
                      <a:r>
                        <a:rPr lang="en-US" sz="1100" b="1" i="0" u="none" strike="noStrike" dirty="0" smtClean="0">
                          <a:solidFill>
                            <a:schemeClr val="bg1"/>
                          </a:solidFill>
                          <a:effectLst/>
                          <a:latin typeface="+mn-lt"/>
                        </a:rPr>
                        <a:t>            Asian</a:t>
                      </a:r>
                      <a:r>
                        <a:rPr lang="en-US" sz="1100" b="1" i="0" u="none" strike="noStrike" dirty="0">
                          <a:solidFill>
                            <a:schemeClr val="bg1"/>
                          </a:solidFill>
                          <a:effectLst/>
                          <a:latin typeface="+mn-lt"/>
                        </a:rPr>
                        <a:t>; Some Other Race</a:t>
                      </a:r>
                    </a:p>
                  </a:txBody>
                  <a:tcPr marL="342900" marR="9525" marT="9525" marB="0" anchor="ctr"/>
                </a:tc>
                <a:extLst>
                  <a:ext uri="{0D108BD9-81ED-4DB2-BD59-A6C34878D82A}">
                    <a16:rowId xmlns:a16="http://schemas.microsoft.com/office/drawing/2014/main" val="3840959729"/>
                  </a:ext>
                </a:extLst>
              </a:tr>
              <a:tr h="192396">
                <a:tc>
                  <a:txBody>
                    <a:bodyPr/>
                    <a:lstStyle/>
                    <a:p>
                      <a:pPr algn="l" fontAlgn="ctr"/>
                      <a:r>
                        <a:rPr lang="en-US" sz="1100" b="1" i="0" u="none" strike="noStrike" dirty="0" smtClean="0">
                          <a:solidFill>
                            <a:schemeClr val="bg1"/>
                          </a:solidFill>
                          <a:effectLst/>
                          <a:latin typeface="+mn-lt"/>
                        </a:rPr>
                        <a:t>            Native </a:t>
                      </a:r>
                      <a:r>
                        <a:rPr lang="en-US" sz="1100" b="1" i="0" u="none" strike="noStrike" dirty="0">
                          <a:solidFill>
                            <a:schemeClr val="bg1"/>
                          </a:solidFill>
                          <a:effectLst/>
                          <a:latin typeface="+mn-lt"/>
                        </a:rPr>
                        <a:t>Hawaiian and Other Pacific Islander; Some Other Race</a:t>
                      </a:r>
                    </a:p>
                  </a:txBody>
                  <a:tcPr marL="342900" marR="9525" marT="9525" marB="0" anchor="ctr"/>
                </a:tc>
                <a:extLst>
                  <a:ext uri="{0D108BD9-81ED-4DB2-BD59-A6C34878D82A}">
                    <a16:rowId xmlns:a16="http://schemas.microsoft.com/office/drawing/2014/main" val="1234444137"/>
                  </a:ext>
                </a:extLst>
              </a:tr>
              <a:tr h="192396">
                <a:tc>
                  <a:txBody>
                    <a:bodyPr/>
                    <a:lstStyle/>
                    <a:p>
                      <a:pPr algn="l" fontAlgn="ctr"/>
                      <a:endParaRPr lang="en-US" sz="900" b="0" i="0" u="none" strike="noStrike" dirty="0">
                        <a:solidFill>
                          <a:schemeClr val="bg1"/>
                        </a:solidFill>
                        <a:effectLst/>
                        <a:latin typeface="Lucida Sans" panose="020B0602030504020204" pitchFamily="34" charset="0"/>
                      </a:endParaRPr>
                    </a:p>
                  </a:txBody>
                  <a:tcPr marL="342900" marR="9525" marT="9525" marB="0" anchor="ctr"/>
                </a:tc>
                <a:extLst>
                  <a:ext uri="{0D108BD9-81ED-4DB2-BD59-A6C34878D82A}">
                    <a16:rowId xmlns:a16="http://schemas.microsoft.com/office/drawing/2014/main" val="237016375"/>
                  </a:ext>
                </a:extLst>
              </a:tr>
              <a:tr h="192396">
                <a:tc>
                  <a:txBody>
                    <a:bodyPr/>
                    <a:lstStyle/>
                    <a:p>
                      <a:pPr algn="l" fontAlgn="ctr"/>
                      <a:endParaRPr lang="en-US" sz="900" b="0" i="0" u="none" strike="noStrike" dirty="0">
                        <a:solidFill>
                          <a:schemeClr val="bg1"/>
                        </a:solidFill>
                        <a:effectLst/>
                        <a:latin typeface="Lucida Sans" panose="020B0602030504020204" pitchFamily="34" charset="0"/>
                      </a:endParaRPr>
                    </a:p>
                  </a:txBody>
                  <a:tcPr marL="342900" marR="9525" marT="9525" marB="0" anchor="ctr"/>
                </a:tc>
                <a:extLst>
                  <a:ext uri="{0D108BD9-81ED-4DB2-BD59-A6C34878D82A}">
                    <a16:rowId xmlns:a16="http://schemas.microsoft.com/office/drawing/2014/main" val="847829561"/>
                  </a:ext>
                </a:extLst>
              </a:tr>
              <a:tr h="192396">
                <a:tc>
                  <a:txBody>
                    <a:bodyPr/>
                    <a:lstStyle/>
                    <a:p>
                      <a:pPr algn="l" fontAlgn="ctr"/>
                      <a:r>
                        <a:rPr lang="en-US" sz="1100" b="1" i="0" u="none" strike="noStrike" dirty="0" smtClean="0">
                          <a:solidFill>
                            <a:schemeClr val="bg1"/>
                          </a:solidFill>
                          <a:effectLst/>
                          <a:latin typeface="+mn-lt"/>
                        </a:rPr>
                        <a:t>            Population </a:t>
                      </a:r>
                      <a:r>
                        <a:rPr lang="en-US" sz="1100" b="1" i="0" u="none" strike="noStrike" dirty="0">
                          <a:solidFill>
                            <a:schemeClr val="bg1"/>
                          </a:solidFill>
                          <a:effectLst/>
                          <a:latin typeface="+mn-lt"/>
                        </a:rPr>
                        <a:t>of </a:t>
                      </a:r>
                      <a:r>
                        <a:rPr lang="en-US" sz="1100" b="1" i="0" u="none" strike="noStrike" dirty="0" smtClean="0">
                          <a:solidFill>
                            <a:schemeClr val="bg1"/>
                          </a:solidFill>
                          <a:effectLst/>
                          <a:latin typeface="+mn-lt"/>
                        </a:rPr>
                        <a:t>six </a:t>
                      </a:r>
                      <a:r>
                        <a:rPr lang="en-US" sz="1100" b="1" i="0" u="none" strike="noStrike" dirty="0">
                          <a:solidFill>
                            <a:schemeClr val="bg1"/>
                          </a:solidFill>
                          <a:effectLst/>
                          <a:latin typeface="+mn-lt"/>
                        </a:rPr>
                        <a:t>races:</a:t>
                      </a:r>
                    </a:p>
                  </a:txBody>
                  <a:tcPr marL="171450" marR="9525" marT="9525" marB="0" anchor="ctr"/>
                </a:tc>
                <a:extLst>
                  <a:ext uri="{0D108BD9-81ED-4DB2-BD59-A6C34878D82A}">
                    <a16:rowId xmlns:a16="http://schemas.microsoft.com/office/drawing/2014/main" val="1187368420"/>
                  </a:ext>
                </a:extLst>
              </a:tr>
              <a:tr h="3338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0" u="none" strike="noStrike" dirty="0" smtClean="0">
                          <a:solidFill>
                            <a:schemeClr val="bg1"/>
                          </a:solidFill>
                          <a:effectLst/>
                          <a:latin typeface="+mn-lt"/>
                        </a:rPr>
                        <a:t>            White</a:t>
                      </a:r>
                      <a:r>
                        <a:rPr lang="en-US" sz="1100" b="1" i="0" u="none" strike="noStrike" dirty="0">
                          <a:solidFill>
                            <a:schemeClr val="bg1"/>
                          </a:solidFill>
                          <a:effectLst/>
                          <a:latin typeface="+mn-lt"/>
                        </a:rPr>
                        <a:t>; Black or African </a:t>
                      </a:r>
                      <a:r>
                        <a:rPr lang="en-US" sz="1100" b="1" i="0" u="none" strike="noStrike" dirty="0" smtClean="0">
                          <a:solidFill>
                            <a:schemeClr val="bg1"/>
                          </a:solidFill>
                          <a:effectLst/>
                          <a:latin typeface="+mn-lt"/>
                        </a:rPr>
                        <a:t>American; American Indian and Alaska Native; Asian; Native</a:t>
                      </a:r>
                      <a:r>
                        <a:rPr lang="en-US" sz="1100" b="1" i="0" u="none" strike="noStrike" baseline="0" dirty="0" smtClean="0">
                          <a:solidFill>
                            <a:schemeClr val="bg1"/>
                          </a:solidFill>
                          <a:effectLst/>
                          <a:latin typeface="+mn-lt"/>
                        </a:rPr>
                        <a:t> </a:t>
                      </a:r>
                      <a:r>
                        <a:rPr lang="en-US" sz="1100" b="1" i="0" u="none" strike="noStrike" dirty="0" smtClean="0">
                          <a:solidFill>
                            <a:schemeClr val="bg1"/>
                          </a:solidFill>
                          <a:effectLst/>
                          <a:latin typeface="+mn-lt"/>
                        </a:rPr>
                        <a:t>Hawaiian and Other Pacific Islander; Some Other Race </a:t>
                      </a:r>
                      <a:endParaRPr lang="en-US" sz="1100" b="1" i="0" u="none" strike="noStrike" dirty="0">
                        <a:solidFill>
                          <a:schemeClr val="bg1"/>
                        </a:solidFill>
                        <a:effectLst/>
                        <a:latin typeface="+mn-lt"/>
                      </a:endParaRPr>
                    </a:p>
                  </a:txBody>
                  <a:tcPr marL="342900" marR="9525" marT="9525" marB="0" anchor="ctr"/>
                </a:tc>
                <a:extLst>
                  <a:ext uri="{0D108BD9-81ED-4DB2-BD59-A6C34878D82A}">
                    <a16:rowId xmlns:a16="http://schemas.microsoft.com/office/drawing/2014/main" val="969459619"/>
                  </a:ext>
                </a:extLst>
              </a:tr>
            </a:tbl>
          </a:graphicData>
        </a:graphic>
      </p:graphicFrame>
      <p:sp>
        <p:nvSpPr>
          <p:cNvPr id="11" name="Down Arrow 10"/>
          <p:cNvSpPr/>
          <p:nvPr/>
        </p:nvSpPr>
        <p:spPr>
          <a:xfrm>
            <a:off x="8865298" y="5747657"/>
            <a:ext cx="228461" cy="5066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Book"/>
              <a:ea typeface="+mn-ea"/>
              <a:cs typeface="+mn-cs"/>
            </a:endParaRPr>
          </a:p>
        </p:txBody>
      </p:sp>
      <p:sp>
        <p:nvSpPr>
          <p:cNvPr id="5" name="TextBox 4"/>
          <p:cNvSpPr txBox="1"/>
          <p:nvPr/>
        </p:nvSpPr>
        <p:spPr>
          <a:xfrm>
            <a:off x="365760" y="2362200"/>
            <a:ext cx="555955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a:ea typeface="+mn-ea"/>
                <a:cs typeface="+mn-cs"/>
              </a:rPr>
              <a:t>Table P2 </a:t>
            </a:r>
            <a:r>
              <a:rPr kumimoji="0" lang="en-US" sz="2000" b="0" i="0" u="none" strike="noStrike" kern="1200" cap="none" spc="0" normalizeH="0" baseline="0" noProof="0" dirty="0">
                <a:ln>
                  <a:noFill/>
                </a:ln>
                <a:solidFill>
                  <a:prstClr val="black"/>
                </a:solidFill>
                <a:effectLst/>
                <a:uLnTx/>
                <a:uFillTx/>
                <a:latin typeface="Gotham Book"/>
                <a:ea typeface="+mn-ea"/>
                <a:cs typeface="+mn-cs"/>
              </a:rPr>
              <a:t>– Hispanic or Latino, and Not Hispanic or Latino by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a:ea typeface="+mn-ea"/>
                <a:cs typeface="+mn-cs"/>
              </a:rPr>
              <a:t>Universe</a:t>
            </a:r>
            <a:r>
              <a:rPr kumimoji="0" lang="en-US" sz="2000" b="0" i="0" u="none" strike="noStrike" kern="1200" cap="none" spc="0" normalizeH="0" baseline="0" noProof="0" dirty="0">
                <a:ln>
                  <a:noFill/>
                </a:ln>
                <a:solidFill>
                  <a:prstClr val="black"/>
                </a:solidFill>
                <a:effectLst/>
                <a:uLnTx/>
                <a:uFillTx/>
                <a:latin typeface="Gotham Book"/>
                <a:ea typeface="+mn-ea"/>
                <a:cs typeface="+mn-cs"/>
              </a:rPr>
              <a:t>: Total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population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a:ea typeface="+mn-ea"/>
                <a:cs typeface="+mn-cs"/>
              </a:rPr>
              <a:t>Table P4 </a:t>
            </a:r>
            <a:r>
              <a:rPr kumimoji="0" lang="en-US" sz="2000" b="0" i="0" u="none" strike="noStrike" kern="1200" cap="none" spc="0" normalizeH="0" baseline="0" noProof="0" dirty="0">
                <a:ln>
                  <a:noFill/>
                </a:ln>
                <a:solidFill>
                  <a:prstClr val="black"/>
                </a:solidFill>
                <a:effectLst/>
                <a:uLnTx/>
                <a:uFillTx/>
                <a:latin typeface="Gotham Book"/>
                <a:ea typeface="+mn-ea"/>
                <a:cs typeface="+mn-cs"/>
              </a:rPr>
              <a:t>– Hispanic or Latino, and Not Hispanic or Latino by Race for the Population 18 Years and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Universe</a:t>
            </a:r>
            <a:r>
              <a:rPr kumimoji="0" lang="en-US" sz="2000" b="0" i="0" u="none" strike="noStrike" kern="1200" cap="none" spc="0" normalizeH="0" baseline="0" noProof="0" dirty="0">
                <a:ln>
                  <a:noFill/>
                </a:ln>
                <a:solidFill>
                  <a:prstClr val="black"/>
                </a:solidFill>
                <a:effectLst/>
                <a:uLnTx/>
                <a:uFillTx/>
                <a:latin typeface="Gotham Book"/>
                <a:ea typeface="+mn-ea"/>
                <a:cs typeface="+mn-cs"/>
              </a:rPr>
              <a:t>: Total population 18 years and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over</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9" name="Rectangle 8"/>
          <p:cNvSpPr/>
          <p:nvPr/>
        </p:nvSpPr>
        <p:spPr>
          <a:xfrm>
            <a:off x="514720" y="366653"/>
            <a:ext cx="573535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 Product</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51305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88" y="960120"/>
            <a:ext cx="4989895" cy="5235266"/>
          </a:xfrm>
        </p:spPr>
        <p:txBody>
          <a:bodyPr>
            <a:noAutofit/>
          </a:bodyPr>
          <a:lstStyle/>
          <a:p>
            <a:pPr marL="0" indent="0">
              <a:lnSpc>
                <a:spcPct val="100000"/>
              </a:lnSpc>
              <a:spcBef>
                <a:spcPts val="0"/>
              </a:spcBef>
              <a:buNone/>
            </a:pPr>
            <a:endParaRPr lang="en-US" sz="1800" b="1" dirty="0" smtClean="0"/>
          </a:p>
          <a:p>
            <a:pPr marL="0" indent="0">
              <a:lnSpc>
                <a:spcPct val="100000"/>
              </a:lnSpc>
              <a:spcBef>
                <a:spcPts val="0"/>
              </a:spcBef>
              <a:buNone/>
            </a:pPr>
            <a:endParaRPr lang="en-US" sz="1800" b="1" dirty="0">
              <a:latin typeface="+mn-lt"/>
            </a:endParaRPr>
          </a:p>
          <a:p>
            <a:pPr marL="0" indent="0">
              <a:lnSpc>
                <a:spcPct val="100000"/>
              </a:lnSpc>
              <a:spcBef>
                <a:spcPts val="0"/>
              </a:spcBef>
              <a:buNone/>
            </a:pPr>
            <a:r>
              <a:rPr lang="en-US" sz="2000" b="1" dirty="0" smtClean="0">
                <a:latin typeface="+mn-lt"/>
              </a:rPr>
              <a:t>Table H1 </a:t>
            </a:r>
            <a:r>
              <a:rPr lang="en-US" sz="2000" b="0" dirty="0" smtClean="0">
                <a:latin typeface="+mn-lt"/>
              </a:rPr>
              <a:t>–</a:t>
            </a:r>
            <a:r>
              <a:rPr lang="en-US" sz="2000" b="1" dirty="0" smtClean="0">
                <a:latin typeface="+mn-lt"/>
              </a:rPr>
              <a:t> </a:t>
            </a:r>
            <a:r>
              <a:rPr lang="en-US" sz="2000" b="0" dirty="0" smtClean="0">
                <a:latin typeface="+mn-lt"/>
              </a:rPr>
              <a:t>Occupancy Status</a:t>
            </a:r>
          </a:p>
          <a:p>
            <a:pPr marL="0" indent="0">
              <a:lnSpc>
                <a:spcPct val="100000"/>
              </a:lnSpc>
              <a:spcBef>
                <a:spcPts val="0"/>
              </a:spcBef>
              <a:buNone/>
            </a:pPr>
            <a:r>
              <a:rPr lang="en-US" sz="2000" dirty="0" smtClean="0">
                <a:latin typeface="+mn-lt"/>
              </a:rPr>
              <a:t>Universe: </a:t>
            </a:r>
            <a:r>
              <a:rPr lang="en-US" sz="2000" b="0" dirty="0" smtClean="0">
                <a:latin typeface="+mn-lt"/>
              </a:rPr>
              <a:t>Housing Units</a:t>
            </a:r>
          </a:p>
          <a:p>
            <a:pPr marL="342900" lvl="1" indent="-342900">
              <a:lnSpc>
                <a:spcPct val="100000"/>
              </a:lnSpc>
              <a:spcBef>
                <a:spcPts val="0"/>
              </a:spcBef>
              <a:buFont typeface="Arial" panose="020B0604020202020204" pitchFamily="34" charset="0"/>
              <a:buChar char="•"/>
            </a:pPr>
            <a:r>
              <a:rPr lang="en-US" sz="2000" dirty="0" smtClean="0">
                <a:latin typeface="+mn-lt"/>
              </a:rPr>
              <a:t>Total</a:t>
            </a:r>
          </a:p>
          <a:p>
            <a:pPr marL="514350" lvl="2" indent="-342900">
              <a:spcBef>
                <a:spcPts val="0"/>
              </a:spcBef>
            </a:pPr>
            <a:r>
              <a:rPr lang="en-US" sz="1900" dirty="0" smtClean="0">
                <a:latin typeface="+mn-lt"/>
              </a:rPr>
              <a:t>Occupied</a:t>
            </a:r>
          </a:p>
          <a:p>
            <a:pPr marL="514350" lvl="2" indent="-342900">
              <a:spcBef>
                <a:spcPts val="0"/>
              </a:spcBef>
            </a:pPr>
            <a:r>
              <a:rPr lang="en-US" sz="2000" dirty="0" smtClean="0">
                <a:latin typeface="+mn-lt"/>
              </a:rPr>
              <a:t>Vacant</a:t>
            </a:r>
          </a:p>
          <a:p>
            <a:pPr lvl="2">
              <a:lnSpc>
                <a:spcPct val="100000"/>
              </a:lnSpc>
              <a:spcBef>
                <a:spcPts val="0"/>
              </a:spcBef>
            </a:pPr>
            <a:endParaRPr lang="en-US" dirty="0" smtClean="0"/>
          </a:p>
        </p:txBody>
      </p:sp>
      <p:sp>
        <p:nvSpPr>
          <p:cNvPr id="5" name="Content Placeholder 2"/>
          <p:cNvSpPr txBox="1">
            <a:spLocks/>
          </p:cNvSpPr>
          <p:nvPr/>
        </p:nvSpPr>
        <p:spPr>
          <a:xfrm>
            <a:off x="5358384" y="960120"/>
            <a:ext cx="6599328" cy="5273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smtClean="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Table P5 - </a:t>
            </a:r>
            <a:r>
              <a:rPr kumimoji="0" lang="en-US" sz="2000" b="0" i="0" u="none" strike="noStrike" kern="1200" cap="none" spc="0" normalizeH="0" baseline="0" noProof="0" dirty="0">
                <a:ln>
                  <a:noFill/>
                </a:ln>
                <a:solidFill>
                  <a:prstClr val="black"/>
                </a:solidFill>
                <a:effectLst/>
                <a:uLnTx/>
                <a:uFillTx/>
                <a:latin typeface="Gotham Book"/>
                <a:ea typeface="+mn-ea"/>
                <a:cs typeface="+mn-cs"/>
              </a:rPr>
              <a:t>Group Quarters Population by Group Quarters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Type</a:t>
            </a:r>
            <a:endParaRPr kumimoji="0" lang="en-US" sz="2000" b="1" i="0" u="none" strike="noStrike" kern="1200" cap="none" spc="0" normalizeH="0" baseline="0" noProof="0" dirty="0" smtClean="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Universe:</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 Total Population in Group Quarters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Total</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Institutionalized population</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Correctional facilities for adults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Juvenile facilities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Nursing facilities/Skilled-nursing facilities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Other institutional facilities</a:t>
            </a:r>
          </a:p>
          <a:p>
            <a:pPr marL="1143000"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Noninstitutionalized population</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College/University student housing</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Military quarters</a:t>
            </a:r>
          </a:p>
          <a:p>
            <a:pPr marL="1600200" marR="0" lvl="3"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Other non-institutional facilities</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7" name="Rectangle 6"/>
          <p:cNvSpPr/>
          <p:nvPr/>
        </p:nvSpPr>
        <p:spPr>
          <a:xfrm>
            <a:off x="514720" y="366653"/>
            <a:ext cx="573535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 Product</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50255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720" y="1286158"/>
            <a:ext cx="11049000"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Official Recipients: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Governors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Legislative leadership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Redistricting Commissions (if they exist and have commissioners named)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Method of delivery</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Physical media – DVD/Flash Drive</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Embargoed access to data.census.gov</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Requires pre-registration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Confirmation of data’s receipt</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Web monitoring + Phone Call</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Mail Tracking + Phone Call</a:t>
            </a:r>
          </a:p>
        </p:txBody>
      </p:sp>
      <p:sp>
        <p:nvSpPr>
          <p:cNvPr id="8" name="Rectangle 7"/>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Tabulations Official Delivery Method</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9022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720" y="1286158"/>
            <a:ext cx="11049000" cy="542712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Public Release</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Census Data Explorer – data.census.gov</a:t>
            </a:r>
          </a:p>
          <a:p>
            <a:pPr marL="1200150" marR="0" lvl="2"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Full Data Explorer functionality</a:t>
            </a:r>
          </a:p>
          <a:p>
            <a:pPr marL="1200150" marR="0" lvl="2"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Large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ata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ownload</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FTP</a:t>
            </a:r>
          </a:p>
          <a:p>
            <a:pPr marL="1200150" marR="0" lvl="2"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Expert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sers</a:t>
            </a:r>
          </a:p>
          <a:p>
            <a:pPr marL="1200150" marR="0" lvl="2"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Full P.L. 94-171 Redistricting Data Summary File</a:t>
            </a:r>
          </a:p>
          <a:p>
            <a:pPr marL="1200150" marR="0" lvl="2"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Relational tables</a:t>
            </a:r>
          </a:p>
          <a:p>
            <a:pPr marL="1657350" marR="0" lvl="3"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Geoheader + three data segments</a:t>
            </a:r>
          </a:p>
          <a:p>
            <a:pPr marL="2114550" marR="0" lvl="4"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Geoheader</a:t>
            </a:r>
          </a:p>
          <a:p>
            <a:pPr marL="2114550" marR="0" lvl="4"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File 01 (P1 &amp; P2)</a:t>
            </a:r>
          </a:p>
          <a:p>
            <a:pPr marL="2114550" marR="0" lvl="4"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File 02 (P3, P4 &amp; H1)</a:t>
            </a:r>
          </a:p>
          <a:p>
            <a:pPr marL="2114550" marR="0" lvl="4"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File 03 (P5)</a:t>
            </a:r>
          </a:p>
          <a:p>
            <a:pPr marL="1657350" marR="0" lvl="3"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All stored as pipe-delimited text files (including the geoheader)</a:t>
            </a:r>
          </a:p>
          <a:p>
            <a:pPr marL="1371600" marR="0" lvl="3" indent="0" algn="l" defTabSz="914400" rtl="0" eaLnBrk="1" fontAlgn="auto" latinLnBrk="0" hangingPunct="1">
              <a:lnSpc>
                <a:spcPct val="100000"/>
              </a:lnSpc>
              <a:spcBef>
                <a:spcPts val="40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tangle 7"/>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Tabulations Public Delivery Method</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86338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clrChange>
              <a:clrFrom>
                <a:srgbClr val="66682D"/>
              </a:clrFrom>
              <a:clrTo>
                <a:srgbClr val="66682D">
                  <a:alpha val="0"/>
                </a:srgbClr>
              </a:clrTo>
            </a:clrChange>
            <a:lum bright="70000" contrast="-70000"/>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0587" y="837271"/>
            <a:ext cx="8693601" cy="512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933651" y="1183529"/>
            <a:ext cx="10241280" cy="442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60" normalizeH="0" baseline="0" noProof="0" dirty="0" smtClean="0">
                <a:ln>
                  <a:noFill/>
                </a:ln>
                <a:solidFill>
                  <a:srgbClr val="205493"/>
                </a:solidFill>
                <a:effectLst/>
                <a:uLnTx/>
                <a:uFillTx/>
                <a:latin typeface="Century Gothic" panose="020B0502020202020204" pitchFamily="34" charset="0"/>
                <a:ea typeface="+mj-ea"/>
                <a:cs typeface="+mj-cs"/>
              </a:rPr>
              <a:t>2020 Census Data Products</a:t>
            </a:r>
            <a: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t/>
            </a:r>
            <a:b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br>
            <a:endParaRPr kumimoji="0" lang="en-US" sz="1800" b="1" i="0" u="none" strike="noStrike" kern="1200" cap="none" spc="60" normalizeH="0" baseline="0" noProof="0" dirty="0">
              <a:ln>
                <a:noFill/>
              </a:ln>
              <a:solidFill>
                <a:srgbClr val="9F2842"/>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2466470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74890330"/>
              </p:ext>
            </p:extLst>
          </p:nvPr>
        </p:nvGraphicFramePr>
        <p:xfrm>
          <a:off x="514720" y="2424579"/>
          <a:ext cx="5283179" cy="3767462"/>
        </p:xfrm>
        <a:graphic>
          <a:graphicData uri="http://schemas.openxmlformats.org/drawingml/2006/table">
            <a:tbl>
              <a:tblPr firstRow="1" bandRow="1">
                <a:tableStyleId>{5C22544A-7EE6-4342-B048-85BDC9FD1C3A}</a:tableStyleId>
              </a:tblPr>
              <a:tblGrid>
                <a:gridCol w="5283179">
                  <a:extLst>
                    <a:ext uri="{9D8B030D-6E8A-4147-A177-3AD203B41FA5}">
                      <a16:colId xmlns:a16="http://schemas.microsoft.com/office/drawing/2014/main" val="3731588840"/>
                    </a:ext>
                  </a:extLst>
                </a:gridCol>
              </a:tblGrid>
              <a:tr h="288332">
                <a:tc>
                  <a:txBody>
                    <a:bodyPr/>
                    <a:lstStyle/>
                    <a:p>
                      <a:r>
                        <a:rPr lang="en-US" sz="1400" dirty="0" smtClean="0">
                          <a:latin typeface="Calibri" panose="020F0502020204030204" pitchFamily="34" charset="0"/>
                          <a:cs typeface="Calibri" panose="020F0502020204030204" pitchFamily="34" charset="0"/>
                        </a:rPr>
                        <a:t>Content</a:t>
                      </a:r>
                      <a:endParaRPr lang="en-US" sz="1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9889825"/>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1321180924"/>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Hispanic or Latino</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4030091437"/>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Not Hispanic or Latino:</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597329457"/>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White alone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2198587486"/>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Black or African American alone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673841908"/>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American Indian and Alaska Native alone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863228866"/>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Asian alone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1435047024"/>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Native Hawaiian and Other Pacific Islander alone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2927799786"/>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Some Other Race </a:t>
                      </a:r>
                      <a:r>
                        <a:rPr lang="en-US" sz="14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alone*</a:t>
                      </a:r>
                      <a:endParaRPr lang="en-US" sz="1400" b="1"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238469955"/>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Black or African American and White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461789902"/>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American Indian and Alaska Native and White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999548163"/>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Asian and White</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520314941"/>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American Indian and Alaska Native and Black or African American</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3440475893"/>
                  </a:ext>
                </a:extLst>
              </a:tr>
              <a:tr h="230775">
                <a:tc>
                  <a:txBody>
                    <a:bodyPr/>
                    <a:lstStyle/>
                    <a:p>
                      <a:pPr marL="0" marR="0">
                        <a:lnSpc>
                          <a:spcPct val="107000"/>
                        </a:lnSpc>
                        <a:spcBef>
                          <a:spcPts val="0"/>
                        </a:spcBef>
                        <a:spcAft>
                          <a:spcPts val="0"/>
                        </a:spcAft>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Remainder of Two or More Race Responses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nchor="b"/>
                </a:tc>
                <a:extLst>
                  <a:ext uri="{0D108BD9-81ED-4DB2-BD59-A6C34878D82A}">
                    <a16:rowId xmlns:a16="http://schemas.microsoft.com/office/drawing/2014/main" val="2788733583"/>
                  </a:ext>
                </a:extLst>
              </a:tr>
            </a:tbl>
          </a:graphicData>
        </a:graphic>
      </p:graphicFrame>
      <p:sp>
        <p:nvSpPr>
          <p:cNvPr id="13" name="TextBox 12"/>
          <p:cNvSpPr txBox="1"/>
          <p:nvPr/>
        </p:nvSpPr>
        <p:spPr>
          <a:xfrm>
            <a:off x="602902" y="1145523"/>
            <a:ext cx="11223914"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Annual Tabulation using </a:t>
            </a: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the American Community Survey 5-year estimates for 2011 through 2020 publications</a:t>
            </a:r>
          </a:p>
          <a:p>
            <a:pPr marL="800100" lvl="1" indent="-342900">
              <a:buClr>
                <a:prstClr val="black">
                  <a:lumMod val="75000"/>
                  <a:lumOff val="25000"/>
                </a:prstClr>
              </a:buClr>
              <a:buFont typeface="Arial" panose="020B0604020202020204" pitchFamily="34" charset="0"/>
              <a:buChar char="•"/>
              <a:defRPr/>
            </a:pPr>
            <a:r>
              <a:rPr kumimoji="0" lang="en-US"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Typically released in the 1</a:t>
            </a:r>
            <a:r>
              <a:rPr kumimoji="0" lang="en-US" b="0" i="0" u="none" strike="noStrike" kern="1200" cap="none" spc="0" normalizeH="0" baseline="3000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st</a:t>
            </a:r>
            <a:r>
              <a:rPr kumimoji="0" lang="en-US"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week of February each </a:t>
            </a:r>
            <a:r>
              <a:rPr kumimoji="0" lang="en-US"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year</a:t>
            </a:r>
          </a:p>
          <a:p>
            <a:pPr marL="342900" marR="0" lvl="0" indent="-342900" algn="l" defTabSz="914400"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2020 Census CVAP Special Tabulation</a:t>
            </a:r>
          </a:p>
          <a:p>
            <a:pPr marL="800100" lvl="1" indent="-342900">
              <a:buClr>
                <a:prstClr val="black">
                  <a:lumMod val="75000"/>
                  <a:lumOff val="25000"/>
                </a:prstClr>
              </a:buClr>
              <a:buFont typeface="Arial" panose="020B0604020202020204" pitchFamily="34" charset="0"/>
              <a:buChar char="•"/>
              <a:defRPr/>
            </a:pPr>
            <a:r>
              <a:rPr kumimoji="0" lang="en-US"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Calculated </a:t>
            </a:r>
            <a:r>
              <a:rPr kumimoji="0" lang="en-US"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using administrative records </a:t>
            </a:r>
            <a:r>
              <a:rPr kumimoji="0" lang="en-US"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and </a:t>
            </a:r>
            <a:r>
              <a:rPr kumimoji="0" lang="en-US"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released </a:t>
            </a:r>
            <a:r>
              <a:rPr lang="en-US" dirty="0" smtClean="0">
                <a:solidFill>
                  <a:prstClr val="black">
                    <a:lumMod val="75000"/>
                    <a:lumOff val="25000"/>
                  </a:prstClr>
                </a:solidFill>
                <a:latin typeface="Calibri" panose="020F0502020204030204" pitchFamily="34" charset="0"/>
                <a:cs typeface="Calibri" panose="020F0502020204030204" pitchFamily="34" charset="0"/>
              </a:rPr>
              <a:t>by</a:t>
            </a:r>
            <a:r>
              <a:rPr kumimoji="0" lang="en-US" b="0" i="0" u="none" strike="noStrike" kern="1200" cap="none" spc="0" normalizeH="0" baseline="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the P.L. 94-171</a:t>
            </a:r>
            <a:r>
              <a:rPr kumimoji="0" lang="en-US" b="0" i="0" u="none" strike="noStrike" kern="1200" cap="none" spc="0" normalizeH="0" noProof="0" dirty="0" smtClean="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 </a:t>
            </a:r>
            <a:r>
              <a:rPr lang="en-US" dirty="0" smtClean="0">
                <a:solidFill>
                  <a:prstClr val="black">
                    <a:lumMod val="75000"/>
                    <a:lumOff val="25000"/>
                  </a:prstClr>
                </a:solidFill>
                <a:latin typeface="Calibri" panose="020F0502020204030204" pitchFamily="34" charset="0"/>
                <a:cs typeface="Calibri" panose="020F0502020204030204" pitchFamily="34" charset="0"/>
              </a:rPr>
              <a:t>deadline</a:t>
            </a: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p:txBody>
      </p:sp>
      <p:graphicFrame>
        <p:nvGraphicFramePr>
          <p:cNvPr id="14" name="Table 13"/>
          <p:cNvGraphicFramePr>
            <a:graphicFrameLocks noGrp="1"/>
          </p:cNvGraphicFramePr>
          <p:nvPr>
            <p:extLst>
              <p:ext uri="{D42A27DB-BD31-4B8C-83A1-F6EECF244321}">
                <p14:modId xmlns:p14="http://schemas.microsoft.com/office/powerpoint/2010/main" val="71675270"/>
              </p:ext>
            </p:extLst>
          </p:nvPr>
        </p:nvGraphicFramePr>
        <p:xfrm>
          <a:off x="6169689" y="2424579"/>
          <a:ext cx="5064368" cy="3352800"/>
        </p:xfrm>
        <a:graphic>
          <a:graphicData uri="http://schemas.openxmlformats.org/drawingml/2006/table">
            <a:tbl>
              <a:tblPr firstRow="1" bandRow="1">
                <a:tableStyleId>{5C22544A-7EE6-4342-B048-85BDC9FD1C3A}</a:tableStyleId>
              </a:tblPr>
              <a:tblGrid>
                <a:gridCol w="5064368">
                  <a:extLst>
                    <a:ext uri="{9D8B030D-6E8A-4147-A177-3AD203B41FA5}">
                      <a16:colId xmlns:a16="http://schemas.microsoft.com/office/drawing/2014/main" val="2521126034"/>
                    </a:ext>
                  </a:extLst>
                </a:gridCol>
              </a:tblGrid>
              <a:tr h="229933">
                <a:tc>
                  <a:txBody>
                    <a:bodyPr/>
                    <a:lstStyle/>
                    <a:p>
                      <a:r>
                        <a:rPr lang="en-US" sz="1400" dirty="0" smtClean="0">
                          <a:solidFill>
                            <a:srgbClr val="FFFFFF"/>
                          </a:solidFill>
                          <a:latin typeface="Calibri" panose="020F0502020204030204" pitchFamily="34" charset="0"/>
                          <a:cs typeface="Calibri" panose="020F0502020204030204" pitchFamily="34" charset="0"/>
                        </a:rPr>
                        <a:t>Geography</a:t>
                      </a:r>
                      <a:endParaRPr lang="en-US" sz="1400" dirty="0">
                        <a:solidFill>
                          <a:srgbClr val="FFFFFF"/>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69777004"/>
                  </a:ext>
                </a:extLst>
              </a:tr>
              <a:tr h="229933">
                <a:tc>
                  <a:txBody>
                    <a:bodyPr/>
                    <a:lstStyle/>
                    <a:p>
                      <a:r>
                        <a:rPr lang="en-US" sz="1400" kern="1200" dirty="0" smtClean="0">
                          <a:solidFill>
                            <a:schemeClr val="dk1"/>
                          </a:solidFill>
                          <a:effectLst/>
                          <a:latin typeface="Calibri" panose="020F0502020204030204" pitchFamily="34" charset="0"/>
                          <a:ea typeface="+mn-ea"/>
                          <a:cs typeface="Calibri" panose="020F0502020204030204" pitchFamily="34" charset="0"/>
                        </a:rPr>
                        <a:t>Nation</a:t>
                      </a:r>
                    </a:p>
                  </a:txBody>
                  <a:tcPr/>
                </a:tc>
                <a:extLst>
                  <a:ext uri="{0D108BD9-81ED-4DB2-BD59-A6C34878D82A}">
                    <a16:rowId xmlns:a16="http://schemas.microsoft.com/office/drawing/2014/main" val="198453218"/>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State</a:t>
                      </a:r>
                    </a:p>
                  </a:txBody>
                  <a:tcPr/>
                </a:tc>
                <a:extLst>
                  <a:ext uri="{0D108BD9-81ED-4DB2-BD59-A6C34878D82A}">
                    <a16:rowId xmlns:a16="http://schemas.microsoft.com/office/drawing/2014/main" val="451878363"/>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Congressional District</a:t>
                      </a:r>
                    </a:p>
                  </a:txBody>
                  <a:tcPr/>
                </a:tc>
                <a:extLst>
                  <a:ext uri="{0D108BD9-81ED-4DB2-BD59-A6C34878D82A}">
                    <a16:rowId xmlns:a16="http://schemas.microsoft.com/office/drawing/2014/main" val="3050585008"/>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State Legislative District, Upper Chamber</a:t>
                      </a:r>
                    </a:p>
                  </a:txBody>
                  <a:tcPr/>
                </a:tc>
                <a:extLst>
                  <a:ext uri="{0D108BD9-81ED-4DB2-BD59-A6C34878D82A}">
                    <a16:rowId xmlns:a16="http://schemas.microsoft.com/office/drawing/2014/main" val="2035737491"/>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State Legislative District, Lower Chamber</a:t>
                      </a:r>
                    </a:p>
                  </a:txBody>
                  <a:tcPr/>
                </a:tc>
                <a:extLst>
                  <a:ext uri="{0D108BD9-81ED-4DB2-BD59-A6C34878D82A}">
                    <a16:rowId xmlns:a16="http://schemas.microsoft.com/office/drawing/2014/main" val="2364912625"/>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County</a:t>
                      </a:r>
                    </a:p>
                  </a:txBody>
                  <a:tcPr/>
                </a:tc>
                <a:extLst>
                  <a:ext uri="{0D108BD9-81ED-4DB2-BD59-A6C34878D82A}">
                    <a16:rowId xmlns:a16="http://schemas.microsoft.com/office/drawing/2014/main" val="2417458916"/>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Minor Civil Division </a:t>
                      </a:r>
                      <a:r>
                        <a:rPr lang="en-US" sz="1200" kern="1200" dirty="0" smtClean="0">
                          <a:solidFill>
                            <a:schemeClr val="dk1"/>
                          </a:solidFill>
                          <a:effectLst/>
                          <a:latin typeface="Calibri" panose="020F0502020204030204" pitchFamily="34" charset="0"/>
                          <a:ea typeface="+mn-ea"/>
                          <a:cs typeface="Calibri" panose="020F0502020204030204" pitchFamily="34" charset="0"/>
                        </a:rPr>
                        <a:t>(for</a:t>
                      </a:r>
                      <a:r>
                        <a:rPr lang="en-US" sz="1200" kern="1200" baseline="0" dirty="0" smtClean="0">
                          <a:solidFill>
                            <a:schemeClr val="dk1"/>
                          </a:solidFill>
                          <a:effectLst/>
                          <a:latin typeface="Calibri" panose="020F0502020204030204" pitchFamily="34" charset="0"/>
                          <a:ea typeface="+mn-ea"/>
                          <a:cs typeface="Calibri" panose="020F0502020204030204" pitchFamily="34" charset="0"/>
                        </a:rPr>
                        <a:t> </a:t>
                      </a:r>
                      <a:r>
                        <a:rPr lang="en-US" sz="1200" kern="1200" dirty="0" smtClean="0">
                          <a:solidFill>
                            <a:schemeClr val="dk1"/>
                          </a:solidFill>
                          <a:effectLst/>
                          <a:latin typeface="Calibri" panose="020F0502020204030204" pitchFamily="34" charset="0"/>
                          <a:ea typeface="+mn-ea"/>
                          <a:cs typeface="Calibri" panose="020F0502020204030204" pitchFamily="34" charset="0"/>
                        </a:rPr>
                        <a:t>CT, MA, ME, MI, MN, NH, NJ, NY, PA, RI, VT, and WI)</a:t>
                      </a:r>
                    </a:p>
                  </a:txBody>
                  <a:tcPr/>
                </a:tc>
                <a:extLst>
                  <a:ext uri="{0D108BD9-81ED-4DB2-BD59-A6C34878D82A}">
                    <a16:rowId xmlns:a16="http://schemas.microsoft.com/office/drawing/2014/main" val="3400020188"/>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Tract</a:t>
                      </a:r>
                    </a:p>
                  </a:txBody>
                  <a:tcPr/>
                </a:tc>
                <a:extLst>
                  <a:ext uri="{0D108BD9-81ED-4DB2-BD59-A6C34878D82A}">
                    <a16:rowId xmlns:a16="http://schemas.microsoft.com/office/drawing/2014/main" val="3131003912"/>
                  </a:ext>
                </a:extLst>
              </a:tr>
              <a:tr h="229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Calibri" panose="020F0502020204030204" pitchFamily="34" charset="0"/>
                          <a:ea typeface="+mn-ea"/>
                          <a:cs typeface="Calibri" panose="020F0502020204030204" pitchFamily="34" charset="0"/>
                        </a:rPr>
                        <a:t>Block Group</a:t>
                      </a:r>
                    </a:p>
                  </a:txBody>
                  <a:tcPr/>
                </a:tc>
                <a:extLst>
                  <a:ext uri="{0D108BD9-81ED-4DB2-BD59-A6C34878D82A}">
                    <a16:rowId xmlns:a16="http://schemas.microsoft.com/office/drawing/2014/main" val="1448010242"/>
                  </a:ext>
                </a:extLst>
              </a:tr>
              <a:tr h="229933">
                <a:tc>
                  <a:txBody>
                    <a:bodyPr/>
                    <a:lstStyle/>
                    <a:p>
                      <a:r>
                        <a:rPr lang="en-US" sz="1400" b="1" kern="1200" dirty="0" smtClean="0">
                          <a:solidFill>
                            <a:schemeClr val="dk1"/>
                          </a:solidFill>
                          <a:effectLst/>
                          <a:latin typeface="Calibri" panose="020F0502020204030204" pitchFamily="34" charset="0"/>
                          <a:ea typeface="+mn-ea"/>
                          <a:cs typeface="Calibri" panose="020F0502020204030204" pitchFamily="34" charset="0"/>
                        </a:rPr>
                        <a:t>Block*</a:t>
                      </a:r>
                      <a:endParaRPr lang="en-US" sz="14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488792746"/>
                  </a:ext>
                </a:extLst>
              </a:tr>
            </a:tbl>
          </a:graphicData>
        </a:graphic>
      </p:graphicFrame>
      <p:sp>
        <p:nvSpPr>
          <p:cNvPr id="7" name="Rectangle 6"/>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Citizen Voting Age Population by Race and Ethnicity (CVAP)</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TextBox 1"/>
          <p:cNvSpPr txBox="1"/>
          <p:nvPr/>
        </p:nvSpPr>
        <p:spPr>
          <a:xfrm>
            <a:off x="6169689" y="5777379"/>
            <a:ext cx="4143544" cy="523220"/>
          </a:xfrm>
          <a:prstGeom prst="rect">
            <a:avLst/>
          </a:prstGeom>
          <a:noFill/>
        </p:spPr>
        <p:txBody>
          <a:bodyPr wrap="square" rtlCol="0">
            <a:spAutoFit/>
          </a:bodyPr>
          <a:lstStyle/>
          <a:p>
            <a:r>
              <a:rPr lang="en-US" sz="2800" b="1" dirty="0" smtClean="0"/>
              <a:t>*</a:t>
            </a:r>
            <a:r>
              <a:rPr lang="en-US" sz="1400" b="1" dirty="0" smtClean="0"/>
              <a:t>only for the 2020 Census Special Tabulation</a:t>
            </a:r>
            <a:endParaRPr lang="en-US" sz="1400" b="1" dirty="0"/>
          </a:p>
        </p:txBody>
      </p:sp>
    </p:spTree>
    <p:extLst>
      <p:ext uri="{BB962C8B-B14F-4D97-AF65-F5344CB8AC3E}">
        <p14:creationId xmlns:p14="http://schemas.microsoft.com/office/powerpoint/2010/main" val="392484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720" y="366653"/>
            <a:ext cx="573535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Product Calendar</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432714"/>
              </p:ext>
            </p:extLst>
          </p:nvPr>
        </p:nvGraphicFramePr>
        <p:xfrm>
          <a:off x="514720" y="1136094"/>
          <a:ext cx="10392092" cy="5000318"/>
        </p:xfrm>
        <a:graphic>
          <a:graphicData uri="http://schemas.openxmlformats.org/drawingml/2006/table">
            <a:tbl>
              <a:tblPr firstRow="1" firstCol="1" lastRow="1" lastCol="1" bandRow="1" bandCol="1"/>
              <a:tblGrid>
                <a:gridCol w="1086751">
                  <a:extLst>
                    <a:ext uri="{9D8B030D-6E8A-4147-A177-3AD203B41FA5}">
                      <a16:colId xmlns:a16="http://schemas.microsoft.com/office/drawing/2014/main" val="761317308"/>
                    </a:ext>
                  </a:extLst>
                </a:gridCol>
                <a:gridCol w="3493563">
                  <a:extLst>
                    <a:ext uri="{9D8B030D-6E8A-4147-A177-3AD203B41FA5}">
                      <a16:colId xmlns:a16="http://schemas.microsoft.com/office/drawing/2014/main" val="1762466932"/>
                    </a:ext>
                  </a:extLst>
                </a:gridCol>
                <a:gridCol w="2905889">
                  <a:extLst>
                    <a:ext uri="{9D8B030D-6E8A-4147-A177-3AD203B41FA5}">
                      <a16:colId xmlns:a16="http://schemas.microsoft.com/office/drawing/2014/main" val="1495008665"/>
                    </a:ext>
                  </a:extLst>
                </a:gridCol>
                <a:gridCol w="2905889">
                  <a:extLst>
                    <a:ext uri="{9D8B030D-6E8A-4147-A177-3AD203B41FA5}">
                      <a16:colId xmlns:a16="http://schemas.microsoft.com/office/drawing/2014/main" val="173224752"/>
                    </a:ext>
                  </a:extLst>
                </a:gridCol>
              </a:tblGrid>
              <a:tr h="217037">
                <a:tc>
                  <a:txBody>
                    <a:bodyPr/>
                    <a:lstStyle/>
                    <a:p>
                      <a:pPr algn="l"/>
                      <a:endParaRPr lang="en-US" sz="600" dirty="0">
                        <a:effectLst/>
                        <a:latin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Data Product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2010 Census Release 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2020 Census Release 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0071812"/>
                  </a:ext>
                </a:extLst>
              </a:tr>
              <a:tr h="260595">
                <a:tc>
                  <a:txBody>
                    <a:bodyPr/>
                    <a:lstStyle/>
                    <a:p>
                      <a:pPr marL="0" marR="0" algn="l">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Apportionment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12/21/2010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NLT 12/31/2020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99549861"/>
                  </a:ext>
                </a:extLst>
              </a:tr>
              <a:tr h="260595">
                <a:tc rowSpan="3">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Group 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PL94-171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Redistricting Data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2/3/2011 - 3/24/2011 and 4/14/2011*</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85838684"/>
                  </a:ext>
                </a:extLst>
              </a:tr>
              <a:tr h="217037">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Demographic Profile</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5/5/2011 - 5/26/2011</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l">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126513"/>
                  </a:ext>
                </a:extLst>
              </a:tr>
              <a:tr h="429033">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Demographic and Housing Characteristics File (DHC) (formerly Summary File 1)</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6/16/2011 - 8/25/2011</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l">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368344"/>
                  </a:ext>
                </a:extLst>
              </a:tr>
              <a:tr h="569073">
                <a:tc rowSpan="2">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Group 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Summary </a:t>
                      </a:r>
                      <a:r>
                        <a:rPr lang="en-US" sz="1400" dirty="0">
                          <a:effectLst/>
                          <a:latin typeface="Calibri" panose="020F0502020204030204" pitchFamily="34" charset="0"/>
                          <a:ea typeface="Calibri" panose="020F0502020204030204" pitchFamily="34" charset="0"/>
                          <a:cs typeface="Times New Roman" panose="02020603050405020304" pitchFamily="18" charset="0"/>
                        </a:rPr>
                        <a:t>File 2 successor (Detailed DHC) </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12/15/2011 - 4/26/2012</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3550585"/>
                  </a:ext>
                </a:extLst>
              </a:tr>
              <a:tr h="569073">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American Indian and Alaska Native Summary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File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12/13/2012</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l">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892983"/>
                  </a:ext>
                </a:extLst>
              </a:tr>
              <a:tr h="641030">
                <a:tc rowSpan="5">
                  <a:txBody>
                    <a:bodyPr/>
                    <a:lstStyle/>
                    <a:p>
                      <a:pPr marL="0" marR="0" algn="l">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Group III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Public Use Microdata Sample (PUMS)</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11/12/2014</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Final decisions on this product will be made following analysis of Group I and II products.</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33001663"/>
                  </a:ext>
                </a:extLst>
              </a:tr>
              <a:tr h="947377">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Congressional District Demographic and Housing Characteristics File</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4/11/2013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113</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Congressional District File) </a:t>
                      </a:r>
                    </a:p>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10/19/2017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115</a:t>
                      </a:r>
                      <a:r>
                        <a:rPr lang="en-US" sz="1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400" dirty="0">
                          <a:effectLst/>
                          <a:latin typeface="Calibri" panose="020F0502020204030204" pitchFamily="34" charset="0"/>
                          <a:ea typeface="Calibri" panose="020F0502020204030204" pitchFamily="34" charset="0"/>
                          <a:cs typeface="Times New Roman" panose="02020603050405020304" pitchFamily="18" charset="0"/>
                        </a:rPr>
                        <a:t> Congressional District File)</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Spring 2023 **</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28862820"/>
                  </a:ext>
                </a:extLst>
              </a:tr>
              <a:tr h="217037">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Census Briefs</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3/24/2011 - 9/27/2012</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80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89270915"/>
                  </a:ext>
                </a:extLst>
              </a:tr>
              <a:tr h="217037">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Population and Housing Tables</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9/27/2011 - 11/26/2013</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l">
                        <a:lnSpc>
                          <a:spcPct val="107000"/>
                        </a:lnSpc>
                        <a:spcBef>
                          <a:spcPts val="0"/>
                        </a:spcBef>
                        <a:spcAft>
                          <a:spcPts val="80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391409"/>
                  </a:ext>
                </a:extLst>
              </a:tr>
              <a:tr h="217037">
                <a:tc vMerge="1">
                  <a:txBody>
                    <a:bodyPr/>
                    <a:lstStyle/>
                    <a:p>
                      <a:endParaRPr lang="en-US"/>
                    </a:p>
                  </a:txBody>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Special Reports</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9/27/2012 - 12/10/2012</a:t>
                      </a: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l">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28" marR="5428" marT="542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151684"/>
                  </a:ext>
                </a:extLst>
              </a:tr>
            </a:tbl>
          </a:graphicData>
        </a:graphic>
      </p:graphicFrame>
      <p:sp>
        <p:nvSpPr>
          <p:cNvPr id="3" name="TextBox 2"/>
          <p:cNvSpPr txBox="1"/>
          <p:nvPr/>
        </p:nvSpPr>
        <p:spPr>
          <a:xfrm>
            <a:off x="2368447" y="6136412"/>
            <a:ext cx="7240248" cy="369332"/>
          </a:xfrm>
          <a:prstGeom prst="rect">
            <a:avLst/>
          </a:prstGeom>
          <a:noFill/>
        </p:spPr>
        <p:txBody>
          <a:bodyPr wrap="square" rtlCol="0">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*The National Summary file released 4/14/2011                  **118</a:t>
            </a:r>
            <a:r>
              <a:rPr lang="en-US" sz="1400" b="1" baseline="30000" dirty="0">
                <a:latin typeface="Calibri" panose="020F0502020204030204" pitchFamily="34" charset="0"/>
                <a:ea typeface="Calibri" panose="020F0502020204030204" pitchFamily="34" charset="0"/>
                <a:cs typeface="Times New Roman" panose="02020603050405020304" pitchFamily="18" charset="0"/>
              </a:rPr>
              <a:t>th</a:t>
            </a:r>
            <a:r>
              <a:rPr lang="en-US" sz="1400" b="1" dirty="0">
                <a:latin typeface="Calibri" panose="020F0502020204030204" pitchFamily="34" charset="0"/>
                <a:ea typeface="Calibri" panose="020F0502020204030204" pitchFamily="34" charset="0"/>
                <a:cs typeface="Times New Roman" panose="02020603050405020304" pitchFamily="18" charset="0"/>
              </a:rPr>
              <a:t> Congressional Districts File</a:t>
            </a:r>
            <a:endParaRPr lang="en-US" sz="1400" dirty="0"/>
          </a:p>
        </p:txBody>
      </p:sp>
    </p:spTree>
    <p:extLst>
      <p:ext uri="{BB962C8B-B14F-4D97-AF65-F5344CB8AC3E}">
        <p14:creationId xmlns:p14="http://schemas.microsoft.com/office/powerpoint/2010/main" val="540959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clrChange>
              <a:clrFrom>
                <a:srgbClr val="66682D"/>
              </a:clrFrom>
              <a:clrTo>
                <a:srgbClr val="66682D">
                  <a:alpha val="0"/>
                </a:srgbClr>
              </a:clrTo>
            </a:clrChange>
            <a:lum bright="70000" contrast="-70000"/>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0587" y="837271"/>
            <a:ext cx="8693601" cy="512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933651" y="1183529"/>
            <a:ext cx="10241280" cy="442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60" normalizeH="0" baseline="0" noProof="0" dirty="0" smtClean="0">
                <a:ln>
                  <a:noFill/>
                </a:ln>
                <a:solidFill>
                  <a:srgbClr val="205493"/>
                </a:solidFill>
                <a:effectLst/>
                <a:uLnTx/>
                <a:uFillTx/>
                <a:latin typeface="Century Gothic" panose="020B0502020202020204" pitchFamily="34" charset="0"/>
                <a:ea typeface="+mj-ea"/>
                <a:cs typeface="+mj-cs"/>
              </a:rPr>
              <a:t>Differential Privacy and the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60" normalizeH="0" baseline="0" noProof="0" dirty="0" smtClean="0">
                <a:ln>
                  <a:noFill/>
                </a:ln>
                <a:solidFill>
                  <a:srgbClr val="205493"/>
                </a:solidFill>
                <a:effectLst/>
                <a:uLnTx/>
                <a:uFillTx/>
                <a:latin typeface="Century Gothic" panose="020B0502020202020204" pitchFamily="34" charset="0"/>
                <a:ea typeface="+mj-ea"/>
                <a:cs typeface="+mj-cs"/>
              </a:rPr>
              <a:t>2020 Census</a:t>
            </a:r>
            <a: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t/>
            </a:r>
            <a:b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br>
            <a:endParaRPr kumimoji="0" lang="en-US" sz="1800" b="1" i="0" u="none" strike="noStrike" kern="1200" cap="none" spc="60" normalizeH="0" baseline="0" noProof="0" dirty="0">
              <a:ln>
                <a:noFill/>
              </a:ln>
              <a:solidFill>
                <a:srgbClr val="9F2842"/>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400055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4" y="459256"/>
            <a:ext cx="11037393" cy="994790"/>
          </a:xfrm>
        </p:spPr>
        <p:txBody>
          <a:bodyPr/>
          <a:lstStyle/>
          <a:p>
            <a:r>
              <a:rPr lang="en-US" sz="4400" dirty="0" smtClean="0"/>
              <a:t>Our Commitment to Data Stewardship</a:t>
            </a:r>
            <a:endParaRPr lang="en-US" sz="4400" dirty="0"/>
          </a:p>
        </p:txBody>
      </p:sp>
      <p:sp>
        <p:nvSpPr>
          <p:cNvPr id="3" name="Subtitle 2">
            <a:extLst>
              <a:ext uri="{FF2B5EF4-FFF2-40B4-BE49-F238E27FC236}">
                <a16:creationId xmlns:a16="http://schemas.microsoft.com/office/drawing/2014/main" id="{D609EB91-EF0C-4257-AB90-3C3AC6489BFB}"/>
              </a:ext>
            </a:extLst>
          </p:cNvPr>
          <p:cNvSpPr>
            <a:spLocks noGrp="1"/>
          </p:cNvSpPr>
          <p:nvPr>
            <p:ph type="subTitle" idx="1"/>
          </p:nvPr>
        </p:nvSpPr>
        <p:spPr>
          <a:xfrm>
            <a:off x="669924" y="1610513"/>
            <a:ext cx="6930088" cy="2219488"/>
          </a:xfrm>
        </p:spPr>
        <p:txBody>
          <a:bodyPr>
            <a:normAutofit/>
          </a:bodyPr>
          <a:lstStyle/>
          <a:p>
            <a:r>
              <a:rPr lang="en-US" sz="2000" b="0" dirty="0" smtClean="0">
                <a:latin typeface="Calibri" panose="020F0502020204030204" pitchFamily="34" charset="0"/>
                <a:cs typeface="Calibri" panose="020F0502020204030204" pitchFamily="34" charset="0"/>
              </a:rPr>
              <a:t>Data stewardship is central to the Census Bureau’s mission to produce high-quality statistics about the people and economy of the United States.</a:t>
            </a:r>
          </a:p>
          <a:p>
            <a:r>
              <a:rPr lang="en-US" sz="2000" b="0" dirty="0" smtClean="0">
                <a:latin typeface="Calibri" panose="020F0502020204030204" pitchFamily="34" charset="0"/>
                <a:cs typeface="Calibri" panose="020F0502020204030204" pitchFamily="34" charset="0"/>
              </a:rPr>
              <a:t>Our commitment to protect the privacy of our respondents and the confidentiality of their data is both a legal obligation and a core component of our institutional culture.</a:t>
            </a:r>
            <a:endParaRPr lang="en-US" sz="2000" b="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845" y="1610513"/>
            <a:ext cx="3617643" cy="2410883"/>
          </a:xfrm>
          <a:prstGeom prst="rect">
            <a:avLst/>
          </a:prstGeom>
        </p:spPr>
      </p:pic>
      <p:sp>
        <p:nvSpPr>
          <p:cNvPr id="6" name="Slide Number Placeholder 13">
            <a:extLst>
              <a:ext uri="{FF2B5EF4-FFF2-40B4-BE49-F238E27FC236}">
                <a16:creationId xmlns:a16="http://schemas.microsoft.com/office/drawing/2014/main" id="{9F660A79-E14A-43F6-A351-B0A2DDCFC1B2}"/>
              </a:ext>
            </a:extLst>
          </p:cNvPr>
          <p:cNvSpPr txBox="1">
            <a:spLocks/>
          </p:cNvSpPr>
          <p:nvPr/>
        </p:nvSpPr>
        <p:spPr>
          <a:xfrm>
            <a:off x="669925" y="6255166"/>
            <a:ext cx="6162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prstClr val="black"/>
                </a:solidFill>
                <a:effectLst/>
                <a:uLnTx/>
                <a:uFillTx/>
                <a:latin typeface="Gotham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7" name="Rectangle 6"/>
          <p:cNvSpPr/>
          <p:nvPr/>
        </p:nvSpPr>
        <p:spPr>
          <a:xfrm>
            <a:off x="669923" y="3879211"/>
            <a:ext cx="6930089" cy="2068130"/>
          </a:xfrm>
          <a:prstGeom prst="rect">
            <a:avLst/>
          </a:prstGeom>
          <a:solidFill>
            <a:schemeClr val="accent3">
              <a:lumMod val="20000"/>
              <a:lumOff val="80000"/>
            </a:schemeClr>
          </a:solidFill>
          <a:ln>
            <a:solidFill>
              <a:schemeClr val="accent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“To stimulate public cooperation necessary for an accurate census…Congress has provided assurances that information furnished by individuals is to be treated as confidential. Title 13 U.S.C. §§ 8(b) and 9(a) explicitly provide for nondisclosure of certain census data, and </a:t>
            </a:r>
            <a:r>
              <a:rPr kumimoji="0" lang="en-US" sz="18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no discretion is provided to the Census Bureau on whether or not to disclose such data</a:t>
            </a:r>
            <a:r>
              <a:rPr kumimoji="0" lang="en-US" sz="1800" b="0" i="1"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en-US" sz="1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(U.S. Supreme Court, Baldrige v. Shapiro, 1982)</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653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5" y="715097"/>
            <a:ext cx="10240964" cy="979799"/>
          </a:xfrm>
        </p:spPr>
        <p:txBody>
          <a:bodyPr/>
          <a:lstStyle/>
          <a:p>
            <a:r>
              <a:rPr lang="en-US" dirty="0" smtClean="0"/>
              <a:t>The Privacy Challenge</a:t>
            </a:r>
            <a:endParaRPr lang="en-US" dirty="0"/>
          </a:p>
        </p:txBody>
      </p:sp>
      <p:sp>
        <p:nvSpPr>
          <p:cNvPr id="3" name="Subtitle 2">
            <a:extLst>
              <a:ext uri="{FF2B5EF4-FFF2-40B4-BE49-F238E27FC236}">
                <a16:creationId xmlns:a16="http://schemas.microsoft.com/office/drawing/2014/main" id="{D609EB91-EF0C-4257-AB90-3C3AC6489BFB}"/>
              </a:ext>
            </a:extLst>
          </p:cNvPr>
          <p:cNvSpPr>
            <a:spLocks noGrp="1"/>
          </p:cNvSpPr>
          <p:nvPr>
            <p:ph type="subTitle" idx="1"/>
          </p:nvPr>
        </p:nvSpPr>
        <p:spPr>
          <a:xfrm>
            <a:off x="669922" y="1871136"/>
            <a:ext cx="8099324" cy="2127038"/>
          </a:xfrm>
        </p:spPr>
        <p:txBody>
          <a:bodyPr>
            <a:normAutofit/>
          </a:bodyPr>
          <a:lstStyle/>
          <a:p>
            <a:r>
              <a:rPr lang="en-US" sz="2000" b="0" dirty="0" smtClean="0">
                <a:latin typeface="Calibri" panose="020F0502020204030204" pitchFamily="34" charset="0"/>
                <a:cs typeface="Calibri" panose="020F0502020204030204" pitchFamily="34" charset="0"/>
              </a:rPr>
              <a:t>Every time you release any statistic calculated from a confidential data source you “leak” a small amount of private information. If you release too many statistics, too accurately, you will eventually reveal the entire underlying confidential data source.</a:t>
            </a:r>
            <a:endParaRPr lang="en-US" sz="2000" b="0" dirty="0">
              <a:latin typeface="Calibri" panose="020F0502020204030204" pitchFamily="34" charset="0"/>
              <a:cs typeface="Calibri" panose="020F0502020204030204" pitchFamily="34" charset="0"/>
            </a:endParaRPr>
          </a:p>
        </p:txBody>
      </p:sp>
      <p:sp>
        <p:nvSpPr>
          <p:cNvPr id="4" name="Slide Number Placeholder 13">
            <a:extLst>
              <a:ext uri="{FF2B5EF4-FFF2-40B4-BE49-F238E27FC236}">
                <a16:creationId xmlns:a16="http://schemas.microsoft.com/office/drawing/2014/main" id="{9F660A79-E14A-43F6-A351-B0A2DDCFC1B2}"/>
              </a:ext>
            </a:extLst>
          </p:cNvPr>
          <p:cNvSpPr txBox="1">
            <a:spLocks/>
          </p:cNvSpPr>
          <p:nvPr/>
        </p:nvSpPr>
        <p:spPr>
          <a:xfrm>
            <a:off x="669925" y="6204567"/>
            <a:ext cx="6162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prstClr val="black"/>
                </a:solidFill>
                <a:effectLst/>
                <a:uLnTx/>
                <a:uFillTx/>
                <a:latin typeface="Gotham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black"/>
              </a:solidFill>
              <a:effectLst/>
              <a:uLnTx/>
              <a:uFillTx/>
              <a:latin typeface="Gotham Book"/>
              <a:ea typeface="+mn-ea"/>
              <a:cs typeface="+mn-cs"/>
            </a:endParaRPr>
          </a:p>
        </p:txBody>
      </p:sp>
      <p:pic>
        <p:nvPicPr>
          <p:cNvPr id="6" name="Picture 5" descr="The cup that can only be half-full. | Michael Vroegop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6715" y="1366505"/>
            <a:ext cx="2875711" cy="2875711"/>
          </a:xfrm>
          <a:prstGeom prst="rect">
            <a:avLst/>
          </a:prstGeom>
          <a:effectLst>
            <a:softEdge rad="317500"/>
          </a:effectLst>
        </p:spPr>
      </p:pic>
      <p:sp>
        <p:nvSpPr>
          <p:cNvPr id="5" name="TextBox 4"/>
          <p:cNvSpPr txBox="1"/>
          <p:nvPr/>
        </p:nvSpPr>
        <p:spPr>
          <a:xfrm>
            <a:off x="669921" y="3302885"/>
            <a:ext cx="71365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Gotham Book"/>
                <a:ea typeface="+mn-ea"/>
                <a:cs typeface="+mn-cs"/>
              </a:rPr>
              <a:t>Dinur, Irit and Kobbi Nissim (2003) “Revealing Information while Preserving Privacy” PODS, June 9-12, 2003, San Diego, </a:t>
            </a:r>
            <a:r>
              <a:rPr kumimoji="0" lang="en-US" sz="1400" b="0" i="1" u="none" strike="noStrike" kern="1200" cap="none" spc="0" normalizeH="0" baseline="0" noProof="0" dirty="0" smtClean="0">
                <a:ln>
                  <a:noFill/>
                </a:ln>
                <a:solidFill>
                  <a:prstClr val="black"/>
                </a:solidFill>
                <a:effectLst/>
                <a:uLnTx/>
                <a:uFillTx/>
                <a:latin typeface="Gotham Book"/>
                <a:ea typeface="+mn-ea"/>
                <a:cs typeface="+mn-cs"/>
              </a:rPr>
              <a:t>CA</a:t>
            </a:r>
            <a:endParaRPr kumimoji="0" lang="en-US" sz="1400" b="0" i="1" u="none" strike="noStrike" kern="1200" cap="none" spc="0" normalizeH="0" baseline="0" noProof="0" dirty="0">
              <a:ln>
                <a:noFill/>
              </a:ln>
              <a:solidFill>
                <a:prstClr val="black"/>
              </a:solidFill>
              <a:effectLst/>
              <a:uLnTx/>
              <a:uFillTx/>
              <a:latin typeface="Gotham Book"/>
              <a:ea typeface="+mn-ea"/>
              <a:cs typeface="+mn-cs"/>
            </a:endParaRPr>
          </a:p>
        </p:txBody>
      </p:sp>
      <p:sp>
        <p:nvSpPr>
          <p:cNvPr id="7" name="TextBox 6"/>
          <p:cNvSpPr txBox="1"/>
          <p:nvPr/>
        </p:nvSpPr>
        <p:spPr>
          <a:xfrm>
            <a:off x="669921" y="4174414"/>
            <a:ext cx="10122997" cy="2215991"/>
          </a:xfrm>
          <a:prstGeom prst="rect">
            <a:avLst/>
          </a:prstGeom>
          <a:noFill/>
        </p:spPr>
        <p:txBody>
          <a:bodyPr wrap="square" rtlCol="0">
            <a:spAutoFit/>
          </a:bodyPr>
          <a:lstStyle/>
          <a:p>
            <a:r>
              <a:rPr lang="en-US" sz="2000" u="sng" dirty="0">
                <a:latin typeface="Calibri" panose="020F0502020204030204" pitchFamily="34" charset="0"/>
                <a:cs typeface="Calibri" panose="020F0502020204030204" pitchFamily="34" charset="0"/>
              </a:rPr>
              <a:t>More Data and Faster Computers</a:t>
            </a:r>
            <a:r>
              <a:rPr lang="en-US" sz="2000" u="sng"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In </a:t>
            </a:r>
            <a:r>
              <a:rPr lang="en-US" sz="2000" dirty="0">
                <a:latin typeface="Calibri" panose="020F0502020204030204" pitchFamily="34" charset="0"/>
                <a:cs typeface="Calibri" panose="020F0502020204030204" pitchFamily="34" charset="0"/>
              </a:rPr>
              <a:t>today’s digital age, there has been a proliferation of databases that could potentially be used to attempt to undermine the privacy protections of our statistical data products</a:t>
            </a:r>
            <a:r>
              <a:rPr lang="en-US" sz="2000" dirty="0" smtClean="0">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Similarly, today’s computers are able to perform complex, large-scale calculations with increasing ease.</a:t>
            </a:r>
          </a:p>
          <a:p>
            <a:r>
              <a:rPr lang="en-US" sz="2000" dirty="0">
                <a:latin typeface="Calibri" panose="020F0502020204030204" pitchFamily="34" charset="0"/>
                <a:cs typeface="Calibri" panose="020F0502020204030204" pitchFamily="34" charset="0"/>
              </a:rPr>
              <a:t>These parallel trends represent new threats to our ability to safeguard respondents’ data.</a:t>
            </a:r>
          </a:p>
          <a:p>
            <a:endParaRPr lang="en-US" dirty="0"/>
          </a:p>
        </p:txBody>
      </p:sp>
    </p:spTree>
    <p:extLst>
      <p:ext uri="{BB962C8B-B14F-4D97-AF65-F5344CB8AC3E}">
        <p14:creationId xmlns:p14="http://schemas.microsoft.com/office/powerpoint/2010/main" val="2464885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54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CA71B7-DC2F-4648-8EED-9D575CB9943A}"/>
              </a:ext>
            </a:extLst>
          </p:cNvPr>
          <p:cNvSpPr>
            <a:spLocks noGrp="1"/>
          </p:cNvSpPr>
          <p:nvPr>
            <p:ph type="title"/>
          </p:nvPr>
        </p:nvSpPr>
        <p:spPr>
          <a:xfrm>
            <a:off x="670426" y="735240"/>
            <a:ext cx="8872585" cy="1325563"/>
          </a:xfrm>
        </p:spPr>
        <p:txBody>
          <a:bodyPr/>
          <a:lstStyle/>
          <a:p>
            <a:r>
              <a:rPr lang="en-US" dirty="0" smtClean="0"/>
              <a:t>The Census Bureau’s Privacy Protections Over Time</a:t>
            </a:r>
            <a:endParaRPr lang="en-US" dirty="0"/>
          </a:p>
        </p:txBody>
      </p:sp>
      <p:sp>
        <p:nvSpPr>
          <p:cNvPr id="10" name="Content Placeholder 9">
            <a:extLst>
              <a:ext uri="{FF2B5EF4-FFF2-40B4-BE49-F238E27FC236}">
                <a16:creationId xmlns:a16="http://schemas.microsoft.com/office/drawing/2014/main" id="{742B7CA3-F450-4C3B-A0F9-C2101B0B8319}"/>
              </a:ext>
            </a:extLst>
          </p:cNvPr>
          <p:cNvSpPr>
            <a:spLocks noGrp="1"/>
          </p:cNvSpPr>
          <p:nvPr>
            <p:ph sz="half" idx="1"/>
          </p:nvPr>
        </p:nvSpPr>
        <p:spPr>
          <a:xfrm>
            <a:off x="670426" y="2278553"/>
            <a:ext cx="11035966" cy="3505993"/>
          </a:xfrm>
        </p:spPr>
        <p:txBody>
          <a:bodyPr/>
          <a:lstStyle/>
          <a:p>
            <a:r>
              <a:rPr lang="en-US" dirty="0" smtClean="0"/>
              <a:t>Throughout </a:t>
            </a:r>
            <a:r>
              <a:rPr lang="en-US" dirty="0"/>
              <a:t>its history, the Census Bureau has been at the forefront of the design and implementation of statistical methods to safeguard respondent data.</a:t>
            </a:r>
          </a:p>
          <a:p>
            <a:r>
              <a:rPr lang="en-US" dirty="0"/>
              <a:t>Over the decades, as we have increased the number and detail of the data products we release, so too have we improved the statistical techniques we use to protect those data.</a:t>
            </a:r>
          </a:p>
        </p:txBody>
      </p:sp>
      <p:sp>
        <p:nvSpPr>
          <p:cNvPr id="3" name="Slide Number Placeholder 2">
            <a:extLst>
              <a:ext uri="{FF2B5EF4-FFF2-40B4-BE49-F238E27FC236}">
                <a16:creationId xmlns:a16="http://schemas.microsoft.com/office/drawing/2014/main" id="{5FB7F682-E215-4767-9FFE-94F85CDAABD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graphicFrame>
        <p:nvGraphicFramePr>
          <p:cNvPr id="2" name="Diagram 1"/>
          <p:cNvGraphicFramePr/>
          <p:nvPr>
            <p:extLst/>
          </p:nvPr>
        </p:nvGraphicFramePr>
        <p:xfrm>
          <a:off x="1455314" y="3407330"/>
          <a:ext cx="9222271" cy="237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39994" y="5218981"/>
            <a:ext cx="785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otham Book"/>
                <a:ea typeface="+mn-ea"/>
                <a:cs typeface="+mn-cs"/>
              </a:rPr>
              <a:t>1930</a:t>
            </a: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7" name="TextBox 6"/>
          <p:cNvSpPr txBox="1"/>
          <p:nvPr/>
        </p:nvSpPr>
        <p:spPr>
          <a:xfrm>
            <a:off x="4482862" y="5218981"/>
            <a:ext cx="785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otham Book"/>
                <a:ea typeface="+mn-ea"/>
                <a:cs typeface="+mn-cs"/>
              </a:rPr>
              <a:t>1970</a:t>
            </a: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8" name="TextBox 7"/>
          <p:cNvSpPr txBox="1"/>
          <p:nvPr/>
        </p:nvSpPr>
        <p:spPr>
          <a:xfrm>
            <a:off x="6725730" y="5218981"/>
            <a:ext cx="785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otham Book"/>
                <a:ea typeface="+mn-ea"/>
                <a:cs typeface="+mn-cs"/>
              </a:rPr>
              <a:t>1990</a:t>
            </a: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9" name="TextBox 8"/>
          <p:cNvSpPr txBox="1"/>
          <p:nvPr/>
        </p:nvSpPr>
        <p:spPr>
          <a:xfrm>
            <a:off x="8968598" y="5218981"/>
            <a:ext cx="7850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Gotham Book"/>
                <a:ea typeface="+mn-ea"/>
                <a:cs typeface="+mn-cs"/>
              </a:rPr>
              <a:t>2020</a:t>
            </a: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8927312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75F4-6F3B-44BC-B80F-D1D26481A451}"/>
              </a:ext>
            </a:extLst>
          </p:cNvPr>
          <p:cNvSpPr>
            <a:spLocks noGrp="1"/>
          </p:cNvSpPr>
          <p:nvPr>
            <p:ph type="ctrTitle"/>
          </p:nvPr>
        </p:nvSpPr>
        <p:spPr>
          <a:xfrm>
            <a:off x="669925" y="1058863"/>
            <a:ext cx="10240964" cy="881449"/>
          </a:xfrm>
        </p:spPr>
        <p:txBody>
          <a:bodyPr/>
          <a:lstStyle/>
          <a:p>
            <a:r>
              <a:rPr lang="en-US" dirty="0" smtClean="0"/>
              <a:t>Reconstruction</a:t>
            </a:r>
            <a:endParaRPr lang="en-US" dirty="0"/>
          </a:p>
        </p:txBody>
      </p:sp>
      <p:sp>
        <p:nvSpPr>
          <p:cNvPr id="8" name="Text Placeholder 7">
            <a:extLst>
              <a:ext uri="{FF2B5EF4-FFF2-40B4-BE49-F238E27FC236}">
                <a16:creationId xmlns:a16="http://schemas.microsoft.com/office/drawing/2014/main" id="{4F20030A-2855-4455-92E8-01F9FED47C01}"/>
              </a:ext>
            </a:extLst>
          </p:cNvPr>
          <p:cNvSpPr>
            <a:spLocks noGrp="1"/>
          </p:cNvSpPr>
          <p:nvPr>
            <p:ph type="subTitle" idx="1"/>
          </p:nvPr>
        </p:nvSpPr>
        <p:spPr>
          <a:xfrm>
            <a:off x="669925" y="2453268"/>
            <a:ext cx="6868299" cy="2342355"/>
          </a:xfrm>
        </p:spPr>
        <p:txBody>
          <a:bodyPr>
            <a:noAutofit/>
          </a:bodyPr>
          <a:lstStyle/>
          <a:p>
            <a:r>
              <a:rPr lang="en-US" sz="1600" dirty="0" smtClean="0"/>
              <a:t>The recreation of individual-level data from tabular or aggregate data.</a:t>
            </a:r>
          </a:p>
          <a:p>
            <a:endParaRPr lang="en-US" sz="1600" dirty="0"/>
          </a:p>
          <a:p>
            <a:r>
              <a:rPr lang="en-US" sz="1600" dirty="0" smtClean="0"/>
              <a:t>If you release enough tables or statistics, eventually there will be a unique solution for what the underlying individual-level data were.</a:t>
            </a:r>
          </a:p>
          <a:p>
            <a:endParaRPr lang="en-US" sz="1600" dirty="0"/>
          </a:p>
          <a:p>
            <a:r>
              <a:rPr lang="en-US" sz="1600" dirty="0" smtClean="0"/>
              <a:t>Computer algorithms can do this very easily.</a:t>
            </a:r>
            <a:endParaRPr lang="en-US" sz="1600" dirty="0"/>
          </a:p>
        </p:txBody>
      </p:sp>
      <p:sp>
        <p:nvSpPr>
          <p:cNvPr id="14" name="Slide Number Placeholder 13">
            <a:extLst>
              <a:ext uri="{FF2B5EF4-FFF2-40B4-BE49-F238E27FC236}">
                <a16:creationId xmlns:a16="http://schemas.microsoft.com/office/drawing/2014/main" id="{9F660A79-E14A-43F6-A351-B0A2DDCFC1B2}"/>
              </a:ext>
            </a:extLst>
          </p:cNvPr>
          <p:cNvSpPr>
            <a:spLocks noGrp="1"/>
          </p:cNvSpPr>
          <p:nvPr>
            <p:ph type="sldNum" sz="quarter" idx="4294967295"/>
          </p:nvPr>
        </p:nvSpPr>
        <p:spPr>
          <a:xfrm>
            <a:off x="0" y="6191250"/>
            <a:ext cx="6159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685" y="2228316"/>
            <a:ext cx="3053204" cy="3142024"/>
          </a:xfrm>
          <a:prstGeom prst="rect">
            <a:avLst/>
          </a:prstGeom>
        </p:spPr>
      </p:pic>
    </p:spTree>
    <p:extLst>
      <p:ext uri="{BB962C8B-B14F-4D97-AF65-F5344CB8AC3E}">
        <p14:creationId xmlns:p14="http://schemas.microsoft.com/office/powerpoint/2010/main" val="2177132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75F4-6F3B-44BC-B80F-D1D26481A451}"/>
              </a:ext>
            </a:extLst>
          </p:cNvPr>
          <p:cNvSpPr>
            <a:spLocks noGrp="1"/>
          </p:cNvSpPr>
          <p:nvPr>
            <p:ph type="ctrTitle"/>
          </p:nvPr>
        </p:nvSpPr>
        <p:spPr>
          <a:xfrm>
            <a:off x="823889" y="624468"/>
            <a:ext cx="10051972" cy="1031294"/>
          </a:xfrm>
        </p:spPr>
        <p:txBody>
          <a:bodyPr/>
          <a:lstStyle/>
          <a:p>
            <a:r>
              <a:rPr lang="en-US" dirty="0" smtClean="0"/>
              <a:t>Re-identification</a:t>
            </a:r>
            <a:endParaRPr lang="en-US" dirty="0"/>
          </a:p>
        </p:txBody>
      </p:sp>
      <p:sp>
        <p:nvSpPr>
          <p:cNvPr id="8" name="Text Placeholder 7">
            <a:extLst>
              <a:ext uri="{FF2B5EF4-FFF2-40B4-BE49-F238E27FC236}">
                <a16:creationId xmlns:a16="http://schemas.microsoft.com/office/drawing/2014/main" id="{4F20030A-2855-4455-92E8-01F9FED47C01}"/>
              </a:ext>
            </a:extLst>
          </p:cNvPr>
          <p:cNvSpPr>
            <a:spLocks noGrp="1"/>
          </p:cNvSpPr>
          <p:nvPr>
            <p:ph type="subTitle" idx="1"/>
          </p:nvPr>
        </p:nvSpPr>
        <p:spPr>
          <a:xfrm>
            <a:off x="823889" y="1655762"/>
            <a:ext cx="5371002" cy="1655762"/>
          </a:xfrm>
        </p:spPr>
        <p:txBody>
          <a:bodyPr>
            <a:normAutofit/>
          </a:bodyPr>
          <a:lstStyle/>
          <a:p>
            <a:r>
              <a:rPr lang="en-US" sz="1800" dirty="0" smtClean="0"/>
              <a:t>Linking public data to external data sources to re-identify specific individuals within the data.</a:t>
            </a:r>
            <a:endParaRPr lang="en-US" sz="1800" dirty="0"/>
          </a:p>
        </p:txBody>
      </p:sp>
      <p:sp>
        <p:nvSpPr>
          <p:cNvPr id="14" name="Slide Number Placeholder 13">
            <a:extLst>
              <a:ext uri="{FF2B5EF4-FFF2-40B4-BE49-F238E27FC236}">
                <a16:creationId xmlns:a16="http://schemas.microsoft.com/office/drawing/2014/main" id="{9F660A79-E14A-43F6-A351-B0A2DDCFC1B2}"/>
              </a:ext>
            </a:extLst>
          </p:cNvPr>
          <p:cNvSpPr>
            <a:spLocks noGrp="1"/>
          </p:cNvSpPr>
          <p:nvPr>
            <p:ph type="sldNum" sz="quarter" idx="4294967295"/>
          </p:nvPr>
        </p:nvSpPr>
        <p:spPr>
          <a:xfrm>
            <a:off x="0" y="6191250"/>
            <a:ext cx="6159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
        <p:nvSpPr>
          <p:cNvPr id="6" name="Plus 5"/>
          <p:cNvSpPr/>
          <p:nvPr/>
        </p:nvSpPr>
        <p:spPr>
          <a:xfrm>
            <a:off x="5557347" y="3491335"/>
            <a:ext cx="501041" cy="51356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Book"/>
              <a:ea typeface="+mn-ea"/>
              <a:cs typeface="+mn-cs"/>
            </a:endParaRPr>
          </a:p>
        </p:txBody>
      </p:sp>
      <p:graphicFrame>
        <p:nvGraphicFramePr>
          <p:cNvPr id="19" name="Table 18"/>
          <p:cNvGraphicFramePr>
            <a:graphicFrameLocks noGrp="1"/>
          </p:cNvGraphicFramePr>
          <p:nvPr>
            <p:extLst/>
          </p:nvPr>
        </p:nvGraphicFramePr>
        <p:xfrm>
          <a:off x="6331394" y="3006439"/>
          <a:ext cx="4663630" cy="1483360"/>
        </p:xfrm>
        <a:graphic>
          <a:graphicData uri="http://schemas.openxmlformats.org/drawingml/2006/table">
            <a:tbl>
              <a:tblPr firstRow="1" bandRow="1">
                <a:tableStyleId>{5C22544A-7EE6-4342-B048-85BDC9FD1C3A}</a:tableStyleId>
              </a:tblPr>
              <a:tblGrid>
                <a:gridCol w="834486">
                  <a:extLst>
                    <a:ext uri="{9D8B030D-6E8A-4147-A177-3AD203B41FA5}">
                      <a16:colId xmlns:a16="http://schemas.microsoft.com/office/drawing/2014/main" val="2593085588"/>
                    </a:ext>
                  </a:extLst>
                </a:gridCol>
                <a:gridCol w="1054227">
                  <a:extLst>
                    <a:ext uri="{9D8B030D-6E8A-4147-A177-3AD203B41FA5}">
                      <a16:colId xmlns:a16="http://schemas.microsoft.com/office/drawing/2014/main" val="3088947089"/>
                    </a:ext>
                  </a:extLst>
                </a:gridCol>
                <a:gridCol w="981520">
                  <a:extLst>
                    <a:ext uri="{9D8B030D-6E8A-4147-A177-3AD203B41FA5}">
                      <a16:colId xmlns:a16="http://schemas.microsoft.com/office/drawing/2014/main" val="3971848232"/>
                    </a:ext>
                  </a:extLst>
                </a:gridCol>
                <a:gridCol w="1793397">
                  <a:extLst>
                    <a:ext uri="{9D8B030D-6E8A-4147-A177-3AD203B41FA5}">
                      <a16:colId xmlns:a16="http://schemas.microsoft.com/office/drawing/2014/main" val="340705294"/>
                    </a:ext>
                  </a:extLst>
                </a:gridCol>
              </a:tblGrid>
              <a:tr h="370840">
                <a:tc>
                  <a:txBody>
                    <a:bodyPr/>
                    <a:lstStyle/>
                    <a:p>
                      <a:pPr algn="ctr"/>
                      <a:r>
                        <a:rPr lang="en-US" sz="1800" dirty="0" smtClean="0"/>
                        <a:t>Age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Sex</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Race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Relationship</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550226"/>
                  </a:ext>
                </a:extLst>
              </a:tr>
              <a:tr h="370840">
                <a:tc>
                  <a:txBody>
                    <a:bodyPr/>
                    <a:lstStyle/>
                    <a:p>
                      <a:pPr algn="ctr"/>
                      <a:r>
                        <a:rPr lang="en-US" sz="1600" dirty="0" smtClean="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Female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Black</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Married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85750"/>
                  </a:ext>
                </a:extLst>
              </a:tr>
              <a:tr h="370840">
                <a:tc>
                  <a:txBody>
                    <a:bodyPr/>
                    <a:lstStyle/>
                    <a:p>
                      <a:pPr algn="ctr"/>
                      <a:r>
                        <a:rPr lang="en-US" sz="1600" dirty="0" smtClean="0"/>
                        <a:t>84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Black</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Married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198193"/>
                  </a:ext>
                </a:extLst>
              </a:tr>
              <a:tr h="370840">
                <a:tc>
                  <a:txBody>
                    <a:bodyPr/>
                    <a:lstStyle/>
                    <a:p>
                      <a:pPr algn="ctr"/>
                      <a:r>
                        <a:rPr lang="en-US" sz="1600" dirty="0" smtClean="0"/>
                        <a:t>30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White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Married</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271391"/>
                  </a:ext>
                </a:extLst>
              </a:tr>
            </a:tbl>
          </a:graphicData>
        </a:graphic>
      </p:graphicFrame>
      <p:graphicFrame>
        <p:nvGraphicFramePr>
          <p:cNvPr id="20" name="Table 19"/>
          <p:cNvGraphicFramePr>
            <a:graphicFrameLocks noGrp="1"/>
          </p:cNvGraphicFramePr>
          <p:nvPr>
            <p:extLst/>
          </p:nvPr>
        </p:nvGraphicFramePr>
        <p:xfrm>
          <a:off x="1399679" y="3006439"/>
          <a:ext cx="3884663" cy="1483360"/>
        </p:xfrm>
        <a:graphic>
          <a:graphicData uri="http://schemas.openxmlformats.org/drawingml/2006/table">
            <a:tbl>
              <a:tblPr firstRow="1" bandRow="1">
                <a:tableStyleId>{5C22544A-7EE6-4342-B048-85BDC9FD1C3A}</a:tableStyleId>
              </a:tblPr>
              <a:tblGrid>
                <a:gridCol w="2011257">
                  <a:extLst>
                    <a:ext uri="{9D8B030D-6E8A-4147-A177-3AD203B41FA5}">
                      <a16:colId xmlns:a16="http://schemas.microsoft.com/office/drawing/2014/main" val="1404183694"/>
                    </a:ext>
                  </a:extLst>
                </a:gridCol>
                <a:gridCol w="802888">
                  <a:extLst>
                    <a:ext uri="{9D8B030D-6E8A-4147-A177-3AD203B41FA5}">
                      <a16:colId xmlns:a16="http://schemas.microsoft.com/office/drawing/2014/main" val="2593085588"/>
                    </a:ext>
                  </a:extLst>
                </a:gridCol>
                <a:gridCol w="1070518">
                  <a:extLst>
                    <a:ext uri="{9D8B030D-6E8A-4147-A177-3AD203B41FA5}">
                      <a16:colId xmlns:a16="http://schemas.microsoft.com/office/drawing/2014/main" val="3088947089"/>
                    </a:ext>
                  </a:extLst>
                </a:gridCol>
              </a:tblGrid>
              <a:tr h="370840">
                <a:tc>
                  <a:txBody>
                    <a:bodyPr/>
                    <a:lstStyle/>
                    <a:p>
                      <a:pPr algn="ctr"/>
                      <a:r>
                        <a:rPr lang="en-US" sz="1800" dirty="0" smtClean="0"/>
                        <a:t>Name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Age</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Sex</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550226"/>
                  </a:ext>
                </a:extLst>
              </a:tr>
              <a:tr h="370840">
                <a:tc>
                  <a:txBody>
                    <a:bodyPr/>
                    <a:lstStyle/>
                    <a:p>
                      <a:pPr algn="ctr"/>
                      <a:r>
                        <a:rPr lang="en-US" sz="1600" dirty="0" smtClean="0"/>
                        <a:t>Jane Smith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Female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9885750"/>
                  </a:ext>
                </a:extLst>
              </a:tr>
              <a:tr h="370840">
                <a:tc>
                  <a:txBody>
                    <a:bodyPr/>
                    <a:lstStyle/>
                    <a:p>
                      <a:pPr algn="ctr"/>
                      <a:r>
                        <a:rPr lang="en-US" sz="1600" dirty="0" smtClean="0"/>
                        <a:t>Joe Public</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84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4198193"/>
                  </a:ext>
                </a:extLst>
              </a:tr>
              <a:tr h="370840">
                <a:tc>
                  <a:txBody>
                    <a:bodyPr/>
                    <a:lstStyle/>
                    <a:p>
                      <a:pPr algn="ctr"/>
                      <a:r>
                        <a:rPr lang="en-US" sz="1600" dirty="0" smtClean="0"/>
                        <a:t>John Citizen</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30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Male</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271391"/>
                  </a:ext>
                </a:extLst>
              </a:tr>
            </a:tbl>
          </a:graphicData>
        </a:graphic>
      </p:graphicFrame>
      <p:sp>
        <p:nvSpPr>
          <p:cNvPr id="3" name="Rectangle 2"/>
          <p:cNvSpPr/>
          <p:nvPr/>
        </p:nvSpPr>
        <p:spPr>
          <a:xfrm>
            <a:off x="3342010" y="3006439"/>
            <a:ext cx="4909892" cy="148336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Book"/>
              <a:ea typeface="+mn-ea"/>
              <a:cs typeface="+mn-cs"/>
            </a:endParaRPr>
          </a:p>
        </p:txBody>
      </p:sp>
      <p:sp>
        <p:nvSpPr>
          <p:cNvPr id="4" name="TextBox 3"/>
          <p:cNvSpPr txBox="1"/>
          <p:nvPr/>
        </p:nvSpPr>
        <p:spPr>
          <a:xfrm>
            <a:off x="1628078" y="4728117"/>
            <a:ext cx="31669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External Data</a:t>
            </a:r>
            <a:endParaRPr kumimoji="0" lang="en-US" sz="2000" b="1" i="0" u="none" strike="noStrike" kern="1200" cap="none" spc="0" normalizeH="0" baseline="0" noProof="0" dirty="0">
              <a:ln>
                <a:noFill/>
              </a:ln>
              <a:solidFill>
                <a:prstClr val="black"/>
              </a:solidFill>
              <a:effectLst/>
              <a:uLnTx/>
              <a:uFillTx/>
              <a:latin typeface="Gotham Book"/>
              <a:ea typeface="+mn-ea"/>
              <a:cs typeface="+mn-cs"/>
            </a:endParaRPr>
          </a:p>
        </p:txBody>
      </p:sp>
      <p:sp>
        <p:nvSpPr>
          <p:cNvPr id="21" name="TextBox 20"/>
          <p:cNvSpPr txBox="1"/>
          <p:nvPr/>
        </p:nvSpPr>
        <p:spPr>
          <a:xfrm>
            <a:off x="7079736" y="4637573"/>
            <a:ext cx="31669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Confidential Data</a:t>
            </a:r>
            <a:endParaRPr kumimoji="0" lang="en-US" sz="2000" b="1"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4106380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75F4-6F3B-44BC-B80F-D1D26481A451}"/>
              </a:ext>
            </a:extLst>
          </p:cNvPr>
          <p:cNvSpPr>
            <a:spLocks noGrp="1"/>
          </p:cNvSpPr>
          <p:nvPr>
            <p:ph type="ctrTitle"/>
          </p:nvPr>
        </p:nvSpPr>
        <p:spPr>
          <a:xfrm>
            <a:off x="615950" y="1025912"/>
            <a:ext cx="10240964" cy="1034448"/>
          </a:xfrm>
        </p:spPr>
        <p:txBody>
          <a:bodyPr/>
          <a:lstStyle/>
          <a:p>
            <a:r>
              <a:rPr lang="en-US" dirty="0" smtClean="0"/>
              <a:t>In the News</a:t>
            </a:r>
            <a:endParaRPr lang="en-US" dirty="0"/>
          </a:p>
        </p:txBody>
      </p:sp>
      <p:sp>
        <p:nvSpPr>
          <p:cNvPr id="8" name="Text Placeholder 7">
            <a:extLst>
              <a:ext uri="{FF2B5EF4-FFF2-40B4-BE49-F238E27FC236}">
                <a16:creationId xmlns:a16="http://schemas.microsoft.com/office/drawing/2014/main" id="{4F20030A-2855-4455-92E8-01F9FED47C01}"/>
              </a:ext>
            </a:extLst>
          </p:cNvPr>
          <p:cNvSpPr>
            <a:spLocks noGrp="1"/>
          </p:cNvSpPr>
          <p:nvPr>
            <p:ph type="subTitle" idx="1"/>
          </p:nvPr>
        </p:nvSpPr>
        <p:spPr>
          <a:xfrm>
            <a:off x="615950" y="2149862"/>
            <a:ext cx="7856112" cy="1655762"/>
          </a:xfrm>
        </p:spPr>
        <p:txBody>
          <a:bodyPr>
            <a:normAutofit/>
          </a:bodyPr>
          <a:lstStyle/>
          <a:p>
            <a:r>
              <a:rPr lang="en-US" sz="2000" dirty="0" smtClean="0"/>
              <a:t>Reconstruction and Re-identification are not just theoretical possibilities…they are happening!</a:t>
            </a:r>
            <a:endParaRPr lang="en-US" sz="2000" dirty="0"/>
          </a:p>
        </p:txBody>
      </p:sp>
      <p:sp>
        <p:nvSpPr>
          <p:cNvPr id="14" name="Slide Number Placeholder 13">
            <a:extLst>
              <a:ext uri="{FF2B5EF4-FFF2-40B4-BE49-F238E27FC236}">
                <a16:creationId xmlns:a16="http://schemas.microsoft.com/office/drawing/2014/main" id="{9F660A79-E14A-43F6-A351-B0A2DDCFC1B2}"/>
              </a:ext>
            </a:extLst>
          </p:cNvPr>
          <p:cNvSpPr>
            <a:spLocks noGrp="1"/>
          </p:cNvSpPr>
          <p:nvPr>
            <p:ph type="sldNum" sz="quarter" idx="4294967295"/>
          </p:nvPr>
        </p:nvSpPr>
        <p:spPr>
          <a:xfrm>
            <a:off x="0" y="6191250"/>
            <a:ext cx="6159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
        <p:nvSpPr>
          <p:cNvPr id="3" name="Content Placeholder 2"/>
          <p:cNvSpPr>
            <a:spLocks noGrp="1"/>
          </p:cNvSpPr>
          <p:nvPr>
            <p:ph sz="half" idx="4294967295"/>
          </p:nvPr>
        </p:nvSpPr>
        <p:spPr>
          <a:xfrm>
            <a:off x="950487" y="2910690"/>
            <a:ext cx="7521575" cy="2854712"/>
          </a:xfrm>
        </p:spPr>
        <p:txBody>
          <a:bodyPr>
            <a:normAutofit/>
          </a:bodyPr>
          <a:lstStyle/>
          <a:p>
            <a:pPr marL="285750" indent="-285750">
              <a:buFont typeface="Arial" panose="020B0604020202020204" pitchFamily="34" charset="0"/>
              <a:buChar char="•"/>
            </a:pPr>
            <a:r>
              <a:rPr lang="en-US" sz="1800" b="1" dirty="0" smtClean="0"/>
              <a:t>Massachusetts Governor’s Medical Records </a:t>
            </a:r>
            <a:r>
              <a:rPr lang="en-US" sz="1800" dirty="0" smtClean="0"/>
              <a:t>(Sweeney, 1997)</a:t>
            </a:r>
          </a:p>
          <a:p>
            <a:pPr marL="285750" indent="-285750">
              <a:buFont typeface="Arial" panose="020B0604020202020204" pitchFamily="34" charset="0"/>
              <a:buChar char="•"/>
            </a:pPr>
            <a:r>
              <a:rPr lang="en-US" sz="1800" b="1" dirty="0" smtClean="0"/>
              <a:t>AOL Search Queries </a:t>
            </a:r>
            <a:r>
              <a:rPr lang="en-US" sz="1800" dirty="0" smtClean="0"/>
              <a:t>(Barbaro and Zeller, 2006)</a:t>
            </a:r>
          </a:p>
          <a:p>
            <a:pPr marL="285750" indent="-285750">
              <a:buFont typeface="Arial" panose="020B0604020202020204" pitchFamily="34" charset="0"/>
              <a:buChar char="•"/>
            </a:pPr>
            <a:r>
              <a:rPr lang="en-US" sz="1800" b="1" dirty="0" smtClean="0"/>
              <a:t>Netflix Prize </a:t>
            </a:r>
            <a:r>
              <a:rPr lang="en-US" sz="1800" dirty="0" smtClean="0"/>
              <a:t>(Narayanan and Shmatikov, 2008)</a:t>
            </a:r>
          </a:p>
          <a:p>
            <a:pPr marL="285750" indent="-285750">
              <a:buFont typeface="Arial" panose="020B0604020202020204" pitchFamily="34" charset="0"/>
              <a:buChar char="•"/>
            </a:pPr>
            <a:r>
              <a:rPr lang="en-US" sz="1800" b="1" dirty="0" smtClean="0"/>
              <a:t>Washington State Medical Records </a:t>
            </a:r>
            <a:r>
              <a:rPr lang="en-US" sz="1800" dirty="0" smtClean="0"/>
              <a:t>(Sweeney, 2015)</a:t>
            </a:r>
          </a:p>
          <a:p>
            <a:pPr marL="285750" indent="-285750">
              <a:buFont typeface="Arial" panose="020B0604020202020204" pitchFamily="34" charset="0"/>
              <a:buChar char="•"/>
            </a:pPr>
            <a:r>
              <a:rPr lang="en-US" sz="1800" dirty="0"/>
              <a:t>a</a:t>
            </a:r>
            <a:r>
              <a:rPr lang="en-US" sz="1800" dirty="0" smtClean="0"/>
              <a:t>nd many more…</a:t>
            </a:r>
            <a:endParaRPr lang="en-US" sz="1800" dirty="0"/>
          </a:p>
        </p:txBody>
      </p:sp>
    </p:spTree>
    <p:extLst>
      <p:ext uri="{BB962C8B-B14F-4D97-AF65-F5344CB8AC3E}">
        <p14:creationId xmlns:p14="http://schemas.microsoft.com/office/powerpoint/2010/main" val="3263163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75F4-6F3B-44BC-B80F-D1D26481A451}"/>
              </a:ext>
            </a:extLst>
          </p:cNvPr>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Reconstructing the 2010 Census:</a:t>
            </a:r>
            <a:br>
              <a:rPr lang="en-US" dirty="0" smtClean="0">
                <a:latin typeface="Calibri" panose="020F0502020204030204" pitchFamily="34" charset="0"/>
                <a:cs typeface="Calibri" panose="020F0502020204030204" pitchFamily="34" charset="0"/>
              </a:rPr>
            </a:br>
            <a:r>
              <a:rPr lang="en-US" dirty="0" smtClean="0">
                <a:latin typeface="Calibri" panose="020F0502020204030204" pitchFamily="34" charset="0"/>
                <a:cs typeface="Calibri" panose="020F0502020204030204" pitchFamily="34" charset="0"/>
              </a:rPr>
              <a:t>What </a:t>
            </a:r>
            <a:r>
              <a:rPr lang="en-US" dirty="0">
                <a:latin typeface="Calibri" panose="020F0502020204030204" pitchFamily="34" charset="0"/>
                <a:cs typeface="Calibri" panose="020F0502020204030204" pitchFamily="34" charset="0"/>
              </a:rPr>
              <a:t>D</a:t>
            </a:r>
            <a:r>
              <a:rPr lang="en-US" dirty="0" smtClean="0">
                <a:latin typeface="Calibri" panose="020F0502020204030204" pitchFamily="34" charset="0"/>
                <a:cs typeface="Calibri" panose="020F0502020204030204" pitchFamily="34" charset="0"/>
              </a:rPr>
              <a:t>id We Find?</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4F20030A-2855-4455-92E8-01F9FED47C01}"/>
              </a:ext>
            </a:extLst>
          </p:cNvPr>
          <p:cNvSpPr>
            <a:spLocks noGrp="1"/>
          </p:cNvSpPr>
          <p:nvPr>
            <p:ph idx="1"/>
          </p:nvPr>
        </p:nvSpPr>
        <p:spPr>
          <a:xfrm>
            <a:off x="739940" y="2325999"/>
            <a:ext cx="9870721" cy="3866042"/>
          </a:xfrm>
        </p:spPr>
        <p:txBody>
          <a:bodyPr numCol="2" anchor="t">
            <a:normAutofit/>
          </a:bodyPr>
          <a:lstStyle/>
          <a:p>
            <a:pPr marL="342900" indent="-342900">
              <a:buFont typeface="+mj-lt"/>
              <a:buAutoNum type="arabicPeriod"/>
            </a:pPr>
            <a:r>
              <a:rPr lang="en-US" b="0" dirty="0" smtClean="0">
                <a:latin typeface="Calibri" panose="020F0502020204030204" pitchFamily="34" charset="0"/>
                <a:cs typeface="Calibri" panose="020F0502020204030204" pitchFamily="34" charset="0"/>
              </a:rPr>
              <a:t>On the 309 million reconstructed records, census block and voting age (18+) were correctly reconstructed for all records and for all 6,207,027 inhabited blocks.</a:t>
            </a:r>
          </a:p>
          <a:p>
            <a:pPr marL="342900" indent="-342900">
              <a:buFont typeface="+mj-lt"/>
              <a:buAutoNum type="arabicPeriod"/>
            </a:pPr>
            <a:r>
              <a:rPr lang="en-US" b="0" dirty="0" smtClean="0">
                <a:latin typeface="Calibri" panose="020F0502020204030204" pitchFamily="34" charset="0"/>
                <a:cs typeface="Calibri" panose="020F0502020204030204" pitchFamily="34" charset="0"/>
              </a:rPr>
              <a:t>Block, sex, age (in years), race (OMB 63 categories), and ethnicity were reconstructed:</a:t>
            </a:r>
          </a:p>
          <a:p>
            <a:pPr marL="742950" lvl="1" indent="-285750">
              <a:spcBef>
                <a:spcPts val="0"/>
              </a:spcBef>
              <a:buFont typeface="+mj-lt"/>
              <a:buAutoNum type="arabicPeriod"/>
            </a:pPr>
            <a:r>
              <a:rPr lang="en-US" sz="1200" dirty="0" smtClean="0">
                <a:latin typeface="Calibri" panose="020F0502020204030204" pitchFamily="34" charset="0"/>
                <a:cs typeface="Calibri" panose="020F0502020204030204" pitchFamily="34" charset="0"/>
              </a:rPr>
              <a:t>Exactly for 46% of the population (142 million individuals)</a:t>
            </a:r>
          </a:p>
          <a:p>
            <a:pPr marL="742950" lvl="1" indent="-285750">
              <a:spcBef>
                <a:spcPts val="0"/>
              </a:spcBef>
              <a:buFont typeface="+mj-lt"/>
              <a:buAutoNum type="arabicPeriod"/>
            </a:pPr>
            <a:r>
              <a:rPr lang="en-US" sz="1200" dirty="0" smtClean="0">
                <a:latin typeface="Calibri" panose="020F0502020204030204" pitchFamily="34" charset="0"/>
                <a:cs typeface="Calibri" panose="020F0502020204030204" pitchFamily="34" charset="0"/>
              </a:rPr>
              <a:t>Within +/- one year for 71% of the population (219 million individuals)</a:t>
            </a:r>
          </a:p>
          <a:p>
            <a:pPr marL="342900" indent="-342900">
              <a:buFont typeface="+mj-lt"/>
              <a:buAutoNum type="arabicPeriod"/>
            </a:pPr>
            <a:r>
              <a:rPr lang="en-US" b="0" dirty="0" smtClean="0">
                <a:latin typeface="Calibri" panose="020F0502020204030204" pitchFamily="34" charset="0"/>
                <a:cs typeface="Calibri" panose="020F0502020204030204" pitchFamily="34" charset="0"/>
              </a:rPr>
              <a:t>Block, sex, and age were then linked to commercial data, which provided </a:t>
            </a:r>
            <a:r>
              <a:rPr lang="en-US" b="0" dirty="0">
                <a:latin typeface="Calibri" panose="020F0502020204030204" pitchFamily="34" charset="0"/>
                <a:cs typeface="Calibri" panose="020F0502020204030204" pitchFamily="34" charset="0"/>
              </a:rPr>
              <a:t>putative re-identification of 45% of the population (138 million individuals</a:t>
            </a:r>
            <a:r>
              <a:rPr lang="en-US" b="0" dirty="0" smtClean="0">
                <a:latin typeface="Calibri" panose="020F0502020204030204" pitchFamily="34" charset="0"/>
                <a:cs typeface="Calibri" panose="020F0502020204030204" pitchFamily="34" charset="0"/>
              </a:rPr>
              <a:t>).</a:t>
            </a:r>
          </a:p>
          <a:p>
            <a:pPr marL="573088" indent="-342900">
              <a:buFont typeface="+mj-lt"/>
              <a:buAutoNum type="arabicPeriod"/>
            </a:pPr>
            <a:r>
              <a:rPr lang="en-US" b="0" dirty="0" smtClean="0">
                <a:latin typeface="Calibri" panose="020F0502020204030204" pitchFamily="34" charset="0"/>
                <a:cs typeface="Calibri" panose="020F0502020204030204" pitchFamily="34" charset="0"/>
              </a:rPr>
              <a:t>Name, block, sex, age, race, ethnicity were then compared to the confidential data, which yielded confirmed re-identifications for 38% of the putative re-identifications (52 million individuals).</a:t>
            </a:r>
          </a:p>
          <a:p>
            <a:pPr marL="627063" indent="-342900">
              <a:buFont typeface="+mj-lt"/>
              <a:buAutoNum type="arabicPeriod"/>
            </a:pPr>
            <a:r>
              <a:rPr lang="en-US" b="0" dirty="0" smtClean="0">
                <a:latin typeface="Calibri" panose="020F0502020204030204" pitchFamily="34" charset="0"/>
                <a:cs typeface="Calibri" panose="020F0502020204030204" pitchFamily="34" charset="0"/>
              </a:rPr>
              <a:t>For the confirmed re-identifications, race and ethnicity are learned correctly, though the attacker may still have uncertainty.</a:t>
            </a:r>
            <a:endParaRPr lang="en-US" b="0" dirty="0">
              <a:latin typeface="Calibri" panose="020F0502020204030204" pitchFamily="34" charset="0"/>
              <a:cs typeface="Calibri" panose="020F0502020204030204" pitchFamily="34" charset="0"/>
            </a:endParaRPr>
          </a:p>
        </p:txBody>
      </p:sp>
      <p:sp>
        <p:nvSpPr>
          <p:cNvPr id="14" name="Slide Number Placeholder 13">
            <a:extLst>
              <a:ext uri="{FF2B5EF4-FFF2-40B4-BE49-F238E27FC236}">
                <a16:creationId xmlns:a16="http://schemas.microsoft.com/office/drawing/2014/main" id="{9F660A79-E14A-43F6-A351-B0A2DDCFC1B2}"/>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Tree>
    <p:extLst>
      <p:ext uri="{BB962C8B-B14F-4D97-AF65-F5344CB8AC3E}">
        <p14:creationId xmlns:p14="http://schemas.microsoft.com/office/powerpoint/2010/main" val="1242937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4" y="714090"/>
            <a:ext cx="10240964" cy="992961"/>
          </a:xfrm>
        </p:spPr>
        <p:txBody>
          <a:bodyPr/>
          <a:lstStyle/>
          <a:p>
            <a:r>
              <a:rPr lang="en-US" sz="4400" dirty="0" smtClean="0"/>
              <a:t>Differential Privacy</a:t>
            </a:r>
            <a:endParaRPr lang="en-US" sz="4400" dirty="0"/>
          </a:p>
        </p:txBody>
      </p:sp>
      <p:sp>
        <p:nvSpPr>
          <p:cNvPr id="3" name="Subtitle 2">
            <a:extLst>
              <a:ext uri="{FF2B5EF4-FFF2-40B4-BE49-F238E27FC236}">
                <a16:creationId xmlns:a16="http://schemas.microsoft.com/office/drawing/2014/main" id="{D609EB91-EF0C-4257-AB90-3C3AC6489BFB}"/>
              </a:ext>
            </a:extLst>
          </p:cNvPr>
          <p:cNvSpPr>
            <a:spLocks noGrp="1"/>
          </p:cNvSpPr>
          <p:nvPr>
            <p:ph type="subTitle" idx="1"/>
          </p:nvPr>
        </p:nvSpPr>
        <p:spPr>
          <a:xfrm>
            <a:off x="669924" y="2854321"/>
            <a:ext cx="10592807" cy="2242339"/>
          </a:xfrm>
        </p:spPr>
        <p:txBody>
          <a:bodyPr>
            <a:normAutofit/>
          </a:bodyPr>
          <a:lstStyle/>
          <a:p>
            <a:r>
              <a:rPr lang="en-US" sz="2000" b="0" dirty="0">
                <a:latin typeface="Calibri" panose="020F0502020204030204" pitchFamily="34" charset="0"/>
                <a:cs typeface="Calibri" panose="020F0502020204030204" pitchFamily="34" charset="0"/>
              </a:rPr>
              <a:t>a</a:t>
            </a:r>
            <a:r>
              <a:rPr lang="en-US" sz="2000" b="0" dirty="0" smtClean="0">
                <a:latin typeface="Calibri" panose="020F0502020204030204" pitchFamily="34" charset="0"/>
                <a:cs typeface="Calibri" panose="020F0502020204030204" pitchFamily="34" charset="0"/>
              </a:rPr>
              <a:t>ka “Formal Privacy” </a:t>
            </a:r>
          </a:p>
          <a:p>
            <a:r>
              <a:rPr lang="en-US" sz="2000" b="0" dirty="0">
                <a:latin typeface="Calibri" panose="020F0502020204030204" pitchFamily="34" charset="0"/>
                <a:cs typeface="Calibri" panose="020F0502020204030204" pitchFamily="34" charset="0"/>
              </a:rPr>
              <a:t>	</a:t>
            </a:r>
            <a:r>
              <a:rPr lang="en-US" sz="2000" b="0" dirty="0" smtClean="0">
                <a:latin typeface="Calibri" panose="020F0502020204030204" pitchFamily="34" charset="0"/>
                <a:cs typeface="Calibri" panose="020F0502020204030204" pitchFamily="34" charset="0"/>
              </a:rPr>
              <a:t>-quantifies the precise amount of privacy risk…</a:t>
            </a:r>
          </a:p>
          <a:p>
            <a:r>
              <a:rPr lang="en-US" sz="2000" b="0" dirty="0">
                <a:latin typeface="Calibri" panose="020F0502020204030204" pitchFamily="34" charset="0"/>
                <a:cs typeface="Calibri" panose="020F0502020204030204" pitchFamily="34" charset="0"/>
              </a:rPr>
              <a:t>	</a:t>
            </a:r>
            <a:r>
              <a:rPr lang="en-US" sz="2000" b="0" dirty="0" smtClean="0">
                <a:latin typeface="Calibri" panose="020F0502020204030204" pitchFamily="34" charset="0"/>
                <a:cs typeface="Calibri" panose="020F0502020204030204" pitchFamily="34" charset="0"/>
              </a:rPr>
              <a:t>	-for all calculations/tables/data products produced…</a:t>
            </a:r>
          </a:p>
          <a:p>
            <a:r>
              <a:rPr lang="en-US" sz="2000" b="0" dirty="0">
                <a:latin typeface="Calibri" panose="020F0502020204030204" pitchFamily="34" charset="0"/>
                <a:cs typeface="Calibri" panose="020F0502020204030204" pitchFamily="34" charset="0"/>
              </a:rPr>
              <a:t>	</a:t>
            </a:r>
            <a:r>
              <a:rPr lang="en-US" sz="2000" b="0" dirty="0" smtClean="0">
                <a:latin typeface="Calibri" panose="020F0502020204030204" pitchFamily="34" charset="0"/>
                <a:cs typeface="Calibri" panose="020F0502020204030204" pitchFamily="34" charset="0"/>
              </a:rPr>
              <a:t>		-no matter what external data is available…</a:t>
            </a:r>
          </a:p>
          <a:p>
            <a:r>
              <a:rPr lang="en-US" sz="2000" b="0" dirty="0">
                <a:latin typeface="Calibri" panose="020F0502020204030204" pitchFamily="34" charset="0"/>
                <a:cs typeface="Calibri" panose="020F0502020204030204" pitchFamily="34" charset="0"/>
              </a:rPr>
              <a:t>	</a:t>
            </a:r>
            <a:r>
              <a:rPr lang="en-US" sz="2000" b="0" dirty="0" smtClean="0">
                <a:latin typeface="Calibri" panose="020F0502020204030204" pitchFamily="34" charset="0"/>
                <a:cs typeface="Calibri" panose="020F0502020204030204" pitchFamily="34" charset="0"/>
              </a:rPr>
              <a:t>			-now, or at any point in the future!</a:t>
            </a:r>
            <a:endParaRPr lang="en-US" sz="2000" b="0" dirty="0">
              <a:latin typeface="Calibri" panose="020F0502020204030204" pitchFamily="34" charset="0"/>
              <a:cs typeface="Calibri" panose="020F0502020204030204" pitchFamily="34" charset="0"/>
            </a:endParaRPr>
          </a:p>
        </p:txBody>
      </p:sp>
      <p:sp>
        <p:nvSpPr>
          <p:cNvPr id="4" name="Slide Number Placeholder 13">
            <a:extLst>
              <a:ext uri="{FF2B5EF4-FFF2-40B4-BE49-F238E27FC236}">
                <a16:creationId xmlns:a16="http://schemas.microsoft.com/office/drawing/2014/main" id="{9F660A79-E14A-43F6-A351-B0A2DDCFC1B2}"/>
              </a:ext>
            </a:extLst>
          </p:cNvPr>
          <p:cNvSpPr txBox="1">
            <a:spLocks/>
          </p:cNvSpPr>
          <p:nvPr/>
        </p:nvSpPr>
        <p:spPr>
          <a:xfrm>
            <a:off x="669925" y="6204567"/>
            <a:ext cx="6162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prstClr val="black"/>
                </a:solidFill>
                <a:effectLst/>
                <a:uLnTx/>
                <a:uFillTx/>
                <a:latin typeface="Gotham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5" name="Subtitle 2">
            <a:extLst>
              <a:ext uri="{FF2B5EF4-FFF2-40B4-BE49-F238E27FC236}">
                <a16:creationId xmlns:a16="http://schemas.microsoft.com/office/drawing/2014/main" id="{D609EB91-EF0C-4257-AB90-3C3AC6489BFB}"/>
              </a:ext>
            </a:extLst>
          </p:cNvPr>
          <p:cNvSpPr txBox="1">
            <a:spLocks/>
          </p:cNvSpPr>
          <p:nvPr/>
        </p:nvSpPr>
        <p:spPr>
          <a:xfrm>
            <a:off x="669924" y="1839697"/>
            <a:ext cx="10240964" cy="165576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spc="60" baseline="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00000"/>
              </a:lnSpc>
              <a:spcBef>
                <a:spcPts val="2600"/>
              </a:spcBef>
              <a:buFont typeface="Arial" panose="020B0604020202020204" pitchFamily="34" charset="0"/>
              <a:buNone/>
              <a:defRPr sz="2000" kern="1200" spc="-20" baseline="0">
                <a:solidFill>
                  <a:schemeClr val="tx1"/>
                </a:solidFill>
                <a:latin typeface="+mn-lt"/>
                <a:ea typeface="+mn-ea"/>
                <a:cs typeface="+mn-cs"/>
              </a:defRPr>
            </a:lvl2pPr>
            <a:lvl3pPr marL="914400" indent="0" algn="ctr" defTabSz="914400" rtl="0" eaLnBrk="1" latinLnBrk="0" hangingPunct="1">
              <a:lnSpc>
                <a:spcPct val="100000"/>
              </a:lnSpc>
              <a:spcBef>
                <a:spcPts val="1200"/>
              </a:spcBef>
              <a:buFont typeface="Arial" panose="020B0604020202020204" pitchFamily="34" charset="0"/>
              <a:buNone/>
              <a:defRPr sz="1800" kern="1200" spc="-20" baseline="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spc="-20" baseline="0">
                <a:solidFill>
                  <a:schemeClr val="tx1"/>
                </a:solidFill>
                <a:latin typeface="+mn-lt"/>
                <a:ea typeface="+mn-ea"/>
                <a:cs typeface="+mn-cs"/>
              </a:defRPr>
            </a:lvl4pPr>
            <a:lvl5pPr marL="1828800" indent="0" algn="ctr" defTabSz="914400" rtl="0" eaLnBrk="1" latinLnBrk="0" hangingPunct="1">
              <a:lnSpc>
                <a:spcPct val="100000"/>
              </a:lnSpc>
              <a:spcBef>
                <a:spcPts val="200"/>
              </a:spcBef>
              <a:buFont typeface="Arial" panose="020B0604020202020204" pitchFamily="34" charset="0"/>
              <a:buNone/>
              <a:defRPr sz="1600" kern="1200" spc="-2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0" dirty="0" smtClean="0">
                <a:latin typeface="Calibri" panose="020F0502020204030204" pitchFamily="34" charset="0"/>
                <a:cs typeface="Calibri" panose="020F0502020204030204" pitchFamily="34" charset="0"/>
              </a:rPr>
              <a:t>Differential privacy allows us to inject a precisely calibrated amount of noise into the data to control the privacy risk of any calculation or statistic.</a:t>
            </a:r>
            <a:endParaRPr lang="en-US" sz="20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670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5" y="1058863"/>
            <a:ext cx="10240964" cy="672054"/>
          </a:xfrm>
        </p:spPr>
        <p:txBody>
          <a:bodyPr/>
          <a:lstStyle/>
          <a:p>
            <a:r>
              <a:rPr lang="en-US" sz="4400" dirty="0" smtClean="0"/>
              <a:t>Comparing Methods</a:t>
            </a:r>
            <a:endParaRPr lang="en-US" sz="4400" dirty="0"/>
          </a:p>
        </p:txBody>
      </p:sp>
      <p:sp>
        <p:nvSpPr>
          <p:cNvPr id="3" name="Subtitle 2">
            <a:extLst>
              <a:ext uri="{FF2B5EF4-FFF2-40B4-BE49-F238E27FC236}">
                <a16:creationId xmlns:a16="http://schemas.microsoft.com/office/drawing/2014/main" id="{D609EB91-EF0C-4257-AB90-3C3AC6489BFB}"/>
              </a:ext>
            </a:extLst>
          </p:cNvPr>
          <p:cNvSpPr>
            <a:spLocks noGrp="1"/>
          </p:cNvSpPr>
          <p:nvPr>
            <p:ph type="subTitle" idx="1"/>
          </p:nvPr>
        </p:nvSpPr>
        <p:spPr>
          <a:xfrm>
            <a:off x="669925" y="2502362"/>
            <a:ext cx="10240964" cy="3702205"/>
          </a:xfrm>
        </p:spPr>
        <p:txBody>
          <a:bodyPr>
            <a:normAutofit/>
          </a:bodyPr>
          <a:lstStyle/>
          <a:p>
            <a:r>
              <a:rPr lang="en-US" sz="2000" u="sng" dirty="0" smtClean="0"/>
              <a:t>Data Accuracy</a:t>
            </a:r>
            <a:endParaRPr lang="en-US" sz="2000" u="sng" dirty="0"/>
          </a:p>
          <a:p>
            <a:pPr lvl="1" algn="l">
              <a:spcBef>
                <a:spcPts val="600"/>
              </a:spcBef>
            </a:pPr>
            <a:r>
              <a:rPr lang="en-US" dirty="0" smtClean="0"/>
              <a:t>Differential Privacy is not inherently better or worse than traditional disclosure avoidance methods.</a:t>
            </a:r>
          </a:p>
          <a:p>
            <a:pPr lvl="1" algn="l">
              <a:spcBef>
                <a:spcPts val="600"/>
              </a:spcBef>
            </a:pPr>
            <a:r>
              <a:rPr lang="en-US" dirty="0" smtClean="0"/>
              <a:t>Both can have varying degrees of impact on data quality depending on the parameters selected and the methods’ implementation. </a:t>
            </a:r>
          </a:p>
          <a:p>
            <a:r>
              <a:rPr lang="en-US" sz="2000" u="sng" dirty="0" smtClean="0"/>
              <a:t>Privacy</a:t>
            </a:r>
          </a:p>
          <a:p>
            <a:pPr lvl="1" algn="l">
              <a:spcBef>
                <a:spcPts val="600"/>
              </a:spcBef>
            </a:pPr>
            <a:r>
              <a:rPr lang="en-US" dirty="0" smtClean="0"/>
              <a:t>Differential Privacy is substantially better than traditional methods for protecting privacy, insofar as it actually allows for measurement of the privacy risk.</a:t>
            </a:r>
          </a:p>
        </p:txBody>
      </p:sp>
      <p:sp>
        <p:nvSpPr>
          <p:cNvPr id="4" name="Slide Number Placeholder 13">
            <a:extLst>
              <a:ext uri="{FF2B5EF4-FFF2-40B4-BE49-F238E27FC236}">
                <a16:creationId xmlns:a16="http://schemas.microsoft.com/office/drawing/2014/main" id="{9F660A79-E14A-43F6-A351-B0A2DDCFC1B2}"/>
              </a:ext>
            </a:extLst>
          </p:cNvPr>
          <p:cNvSpPr txBox="1">
            <a:spLocks/>
          </p:cNvSpPr>
          <p:nvPr/>
        </p:nvSpPr>
        <p:spPr>
          <a:xfrm>
            <a:off x="669925" y="6204567"/>
            <a:ext cx="6162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prstClr val="black"/>
                </a:solidFill>
                <a:effectLst/>
                <a:uLnTx/>
                <a:uFillTx/>
                <a:latin typeface="Gotham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607086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CA71B7-DC2F-4648-8EED-9D575CB9943A}"/>
              </a:ext>
            </a:extLst>
          </p:cNvPr>
          <p:cNvSpPr>
            <a:spLocks noGrp="1"/>
          </p:cNvSpPr>
          <p:nvPr>
            <p:ph type="title"/>
          </p:nvPr>
        </p:nvSpPr>
        <p:spPr>
          <a:xfrm>
            <a:off x="670426" y="735240"/>
            <a:ext cx="8872585" cy="1325563"/>
          </a:xfrm>
        </p:spPr>
        <p:txBody>
          <a:bodyPr/>
          <a:lstStyle/>
          <a:p>
            <a:r>
              <a:rPr lang="en-US" dirty="0" smtClean="0"/>
              <a:t>Implications for the 2020 Decennial Census</a:t>
            </a:r>
            <a:endParaRPr lang="en-US" dirty="0"/>
          </a:p>
        </p:txBody>
      </p:sp>
      <p:sp>
        <p:nvSpPr>
          <p:cNvPr id="10" name="Content Placeholder 9">
            <a:extLst>
              <a:ext uri="{FF2B5EF4-FFF2-40B4-BE49-F238E27FC236}">
                <a16:creationId xmlns:a16="http://schemas.microsoft.com/office/drawing/2014/main" id="{742B7CA3-F450-4C3B-A0F9-C2101B0B8319}"/>
              </a:ext>
            </a:extLst>
          </p:cNvPr>
          <p:cNvSpPr>
            <a:spLocks noGrp="1"/>
          </p:cNvSpPr>
          <p:nvPr>
            <p:ph sz="half" idx="1"/>
          </p:nvPr>
        </p:nvSpPr>
        <p:spPr>
          <a:xfrm>
            <a:off x="670078" y="2233534"/>
            <a:ext cx="10932309" cy="3852937"/>
          </a:xfrm>
        </p:spPr>
        <p:txBody>
          <a:bodyPr>
            <a:normAutofit/>
          </a:bodyPr>
          <a:lstStyle/>
          <a:p>
            <a:pPr lvl="1">
              <a:lnSpc>
                <a:spcPct val="100000"/>
              </a:lnSpc>
            </a:pPr>
            <a:r>
              <a:rPr lang="en-US" sz="2000" dirty="0" smtClean="0">
                <a:latin typeface="Calibri" panose="020F0502020204030204" pitchFamily="34" charset="0"/>
                <a:cs typeface="Calibri" panose="020F0502020204030204" pitchFamily="34" charset="0"/>
              </a:rPr>
              <a:t>The switch to Differential Privacy does not change the constitutional mandate to apportion the House of Representatives using the actual enumeration.</a:t>
            </a:r>
          </a:p>
          <a:p>
            <a:pPr lvl="1">
              <a:lnSpc>
                <a:spcPct val="100000"/>
              </a:lnSpc>
            </a:pPr>
            <a:r>
              <a:rPr lang="en-US" sz="2000" dirty="0" smtClean="0">
                <a:latin typeface="Calibri" panose="020F0502020204030204" pitchFamily="34" charset="0"/>
                <a:cs typeface="Calibri" panose="020F0502020204030204" pitchFamily="34" charset="0"/>
              </a:rPr>
              <a:t>As in 2000 and 2010, the Census Bureau will apply privacy protections to the PL94-171 redistricting data.</a:t>
            </a:r>
          </a:p>
          <a:p>
            <a:pPr lvl="1">
              <a:lnSpc>
                <a:spcPct val="100000"/>
              </a:lnSpc>
            </a:pPr>
            <a:r>
              <a:rPr lang="en-US" sz="2000" dirty="0" smtClean="0">
                <a:latin typeface="Calibri" panose="020F0502020204030204" pitchFamily="34" charset="0"/>
                <a:cs typeface="Calibri" panose="020F0502020204030204" pitchFamily="34" charset="0"/>
              </a:rPr>
              <a:t>The switch to Differential Privacy requires us to re-evaluate the quantity of statistics and tabulations that we will release, because each additional statistic uses up a fraction of the privacy-loss budget (epsilon).</a:t>
            </a:r>
          </a:p>
          <a:p>
            <a:pPr lvl="1"/>
            <a:endParaRPr lang="en-US" dirty="0"/>
          </a:p>
        </p:txBody>
      </p:sp>
      <p:sp>
        <p:nvSpPr>
          <p:cNvPr id="3" name="Slide Number Placeholder 2">
            <a:extLst>
              <a:ext uri="{FF2B5EF4-FFF2-40B4-BE49-F238E27FC236}">
                <a16:creationId xmlns:a16="http://schemas.microsoft.com/office/drawing/2014/main" id="{5FB7F682-E215-4767-9FFE-94F85CDAABD5}"/>
              </a:ext>
            </a:extLst>
          </p:cNvPr>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Tree>
    <p:extLst>
      <p:ext uri="{BB962C8B-B14F-4D97-AF65-F5344CB8AC3E}">
        <p14:creationId xmlns:p14="http://schemas.microsoft.com/office/powerpoint/2010/main" val="282268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Demonstrating Privacy, </a:t>
            </a:r>
            <a:br>
              <a:rPr lang="en-US" dirty="0" smtClean="0"/>
            </a:br>
            <a:r>
              <a:rPr lang="en-US" dirty="0" smtClean="0"/>
              <a:t>Assessing and Improving Accuracy</a:t>
            </a:r>
            <a:endParaRPr lang="en-US" dirty="0"/>
          </a:p>
        </p:txBody>
      </p:sp>
      <p:sp>
        <p:nvSpPr>
          <p:cNvPr id="6" name="Content Placeholder 5"/>
          <p:cNvSpPr>
            <a:spLocks noGrp="1"/>
          </p:cNvSpPr>
          <p:nvPr>
            <p:ph idx="1"/>
          </p:nvPr>
        </p:nvSpPr>
        <p:spPr/>
        <p:txBody>
          <a:bodyPr/>
          <a:lstStyle/>
          <a:p>
            <a:r>
              <a:rPr lang="en-US" dirty="0" smtClean="0"/>
              <a:t>The DAS Team’s priorities over Fall 2019 were:</a:t>
            </a:r>
          </a:p>
          <a:p>
            <a:pPr marL="285750" indent="-285750">
              <a:buFont typeface="Arial" panose="020B0604020202020204" pitchFamily="34" charset="0"/>
              <a:buChar char="•"/>
            </a:pPr>
            <a:r>
              <a:rPr lang="en-US" dirty="0" smtClean="0"/>
              <a:t>To scale up the DAS to run on a (nearly) fully-specified national histogram</a:t>
            </a:r>
          </a:p>
          <a:p>
            <a:pPr marL="285750" indent="-285750">
              <a:buFont typeface="Arial" panose="020B0604020202020204" pitchFamily="34" charset="0"/>
              <a:buChar char="•"/>
            </a:pPr>
            <a:r>
              <a:rPr lang="en-US" dirty="0" smtClean="0"/>
              <a:t>To demonstrate that the DAS can effectively protect privacy at scale</a:t>
            </a:r>
          </a:p>
          <a:p>
            <a:pPr marL="285750" indent="-285750">
              <a:buFont typeface="Arial" panose="020B0604020202020204" pitchFamily="34" charset="0"/>
              <a:buChar char="•"/>
            </a:pPr>
            <a:r>
              <a:rPr lang="en-US" dirty="0" smtClean="0"/>
              <a:t>To permit the evaluation and optimization of the DAS for accuracy and “fitness for use”</a:t>
            </a:r>
            <a:endParaRPr lang="en-US" dirty="0"/>
          </a:p>
          <a:p>
            <a:r>
              <a:rPr lang="en-US" dirty="0" smtClean="0"/>
              <a:t>These initiatives were largely successful, but much more work needs to be done over the remainder of this year.</a:t>
            </a:r>
          </a:p>
          <a:p>
            <a:r>
              <a:rPr lang="en-US" dirty="0" smtClean="0"/>
              <a:t>The engagement and efforts of our data users have been enormously helpful in helping to identify and prioritize this remaining work.</a:t>
            </a:r>
            <a:endParaRPr lang="en-US" dirty="0"/>
          </a:p>
        </p:txBody>
      </p:sp>
      <p:sp>
        <p:nvSpPr>
          <p:cNvPr id="4" name="Slide Number Placeholder 4"/>
          <p:cNvSpPr>
            <a:spLocks noGrp="1"/>
          </p:cNvSpPr>
          <p:nvPr>
            <p:ph type="sldNum" sz="quarter" idx="11"/>
          </p:nvPr>
        </p:nvSpPr>
        <p:spPr>
          <a:xfrm>
            <a:off x="321469" y="6192041"/>
            <a:ext cx="61626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Tree>
    <p:extLst>
      <p:ext uri="{BB962C8B-B14F-4D97-AF65-F5344CB8AC3E}">
        <p14:creationId xmlns:p14="http://schemas.microsoft.com/office/powerpoint/2010/main" val="377603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738415"/>
            <a:ext cx="10707189" cy="798556"/>
          </a:xfrm>
        </p:spPr>
        <p:txBody>
          <a:bodyPr/>
          <a:lstStyle/>
          <a:p>
            <a:r>
              <a:rPr lang="en-US" dirty="0" smtClean="0"/>
              <a:t>What We’ve Learned</a:t>
            </a:r>
            <a:endParaRPr lang="en-US" dirty="0"/>
          </a:p>
        </p:txBody>
      </p:sp>
      <p:sp>
        <p:nvSpPr>
          <p:cNvPr id="3" name="Content Placeholder 2"/>
          <p:cNvSpPr>
            <a:spLocks noGrp="1"/>
          </p:cNvSpPr>
          <p:nvPr>
            <p:ph idx="1"/>
          </p:nvPr>
        </p:nvSpPr>
        <p:spPr>
          <a:xfrm>
            <a:off x="667512" y="1536971"/>
            <a:ext cx="11291877" cy="4655070"/>
          </a:xfrm>
        </p:spPr>
        <p:txBody>
          <a:bodyPr>
            <a:noAutofit/>
          </a:bodyPr>
          <a:lstStyle/>
          <a:p>
            <a:pPr>
              <a:spcBef>
                <a:spcPts val="0"/>
              </a:spcBef>
            </a:pPr>
            <a:r>
              <a:rPr lang="en-US" sz="2000" dirty="0">
                <a:latin typeface="Calibri" panose="020F0502020204030204" pitchFamily="34" charset="0"/>
                <a:cs typeface="Calibri" panose="020F0502020204030204" pitchFamily="34" charset="0"/>
              </a:rPr>
              <a:t>The October vintage of the DAS falls short on ensuring “fitness for use” for several priority use cases.</a:t>
            </a:r>
          </a:p>
          <a:p>
            <a:pPr>
              <a:spcBef>
                <a:spcPts val="0"/>
              </a:spcBef>
            </a:pPr>
            <a:r>
              <a:rPr lang="en-US" sz="2000" dirty="0" smtClean="0">
                <a:latin typeface="Calibri" panose="020F0502020204030204" pitchFamily="34" charset="0"/>
                <a:cs typeface="Calibri" panose="020F0502020204030204" pitchFamily="34" charset="0"/>
              </a:rPr>
              <a:t>Particular areas of concern:</a:t>
            </a:r>
          </a:p>
          <a:p>
            <a:pPr marL="285750" indent="-285750">
              <a:spcBef>
                <a:spcPts val="0"/>
              </a:spcBef>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Population counts for political geographies</a:t>
            </a:r>
          </a:p>
          <a:p>
            <a:pPr marL="285750" indent="-285750">
              <a:spcBef>
                <a:spcPts val="0"/>
              </a:spcBef>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Population counts for American Indian and Alaska Native Tribes and Tribal Areas</a:t>
            </a:r>
          </a:p>
          <a:p>
            <a:pPr marL="285750" indent="-285750">
              <a:spcBef>
                <a:spcPts val="0"/>
              </a:spcBef>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Systemic biases (e.g., urban vs. rural)</a:t>
            </a:r>
          </a:p>
          <a:p>
            <a:pPr marL="285750" indent="-285750">
              <a:spcBef>
                <a:spcPts val="0"/>
              </a:spcBef>
              <a:buFont typeface="Arial" panose="020B0604020202020204" pitchFamily="34" charset="0"/>
              <a:buChar char="•"/>
            </a:pPr>
            <a:r>
              <a:rPr lang="en-US" sz="2000" b="0" dirty="0" smtClean="0">
                <a:latin typeface="Calibri" panose="020F0502020204030204" pitchFamily="34" charset="0"/>
                <a:cs typeface="Calibri" panose="020F0502020204030204" pitchFamily="34" charset="0"/>
              </a:rPr>
              <a:t>Housing statistics and vacancy rates</a:t>
            </a:r>
          </a:p>
          <a:p>
            <a:pPr marL="285750" indent="-285750">
              <a:spcBef>
                <a:spcPts val="0"/>
              </a:spcBef>
              <a:buFont typeface="Arial" panose="020B0604020202020204" pitchFamily="34" charset="0"/>
              <a:buChar char="•"/>
            </a:pPr>
            <a:endParaRPr lang="en-US" sz="2000" b="0" dirty="0" smtClean="0">
              <a:latin typeface="Calibri" panose="020F0502020204030204" pitchFamily="34" charset="0"/>
              <a:cs typeface="Calibri" panose="020F0502020204030204" pitchFamily="34" charset="0"/>
            </a:endParaRPr>
          </a:p>
          <a:p>
            <a:pPr>
              <a:spcBef>
                <a:spcPts val="0"/>
              </a:spcBef>
            </a:pPr>
            <a:r>
              <a:rPr lang="en-US" sz="2000" dirty="0" smtClean="0">
                <a:latin typeface="Calibri" panose="020F0502020204030204" pitchFamily="34" charset="0"/>
                <a:cs typeface="Calibri" panose="020F0502020204030204" pitchFamily="34" charset="0"/>
              </a:rPr>
              <a:t>These issues are substantially driven by post-processing of the noisy statistics within the DAS.</a:t>
            </a:r>
          </a:p>
          <a:p>
            <a:pPr marL="285750" indent="-285750">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There are two sources of error in the TopDown Algorithm (TDA): </a:t>
            </a:r>
          </a:p>
          <a:p>
            <a:pPr marL="803275" indent="-179388">
              <a:spcBef>
                <a:spcPts val="0"/>
              </a:spcBef>
              <a:buFont typeface="Arial" panose="020B0604020202020204" pitchFamily="34" charset="0"/>
              <a:buChar char="•"/>
            </a:pPr>
            <a:r>
              <a:rPr lang="en-US" sz="2000" b="0" dirty="0">
                <a:latin typeface="Calibri" panose="020F0502020204030204" pitchFamily="34" charset="0"/>
                <a:cs typeface="Calibri" panose="020F0502020204030204" pitchFamily="34" charset="0"/>
              </a:rPr>
              <a:t>Measurement error due to differential privacy noise (tunable through selection of </a:t>
            </a:r>
            <a:r>
              <a:rPr lang="el-GR" sz="2000" b="0" dirty="0">
                <a:latin typeface="Calibri" panose="020F0502020204030204" pitchFamily="34" charset="0"/>
                <a:cs typeface="Calibri" panose="020F0502020204030204" pitchFamily="34" charset="0"/>
              </a:rPr>
              <a:t>ε</a:t>
            </a:r>
            <a:r>
              <a:rPr lang="en-US" sz="2000" b="0" dirty="0">
                <a:latin typeface="Calibri" panose="020F0502020204030204" pitchFamily="34" charset="0"/>
                <a:cs typeface="Calibri" panose="020F0502020204030204" pitchFamily="34" charset="0"/>
              </a:rPr>
              <a:t>)</a:t>
            </a:r>
          </a:p>
          <a:p>
            <a:pPr marL="803275" indent="-179388">
              <a:spcBef>
                <a:spcPts val="0"/>
              </a:spcBef>
              <a:buFont typeface="Arial" panose="020B0604020202020204" pitchFamily="34" charset="0"/>
              <a:buChar char="•"/>
            </a:pPr>
            <a:r>
              <a:rPr lang="en-US" sz="2000" b="0" dirty="0">
                <a:latin typeface="Calibri" panose="020F0502020204030204" pitchFamily="34" charset="0"/>
                <a:cs typeface="Calibri" panose="020F0502020204030204" pitchFamily="34" charset="0"/>
              </a:rPr>
              <a:t>Post-processing error due to process of creating internally consistent, non-negative integer counts from the noisy measurements </a:t>
            </a:r>
          </a:p>
          <a:p>
            <a:pPr marL="285750" indent="-285750">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Post-processing error tends to be much larger than DP error </a:t>
            </a:r>
          </a:p>
          <a:p>
            <a:pPr marL="285750" indent="-285750">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Improving post-processing is not constrained by </a:t>
            </a:r>
            <a:r>
              <a:rPr lang="en-US" sz="2000" dirty="0" smtClean="0">
                <a:latin typeface="Calibri" panose="020F0502020204030204" pitchFamily="34" charset="0"/>
                <a:cs typeface="Calibri" panose="020F0502020204030204" pitchFamily="34" charset="0"/>
              </a:rPr>
              <a:t>DP</a:t>
            </a:r>
            <a:endParaRPr lang="en-US" sz="2000" dirty="0">
              <a:latin typeface="Calibri" panose="020F0502020204030204" pitchFamily="34" charset="0"/>
              <a:cs typeface="Calibri" panose="020F0502020204030204" pitchFamily="34" charset="0"/>
            </a:endParaRP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Tree>
    <p:extLst>
      <p:ext uri="{BB962C8B-B14F-4D97-AF65-F5344CB8AC3E}">
        <p14:creationId xmlns:p14="http://schemas.microsoft.com/office/powerpoint/2010/main" val="308946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clrChange>
              <a:clrFrom>
                <a:srgbClr val="66682D"/>
              </a:clrFrom>
              <a:clrTo>
                <a:srgbClr val="66682D">
                  <a:alpha val="0"/>
                </a:srgbClr>
              </a:clrTo>
            </a:clrChange>
            <a:lum bright="70000" contrast="-70000"/>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0587" y="837271"/>
            <a:ext cx="8693601" cy="512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933651" y="1183529"/>
            <a:ext cx="10241280" cy="442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60" normalizeH="0" baseline="0" noProof="0" dirty="0" smtClean="0">
                <a:ln>
                  <a:noFill/>
                </a:ln>
                <a:solidFill>
                  <a:srgbClr val="205493"/>
                </a:solidFill>
                <a:effectLst/>
                <a:uLnTx/>
                <a:uFillTx/>
                <a:latin typeface="Century Gothic" panose="020B0502020202020204" pitchFamily="34" charset="0"/>
                <a:ea typeface="+mj-ea"/>
                <a:cs typeface="+mj-cs"/>
              </a:rPr>
              <a:t>2020 Redistricting Data Program</a:t>
            </a: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t/>
            </a:r>
            <a:br>
              <a:rPr kumimoji="0" lang="en-US" sz="2400" b="1" i="0" u="none" strike="noStrike" kern="1200" cap="none" spc="60" normalizeH="0" baseline="0" noProof="0" dirty="0" smtClean="0">
                <a:ln>
                  <a:noFill/>
                </a:ln>
                <a:solidFill>
                  <a:prstClr val="black">
                    <a:lumMod val="75000"/>
                    <a:lumOff val="25000"/>
                  </a:prstClr>
                </a:solidFill>
                <a:effectLst/>
                <a:uLnTx/>
                <a:uFillTx/>
                <a:latin typeface="Century Gothic" panose="020B0502020202020204" pitchFamily="34" charset="0"/>
                <a:ea typeface="+mj-ea"/>
                <a:cs typeface="+mj-cs"/>
              </a:rPr>
            </a:br>
            <a:endParaRPr kumimoji="0" lang="en-US" sz="1800" b="1" i="0" u="none" strike="noStrike" kern="1200" cap="none" spc="60" normalizeH="0" baseline="0" noProof="0" dirty="0">
              <a:ln>
                <a:noFill/>
              </a:ln>
              <a:solidFill>
                <a:srgbClr val="9F2842"/>
              </a:solidFill>
              <a:effectLst/>
              <a:uLnTx/>
              <a:uFillTx/>
              <a:latin typeface="Century Gothic" panose="020B0502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82561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67512" y="506402"/>
            <a:ext cx="10707189" cy="708249"/>
          </a:xfrm>
        </p:spPr>
        <p:txBody>
          <a:bodyPr/>
          <a:lstStyle/>
          <a:p>
            <a:r>
              <a:rPr lang="en-US" dirty="0" smtClean="0"/>
              <a:t>Privacy-Protected Microdata Files</a:t>
            </a:r>
            <a:endParaRPr lang="en-US" dirty="0"/>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Gotham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231F20"/>
              </a:solidFill>
              <a:effectLst/>
              <a:uLnTx/>
              <a:uFillTx/>
              <a:latin typeface="Gotham Book"/>
              <a:ea typeface="+mn-ea"/>
              <a:cs typeface="+mn-cs"/>
            </a:endParaRPr>
          </a:p>
        </p:txBody>
      </p:sp>
      <p:sp>
        <p:nvSpPr>
          <p:cNvPr id="10" name="Content Placeholder 9"/>
          <p:cNvSpPr>
            <a:spLocks noGrp="1"/>
          </p:cNvSpPr>
          <p:nvPr>
            <p:ph idx="1"/>
          </p:nvPr>
        </p:nvSpPr>
        <p:spPr>
          <a:xfrm>
            <a:off x="667512" y="2088107"/>
            <a:ext cx="10707189" cy="3479683"/>
          </a:xfrm>
        </p:spPr>
        <p:txBody>
          <a:bodyPr>
            <a:normAutofit/>
          </a:bodyPr>
          <a:lstStyle/>
          <a:p>
            <a:pPr fontAlgn="base"/>
            <a:r>
              <a:rPr lang="en-US" dirty="0"/>
              <a:t>To </a:t>
            </a:r>
            <a:r>
              <a:rPr lang="en-US" dirty="0" smtClean="0"/>
              <a:t>further assist </a:t>
            </a:r>
            <a:r>
              <a:rPr lang="en-US" dirty="0"/>
              <a:t>with </a:t>
            </a:r>
            <a:r>
              <a:rPr lang="en-US" dirty="0" smtClean="0"/>
              <a:t>data users’ evaluations, </a:t>
            </a:r>
            <a:r>
              <a:rPr lang="en-US" dirty="0"/>
              <a:t>we are </a:t>
            </a:r>
            <a:r>
              <a:rPr lang="en-US" dirty="0" smtClean="0"/>
              <a:t>also </a:t>
            </a:r>
            <a:r>
              <a:rPr lang="en-US" dirty="0"/>
              <a:t>releasing </a:t>
            </a:r>
            <a:r>
              <a:rPr lang="en-US" dirty="0" smtClean="0"/>
              <a:t>“</a:t>
            </a:r>
            <a:r>
              <a:rPr lang="en-US" dirty="0"/>
              <a:t>Privacy-Protected Microdata Files” (PPMFs), which are the underlying microdata files for the entire nation used to generate the Detailed Summary Metrics.</a:t>
            </a:r>
          </a:p>
          <a:p>
            <a:pPr fontAlgn="base"/>
            <a:r>
              <a:rPr lang="en-US" dirty="0" smtClean="0"/>
              <a:t>While </a:t>
            </a:r>
            <a:r>
              <a:rPr lang="en-US" dirty="0"/>
              <a:t>these PPMFs are untabulated microdata records, members of the </a:t>
            </a:r>
            <a:r>
              <a:rPr lang="en-US" dirty="0">
                <a:hlinkClick r:id="rId3"/>
              </a:rPr>
              <a:t>Committee on National Statistics</a:t>
            </a:r>
            <a:r>
              <a:rPr lang="en-US" dirty="0"/>
              <a:t>’ expert </a:t>
            </a:r>
            <a:r>
              <a:rPr lang="en-US" dirty="0" smtClean="0"/>
              <a:t>group, through the IPUMS/NHGIS</a:t>
            </a:r>
            <a:r>
              <a:rPr lang="en-US" dirty="0"/>
              <a:t> </a:t>
            </a:r>
            <a:r>
              <a:rPr lang="en-US" dirty="0" smtClean="0"/>
              <a:t>have </a:t>
            </a:r>
            <a:r>
              <a:rPr lang="en-US" dirty="0" smtClean="0">
                <a:hlinkClick r:id="rId4"/>
              </a:rPr>
              <a:t>tabulated and posted </a:t>
            </a:r>
            <a:r>
              <a:rPr lang="en-US" dirty="0"/>
              <a:t>data tables </a:t>
            </a:r>
            <a:r>
              <a:rPr lang="en-US" dirty="0" smtClean="0"/>
              <a:t>to support data users’ evaluations.</a:t>
            </a:r>
            <a:endParaRPr lang="en-US" dirty="0" smtClean="0">
              <a:hlinkClick r:id=""/>
            </a:endParaRPr>
          </a:p>
          <a:p>
            <a:r>
              <a:rPr lang="en-US" dirty="0" smtClean="0">
                <a:hlinkClick r:id=""/>
              </a:rPr>
              <a:t>https</a:t>
            </a:r>
            <a:r>
              <a:rPr lang="en-US" dirty="0">
                <a:hlinkClick r:id="rId5"/>
              </a:rPr>
              <a:t>://www.census.gov/programs-surveys/decennial-census/2020-census/planning-management/2020-census-data-products/2020-das-metrics.html</a:t>
            </a:r>
            <a:endParaRPr lang="en-US" dirty="0"/>
          </a:p>
        </p:txBody>
      </p:sp>
    </p:spTree>
    <p:extLst>
      <p:ext uri="{BB962C8B-B14F-4D97-AF65-F5344CB8AC3E}">
        <p14:creationId xmlns:p14="http://schemas.microsoft.com/office/powerpoint/2010/main" val="142953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5" y="1058863"/>
            <a:ext cx="10240964" cy="368155"/>
          </a:xfrm>
        </p:spPr>
        <p:txBody>
          <a:bodyPr/>
          <a:lstStyle/>
          <a:p>
            <a:r>
              <a:rPr lang="en-US" sz="4400" dirty="0" smtClean="0"/>
              <a:t>Additional Resources</a:t>
            </a:r>
            <a:endParaRPr lang="en-US" sz="4400" dirty="0"/>
          </a:p>
        </p:txBody>
      </p:sp>
      <p:sp>
        <p:nvSpPr>
          <p:cNvPr id="3" name="TextBox 2"/>
          <p:cNvSpPr txBox="1"/>
          <p:nvPr/>
        </p:nvSpPr>
        <p:spPr>
          <a:xfrm>
            <a:off x="404734" y="1842655"/>
            <a:ext cx="11422505" cy="2308324"/>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Gotham Book"/>
                <a:ea typeface="+mn-ea"/>
                <a:cs typeface="+mn-cs"/>
              </a:rPr>
              <a:t>Disclosure Avoidance and the 2020 Census Website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Gotham Book"/>
                <a:ea typeface="+mn-ea"/>
                <a:cs typeface="+mn-cs"/>
                <a:hlinkClick r:id="rId3"/>
              </a:rPr>
              <a:t>https://</a:t>
            </a:r>
            <a:r>
              <a:rPr kumimoji="0" lang="en-US" sz="2400" b="0" i="0" u="none" strike="noStrike" kern="1200" cap="none" spc="0" normalizeH="0" baseline="0" noProof="0" dirty="0" smtClean="0">
                <a:ln>
                  <a:noFill/>
                </a:ln>
                <a:solidFill>
                  <a:prstClr val="black"/>
                </a:solidFill>
                <a:effectLst/>
                <a:uLnTx/>
                <a:uFillTx/>
                <a:latin typeface="Gotham Book"/>
                <a:ea typeface="+mn-ea"/>
                <a:cs typeface="+mn-cs"/>
                <a:hlinkClick r:id="rId3"/>
              </a:rPr>
              <a:t>www.census.gov/about/policies/privacy/statistical_safeguards/disclosure-avoidance-2020-census.html</a:t>
            </a:r>
            <a:endParaRPr kumimoji="0" lang="en-US" sz="2400" b="0" i="0" u="none" strike="noStrike" kern="1200" cap="none" spc="0" normalizeH="0" baseline="0" noProof="0" dirty="0" smtClean="0">
              <a:ln>
                <a:noFill/>
              </a:ln>
              <a:solidFill>
                <a:prstClr val="black"/>
              </a:solidFill>
              <a:effectLst/>
              <a:uLnTx/>
              <a:uFillTx/>
              <a:latin typeface="Gotham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otham Book"/>
                <a:ea typeface="+mn-ea"/>
                <a:cs typeface="+mn-cs"/>
              </a:rPr>
              <a:t>Questions? Suggestions?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Gotham Book"/>
                <a:ea typeface="+mn-ea"/>
                <a:cs typeface="+mn-cs"/>
              </a:rPr>
              <a:t>Email them to </a:t>
            </a:r>
            <a:r>
              <a:rPr kumimoji="0" lang="en-US" sz="2400" b="0" i="0" u="none" strike="noStrike" kern="1200" cap="none" spc="0" normalizeH="0" baseline="0" noProof="0" dirty="0" smtClean="0">
                <a:ln>
                  <a:noFill/>
                </a:ln>
                <a:solidFill>
                  <a:prstClr val="black"/>
                </a:solidFill>
                <a:effectLst/>
                <a:uLnTx/>
                <a:uFillTx/>
                <a:latin typeface="Gotham Book"/>
                <a:ea typeface="+mn-ea"/>
                <a:cs typeface="+mn-cs"/>
                <a:hlinkClick r:id="rId4"/>
              </a:rPr>
              <a:t>2020DAS@census.gov</a:t>
            </a:r>
            <a:r>
              <a:rPr kumimoji="0" lang="en-US" sz="2400" b="0" i="0" u="none" strike="noStrike" kern="1200" cap="none" spc="0" normalizeH="0" baseline="0" noProof="0" dirty="0" smtClean="0">
                <a:ln>
                  <a:noFill/>
                </a:ln>
                <a:solidFill>
                  <a:prstClr val="black"/>
                </a:solidFill>
                <a:effectLst/>
                <a:uLnTx/>
                <a:uFillTx/>
                <a:latin typeface="Gotham Book"/>
                <a:ea typeface="+mn-ea"/>
                <a:cs typeface="+mn-cs"/>
              </a:rPr>
              <a:t> </a:t>
            </a:r>
            <a:endParaRPr kumimoji="0" lang="en-US" sz="2400" b="0"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4140975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785-23C7-4CFD-80DE-3CDCED88D8BB}"/>
              </a:ext>
            </a:extLst>
          </p:cNvPr>
          <p:cNvSpPr>
            <a:spLocks noGrp="1"/>
          </p:cNvSpPr>
          <p:nvPr>
            <p:ph type="ctrTitle"/>
          </p:nvPr>
        </p:nvSpPr>
        <p:spPr>
          <a:xfrm>
            <a:off x="669925" y="1058863"/>
            <a:ext cx="10240964" cy="368155"/>
          </a:xfrm>
        </p:spPr>
        <p:txBody>
          <a:bodyPr/>
          <a:lstStyle/>
          <a:p>
            <a:r>
              <a:rPr lang="en-US" sz="4400" dirty="0" smtClean="0"/>
              <a:t>Thank you</a:t>
            </a:r>
            <a:endParaRPr lang="en-US" sz="4400" dirty="0"/>
          </a:p>
        </p:txBody>
      </p:sp>
      <p:sp>
        <p:nvSpPr>
          <p:cNvPr id="4" name="Rectangle 3"/>
          <p:cNvSpPr/>
          <p:nvPr/>
        </p:nvSpPr>
        <p:spPr>
          <a:xfrm>
            <a:off x="669925" y="3793094"/>
            <a:ext cx="6096000" cy="236988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James Whitehorne</a:t>
            </a:r>
            <a:endParaRPr kumimoji="0" lang="en-US" sz="2000" b="1"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US" sz="2000" dirty="0" smtClean="0">
                <a:solidFill>
                  <a:prstClr val="black"/>
                </a:solidFill>
                <a:latin typeface="Gotham Book"/>
              </a:rPr>
              <a:t>Office Chief</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Redistricting</a:t>
            </a:r>
            <a:r>
              <a:rPr kumimoji="0" lang="en-US" sz="2000" b="0" i="0" u="none" strike="noStrike" kern="1200" cap="none" spc="0" normalizeH="0" noProof="0" dirty="0" smtClean="0">
                <a:ln>
                  <a:noFill/>
                </a:ln>
                <a:solidFill>
                  <a:prstClr val="black"/>
                </a:solidFill>
                <a:effectLst/>
                <a:uLnTx/>
                <a:uFillTx/>
                <a:latin typeface="Gotham Book"/>
                <a:ea typeface="+mn-ea"/>
                <a:cs typeface="+mn-cs"/>
              </a:rPr>
              <a:t> &amp; Voting Rights Data Office</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otham Book"/>
                <a:ea typeface="+mn-ea"/>
                <a:cs typeface="+mn-cs"/>
              </a:rPr>
              <a:t>U.S. Census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Bureau</a:t>
            </a:r>
          </a:p>
          <a:p>
            <a:pPr marL="0" marR="0" lvl="0" indent="0" algn="l" defTabSz="914400" rtl="0" eaLnBrk="1" fontAlgn="auto" latinLnBrk="0" hangingPunct="1">
              <a:lnSpc>
                <a:spcPct val="100000"/>
              </a:lnSpc>
              <a:spcBef>
                <a:spcPts val="0"/>
              </a:spcBef>
              <a:spcAft>
                <a:spcPts val="2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301-763-4039</a:t>
            </a:r>
          </a:p>
          <a:p>
            <a:pPr marL="0" marR="0" lvl="0" indent="0" algn="l" defTabSz="914400" rtl="0" eaLnBrk="1" fontAlgn="auto" latinLnBrk="0" hangingPunct="1">
              <a:lnSpc>
                <a:spcPct val="100000"/>
              </a:lnSpc>
              <a:spcBef>
                <a:spcPts val="0"/>
              </a:spcBef>
              <a:spcAft>
                <a:spcPts val="200"/>
              </a:spcAft>
              <a:buClrTx/>
              <a:buSzTx/>
              <a:buFontTx/>
              <a:buNone/>
              <a:tabLst/>
              <a:defRPr/>
            </a:pPr>
            <a:r>
              <a:rPr lang="en-US" sz="2000" dirty="0" smtClean="0">
                <a:solidFill>
                  <a:prstClr val="black"/>
                </a:solidFill>
                <a:latin typeface="Gotham Book"/>
              </a:rPr>
              <a:t>rdo@census.gov</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p:txBody>
      </p:sp>
    </p:spTree>
    <p:extLst>
      <p:ext uri="{BB962C8B-B14F-4D97-AF65-F5344CB8AC3E}">
        <p14:creationId xmlns:p14="http://schemas.microsoft.com/office/powerpoint/2010/main" val="1469889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52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14723" y="1181890"/>
          <a:ext cx="11171510" cy="4881880"/>
        </p:xfrm>
        <a:graphic>
          <a:graphicData uri="http://schemas.openxmlformats.org/drawingml/2006/table">
            <a:tbl>
              <a:tblPr firstRow="1" bandRow="1">
                <a:tableStyleId>{5C22544A-7EE6-4342-B048-85BDC9FD1C3A}</a:tableStyleId>
              </a:tblPr>
              <a:tblGrid>
                <a:gridCol w="1768214">
                  <a:extLst>
                    <a:ext uri="{9D8B030D-6E8A-4147-A177-3AD203B41FA5}">
                      <a16:colId xmlns:a16="http://schemas.microsoft.com/office/drawing/2014/main" val="2968903493"/>
                    </a:ext>
                  </a:extLst>
                </a:gridCol>
                <a:gridCol w="1342352">
                  <a:extLst>
                    <a:ext uri="{9D8B030D-6E8A-4147-A177-3AD203B41FA5}">
                      <a16:colId xmlns:a16="http://schemas.microsoft.com/office/drawing/2014/main" val="1371540048"/>
                    </a:ext>
                  </a:extLst>
                </a:gridCol>
                <a:gridCol w="3984844">
                  <a:extLst>
                    <a:ext uri="{9D8B030D-6E8A-4147-A177-3AD203B41FA5}">
                      <a16:colId xmlns:a16="http://schemas.microsoft.com/office/drawing/2014/main" val="2215125110"/>
                    </a:ext>
                  </a:extLst>
                </a:gridCol>
                <a:gridCol w="4076100">
                  <a:extLst>
                    <a:ext uri="{9D8B030D-6E8A-4147-A177-3AD203B41FA5}">
                      <a16:colId xmlns:a16="http://schemas.microsoft.com/office/drawing/2014/main" val="4222822197"/>
                    </a:ext>
                  </a:extLst>
                </a:gridCol>
              </a:tblGrid>
              <a:tr h="370840">
                <a:tc gridSpan="2">
                  <a:txBody>
                    <a:bodyPr/>
                    <a:lstStyle/>
                    <a:p>
                      <a:endParaRPr lang="en-US" dirty="0"/>
                    </a:p>
                  </a:txBody>
                  <a:tcPr/>
                </a:tc>
                <a:tc hMerge="1">
                  <a:txBody>
                    <a:bodyPr/>
                    <a:lstStyle/>
                    <a:p>
                      <a:endParaRPr lang="en-US"/>
                    </a:p>
                  </a:txBody>
                  <a:tcPr/>
                </a:tc>
                <a:tc>
                  <a:txBody>
                    <a:bodyPr/>
                    <a:lstStyle/>
                    <a:p>
                      <a:r>
                        <a:rPr lang="en-US" dirty="0" smtClean="0"/>
                        <a:t>APPORTIONMENT</a:t>
                      </a:r>
                      <a:endParaRPr lang="en-US" dirty="0"/>
                    </a:p>
                  </a:txBody>
                  <a:tcPr/>
                </a:tc>
                <a:tc>
                  <a:txBody>
                    <a:bodyPr/>
                    <a:lstStyle/>
                    <a:p>
                      <a:r>
                        <a:rPr lang="en-US" dirty="0" smtClean="0"/>
                        <a:t>REDISTRICTING</a:t>
                      </a:r>
                      <a:endParaRPr lang="en-US" dirty="0"/>
                    </a:p>
                  </a:txBody>
                  <a:tcPr/>
                </a:tc>
                <a:extLst>
                  <a:ext uri="{0D108BD9-81ED-4DB2-BD59-A6C34878D82A}">
                    <a16:rowId xmlns:a16="http://schemas.microsoft.com/office/drawing/2014/main" val="96003697"/>
                  </a:ext>
                </a:extLst>
              </a:tr>
              <a:tr h="370840">
                <a:tc rowSpan="2">
                  <a:txBody>
                    <a:bodyPr/>
                    <a:lstStyle/>
                    <a:p>
                      <a:pPr algn="l">
                        <a:lnSpc>
                          <a:spcPct val="200000"/>
                        </a:lnSpc>
                      </a:pPr>
                      <a:r>
                        <a:rPr lang="en-US" dirty="0" smtClean="0"/>
                        <a:t>Geography</a:t>
                      </a:r>
                      <a:endParaRPr lang="en-US" dirty="0"/>
                    </a:p>
                  </a:txBody>
                  <a:tcPr>
                    <a:solidFill>
                      <a:schemeClr val="tx2">
                        <a:lumMod val="10000"/>
                        <a:lumOff val="90000"/>
                      </a:schemeClr>
                    </a:solidFill>
                  </a:tcPr>
                </a:tc>
                <a:tc>
                  <a:txBody>
                    <a:bodyPr/>
                    <a:lstStyle/>
                    <a:p>
                      <a:r>
                        <a:rPr lang="en-US" dirty="0" smtClean="0"/>
                        <a:t>Largest</a:t>
                      </a:r>
                      <a:endParaRPr lang="en-US" dirty="0"/>
                    </a:p>
                  </a:txBody>
                  <a:tcPr>
                    <a:solidFill>
                      <a:schemeClr val="tx2">
                        <a:lumMod val="10000"/>
                        <a:lumOff val="90000"/>
                      </a:schemeClr>
                    </a:solidFill>
                  </a:tcPr>
                </a:tc>
                <a:tc>
                  <a:txBody>
                    <a:bodyPr/>
                    <a:lstStyle/>
                    <a:p>
                      <a:r>
                        <a:rPr lang="en-US" dirty="0" smtClean="0"/>
                        <a:t>State</a:t>
                      </a:r>
                      <a:endParaRPr lang="en-US" dirty="0"/>
                    </a:p>
                  </a:txBody>
                  <a:tcPr>
                    <a:solidFill>
                      <a:schemeClr val="tx2">
                        <a:lumMod val="10000"/>
                        <a:lumOff val="90000"/>
                      </a:schemeClr>
                    </a:solidFill>
                  </a:tcPr>
                </a:tc>
                <a:tc>
                  <a:txBody>
                    <a:bodyPr/>
                    <a:lstStyle/>
                    <a:p>
                      <a:r>
                        <a:rPr lang="en-US" baseline="0" dirty="0" smtClean="0"/>
                        <a:t>State</a:t>
                      </a:r>
                      <a:endParaRPr lang="en-US" dirty="0"/>
                    </a:p>
                  </a:txBody>
                  <a:tcPr>
                    <a:solidFill>
                      <a:schemeClr val="tx2">
                        <a:lumMod val="10000"/>
                        <a:lumOff val="90000"/>
                      </a:schemeClr>
                    </a:solidFill>
                  </a:tcPr>
                </a:tc>
                <a:extLst>
                  <a:ext uri="{0D108BD9-81ED-4DB2-BD59-A6C34878D82A}">
                    <a16:rowId xmlns:a16="http://schemas.microsoft.com/office/drawing/2014/main" val="2519255170"/>
                  </a:ext>
                </a:extLst>
              </a:tr>
              <a:tr h="370840">
                <a:tc vMerge="1">
                  <a:txBody>
                    <a:bodyPr/>
                    <a:lstStyle/>
                    <a:p>
                      <a:endParaRPr lang="en-US" dirty="0"/>
                    </a:p>
                  </a:txBody>
                  <a:tcPr/>
                </a:tc>
                <a:tc>
                  <a:txBody>
                    <a:bodyPr/>
                    <a:lstStyle/>
                    <a:p>
                      <a:r>
                        <a:rPr lang="en-US" dirty="0" smtClean="0"/>
                        <a:t>Smallest</a:t>
                      </a:r>
                      <a:endParaRPr lang="en-US" dirty="0"/>
                    </a:p>
                  </a:txBody>
                  <a:tcPr/>
                </a:tc>
                <a:tc>
                  <a:txBody>
                    <a:bodyPr/>
                    <a:lstStyle/>
                    <a:p>
                      <a:r>
                        <a:rPr lang="en-US" dirty="0" smtClean="0"/>
                        <a:t>State</a:t>
                      </a:r>
                      <a:endParaRPr lang="en-US" dirty="0"/>
                    </a:p>
                  </a:txBody>
                  <a:tcPr/>
                </a:tc>
                <a:tc>
                  <a:txBody>
                    <a:bodyPr/>
                    <a:lstStyle/>
                    <a:p>
                      <a:r>
                        <a:rPr lang="en-US" dirty="0" smtClean="0"/>
                        <a:t>Census Block</a:t>
                      </a:r>
                      <a:endParaRPr lang="en-US" dirty="0"/>
                    </a:p>
                  </a:txBody>
                  <a:tcPr/>
                </a:tc>
                <a:extLst>
                  <a:ext uri="{0D108BD9-81ED-4DB2-BD59-A6C34878D82A}">
                    <a16:rowId xmlns:a16="http://schemas.microsoft.com/office/drawing/2014/main" val="2131002914"/>
                  </a:ext>
                </a:extLst>
              </a:tr>
              <a:tr h="370840">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06082547"/>
                  </a:ext>
                </a:extLst>
              </a:tr>
              <a:tr h="370840">
                <a:tc gridSpan="2">
                  <a:txBody>
                    <a:bodyPr/>
                    <a:lstStyle/>
                    <a:p>
                      <a:r>
                        <a:rPr lang="en-US" dirty="0" smtClean="0"/>
                        <a:t>Who</a:t>
                      </a:r>
                      <a:r>
                        <a:rPr lang="en-US" baseline="0" dirty="0" smtClean="0"/>
                        <a:t> is counted</a:t>
                      </a:r>
                      <a:endParaRPr lang="en-US" dirty="0"/>
                    </a:p>
                  </a:txBody>
                  <a:tcPr/>
                </a:tc>
                <a:tc hMerge="1">
                  <a:txBody>
                    <a:bodyPr/>
                    <a:lstStyle/>
                    <a:p>
                      <a:endParaRPr lang="en-US"/>
                    </a:p>
                  </a:txBody>
                  <a:tcPr/>
                </a:tc>
                <a:tc>
                  <a:txBody>
                    <a:bodyPr/>
                    <a:lstStyle/>
                    <a:p>
                      <a:r>
                        <a:rPr lang="en-US" dirty="0" smtClean="0"/>
                        <a:t>Resident Population + Federally</a:t>
                      </a:r>
                      <a:r>
                        <a:rPr lang="en-US" baseline="0" dirty="0" smtClean="0"/>
                        <a:t> Affiliated Count Overseas</a:t>
                      </a:r>
                      <a:endParaRPr lang="en-US" dirty="0"/>
                    </a:p>
                  </a:txBody>
                  <a:tcPr/>
                </a:tc>
                <a:tc>
                  <a:txBody>
                    <a:bodyPr/>
                    <a:lstStyle/>
                    <a:p>
                      <a:r>
                        <a:rPr lang="en-US" dirty="0" smtClean="0"/>
                        <a:t>Resident Population Only</a:t>
                      </a:r>
                      <a:endParaRPr lang="en-US" dirty="0"/>
                    </a:p>
                  </a:txBody>
                  <a:tcPr/>
                </a:tc>
                <a:extLst>
                  <a:ext uri="{0D108BD9-81ED-4DB2-BD59-A6C34878D82A}">
                    <a16:rowId xmlns:a16="http://schemas.microsoft.com/office/drawing/2014/main" val="1101991483"/>
                  </a:ext>
                </a:extLst>
              </a:tr>
              <a:tr h="370840">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32285957"/>
                  </a:ext>
                </a:extLst>
              </a:tr>
              <a:tr h="370840">
                <a:tc gridSpan="2">
                  <a:txBody>
                    <a:bodyPr/>
                    <a:lstStyle/>
                    <a:p>
                      <a:r>
                        <a:rPr lang="en-US" dirty="0" smtClean="0"/>
                        <a:t>What is reported</a:t>
                      </a:r>
                      <a:endParaRPr lang="en-US" dirty="0"/>
                    </a:p>
                  </a:txBody>
                  <a:tcPr/>
                </a:tc>
                <a:tc hMerge="1">
                  <a:txBody>
                    <a:bodyPr/>
                    <a:lstStyle/>
                    <a:p>
                      <a:endParaRPr lang="en-US"/>
                    </a:p>
                  </a:txBody>
                  <a:tcPr/>
                </a:tc>
                <a:tc>
                  <a:txBody>
                    <a:bodyPr/>
                    <a:lstStyle/>
                    <a:p>
                      <a:r>
                        <a:rPr lang="en-US" dirty="0" smtClean="0"/>
                        <a:t>Total Population only</a:t>
                      </a:r>
                      <a:endParaRPr lang="en-US" dirty="0"/>
                    </a:p>
                  </a:txBody>
                  <a:tcPr/>
                </a:tc>
                <a:tc>
                  <a:txBody>
                    <a:bodyPr/>
                    <a:lstStyle/>
                    <a:p>
                      <a:r>
                        <a:rPr lang="en-US" dirty="0" smtClean="0"/>
                        <a:t>Race, ethnicity, and select housing characteristics</a:t>
                      </a:r>
                      <a:endParaRPr lang="en-US" dirty="0"/>
                    </a:p>
                  </a:txBody>
                  <a:tcPr/>
                </a:tc>
                <a:extLst>
                  <a:ext uri="{0D108BD9-81ED-4DB2-BD59-A6C34878D82A}">
                    <a16:rowId xmlns:a16="http://schemas.microsoft.com/office/drawing/2014/main" val="4043386139"/>
                  </a:ext>
                </a:extLst>
              </a:tr>
              <a:tr h="255750">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87713743"/>
                  </a:ext>
                </a:extLst>
              </a:tr>
              <a:tr h="370840">
                <a:tc gridSpan="2">
                  <a:txBody>
                    <a:bodyPr/>
                    <a:lstStyle/>
                    <a:p>
                      <a:r>
                        <a:rPr lang="en-US" dirty="0" smtClean="0"/>
                        <a:t>Disclosure Avoidance</a:t>
                      </a:r>
                      <a:endParaRPr lang="en-US" dirty="0"/>
                    </a:p>
                  </a:txBody>
                  <a:tcPr/>
                </a:tc>
                <a:tc hMerge="1">
                  <a:txBody>
                    <a:bodyPr/>
                    <a:lstStyle/>
                    <a:p>
                      <a:endParaRPr lang="en-US"/>
                    </a:p>
                  </a:txBody>
                  <a:tcPr/>
                </a:tc>
                <a:tc>
                  <a:txBody>
                    <a:bodyPr/>
                    <a:lstStyle/>
                    <a:p>
                      <a:r>
                        <a:rPr lang="en-US" dirty="0" smtClean="0"/>
                        <a:t>None</a:t>
                      </a:r>
                      <a:endParaRPr lang="en-US" dirty="0"/>
                    </a:p>
                  </a:txBody>
                  <a:tcPr/>
                </a:tc>
                <a:tc>
                  <a:txBody>
                    <a:bodyPr/>
                    <a:lstStyle/>
                    <a:p>
                      <a:r>
                        <a:rPr lang="en-US" dirty="0" smtClean="0"/>
                        <a:t>Differentially</a:t>
                      </a:r>
                      <a:r>
                        <a:rPr lang="en-US" baseline="0" dirty="0" smtClean="0"/>
                        <a:t> Private (TopDown Algorithm)</a:t>
                      </a:r>
                      <a:endParaRPr lang="en-US" dirty="0"/>
                    </a:p>
                  </a:txBody>
                  <a:tcPr/>
                </a:tc>
                <a:extLst>
                  <a:ext uri="{0D108BD9-81ED-4DB2-BD59-A6C34878D82A}">
                    <a16:rowId xmlns:a16="http://schemas.microsoft.com/office/drawing/2014/main" val="4238222617"/>
                  </a:ext>
                </a:extLst>
              </a:tr>
              <a:tr h="370840">
                <a:tc gridSpan="2">
                  <a:txBody>
                    <a:bodyPr/>
                    <a:lstStyle/>
                    <a:p>
                      <a:endParaRPr lang="en-US" dirty="0"/>
                    </a:p>
                  </a:txBody>
                  <a:tcPr/>
                </a:tc>
                <a:tc hMerge="1">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37819124"/>
                  </a:ext>
                </a:extLst>
              </a:tr>
              <a:tr h="370840">
                <a:tc gridSpan="2">
                  <a:txBody>
                    <a:bodyPr/>
                    <a:lstStyle/>
                    <a:p>
                      <a:r>
                        <a:rPr lang="en-US" dirty="0" smtClean="0"/>
                        <a:t>Statutory</a:t>
                      </a:r>
                      <a:r>
                        <a:rPr lang="en-US" baseline="0" dirty="0" smtClean="0"/>
                        <a:t> Deadlines</a:t>
                      </a:r>
                      <a:endParaRPr lang="en-US" dirty="0"/>
                    </a:p>
                  </a:txBody>
                  <a:tcPr/>
                </a:tc>
                <a:tc hMerge="1">
                  <a:txBody>
                    <a:bodyPr/>
                    <a:lstStyle/>
                    <a:p>
                      <a:endParaRPr lang="en-US"/>
                    </a:p>
                  </a:txBody>
                  <a:tcPr/>
                </a:tc>
                <a:tc>
                  <a:txBody>
                    <a:bodyPr/>
                    <a:lstStyle/>
                    <a:p>
                      <a:r>
                        <a:rPr lang="en-US" dirty="0" smtClean="0"/>
                        <a:t>December 31, 2020</a:t>
                      </a:r>
                      <a:r>
                        <a:rPr lang="en-US" baseline="0" dirty="0" smtClean="0"/>
                        <a:t> (April 30, 2021)</a:t>
                      </a:r>
                      <a:endParaRPr lang="en-US" dirty="0"/>
                    </a:p>
                  </a:txBody>
                  <a:tcPr/>
                </a:tc>
                <a:tc>
                  <a:txBody>
                    <a:bodyPr/>
                    <a:lstStyle/>
                    <a:p>
                      <a:r>
                        <a:rPr lang="en-US" dirty="0" smtClean="0"/>
                        <a:t>April 1, 2021 (July 31, 2021)</a:t>
                      </a:r>
                      <a:endParaRPr lang="en-US" dirty="0"/>
                    </a:p>
                  </a:txBody>
                  <a:tcPr/>
                </a:tc>
                <a:extLst>
                  <a:ext uri="{0D108BD9-81ED-4DB2-BD59-A6C34878D82A}">
                    <a16:rowId xmlns:a16="http://schemas.microsoft.com/office/drawing/2014/main" val="179236571"/>
                  </a:ext>
                </a:extLst>
              </a:tr>
            </a:tbl>
          </a:graphicData>
        </a:graphic>
      </p:graphicFrame>
      <p:sp>
        <p:nvSpPr>
          <p:cNvPr id="4" name="Rectangle 3"/>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Apportionment vs. Redistricting</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52601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4720" y="1163096"/>
            <a:ext cx="11020788" cy="55707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Program Mission</a:t>
            </a:r>
            <a:r>
              <a:rPr kumimoji="0" lang="en-US" sz="2000" b="1" i="0" u="none" strike="noStrike" kern="1200" cap="none" spc="0" normalizeH="0" baseline="0" noProof="0" dirty="0">
                <a:ln>
                  <a:noFill/>
                </a:ln>
                <a:solidFill>
                  <a:prstClr val="black">
                    <a:lumMod val="75000"/>
                    <a:lumOff val="25000"/>
                  </a:prstClr>
                </a:solidFill>
                <a:effectLst/>
                <a:uLnTx/>
                <a:uFillTx/>
                <a:latin typeface="Gotham Book"/>
                <a:ea typeface="+mn-ea"/>
                <a:cs typeface="+mn-cs"/>
              </a:rPr>
              <a:t>:</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 Provide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states </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an opportunity to identify the geographic areas for which specific tabulations of population are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needed for legislative redistricting and to deliver high quality data for those areas in a timely manner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Identified “geographic areas desired”: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Census Tabulation Blocks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Voting Districts (e.g. precincts, wards,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Legislative and Congressional Districts</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Requirements: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Establish </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program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Identify required tabulations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Conduct </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the program in a non-partisan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manner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Deliver </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the tabulations to the governor and the officers or public bodies having initial responsibility for the legislative apportionment or districting of each State no later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than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    1 </a:t>
            </a:r>
            <a:r>
              <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rPr>
              <a:t>year from Census Day (April 1, </a:t>
            </a:r>
            <a:r>
              <a:rPr kumimoji="0" lang="en-US" sz="20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2021)*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Gotham Book"/>
                <a:ea typeface="+mn-ea"/>
                <a:cs typeface="+mn-cs"/>
              </a:rPr>
              <a:t>*request for statutory extension to July 31</a:t>
            </a:r>
          </a:p>
        </p:txBody>
      </p:sp>
      <p:sp>
        <p:nvSpPr>
          <p:cNvPr id="4" name="Rectangle 3"/>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Public Law 94-171</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102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720" y="1136094"/>
            <a:ext cx="112803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Phase 3 –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Prototype Data</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Phase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 Official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Data</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5" name="Table 4"/>
          <p:cNvGraphicFramePr>
            <a:graphicFrameLocks noGrp="1"/>
          </p:cNvGraphicFramePr>
          <p:nvPr>
            <p:extLst/>
          </p:nvPr>
        </p:nvGraphicFramePr>
        <p:xfrm>
          <a:off x="514720" y="1544458"/>
          <a:ext cx="11011496" cy="1112520"/>
        </p:xfrm>
        <a:graphic>
          <a:graphicData uri="http://schemas.openxmlformats.org/drawingml/2006/table">
            <a:tbl>
              <a:tblPr firstRow="1" bandRow="1">
                <a:tableStyleId>{5C22544A-7EE6-4342-B048-85BDC9FD1C3A}</a:tableStyleId>
              </a:tblPr>
              <a:tblGrid>
                <a:gridCol w="5505748">
                  <a:extLst>
                    <a:ext uri="{9D8B030D-6E8A-4147-A177-3AD203B41FA5}">
                      <a16:colId xmlns:a16="http://schemas.microsoft.com/office/drawing/2014/main" val="1373342861"/>
                    </a:ext>
                  </a:extLst>
                </a:gridCol>
                <a:gridCol w="5505748">
                  <a:extLst>
                    <a:ext uri="{9D8B030D-6E8A-4147-A177-3AD203B41FA5}">
                      <a16:colId xmlns:a16="http://schemas.microsoft.com/office/drawing/2014/main" val="1465959556"/>
                    </a:ext>
                  </a:extLst>
                </a:gridCol>
              </a:tblGrid>
              <a:tr h="370840">
                <a:tc>
                  <a:txBody>
                    <a:bodyPr/>
                    <a:lstStyle/>
                    <a:p>
                      <a:pPr algn="ctr"/>
                      <a:r>
                        <a:rPr lang="en-US" dirty="0" smtClean="0"/>
                        <a:t>Activity</a:t>
                      </a:r>
                      <a:endParaRPr lang="en-US" dirty="0"/>
                    </a:p>
                  </a:txBody>
                  <a:tcPr/>
                </a:tc>
                <a:tc>
                  <a:txBody>
                    <a:bodyPr/>
                    <a:lstStyle/>
                    <a:p>
                      <a:pPr algn="ctr"/>
                      <a:r>
                        <a:rPr lang="en-US" dirty="0" smtClean="0"/>
                        <a:t>Date</a:t>
                      </a:r>
                      <a:endParaRPr lang="en-US" dirty="0"/>
                    </a:p>
                  </a:txBody>
                  <a:tcPr/>
                </a:tc>
                <a:extLst>
                  <a:ext uri="{0D108BD9-81ED-4DB2-BD59-A6C34878D82A}">
                    <a16:rowId xmlns:a16="http://schemas.microsoft.com/office/drawing/2014/main" val="3027770372"/>
                  </a:ext>
                </a:extLst>
              </a:tr>
              <a:tr h="370840">
                <a:tc>
                  <a:txBody>
                    <a:bodyPr/>
                    <a:lstStyle/>
                    <a:p>
                      <a:r>
                        <a:rPr lang="en-US" dirty="0" smtClean="0"/>
                        <a:t>Prototype geographic support products</a:t>
                      </a:r>
                      <a:endParaRPr lang="en-US" dirty="0"/>
                    </a:p>
                  </a:txBody>
                  <a:tcPr/>
                </a:tc>
                <a:tc>
                  <a:txBody>
                    <a:bodyPr/>
                    <a:lstStyle/>
                    <a:p>
                      <a:r>
                        <a:rPr lang="en-US" dirty="0" smtClean="0"/>
                        <a:t>February 2019 (Complete)</a:t>
                      </a:r>
                      <a:endParaRPr lang="en-US" dirty="0"/>
                    </a:p>
                  </a:txBody>
                  <a:tcPr/>
                </a:tc>
                <a:extLst>
                  <a:ext uri="{0D108BD9-81ED-4DB2-BD59-A6C34878D82A}">
                    <a16:rowId xmlns:a16="http://schemas.microsoft.com/office/drawing/2014/main" val="2226934578"/>
                  </a:ext>
                </a:extLst>
              </a:tr>
              <a:tr h="370840">
                <a:tc>
                  <a:txBody>
                    <a:bodyPr/>
                    <a:lstStyle/>
                    <a:p>
                      <a:r>
                        <a:rPr lang="en-US" dirty="0" smtClean="0"/>
                        <a:t>Prototype P.L. 94-171 Redistricting Data</a:t>
                      </a:r>
                      <a:endParaRPr lang="en-US" dirty="0"/>
                    </a:p>
                  </a:txBody>
                  <a:tcPr/>
                </a:tc>
                <a:tc>
                  <a:txBody>
                    <a:bodyPr/>
                    <a:lstStyle/>
                    <a:p>
                      <a:r>
                        <a:rPr lang="en-US" dirty="0" smtClean="0"/>
                        <a:t>March 2019 (Complete)</a:t>
                      </a:r>
                      <a:endParaRPr lang="en-US" dirty="0"/>
                    </a:p>
                  </a:txBody>
                  <a:tcPr/>
                </a:tc>
                <a:extLst>
                  <a:ext uri="{0D108BD9-81ED-4DB2-BD59-A6C34878D82A}">
                    <a16:rowId xmlns:a16="http://schemas.microsoft.com/office/drawing/2014/main" val="715590927"/>
                  </a:ext>
                </a:extLst>
              </a:tr>
            </a:tbl>
          </a:graphicData>
        </a:graphic>
      </p:graphicFrame>
      <p:sp>
        <p:nvSpPr>
          <p:cNvPr id="7" name="Rectangle 6"/>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Products Delivery Timing</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77450998"/>
              </p:ext>
            </p:extLst>
          </p:nvPr>
        </p:nvGraphicFramePr>
        <p:xfrm>
          <a:off x="514720" y="3767698"/>
          <a:ext cx="11011496" cy="1112520"/>
        </p:xfrm>
        <a:graphic>
          <a:graphicData uri="http://schemas.openxmlformats.org/drawingml/2006/table">
            <a:tbl>
              <a:tblPr firstRow="1" bandRow="1">
                <a:tableStyleId>{5C22544A-7EE6-4342-B048-85BDC9FD1C3A}</a:tableStyleId>
              </a:tblPr>
              <a:tblGrid>
                <a:gridCol w="3514669">
                  <a:extLst>
                    <a:ext uri="{9D8B030D-6E8A-4147-A177-3AD203B41FA5}">
                      <a16:colId xmlns:a16="http://schemas.microsoft.com/office/drawing/2014/main" val="4086985600"/>
                    </a:ext>
                  </a:extLst>
                </a:gridCol>
                <a:gridCol w="3788229">
                  <a:extLst>
                    <a:ext uri="{9D8B030D-6E8A-4147-A177-3AD203B41FA5}">
                      <a16:colId xmlns:a16="http://schemas.microsoft.com/office/drawing/2014/main" val="3952882082"/>
                    </a:ext>
                  </a:extLst>
                </a:gridCol>
                <a:gridCol w="3708598">
                  <a:extLst>
                    <a:ext uri="{9D8B030D-6E8A-4147-A177-3AD203B41FA5}">
                      <a16:colId xmlns:a16="http://schemas.microsoft.com/office/drawing/2014/main" val="3259591215"/>
                    </a:ext>
                  </a:extLst>
                </a:gridCol>
              </a:tblGrid>
              <a:tr h="370840">
                <a:tc>
                  <a:txBody>
                    <a:bodyPr/>
                    <a:lstStyle/>
                    <a:p>
                      <a:pPr algn="ctr"/>
                      <a:r>
                        <a:rPr lang="en-US" dirty="0" smtClean="0"/>
                        <a:t>Activity</a:t>
                      </a:r>
                      <a:endParaRPr lang="en-US" dirty="0"/>
                    </a:p>
                  </a:txBody>
                  <a:tcPr/>
                </a:tc>
                <a:tc>
                  <a:txBody>
                    <a:bodyPr/>
                    <a:lstStyle/>
                    <a:p>
                      <a:pPr algn="ctr"/>
                      <a:r>
                        <a:rPr lang="en-US" dirty="0" smtClean="0"/>
                        <a:t>Original Planned Dates</a:t>
                      </a:r>
                      <a:endParaRPr lang="en-US" dirty="0"/>
                    </a:p>
                  </a:txBody>
                  <a:tcPr/>
                </a:tc>
                <a:tc>
                  <a:txBody>
                    <a:bodyPr/>
                    <a:lstStyle/>
                    <a:p>
                      <a:pPr algn="ctr"/>
                      <a:r>
                        <a:rPr lang="en-US" dirty="0" smtClean="0"/>
                        <a:t>New Planned Date</a:t>
                      </a:r>
                      <a:endParaRPr lang="en-US" dirty="0"/>
                    </a:p>
                  </a:txBody>
                  <a:tcPr/>
                </a:tc>
                <a:extLst>
                  <a:ext uri="{0D108BD9-81ED-4DB2-BD59-A6C34878D82A}">
                    <a16:rowId xmlns:a16="http://schemas.microsoft.com/office/drawing/2014/main" val="2753265532"/>
                  </a:ext>
                </a:extLst>
              </a:tr>
              <a:tr h="370840">
                <a:tc>
                  <a:txBody>
                    <a:bodyPr/>
                    <a:lstStyle/>
                    <a:p>
                      <a:r>
                        <a:rPr lang="en-US" dirty="0" smtClean="0"/>
                        <a:t>Geographic support products</a:t>
                      </a:r>
                      <a:endParaRPr lang="en-US" dirty="0"/>
                    </a:p>
                  </a:txBody>
                  <a:tcPr/>
                </a:tc>
                <a:tc>
                  <a:txBody>
                    <a:bodyPr/>
                    <a:lstStyle/>
                    <a:p>
                      <a:r>
                        <a:rPr lang="en-US" dirty="0" smtClean="0"/>
                        <a:t>Nov.</a:t>
                      </a:r>
                      <a:r>
                        <a:rPr lang="en-US" baseline="0" dirty="0" smtClean="0"/>
                        <a:t> 20, 2020 – Feb. 1, 2021</a:t>
                      </a:r>
                      <a:endParaRPr lang="en-US" dirty="0"/>
                    </a:p>
                  </a:txBody>
                  <a:tcPr/>
                </a:tc>
                <a:tc>
                  <a:txBody>
                    <a:bodyPr/>
                    <a:lstStyle/>
                    <a:p>
                      <a:r>
                        <a:rPr lang="en-US" dirty="0" smtClean="0"/>
                        <a:t>TBD</a:t>
                      </a:r>
                      <a:endParaRPr lang="en-US" dirty="0"/>
                    </a:p>
                  </a:txBody>
                  <a:tcPr/>
                </a:tc>
                <a:extLst>
                  <a:ext uri="{0D108BD9-81ED-4DB2-BD59-A6C34878D82A}">
                    <a16:rowId xmlns:a16="http://schemas.microsoft.com/office/drawing/2014/main" val="449835680"/>
                  </a:ext>
                </a:extLst>
              </a:tr>
              <a:tr h="370840">
                <a:tc>
                  <a:txBody>
                    <a:bodyPr/>
                    <a:lstStyle/>
                    <a:p>
                      <a:r>
                        <a:rPr lang="en-US" dirty="0" smtClean="0"/>
                        <a:t>P.L. 94-171 Redistricting Data</a:t>
                      </a:r>
                      <a:endParaRPr lang="en-US" dirty="0"/>
                    </a:p>
                  </a:txBody>
                  <a:tcPr/>
                </a:tc>
                <a:tc>
                  <a:txBody>
                    <a:bodyPr/>
                    <a:lstStyle/>
                    <a:p>
                      <a:r>
                        <a:rPr lang="en-US" dirty="0" smtClean="0"/>
                        <a:t>Feb. 18, 2021 – March 31, 2021</a:t>
                      </a:r>
                      <a:endParaRPr lang="en-US" dirty="0"/>
                    </a:p>
                  </a:txBody>
                  <a:tcPr/>
                </a:tc>
                <a:tc>
                  <a:txBody>
                    <a:bodyPr/>
                    <a:lstStyle/>
                    <a:p>
                      <a:r>
                        <a:rPr lang="en-US" dirty="0" smtClean="0"/>
                        <a:t>No</a:t>
                      </a:r>
                      <a:r>
                        <a:rPr lang="en-US" baseline="0" dirty="0" smtClean="0"/>
                        <a:t> later than </a:t>
                      </a:r>
                      <a:r>
                        <a:rPr lang="en-US" dirty="0" smtClean="0"/>
                        <a:t>April</a:t>
                      </a:r>
                      <a:r>
                        <a:rPr lang="en-US" baseline="0" dirty="0" smtClean="0"/>
                        <a:t> 1, 2021*</a:t>
                      </a:r>
                      <a:endParaRPr lang="en-US" dirty="0"/>
                    </a:p>
                  </a:txBody>
                  <a:tcPr/>
                </a:tc>
                <a:extLst>
                  <a:ext uri="{0D108BD9-81ED-4DB2-BD59-A6C34878D82A}">
                    <a16:rowId xmlns:a16="http://schemas.microsoft.com/office/drawing/2014/main" val="2114958847"/>
                  </a:ext>
                </a:extLst>
              </a:tr>
            </a:tbl>
          </a:graphicData>
        </a:graphic>
      </p:graphicFrame>
      <p:sp>
        <p:nvSpPr>
          <p:cNvPr id="3" name="TextBox 2"/>
          <p:cNvSpPr txBox="1"/>
          <p:nvPr/>
        </p:nvSpPr>
        <p:spPr>
          <a:xfrm>
            <a:off x="514720" y="4957277"/>
            <a:ext cx="4720682" cy="369332"/>
          </a:xfrm>
          <a:prstGeom prst="rect">
            <a:avLst/>
          </a:prstGeom>
          <a:noFill/>
        </p:spPr>
        <p:txBody>
          <a:bodyPr wrap="square" rtlCol="0">
            <a:spAutoFit/>
          </a:bodyPr>
          <a:lstStyle/>
          <a:p>
            <a:r>
              <a:rPr lang="en-US" dirty="0" smtClean="0"/>
              <a:t>* Statutory deadline, planned date still TBD</a:t>
            </a:r>
            <a:endParaRPr lang="en-US" dirty="0"/>
          </a:p>
        </p:txBody>
      </p:sp>
    </p:spTree>
    <p:extLst>
      <p:ext uri="{BB962C8B-B14F-4D97-AF65-F5344CB8AC3E}">
        <p14:creationId xmlns:p14="http://schemas.microsoft.com/office/powerpoint/2010/main" val="285962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4720" y="4063570"/>
            <a:ext cx="1128035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Shapefiles – geographic information system geometry files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Maps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(PDF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only) – County Block; State Legislative with Voting District; Tract; School District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Block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Assignment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Files – tables identifying the blocks used to build different geographic entities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Block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Block Relationship </a:t>
            </a:r>
            <a:r>
              <a:rPr kumimoji="0" lang="en-US" sz="20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Files – Crosswalk of 2010 blocks to 2020 blocks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5" name="Table 4"/>
          <p:cNvGraphicFramePr>
            <a:graphicFrameLocks noGrp="1"/>
          </p:cNvGraphicFramePr>
          <p:nvPr>
            <p:extLst/>
          </p:nvPr>
        </p:nvGraphicFramePr>
        <p:xfrm>
          <a:off x="514720" y="1512844"/>
          <a:ext cx="11280354" cy="2763520"/>
        </p:xfrm>
        <a:graphic>
          <a:graphicData uri="http://schemas.openxmlformats.org/drawingml/2006/table">
            <a:tbl>
              <a:tblPr firstRow="1" bandRow="1">
                <a:tableStyleId>{5C22544A-7EE6-4342-B048-85BDC9FD1C3A}</a:tableStyleId>
              </a:tblPr>
              <a:tblGrid>
                <a:gridCol w="3614828">
                  <a:extLst>
                    <a:ext uri="{9D8B030D-6E8A-4147-A177-3AD203B41FA5}">
                      <a16:colId xmlns:a16="http://schemas.microsoft.com/office/drawing/2014/main" val="638696574"/>
                    </a:ext>
                  </a:extLst>
                </a:gridCol>
                <a:gridCol w="7665526">
                  <a:extLst>
                    <a:ext uri="{9D8B030D-6E8A-4147-A177-3AD203B41FA5}">
                      <a16:colId xmlns:a16="http://schemas.microsoft.com/office/drawing/2014/main" val="2972215109"/>
                    </a:ext>
                  </a:extLst>
                </a:gridCol>
              </a:tblGrid>
              <a:tr h="370840">
                <a:tc gridSpan="2">
                  <a:txBody>
                    <a:bodyPr/>
                    <a:lstStyle/>
                    <a:p>
                      <a:pPr algn="ctr"/>
                      <a:r>
                        <a:rPr lang="en-US" dirty="0" smtClean="0"/>
                        <a:t>2020 Census</a:t>
                      </a:r>
                      <a:r>
                        <a:rPr lang="en-US" baseline="0" dirty="0" smtClean="0"/>
                        <a:t> </a:t>
                      </a:r>
                      <a:r>
                        <a:rPr lang="en-US" dirty="0" smtClean="0"/>
                        <a:t>P.L.</a:t>
                      </a:r>
                      <a:r>
                        <a:rPr lang="en-US" baseline="0" dirty="0" smtClean="0"/>
                        <a:t> 94-171 Redistricting Data Geographic Products</a:t>
                      </a:r>
                      <a:endParaRPr lang="en-US" dirty="0"/>
                    </a:p>
                  </a:txBody>
                  <a:tcPr/>
                </a:tc>
                <a:tc hMerge="1">
                  <a:txBody>
                    <a:bodyPr/>
                    <a:lstStyle/>
                    <a:p>
                      <a:pPr algn="ctr"/>
                      <a:endParaRPr lang="en-US" dirty="0"/>
                    </a:p>
                  </a:txBody>
                  <a:tcPr/>
                </a:tc>
                <a:extLst>
                  <a:ext uri="{0D108BD9-81ED-4DB2-BD59-A6C34878D82A}">
                    <a16:rowId xmlns:a16="http://schemas.microsoft.com/office/drawing/2014/main" val="2102652820"/>
                  </a:ext>
                </a:extLst>
              </a:tr>
              <a:tr h="370840">
                <a:tc>
                  <a:txBody>
                    <a:bodyPr/>
                    <a:lstStyle/>
                    <a:p>
                      <a:r>
                        <a:rPr lang="en-US" dirty="0" smtClean="0"/>
                        <a:t>Product Type</a:t>
                      </a:r>
                      <a:endParaRPr lang="en-US" dirty="0"/>
                    </a:p>
                  </a:txBody>
                  <a:tcPr>
                    <a:solidFill>
                      <a:schemeClr val="accent1">
                        <a:lumMod val="20000"/>
                        <a:lumOff val="80000"/>
                      </a:schemeClr>
                    </a:solidFill>
                  </a:tcPr>
                </a:tc>
                <a:tc>
                  <a:txBody>
                    <a:bodyPr/>
                    <a:lstStyle/>
                    <a:p>
                      <a:r>
                        <a:rPr lang="en-US" dirty="0" smtClean="0"/>
                        <a:t>Census Web Address</a:t>
                      </a:r>
                      <a:endParaRPr lang="en-US" dirty="0"/>
                    </a:p>
                  </a:txBody>
                  <a:tcPr>
                    <a:solidFill>
                      <a:schemeClr val="accent1">
                        <a:lumMod val="20000"/>
                        <a:lumOff val="80000"/>
                      </a:schemeClr>
                    </a:solidFill>
                  </a:tcPr>
                </a:tc>
                <a:extLst>
                  <a:ext uri="{0D108BD9-81ED-4DB2-BD59-A6C34878D82A}">
                    <a16:rowId xmlns:a16="http://schemas.microsoft.com/office/drawing/2014/main" val="1482491529"/>
                  </a:ext>
                </a:extLst>
              </a:tr>
              <a:tr h="370840">
                <a:tc>
                  <a:txBody>
                    <a:bodyPr/>
                    <a:lstStyle/>
                    <a:p>
                      <a:r>
                        <a:rPr lang="en-US" dirty="0" smtClean="0"/>
                        <a:t>Shapefiles</a:t>
                      </a:r>
                      <a:endParaRPr lang="en-US" dirty="0"/>
                    </a:p>
                  </a:txBody>
                  <a:tcPr/>
                </a:tc>
                <a:tc>
                  <a:txBody>
                    <a:bodyPr/>
                    <a:lstStyle/>
                    <a:p>
                      <a:r>
                        <a:rPr lang="en-US" dirty="0" smtClean="0">
                          <a:hlinkClick r:id="rId3"/>
                        </a:rPr>
                        <a:t>https://www.census.gov/geographies/mapping-files/time-series/geo/tiger-line-file.html</a:t>
                      </a:r>
                      <a:endParaRPr lang="en-US" dirty="0"/>
                    </a:p>
                  </a:txBody>
                  <a:tcPr/>
                </a:tc>
                <a:extLst>
                  <a:ext uri="{0D108BD9-81ED-4DB2-BD59-A6C34878D82A}">
                    <a16:rowId xmlns:a16="http://schemas.microsoft.com/office/drawing/2014/main" val="1819818222"/>
                  </a:ext>
                </a:extLst>
              </a:tr>
              <a:tr h="370840">
                <a:tc>
                  <a:txBody>
                    <a:bodyPr/>
                    <a:lstStyle/>
                    <a:p>
                      <a:r>
                        <a:rPr lang="en-US" dirty="0" smtClean="0"/>
                        <a:t>Maps</a:t>
                      </a:r>
                      <a:endParaRPr lang="en-US" dirty="0"/>
                    </a:p>
                  </a:txBody>
                  <a:tcPr/>
                </a:tc>
                <a:tc>
                  <a:txBody>
                    <a:bodyPr/>
                    <a:lstStyle/>
                    <a:p>
                      <a:r>
                        <a:rPr lang="en-US" dirty="0" smtClean="0">
                          <a:hlinkClick r:id="rId4"/>
                        </a:rPr>
                        <a:t>https://www.census.gov/geographies/reference-maps.html</a:t>
                      </a:r>
                      <a:endParaRPr lang="en-US" dirty="0"/>
                    </a:p>
                  </a:txBody>
                  <a:tcPr/>
                </a:tc>
                <a:extLst>
                  <a:ext uri="{0D108BD9-81ED-4DB2-BD59-A6C34878D82A}">
                    <a16:rowId xmlns:a16="http://schemas.microsoft.com/office/drawing/2014/main" val="385969860"/>
                  </a:ext>
                </a:extLst>
              </a:tr>
              <a:tr h="370840">
                <a:tc>
                  <a:txBody>
                    <a:bodyPr/>
                    <a:lstStyle/>
                    <a:p>
                      <a:r>
                        <a:rPr lang="en-US" dirty="0" smtClean="0"/>
                        <a:t>Block Assignment Files</a:t>
                      </a:r>
                      <a:endParaRPr lang="en-US" dirty="0"/>
                    </a:p>
                  </a:txBody>
                  <a:tcPr/>
                </a:tc>
                <a:tc>
                  <a:txBody>
                    <a:bodyPr/>
                    <a:lstStyle/>
                    <a:p>
                      <a:r>
                        <a:rPr lang="en-US" dirty="0" smtClean="0">
                          <a:hlinkClick r:id="rId5"/>
                        </a:rPr>
                        <a:t>https://www.census.gov/geographies/reference-files.html</a:t>
                      </a:r>
                      <a:endParaRPr lang="en-US" dirty="0"/>
                    </a:p>
                  </a:txBody>
                  <a:tcPr/>
                </a:tc>
                <a:extLst>
                  <a:ext uri="{0D108BD9-81ED-4DB2-BD59-A6C34878D82A}">
                    <a16:rowId xmlns:a16="http://schemas.microsoft.com/office/drawing/2014/main" val="102144039"/>
                  </a:ext>
                </a:extLst>
              </a:tr>
              <a:tr h="370840">
                <a:tc>
                  <a:txBody>
                    <a:bodyPr/>
                    <a:lstStyle/>
                    <a:p>
                      <a:r>
                        <a:rPr lang="en-US" dirty="0" smtClean="0"/>
                        <a:t>Block to Block Relationship Files</a:t>
                      </a:r>
                      <a:endParaRPr lang="en-US" dirty="0"/>
                    </a:p>
                  </a:txBody>
                  <a:tcPr/>
                </a:tc>
                <a:tc>
                  <a:txBody>
                    <a:bodyPr/>
                    <a:lstStyle/>
                    <a:p>
                      <a:r>
                        <a:rPr lang="en-US" dirty="0" smtClean="0">
                          <a:hlinkClick r:id="rId6"/>
                        </a:rPr>
                        <a:t>https://www.census.gov/geographies/reference-files/time-series/geo/relationship-files.html</a:t>
                      </a:r>
                      <a:endParaRPr lang="en-US" dirty="0"/>
                    </a:p>
                  </a:txBody>
                  <a:tcPr/>
                </a:tc>
                <a:extLst>
                  <a:ext uri="{0D108BD9-81ED-4DB2-BD59-A6C34878D82A}">
                    <a16:rowId xmlns:a16="http://schemas.microsoft.com/office/drawing/2014/main" val="479275444"/>
                  </a:ext>
                </a:extLst>
              </a:tr>
            </a:tbl>
          </a:graphicData>
        </a:graphic>
      </p:graphicFrame>
      <p:sp>
        <p:nvSpPr>
          <p:cNvPr id="9" name="Rectangle 8"/>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Geographic Products</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8488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4719" y="4482346"/>
            <a:ext cx="11278179" cy="209288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Calibri" panose="020F0502020204030204" pitchFamily="34" charset="0"/>
              </a:rPr>
              <a:t>All tables produced at multiple geographies including census block</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Group Quarter </a:t>
            </a:r>
            <a:r>
              <a:rPr kumimoji="0" lang="en-US" sz="2000" b="0" i="0" u="none" strike="noStrike" kern="1200" cap="none" spc="0" normalizeH="0" baseline="0" noProof="0" dirty="0">
                <a:ln>
                  <a:noFill/>
                </a:ln>
                <a:solidFill>
                  <a:prstClr val="black"/>
                </a:solidFill>
                <a:effectLst/>
                <a:uLnTx/>
                <a:uFillTx/>
                <a:latin typeface="Gotham Book"/>
                <a:ea typeface="+mn-ea"/>
                <a:cs typeface="+mn-cs"/>
              </a:rPr>
              <a:t>types: Correctional Institutions for Adults, Juvenile Facilities, Nursing Facilities/Skilled Nursing,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Other Institutional, College/University </a:t>
            </a:r>
            <a:r>
              <a:rPr kumimoji="0" lang="en-US" sz="2000" b="0" i="0" u="none" strike="noStrike" kern="1200" cap="none" spc="0" normalizeH="0" baseline="0" noProof="0" dirty="0">
                <a:ln>
                  <a:noFill/>
                </a:ln>
                <a:solidFill>
                  <a:prstClr val="black"/>
                </a:solidFill>
                <a:effectLst/>
                <a:uLnTx/>
                <a:uFillTx/>
                <a:latin typeface="Gotham Book"/>
                <a:ea typeface="+mn-ea"/>
                <a:cs typeface="+mn-cs"/>
              </a:rPr>
              <a:t>Student Housing, Military quarters, and other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non-institutional</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Gotham Book"/>
                <a:ea typeface="+mn-ea"/>
                <a:cs typeface="Calibri" panose="020F0502020204030204" pitchFamily="34" charset="0"/>
              </a:rPr>
              <a:t>Group quarters is total population only, no demographic breakdown</a:t>
            </a:r>
          </a:p>
          <a:p>
            <a:pPr marL="285750" marR="0" lvl="0"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smtClean="0">
              <a:ln>
                <a:noFill/>
              </a:ln>
              <a:solidFill>
                <a:prstClr val="black"/>
              </a:solidFill>
              <a:effectLst/>
              <a:uLnTx/>
              <a:uFillTx/>
              <a:latin typeface="Gotham Book"/>
              <a:ea typeface="+mn-ea"/>
              <a:cs typeface="Calibri" panose="020F0502020204030204" pitchFamily="34" charset="0"/>
            </a:endParaRPr>
          </a:p>
        </p:txBody>
      </p:sp>
      <p:graphicFrame>
        <p:nvGraphicFramePr>
          <p:cNvPr id="6" name="Content Placeholder 5"/>
          <p:cNvGraphicFramePr>
            <a:graphicFrameLocks noGrp="1"/>
          </p:cNvGraphicFramePr>
          <p:nvPr>
            <p:ph idx="1"/>
            <p:extLst/>
          </p:nvPr>
        </p:nvGraphicFramePr>
        <p:xfrm>
          <a:off x="515299" y="1389065"/>
          <a:ext cx="11277600" cy="2966720"/>
        </p:xfrm>
        <a:graphic>
          <a:graphicData uri="http://schemas.openxmlformats.org/drawingml/2006/table">
            <a:tbl>
              <a:tblPr firstRow="1" bandRow="1">
                <a:tableStyleId>{5C22544A-7EE6-4342-B048-85BDC9FD1C3A}</a:tableStyleId>
              </a:tblPr>
              <a:tblGrid>
                <a:gridCol w="11277600">
                  <a:extLst>
                    <a:ext uri="{9D8B030D-6E8A-4147-A177-3AD203B41FA5}">
                      <a16:colId xmlns:a16="http://schemas.microsoft.com/office/drawing/2014/main" val="2357604082"/>
                    </a:ext>
                  </a:extLst>
                </a:gridCol>
              </a:tblGrid>
              <a:tr h="370840">
                <a:tc>
                  <a:txBody>
                    <a:bodyPr/>
                    <a:lstStyle/>
                    <a:p>
                      <a:pPr marL="0" marR="0" algn="ctr">
                        <a:lnSpc>
                          <a:spcPct val="115000"/>
                        </a:lnSpc>
                        <a:spcBef>
                          <a:spcPts val="0"/>
                        </a:spcBef>
                        <a:spcAft>
                          <a:spcPts val="0"/>
                        </a:spcAft>
                      </a:pPr>
                      <a:r>
                        <a:rPr lang="en-US" sz="1800" dirty="0" smtClean="0"/>
                        <a:t>2020 Census  P.L. 94-171 Redistricting Data Tabulations</a:t>
                      </a:r>
                      <a:endParaRPr lang="en-US" sz="1800" b="0" dirty="0">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924213299"/>
                  </a:ext>
                </a:extLst>
              </a:tr>
              <a:tr h="370840">
                <a:tc>
                  <a:txBody>
                    <a:bodyPr/>
                    <a:lstStyle/>
                    <a:p>
                      <a:pPr marL="228600" marR="0">
                        <a:spcBef>
                          <a:spcPts val="0"/>
                        </a:spcBef>
                        <a:spcAft>
                          <a:spcPts val="0"/>
                        </a:spcAft>
                      </a:pPr>
                      <a:r>
                        <a:rPr lang="en-US" sz="1800" dirty="0" smtClean="0">
                          <a:effectLst/>
                        </a:rPr>
                        <a:t>Table P1 – Race </a:t>
                      </a:r>
                      <a:endParaRPr lang="en-US" sz="1800" b="0" dirty="0">
                        <a:solidFill>
                          <a:schemeClr val="tx1">
                            <a:lumMod val="75000"/>
                            <a:lumOff val="25000"/>
                          </a:schemeClr>
                        </a:solidFill>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659333856"/>
                  </a:ext>
                </a:extLst>
              </a:tr>
              <a:tr h="370840">
                <a:tc>
                  <a:txBody>
                    <a:bodyPr/>
                    <a:lstStyle/>
                    <a:p>
                      <a:pPr marL="228600" marR="0">
                        <a:spcBef>
                          <a:spcPts val="0"/>
                        </a:spcBef>
                        <a:spcAft>
                          <a:spcPts val="0"/>
                        </a:spcAft>
                      </a:pPr>
                      <a:r>
                        <a:rPr lang="en-US" sz="1800" kern="1200" dirty="0" smtClean="0">
                          <a:effectLst/>
                        </a:rPr>
                        <a:t>Table P2 – Race for the Population 18 Years and Over</a:t>
                      </a:r>
                      <a:endParaRPr lang="en-US" sz="1800" b="0" kern="1200" dirty="0">
                        <a:solidFill>
                          <a:schemeClr val="tx1">
                            <a:lumMod val="75000"/>
                            <a:lumOff val="25000"/>
                          </a:schemeClr>
                        </a:solidFill>
                        <a:effectLst/>
                        <a:latin typeface="+mn-lt"/>
                        <a:ea typeface="+mn-ea"/>
                        <a:cs typeface="Arial" panose="020B0604020202020204" pitchFamily="34" charset="0"/>
                      </a:endParaRPr>
                    </a:p>
                  </a:txBody>
                  <a:tcPr marL="68580" marR="68580" marT="0" marB="0" anchor="ctr"/>
                </a:tc>
                <a:extLst>
                  <a:ext uri="{0D108BD9-81ED-4DB2-BD59-A6C34878D82A}">
                    <a16:rowId xmlns:a16="http://schemas.microsoft.com/office/drawing/2014/main" val="3459898064"/>
                  </a:ext>
                </a:extLst>
              </a:tr>
              <a:tr h="370840">
                <a:tc>
                  <a:txBody>
                    <a:bodyPr/>
                    <a:lstStyle/>
                    <a:p>
                      <a:pPr marL="228600" marR="0">
                        <a:spcBef>
                          <a:spcPts val="0"/>
                        </a:spcBef>
                        <a:spcAft>
                          <a:spcPts val="0"/>
                        </a:spcAft>
                      </a:pPr>
                      <a:r>
                        <a:rPr lang="en-US" sz="1800" dirty="0" smtClean="0">
                          <a:effectLst/>
                        </a:rPr>
                        <a:t>Table P3 – Hispanic or Latino, and not Hispanic or Latino by Race</a:t>
                      </a:r>
                      <a:endParaRPr lang="en-US" sz="1800" b="0" dirty="0">
                        <a:solidFill>
                          <a:schemeClr val="tx1">
                            <a:lumMod val="75000"/>
                            <a:lumOff val="25000"/>
                          </a:schemeClr>
                        </a:solidFill>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316866961"/>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Table P4 – Hispanic or Latino, and not Hispanic or Latino by Race</a:t>
                      </a:r>
                      <a:r>
                        <a:rPr lang="en-US" sz="1800" kern="1200" baseline="0" dirty="0">
                          <a:effectLst/>
                        </a:rPr>
                        <a:t> </a:t>
                      </a:r>
                      <a:r>
                        <a:rPr lang="en-US" sz="1800" kern="1200" baseline="0" dirty="0" smtClean="0">
                          <a:effectLst/>
                        </a:rPr>
                        <a:t>for the Population 18 and Over</a:t>
                      </a:r>
                      <a:endParaRPr lang="en-US" sz="1800" b="0" dirty="0" smtClean="0">
                        <a:solidFill>
                          <a:schemeClr val="tx1">
                            <a:lumMod val="75000"/>
                            <a:lumOff val="25000"/>
                          </a:schemeClr>
                        </a:solidFill>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3069378896"/>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Table H1 – Occupancy Status (Housing)</a:t>
                      </a:r>
                      <a:endParaRPr lang="en-US" sz="1800" b="0" dirty="0" smtClean="0">
                        <a:solidFill>
                          <a:schemeClr val="tx1">
                            <a:lumMod val="75000"/>
                            <a:lumOff val="25000"/>
                          </a:schemeClr>
                        </a:solidFill>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742556671"/>
                  </a:ext>
                </a:extLst>
              </a:tr>
              <a:tr h="370840">
                <a:tc>
                  <a:txBody>
                    <a:bodyPr/>
                    <a:lstStyle/>
                    <a:p>
                      <a:pPr marL="22860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effectLst/>
                        </a:rPr>
                        <a:t>New Table</a:t>
                      </a:r>
                      <a:endParaRPr lang="en-US" sz="1800" b="0" dirty="0" smtClean="0">
                        <a:solidFill>
                          <a:schemeClr val="bg1"/>
                        </a:solidFill>
                        <a:effectLst/>
                        <a:latin typeface="+mn-lt"/>
                        <a:ea typeface="MS Mincho" panose="02020609040205080304" pitchFamily="49" charset="-128"/>
                        <a:cs typeface="Arial" panose="020B0604020202020204" pitchFamily="34" charset="0"/>
                      </a:endParaRPr>
                    </a:p>
                  </a:txBody>
                  <a:tcPr marL="68580" marR="68580" marT="0" marB="0" anchor="ctr">
                    <a:solidFill>
                      <a:srgbClr val="0070C0"/>
                    </a:solidFill>
                  </a:tcPr>
                </a:tc>
                <a:extLst>
                  <a:ext uri="{0D108BD9-81ED-4DB2-BD59-A6C34878D82A}">
                    <a16:rowId xmlns:a16="http://schemas.microsoft.com/office/drawing/2014/main" val="1542711216"/>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rPr>
                        <a:t>Table P5 – Group Quarters Population by Group Quarters Type</a:t>
                      </a:r>
                      <a:endParaRPr lang="en-US" sz="1800" b="0" dirty="0" smtClean="0">
                        <a:solidFill>
                          <a:schemeClr val="tx1">
                            <a:lumMod val="75000"/>
                            <a:lumOff val="25000"/>
                          </a:schemeClr>
                        </a:solidFill>
                        <a:effectLst/>
                        <a:latin typeface="+mn-lt"/>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a16="http://schemas.microsoft.com/office/drawing/2014/main" val="280379004"/>
                  </a:ext>
                </a:extLst>
              </a:tr>
            </a:tbl>
          </a:graphicData>
        </a:graphic>
      </p:graphicFrame>
      <p:sp>
        <p:nvSpPr>
          <p:cNvPr id="9" name="Rectangle 8"/>
          <p:cNvSpPr/>
          <p:nvPr/>
        </p:nvSpPr>
        <p:spPr>
          <a:xfrm>
            <a:off x="514720" y="366653"/>
            <a:ext cx="8763000"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 Product</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04956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6338836" y="198537"/>
          <a:ext cx="5638800" cy="6467277"/>
        </p:xfrm>
        <a:graphic>
          <a:graphicData uri="http://schemas.openxmlformats.org/drawingml/2006/table">
            <a:tbl>
              <a:tblPr firstRow="1" firstCol="1" lastRow="1" lastCol="1" bandRow="1" bandCol="1">
                <a:tableStyleId>{5C22544A-7EE6-4342-B048-85BDC9FD1C3A}</a:tableStyleId>
              </a:tblPr>
              <a:tblGrid>
                <a:gridCol w="5638800">
                  <a:extLst>
                    <a:ext uri="{9D8B030D-6E8A-4147-A177-3AD203B41FA5}">
                      <a16:colId xmlns:a16="http://schemas.microsoft.com/office/drawing/2014/main" val="3712483481"/>
                    </a:ext>
                  </a:extLst>
                </a:gridCol>
              </a:tblGrid>
              <a:tr h="256379">
                <a:tc>
                  <a:txBody>
                    <a:bodyPr/>
                    <a:lstStyle/>
                    <a:p>
                      <a:pPr marL="180975" marR="0">
                        <a:lnSpc>
                          <a:spcPct val="100000"/>
                        </a:lnSpc>
                        <a:spcBef>
                          <a:spcPts val="330"/>
                        </a:spcBef>
                        <a:spcAft>
                          <a:spcPts val="0"/>
                        </a:spcAft>
                      </a:pPr>
                      <a:r>
                        <a:rPr lang="en-US" sz="1100" dirty="0">
                          <a:effectLst/>
                        </a:rPr>
                        <a:t>RACE</a:t>
                      </a:r>
                      <a:r>
                        <a:rPr lang="en-US" sz="1100" spc="40" dirty="0">
                          <a:effectLst/>
                        </a:rPr>
                        <a:t> </a:t>
                      </a:r>
                      <a:r>
                        <a:rPr lang="en-US" sz="1100" dirty="0">
                          <a:effectLst/>
                        </a:rPr>
                        <a:t>[71]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780668778"/>
                  </a:ext>
                </a:extLst>
              </a:tr>
              <a:tr h="188011">
                <a:tc>
                  <a:txBody>
                    <a:bodyPr/>
                    <a:lstStyle/>
                    <a:p>
                      <a:pPr marL="180975" marR="0">
                        <a:lnSpc>
                          <a:spcPct val="100000"/>
                        </a:lnSpc>
                        <a:spcBef>
                          <a:spcPts val="0"/>
                        </a:spcBef>
                        <a:spcAft>
                          <a:spcPts val="0"/>
                        </a:spcAft>
                      </a:pPr>
                      <a:r>
                        <a:rPr lang="en-US" sz="1100" dirty="0">
                          <a:effectLst/>
                        </a:rPr>
                        <a:t>Universe:</a:t>
                      </a:r>
                      <a:r>
                        <a:rPr lang="en-US" sz="1100" spc="250" dirty="0">
                          <a:effectLst/>
                        </a:rPr>
                        <a:t> </a:t>
                      </a:r>
                      <a:r>
                        <a:rPr lang="en-US" sz="1100" spc="-25" dirty="0">
                          <a:effectLst/>
                        </a:rPr>
                        <a:t>T</a:t>
                      </a:r>
                      <a:r>
                        <a:rPr lang="en-US" sz="1100" spc="-20" dirty="0">
                          <a:effectLst/>
                        </a:rPr>
                        <a:t>otal</a:t>
                      </a:r>
                      <a:r>
                        <a:rPr lang="en-US" sz="1100" spc="-15" dirty="0">
                          <a:effectLst/>
                        </a:rPr>
                        <a:t> </a:t>
                      </a:r>
                      <a:r>
                        <a:rPr lang="en-US" sz="1100" dirty="0">
                          <a:effectLst/>
                        </a:rPr>
                        <a:t>population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379606376"/>
                  </a:ext>
                </a:extLst>
              </a:tr>
              <a:tr h="188011">
                <a:tc>
                  <a:txBody>
                    <a:bodyPr/>
                    <a:lstStyle/>
                    <a:p>
                      <a:pPr marL="180975" marR="0">
                        <a:lnSpc>
                          <a:spcPct val="100000"/>
                        </a:lnSpc>
                        <a:spcBef>
                          <a:spcPts val="0"/>
                        </a:spcBef>
                        <a:spcAft>
                          <a:spcPts val="0"/>
                        </a:spcAft>
                      </a:pPr>
                      <a:r>
                        <a:rPr lang="en-US" sz="1100" spc="-20" dirty="0">
                          <a:effectLst/>
                        </a:rPr>
                        <a:t>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342978347"/>
                  </a:ext>
                </a:extLst>
              </a:tr>
              <a:tr h="188011">
                <a:tc>
                  <a:txBody>
                    <a:bodyPr/>
                    <a:lstStyle/>
                    <a:p>
                      <a:pPr marL="333375" marR="0">
                        <a:lnSpc>
                          <a:spcPct val="100000"/>
                        </a:lnSpc>
                        <a:spcBef>
                          <a:spcPts val="0"/>
                        </a:spcBef>
                        <a:spcAft>
                          <a:spcPts val="0"/>
                        </a:spcAft>
                      </a:pPr>
                      <a:r>
                        <a:rPr lang="en-US" sz="1100" dirty="0">
                          <a:effectLst/>
                        </a:rPr>
                        <a:t>Population</a:t>
                      </a:r>
                      <a:r>
                        <a:rPr lang="en-US" sz="1100" spc="-25" dirty="0">
                          <a:effectLst/>
                        </a:rPr>
                        <a:t> </a:t>
                      </a:r>
                      <a:r>
                        <a:rPr lang="en-US" sz="1100" dirty="0">
                          <a:effectLst/>
                        </a:rPr>
                        <a:t>of</a:t>
                      </a:r>
                      <a:r>
                        <a:rPr lang="en-US" sz="1100" spc="-25" dirty="0">
                          <a:effectLst/>
                        </a:rPr>
                        <a:t> </a:t>
                      </a:r>
                      <a:r>
                        <a:rPr lang="en-US" sz="1100" dirty="0">
                          <a:effectLst/>
                        </a:rPr>
                        <a:t>one</a:t>
                      </a:r>
                      <a:r>
                        <a:rPr lang="en-US" sz="1100" spc="-25" dirty="0">
                          <a:effectLst/>
                        </a:rPr>
                        <a:t> </a:t>
                      </a:r>
                      <a:r>
                        <a:rPr lang="en-US" sz="1100" dirty="0">
                          <a:effectLst/>
                        </a:rPr>
                        <a:t>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571022771"/>
                  </a:ext>
                </a:extLst>
              </a:tr>
              <a:tr h="188011">
                <a:tc>
                  <a:txBody>
                    <a:bodyPr/>
                    <a:lstStyle/>
                    <a:p>
                      <a:pPr marL="523875" marR="0">
                        <a:lnSpc>
                          <a:spcPct val="100000"/>
                        </a:lnSpc>
                        <a:spcBef>
                          <a:spcPts val="0"/>
                        </a:spcBef>
                        <a:spcAft>
                          <a:spcPts val="0"/>
                        </a:spcAft>
                      </a:pPr>
                      <a:r>
                        <a:rPr lang="en-US" sz="1100" dirty="0">
                          <a:effectLst/>
                        </a:rPr>
                        <a:t>White</a:t>
                      </a:r>
                      <a:r>
                        <a:rPr lang="en-US" sz="1100" spc="-50" dirty="0">
                          <a:effectLst/>
                        </a:rPr>
                        <a:t> </a:t>
                      </a:r>
                      <a:r>
                        <a:rPr lang="en-US" sz="1100" dirty="0">
                          <a:effectLst/>
                        </a:rPr>
                        <a:t>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913028178"/>
                  </a:ext>
                </a:extLst>
              </a:tr>
              <a:tr h="188011">
                <a:tc>
                  <a:txBody>
                    <a:bodyPr/>
                    <a:lstStyle/>
                    <a:p>
                      <a:pPr marL="524510" marR="0">
                        <a:lnSpc>
                          <a:spcPct val="100000"/>
                        </a:lnSpc>
                        <a:spcBef>
                          <a:spcPts val="0"/>
                        </a:spcBef>
                        <a:spcAft>
                          <a:spcPts val="0"/>
                        </a:spcAft>
                      </a:pPr>
                      <a:r>
                        <a:rPr lang="en-US" sz="1100" dirty="0">
                          <a:effectLst/>
                        </a:rPr>
                        <a:t>Black</a:t>
                      </a:r>
                      <a:r>
                        <a:rPr lang="en-US" sz="1100" spc="-10" dirty="0">
                          <a:effectLst/>
                        </a:rPr>
                        <a:t> </a:t>
                      </a:r>
                      <a:r>
                        <a:rPr lang="en-US" sz="1100" dirty="0">
                          <a:effectLst/>
                        </a:rPr>
                        <a:t>or</a:t>
                      </a:r>
                      <a:r>
                        <a:rPr lang="en-US" sz="1100" spc="-5" dirty="0">
                          <a:effectLst/>
                        </a:rPr>
                        <a:t> </a:t>
                      </a:r>
                      <a:r>
                        <a:rPr lang="en-US" sz="1100" dirty="0">
                          <a:effectLst/>
                        </a:rPr>
                        <a:t>African</a:t>
                      </a:r>
                      <a:r>
                        <a:rPr lang="en-US" sz="1100" spc="-5" dirty="0">
                          <a:effectLst/>
                        </a:rPr>
                        <a:t> </a:t>
                      </a:r>
                      <a:r>
                        <a:rPr lang="en-US" sz="1100" dirty="0">
                          <a:effectLst/>
                        </a:rPr>
                        <a:t>American</a:t>
                      </a:r>
                      <a:r>
                        <a:rPr lang="en-US" sz="1100" spc="-5" dirty="0">
                          <a:effectLst/>
                        </a:rPr>
                        <a:t> </a:t>
                      </a:r>
                      <a:r>
                        <a:rPr lang="en-US" sz="1100" dirty="0">
                          <a:effectLst/>
                        </a:rPr>
                        <a:t>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477153018"/>
                  </a:ext>
                </a:extLst>
              </a:tr>
              <a:tr h="188011">
                <a:tc>
                  <a:txBody>
                    <a:bodyPr/>
                    <a:lstStyle/>
                    <a:p>
                      <a:pPr marL="524510" marR="0">
                        <a:lnSpc>
                          <a:spcPct val="100000"/>
                        </a:lnSpc>
                        <a:spcBef>
                          <a:spcPts val="0"/>
                        </a:spcBef>
                        <a:spcAft>
                          <a:spcPts val="0"/>
                        </a:spcAft>
                      </a:pPr>
                      <a:r>
                        <a:rPr lang="en-US" sz="1100" dirty="0">
                          <a:effectLst/>
                        </a:rPr>
                        <a:t>American</a:t>
                      </a:r>
                      <a:r>
                        <a:rPr lang="en-US" sz="1100" spc="-5" dirty="0">
                          <a:effectLst/>
                        </a:rPr>
                        <a:t> </a:t>
                      </a:r>
                      <a:r>
                        <a:rPr lang="en-US" sz="1100" dirty="0">
                          <a:effectLst/>
                        </a:rPr>
                        <a:t>Indian</a:t>
                      </a:r>
                      <a:r>
                        <a:rPr lang="en-US" sz="1100" spc="-5" dirty="0">
                          <a:effectLst/>
                        </a:rPr>
                        <a:t> </a:t>
                      </a:r>
                      <a:r>
                        <a:rPr lang="en-US" sz="1100" dirty="0">
                          <a:effectLst/>
                        </a:rPr>
                        <a:t>and</a:t>
                      </a:r>
                      <a:r>
                        <a:rPr lang="en-US" sz="1100" spc="-5" dirty="0">
                          <a:effectLst/>
                        </a:rPr>
                        <a:t> </a:t>
                      </a:r>
                      <a:r>
                        <a:rPr lang="en-US" sz="1100" dirty="0">
                          <a:effectLst/>
                        </a:rPr>
                        <a:t>Alaska</a:t>
                      </a:r>
                      <a:r>
                        <a:rPr lang="en-US" sz="1100" spc="-5" dirty="0">
                          <a:effectLst/>
                        </a:rPr>
                        <a:t> </a:t>
                      </a:r>
                      <a:r>
                        <a:rPr lang="en-US" sz="1100" dirty="0">
                          <a:effectLst/>
                        </a:rPr>
                        <a:t>Native</a:t>
                      </a:r>
                      <a:r>
                        <a:rPr lang="en-US" sz="1100" spc="-5" dirty="0">
                          <a:effectLst/>
                        </a:rPr>
                        <a:t> </a:t>
                      </a:r>
                      <a:r>
                        <a:rPr lang="en-US" sz="1100" dirty="0">
                          <a:effectLst/>
                        </a:rPr>
                        <a:t>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396295118"/>
                  </a:ext>
                </a:extLst>
              </a:tr>
              <a:tr h="188011">
                <a:tc>
                  <a:txBody>
                    <a:bodyPr/>
                    <a:lstStyle/>
                    <a:p>
                      <a:pPr marL="524510" marR="0">
                        <a:lnSpc>
                          <a:spcPct val="100000"/>
                        </a:lnSpc>
                        <a:spcBef>
                          <a:spcPts val="0"/>
                        </a:spcBef>
                        <a:spcAft>
                          <a:spcPts val="0"/>
                        </a:spcAft>
                      </a:pPr>
                      <a:r>
                        <a:rPr lang="en-US" sz="1100" dirty="0">
                          <a:effectLst/>
                        </a:rPr>
                        <a:t>Asian</a:t>
                      </a:r>
                      <a:r>
                        <a:rPr lang="en-US" sz="1100" spc="-50" dirty="0">
                          <a:effectLst/>
                        </a:rPr>
                        <a:t> </a:t>
                      </a:r>
                      <a:r>
                        <a:rPr lang="en-US" sz="1100" dirty="0">
                          <a:effectLst/>
                        </a:rPr>
                        <a:t>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999696346"/>
                  </a:ext>
                </a:extLst>
              </a:tr>
              <a:tr h="188011">
                <a:tc>
                  <a:txBody>
                    <a:bodyPr/>
                    <a:lstStyle/>
                    <a:p>
                      <a:pPr marL="524510" marR="0">
                        <a:lnSpc>
                          <a:spcPct val="100000"/>
                        </a:lnSpc>
                        <a:spcBef>
                          <a:spcPts val="0"/>
                        </a:spcBef>
                        <a:spcAft>
                          <a:spcPts val="0"/>
                        </a:spcAft>
                      </a:pPr>
                      <a:r>
                        <a:rPr lang="en-US" sz="1100" dirty="0">
                          <a:effectLst/>
                        </a:rPr>
                        <a:t>Native Hawaiian</a:t>
                      </a:r>
                      <a:r>
                        <a:rPr lang="en-US" sz="1100" spc="5" dirty="0">
                          <a:effectLst/>
                        </a:rPr>
                        <a:t> </a:t>
                      </a:r>
                      <a:r>
                        <a:rPr lang="en-US" sz="1100" dirty="0">
                          <a:effectLst/>
                        </a:rPr>
                        <a:t>and Other</a:t>
                      </a:r>
                      <a:r>
                        <a:rPr lang="en-US" sz="1100" spc="5" dirty="0">
                          <a:effectLst/>
                        </a:rPr>
                        <a:t> </a:t>
                      </a:r>
                      <a:r>
                        <a:rPr lang="en-US" sz="1100" dirty="0">
                          <a:effectLst/>
                        </a:rPr>
                        <a:t>Pacific</a:t>
                      </a:r>
                      <a:r>
                        <a:rPr lang="en-US" sz="1100" spc="5" dirty="0">
                          <a:effectLst/>
                        </a:rPr>
                        <a:t> </a:t>
                      </a:r>
                      <a:r>
                        <a:rPr lang="en-US" sz="1100" dirty="0">
                          <a:effectLst/>
                        </a:rPr>
                        <a:t>Islander 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897775983"/>
                  </a:ext>
                </a:extLst>
              </a:tr>
              <a:tr h="188011">
                <a:tc>
                  <a:txBody>
                    <a:bodyPr/>
                    <a:lstStyle/>
                    <a:p>
                      <a:pPr marL="524510" marR="0">
                        <a:lnSpc>
                          <a:spcPct val="100000"/>
                        </a:lnSpc>
                        <a:spcBef>
                          <a:spcPts val="0"/>
                        </a:spcBef>
                        <a:spcAft>
                          <a:spcPts val="0"/>
                        </a:spcAft>
                      </a:pPr>
                      <a:r>
                        <a:rPr lang="en-US" sz="1100" dirty="0">
                          <a:effectLst/>
                        </a:rPr>
                        <a:t>Some</a:t>
                      </a:r>
                      <a:r>
                        <a:rPr lang="en-US" sz="1100" spc="-20" dirty="0">
                          <a:effectLst/>
                        </a:rPr>
                        <a:t> </a:t>
                      </a:r>
                      <a:r>
                        <a:rPr lang="en-US" sz="1100" dirty="0">
                          <a:effectLst/>
                        </a:rPr>
                        <a:t>Other</a:t>
                      </a:r>
                      <a:r>
                        <a:rPr lang="en-US" sz="1100" spc="-15" dirty="0">
                          <a:effectLst/>
                        </a:rPr>
                        <a:t> </a:t>
                      </a:r>
                      <a:r>
                        <a:rPr lang="en-US" sz="1100" dirty="0">
                          <a:effectLst/>
                        </a:rPr>
                        <a:t>Race</a:t>
                      </a:r>
                      <a:r>
                        <a:rPr lang="en-US" sz="1100" spc="-15" dirty="0">
                          <a:effectLst/>
                        </a:rPr>
                        <a:t> </a:t>
                      </a:r>
                      <a:r>
                        <a:rPr lang="en-US" sz="1100" dirty="0">
                          <a:effectLst/>
                        </a:rPr>
                        <a:t>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318070179"/>
                  </a:ext>
                </a:extLst>
              </a:tr>
              <a:tr h="188011">
                <a:tc>
                  <a:txBody>
                    <a:bodyPr/>
                    <a:lstStyle/>
                    <a:p>
                      <a:pPr marL="334010" marR="0">
                        <a:lnSpc>
                          <a:spcPct val="100000"/>
                        </a:lnSpc>
                        <a:spcBef>
                          <a:spcPts val="0"/>
                        </a:spcBef>
                        <a:spcAft>
                          <a:spcPts val="0"/>
                        </a:spcAft>
                      </a:pPr>
                      <a:r>
                        <a:rPr lang="en-US" sz="1100" spc="-40" dirty="0">
                          <a:effectLst/>
                        </a:rPr>
                        <a:t>Two</a:t>
                      </a:r>
                      <a:r>
                        <a:rPr lang="en-US" sz="1100" spc="15" dirty="0">
                          <a:effectLst/>
                        </a:rPr>
                        <a:t> </a:t>
                      </a:r>
                      <a:r>
                        <a:rPr lang="en-US" sz="1100" dirty="0">
                          <a:effectLst/>
                        </a:rPr>
                        <a:t>or</a:t>
                      </a:r>
                      <a:r>
                        <a:rPr lang="en-US" sz="1100" spc="15" dirty="0">
                          <a:effectLst/>
                        </a:rPr>
                        <a:t> </a:t>
                      </a:r>
                      <a:r>
                        <a:rPr lang="en-US" sz="1100" spc="-5" dirty="0">
                          <a:effectLst/>
                        </a:rPr>
                        <a:t>More</a:t>
                      </a:r>
                      <a:r>
                        <a:rPr lang="en-US" sz="1100" spc="15" dirty="0">
                          <a:effectLst/>
                        </a:rPr>
                        <a:t> </a:t>
                      </a:r>
                      <a:r>
                        <a:rPr lang="en-US" sz="1100" dirty="0">
                          <a:effectLst/>
                        </a:rPr>
                        <a:t>Races: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729611586"/>
                  </a:ext>
                </a:extLst>
              </a:tr>
              <a:tr h="188011">
                <a:tc>
                  <a:txBody>
                    <a:bodyPr/>
                    <a:lstStyle/>
                    <a:p>
                      <a:pPr marL="524510" marR="0">
                        <a:lnSpc>
                          <a:spcPct val="100000"/>
                        </a:lnSpc>
                        <a:spcBef>
                          <a:spcPts val="0"/>
                        </a:spcBef>
                        <a:spcAft>
                          <a:spcPts val="0"/>
                        </a:spcAft>
                      </a:pPr>
                      <a:r>
                        <a:rPr lang="en-US" sz="1100" dirty="0">
                          <a:effectLst/>
                        </a:rPr>
                        <a:t>Population</a:t>
                      </a:r>
                      <a:r>
                        <a:rPr lang="en-US" sz="1100" spc="-5" dirty="0">
                          <a:effectLst/>
                        </a:rPr>
                        <a:t> </a:t>
                      </a:r>
                      <a:r>
                        <a:rPr lang="en-US" sz="1100" dirty="0">
                          <a:effectLst/>
                        </a:rPr>
                        <a:t>of</a:t>
                      </a:r>
                      <a:r>
                        <a:rPr lang="en-US" sz="1100" spc="-5" dirty="0">
                          <a:effectLst/>
                        </a:rPr>
                        <a:t> </a:t>
                      </a:r>
                      <a:r>
                        <a:rPr lang="en-US" sz="1100" dirty="0">
                          <a:effectLst/>
                        </a:rPr>
                        <a:t>two races: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946593333"/>
                  </a:ext>
                </a:extLst>
              </a:tr>
              <a:tr h="188011">
                <a:tc>
                  <a:txBody>
                    <a:bodyPr/>
                    <a:lstStyle/>
                    <a:p>
                      <a:pPr marL="715010" marR="0">
                        <a:lnSpc>
                          <a:spcPct val="100000"/>
                        </a:lnSpc>
                        <a:spcBef>
                          <a:spcPts val="0"/>
                        </a:spcBef>
                        <a:spcAft>
                          <a:spcPts val="0"/>
                        </a:spcAft>
                      </a:pPr>
                      <a:r>
                        <a:rPr lang="en-US" sz="1100" dirty="0">
                          <a:effectLst/>
                        </a:rPr>
                        <a:t>White;</a:t>
                      </a:r>
                      <a:r>
                        <a:rPr lang="en-US" sz="1100" spc="-10" dirty="0">
                          <a:effectLst/>
                        </a:rPr>
                        <a:t> </a:t>
                      </a:r>
                      <a:r>
                        <a:rPr lang="en-US" sz="1100" dirty="0">
                          <a:effectLst/>
                        </a:rPr>
                        <a:t>Black</a:t>
                      </a:r>
                      <a:r>
                        <a:rPr lang="en-US" sz="1100" spc="-5" dirty="0">
                          <a:effectLst/>
                        </a:rPr>
                        <a:t> </a:t>
                      </a:r>
                      <a:r>
                        <a:rPr lang="en-US" sz="1100" dirty="0">
                          <a:effectLst/>
                        </a:rPr>
                        <a:t>or</a:t>
                      </a:r>
                      <a:r>
                        <a:rPr lang="en-US" sz="1100" spc="-10" dirty="0">
                          <a:effectLst/>
                        </a:rPr>
                        <a:t> </a:t>
                      </a:r>
                      <a:r>
                        <a:rPr lang="en-US" sz="1100" dirty="0">
                          <a:effectLst/>
                        </a:rPr>
                        <a:t>African</a:t>
                      </a:r>
                      <a:r>
                        <a:rPr lang="en-US" sz="1100" spc="-5" dirty="0">
                          <a:effectLst/>
                        </a:rPr>
                        <a:t> </a:t>
                      </a:r>
                      <a:r>
                        <a:rPr lang="en-US" sz="1100" dirty="0">
                          <a:effectLst/>
                        </a:rPr>
                        <a:t>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782717658"/>
                  </a:ext>
                </a:extLst>
              </a:tr>
              <a:tr h="188011">
                <a:tc>
                  <a:txBody>
                    <a:bodyPr/>
                    <a:lstStyle/>
                    <a:p>
                      <a:pPr marL="715010" marR="0">
                        <a:lnSpc>
                          <a:spcPct val="100000"/>
                        </a:lnSpc>
                        <a:spcBef>
                          <a:spcPts val="0"/>
                        </a:spcBef>
                        <a:spcAft>
                          <a:spcPts val="0"/>
                        </a:spcAft>
                      </a:pPr>
                      <a:r>
                        <a:rPr lang="en-US" sz="1100" dirty="0">
                          <a:effectLst/>
                        </a:rPr>
                        <a:t>White;</a:t>
                      </a:r>
                      <a:r>
                        <a:rPr lang="en-US" sz="1100" spc="-10" dirty="0">
                          <a:effectLst/>
                        </a:rPr>
                        <a:t> </a:t>
                      </a:r>
                      <a:r>
                        <a:rPr lang="en-US" sz="1100" dirty="0">
                          <a:effectLst/>
                        </a:rPr>
                        <a:t>American</a:t>
                      </a:r>
                      <a:r>
                        <a:rPr lang="en-US" sz="1100" spc="-5" dirty="0">
                          <a:effectLst/>
                        </a:rPr>
                        <a:t> </a:t>
                      </a:r>
                      <a:r>
                        <a:rPr lang="en-US" sz="1100" dirty="0">
                          <a:effectLst/>
                        </a:rPr>
                        <a:t>Indian</a:t>
                      </a:r>
                      <a:r>
                        <a:rPr lang="en-US" sz="1100" spc="-5" dirty="0">
                          <a:effectLst/>
                        </a:rPr>
                        <a:t> </a:t>
                      </a:r>
                      <a:r>
                        <a:rPr lang="en-US" sz="1100" dirty="0">
                          <a:effectLst/>
                        </a:rPr>
                        <a:t>and</a:t>
                      </a:r>
                      <a:r>
                        <a:rPr lang="en-US" sz="1100" spc="-5" dirty="0">
                          <a:effectLst/>
                        </a:rPr>
                        <a:t> </a:t>
                      </a:r>
                      <a:r>
                        <a:rPr lang="en-US" sz="1100" dirty="0">
                          <a:effectLst/>
                        </a:rPr>
                        <a:t>Alaska</a:t>
                      </a:r>
                      <a:r>
                        <a:rPr lang="en-US" sz="1100" spc="-5" dirty="0">
                          <a:effectLst/>
                        </a:rPr>
                        <a:t> </a:t>
                      </a:r>
                      <a:r>
                        <a:rPr lang="en-US" sz="1100" dirty="0">
                          <a:effectLst/>
                        </a:rPr>
                        <a:t>Native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569637594"/>
                  </a:ext>
                </a:extLst>
              </a:tr>
              <a:tr h="188011">
                <a:tc>
                  <a:txBody>
                    <a:bodyPr/>
                    <a:lstStyle/>
                    <a:p>
                      <a:pPr marL="715010" marR="0">
                        <a:lnSpc>
                          <a:spcPct val="100000"/>
                        </a:lnSpc>
                        <a:spcBef>
                          <a:spcPts val="0"/>
                        </a:spcBef>
                        <a:spcAft>
                          <a:spcPts val="0"/>
                        </a:spcAft>
                      </a:pPr>
                      <a:r>
                        <a:rPr lang="en-US" sz="1100" dirty="0">
                          <a:effectLst/>
                        </a:rPr>
                        <a:t>White;</a:t>
                      </a:r>
                      <a:r>
                        <a:rPr lang="en-US" sz="1100" spc="-55" dirty="0">
                          <a:effectLst/>
                        </a:rPr>
                        <a:t> </a:t>
                      </a:r>
                      <a:r>
                        <a:rPr lang="en-US" sz="1100" dirty="0">
                          <a:effectLst/>
                        </a:rPr>
                        <a:t>Asian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613701786"/>
                  </a:ext>
                </a:extLst>
              </a:tr>
              <a:tr h="188011">
                <a:tc>
                  <a:txBody>
                    <a:bodyPr/>
                    <a:lstStyle/>
                    <a:p>
                      <a:pPr marL="715010" marR="0">
                        <a:lnSpc>
                          <a:spcPct val="100000"/>
                        </a:lnSpc>
                        <a:spcBef>
                          <a:spcPts val="0"/>
                        </a:spcBef>
                        <a:spcAft>
                          <a:spcPts val="0"/>
                        </a:spcAft>
                      </a:pPr>
                      <a:r>
                        <a:rPr lang="en-US" sz="1100" dirty="0">
                          <a:effectLst/>
                        </a:rPr>
                        <a:t>White; Native</a:t>
                      </a:r>
                      <a:r>
                        <a:rPr lang="en-US" sz="1100" spc="5" dirty="0">
                          <a:effectLst/>
                        </a:rPr>
                        <a:t> </a:t>
                      </a:r>
                      <a:r>
                        <a:rPr lang="en-US" sz="1100" dirty="0">
                          <a:effectLst/>
                        </a:rPr>
                        <a:t>Hawaiian and Other</a:t>
                      </a:r>
                      <a:r>
                        <a:rPr lang="en-US" sz="1100" spc="5" dirty="0">
                          <a:effectLst/>
                        </a:rPr>
                        <a:t> </a:t>
                      </a:r>
                      <a:r>
                        <a:rPr lang="en-US" sz="1100" dirty="0">
                          <a:effectLst/>
                        </a:rPr>
                        <a:t>Pacific Islander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330251023"/>
                  </a:ext>
                </a:extLst>
              </a:tr>
              <a:tr h="188011">
                <a:tc>
                  <a:txBody>
                    <a:bodyPr/>
                    <a:lstStyle/>
                    <a:p>
                      <a:pPr marL="715010" marR="0">
                        <a:lnSpc>
                          <a:spcPct val="100000"/>
                        </a:lnSpc>
                        <a:spcBef>
                          <a:spcPts val="0"/>
                        </a:spcBef>
                        <a:spcAft>
                          <a:spcPts val="0"/>
                        </a:spcAft>
                      </a:pPr>
                      <a:r>
                        <a:rPr lang="en-US" sz="1100" dirty="0">
                          <a:effectLst/>
                        </a:rPr>
                        <a:t>White;</a:t>
                      </a:r>
                      <a:r>
                        <a:rPr lang="en-US" sz="1100" spc="-20" dirty="0">
                          <a:effectLst/>
                        </a:rPr>
                        <a:t> </a:t>
                      </a:r>
                      <a:r>
                        <a:rPr lang="en-US" sz="1100" dirty="0">
                          <a:effectLst/>
                        </a:rPr>
                        <a:t>Some</a:t>
                      </a:r>
                      <a:r>
                        <a:rPr lang="en-US" sz="1100" spc="-15" dirty="0">
                          <a:effectLst/>
                        </a:rPr>
                        <a:t> </a:t>
                      </a:r>
                      <a:r>
                        <a:rPr lang="en-US" sz="1100" dirty="0">
                          <a:effectLst/>
                        </a:rPr>
                        <a:t>Other</a:t>
                      </a:r>
                      <a:r>
                        <a:rPr lang="en-US" sz="1100" spc="-20" dirty="0">
                          <a:effectLst/>
                        </a:rPr>
                        <a:t> </a:t>
                      </a:r>
                      <a:r>
                        <a:rPr lang="en-US" sz="1100" dirty="0">
                          <a:effectLst/>
                        </a:rPr>
                        <a:t>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434750044"/>
                  </a:ext>
                </a:extLst>
              </a:tr>
              <a:tr h="164445">
                <a:tc>
                  <a:txBody>
                    <a:bodyPr/>
                    <a:lstStyle/>
                    <a:p>
                      <a:pPr marL="787400" marR="588645" indent="-72390">
                        <a:lnSpc>
                          <a:spcPct val="100000"/>
                        </a:lnSpc>
                        <a:spcBef>
                          <a:spcPts val="10"/>
                        </a:spcBef>
                        <a:spcAft>
                          <a:spcPts val="0"/>
                        </a:spcAft>
                      </a:pPr>
                      <a:r>
                        <a:rPr lang="en-US" sz="1100" dirty="0">
                          <a:effectLst/>
                        </a:rPr>
                        <a:t>Black</a:t>
                      </a:r>
                      <a:r>
                        <a:rPr lang="en-US" sz="1100" spc="-5" dirty="0">
                          <a:effectLst/>
                        </a:rPr>
                        <a:t> </a:t>
                      </a:r>
                      <a:r>
                        <a:rPr lang="en-US" sz="1100" dirty="0">
                          <a:effectLst/>
                        </a:rPr>
                        <a:t>or</a:t>
                      </a:r>
                      <a:r>
                        <a:rPr lang="en-US" sz="1100" spc="-5" dirty="0">
                          <a:effectLst/>
                        </a:rPr>
                        <a:t> </a:t>
                      </a:r>
                      <a:r>
                        <a:rPr lang="en-US" sz="1100" dirty="0">
                          <a:effectLst/>
                        </a:rPr>
                        <a:t>African</a:t>
                      </a:r>
                      <a:r>
                        <a:rPr lang="en-US" sz="1100" spc="-5" dirty="0">
                          <a:effectLst/>
                        </a:rPr>
                        <a:t> </a:t>
                      </a:r>
                      <a:r>
                        <a:rPr lang="en-US" sz="1100" dirty="0">
                          <a:effectLst/>
                        </a:rPr>
                        <a:t>American;</a:t>
                      </a:r>
                      <a:r>
                        <a:rPr lang="en-US" sz="1100" spc="-5" dirty="0">
                          <a:effectLst/>
                        </a:rPr>
                        <a:t> </a:t>
                      </a:r>
                      <a:r>
                        <a:rPr lang="en-US" sz="1100" dirty="0">
                          <a:effectLst/>
                        </a:rPr>
                        <a:t>American</a:t>
                      </a:r>
                      <a:r>
                        <a:rPr lang="en-US" sz="1100" spc="-5" dirty="0">
                          <a:effectLst/>
                        </a:rPr>
                        <a:t> </a:t>
                      </a:r>
                      <a:r>
                        <a:rPr lang="en-US" sz="1100" dirty="0">
                          <a:effectLst/>
                        </a:rPr>
                        <a:t>Indian</a:t>
                      </a:r>
                      <a:r>
                        <a:rPr lang="en-US" sz="1100" spc="-5" dirty="0">
                          <a:effectLst/>
                        </a:rPr>
                        <a:t> </a:t>
                      </a:r>
                      <a:r>
                        <a:rPr lang="en-US" sz="1100" dirty="0">
                          <a:effectLst/>
                        </a:rPr>
                        <a:t>and Alaska</a:t>
                      </a:r>
                      <a:r>
                        <a:rPr lang="en-US" sz="1100" spc="25" dirty="0">
                          <a:effectLst/>
                        </a:rPr>
                        <a:t> </a:t>
                      </a:r>
                      <a:r>
                        <a:rPr lang="en-US" sz="1100" dirty="0">
                          <a:effectLst/>
                        </a:rPr>
                        <a:t>Native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814998680"/>
                  </a:ext>
                </a:extLst>
              </a:tr>
              <a:tr h="188011">
                <a:tc>
                  <a:txBody>
                    <a:bodyPr/>
                    <a:lstStyle/>
                    <a:p>
                      <a:pPr marL="715010" marR="0">
                        <a:lnSpc>
                          <a:spcPct val="100000"/>
                        </a:lnSpc>
                        <a:spcBef>
                          <a:spcPts val="0"/>
                        </a:spcBef>
                        <a:spcAft>
                          <a:spcPts val="0"/>
                        </a:spcAft>
                      </a:pPr>
                      <a:r>
                        <a:rPr lang="en-US" sz="1100" dirty="0">
                          <a:effectLst/>
                        </a:rPr>
                        <a:t>Black</a:t>
                      </a:r>
                      <a:r>
                        <a:rPr lang="en-US" sz="1100" spc="-10" dirty="0">
                          <a:effectLst/>
                        </a:rPr>
                        <a:t> </a:t>
                      </a:r>
                      <a:r>
                        <a:rPr lang="en-US" sz="1100" dirty="0">
                          <a:effectLst/>
                        </a:rPr>
                        <a:t>or</a:t>
                      </a:r>
                      <a:r>
                        <a:rPr lang="en-US" sz="1100" spc="-5" dirty="0">
                          <a:effectLst/>
                        </a:rPr>
                        <a:t> </a:t>
                      </a:r>
                      <a:r>
                        <a:rPr lang="en-US" sz="1100" dirty="0">
                          <a:effectLst/>
                        </a:rPr>
                        <a:t>African</a:t>
                      </a:r>
                      <a:r>
                        <a:rPr lang="en-US" sz="1100" spc="-5" dirty="0">
                          <a:effectLst/>
                        </a:rPr>
                        <a:t> </a:t>
                      </a:r>
                      <a:r>
                        <a:rPr lang="en-US" sz="1100" dirty="0">
                          <a:effectLst/>
                        </a:rPr>
                        <a:t>American;</a:t>
                      </a:r>
                      <a:r>
                        <a:rPr lang="en-US" sz="1100" spc="-5" dirty="0">
                          <a:effectLst/>
                        </a:rPr>
                        <a:t> </a:t>
                      </a:r>
                      <a:r>
                        <a:rPr lang="en-US" sz="1100" dirty="0">
                          <a:effectLst/>
                        </a:rPr>
                        <a:t>Asian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701007797"/>
                  </a:ext>
                </a:extLst>
              </a:tr>
              <a:tr h="192989">
                <a:tc>
                  <a:txBody>
                    <a:bodyPr/>
                    <a:lstStyle/>
                    <a:p>
                      <a:pPr marL="787400" marR="594360" indent="-72390">
                        <a:lnSpc>
                          <a:spcPct val="100000"/>
                        </a:lnSpc>
                        <a:spcBef>
                          <a:spcPts val="10"/>
                        </a:spcBef>
                        <a:spcAft>
                          <a:spcPts val="0"/>
                        </a:spcAft>
                      </a:pPr>
                      <a:r>
                        <a:rPr lang="en-US" sz="1100" dirty="0">
                          <a:effectLst/>
                        </a:rPr>
                        <a:t>Black</a:t>
                      </a:r>
                      <a:r>
                        <a:rPr lang="en-US" sz="1100" spc="10" dirty="0">
                          <a:effectLst/>
                        </a:rPr>
                        <a:t> </a:t>
                      </a:r>
                      <a:r>
                        <a:rPr lang="en-US" sz="1100" dirty="0">
                          <a:effectLst/>
                        </a:rPr>
                        <a:t>or</a:t>
                      </a:r>
                      <a:r>
                        <a:rPr lang="en-US" sz="1100" spc="10" dirty="0">
                          <a:effectLst/>
                        </a:rPr>
                        <a:t> </a:t>
                      </a:r>
                      <a:r>
                        <a:rPr lang="en-US" sz="1100" dirty="0">
                          <a:effectLst/>
                        </a:rPr>
                        <a:t>African</a:t>
                      </a:r>
                      <a:r>
                        <a:rPr lang="en-US" sz="1100" spc="10" dirty="0">
                          <a:effectLst/>
                        </a:rPr>
                        <a:t> </a:t>
                      </a:r>
                      <a:r>
                        <a:rPr lang="en-US" sz="1100" dirty="0">
                          <a:effectLst/>
                        </a:rPr>
                        <a:t>American;</a:t>
                      </a:r>
                      <a:r>
                        <a:rPr lang="en-US" sz="1100" spc="10" dirty="0">
                          <a:effectLst/>
                        </a:rPr>
                        <a:t> </a:t>
                      </a:r>
                      <a:r>
                        <a:rPr lang="en-US" sz="1100" dirty="0">
                          <a:effectLst/>
                        </a:rPr>
                        <a:t>Native</a:t>
                      </a:r>
                      <a:r>
                        <a:rPr lang="en-US" sz="1100" spc="15" dirty="0">
                          <a:effectLst/>
                        </a:rPr>
                        <a:t> </a:t>
                      </a:r>
                      <a:r>
                        <a:rPr lang="en-US" sz="1100" dirty="0">
                          <a:effectLst/>
                        </a:rPr>
                        <a:t>Hawaiian</a:t>
                      </a:r>
                      <a:r>
                        <a:rPr lang="en-US" sz="1100" spc="10" dirty="0">
                          <a:effectLst/>
                        </a:rPr>
                        <a:t> </a:t>
                      </a:r>
                      <a:r>
                        <a:rPr lang="en-US" sz="1100" dirty="0">
                          <a:effectLst/>
                        </a:rPr>
                        <a:t>and Other</a:t>
                      </a:r>
                      <a:r>
                        <a:rPr lang="en-US" sz="1100" spc="-15" dirty="0">
                          <a:effectLst/>
                        </a:rPr>
                        <a:t> </a:t>
                      </a:r>
                      <a:r>
                        <a:rPr lang="en-US" sz="1100" dirty="0">
                          <a:effectLst/>
                        </a:rPr>
                        <a:t>Pacific</a:t>
                      </a:r>
                      <a:r>
                        <a:rPr lang="en-US" sz="1100" spc="-10" dirty="0">
                          <a:effectLst/>
                        </a:rPr>
                        <a:t> </a:t>
                      </a:r>
                      <a:r>
                        <a:rPr lang="en-US" sz="1100" dirty="0">
                          <a:effectLst/>
                        </a:rPr>
                        <a:t>Islander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95220865"/>
                  </a:ext>
                </a:extLst>
              </a:tr>
              <a:tr h="188865">
                <a:tc>
                  <a:txBody>
                    <a:bodyPr/>
                    <a:lstStyle/>
                    <a:p>
                      <a:pPr marL="715010" marR="0">
                        <a:lnSpc>
                          <a:spcPct val="100000"/>
                        </a:lnSpc>
                        <a:spcBef>
                          <a:spcPts val="0"/>
                        </a:spcBef>
                        <a:spcAft>
                          <a:spcPts val="0"/>
                        </a:spcAft>
                      </a:pPr>
                      <a:r>
                        <a:rPr lang="en-US" sz="1100" dirty="0">
                          <a:effectLst/>
                        </a:rPr>
                        <a:t>Black</a:t>
                      </a:r>
                      <a:r>
                        <a:rPr lang="en-US" sz="1100" spc="-5" dirty="0">
                          <a:effectLst/>
                        </a:rPr>
                        <a:t> </a:t>
                      </a:r>
                      <a:r>
                        <a:rPr lang="en-US" sz="1100" dirty="0">
                          <a:effectLst/>
                        </a:rPr>
                        <a:t>or</a:t>
                      </a:r>
                      <a:r>
                        <a:rPr lang="en-US" sz="1100" spc="-5" dirty="0">
                          <a:effectLst/>
                        </a:rPr>
                        <a:t> </a:t>
                      </a:r>
                      <a:r>
                        <a:rPr lang="en-US" sz="1100" dirty="0">
                          <a:effectLst/>
                        </a:rPr>
                        <a:t>African</a:t>
                      </a:r>
                      <a:r>
                        <a:rPr lang="en-US" sz="1100" spc="-5" dirty="0">
                          <a:effectLst/>
                        </a:rPr>
                        <a:t> </a:t>
                      </a:r>
                      <a:r>
                        <a:rPr lang="en-US" sz="1100" dirty="0">
                          <a:effectLst/>
                        </a:rPr>
                        <a:t>American;</a:t>
                      </a:r>
                      <a:r>
                        <a:rPr lang="en-US" sz="1100" spc="-5" dirty="0">
                          <a:effectLst/>
                        </a:rPr>
                        <a:t> </a:t>
                      </a:r>
                      <a:r>
                        <a:rPr lang="en-US" sz="1100" dirty="0">
                          <a:effectLst/>
                        </a:rPr>
                        <a:t>Some</a:t>
                      </a:r>
                      <a:r>
                        <a:rPr lang="en-US" sz="1100" spc="-5" dirty="0">
                          <a:effectLst/>
                        </a:rPr>
                        <a:t> </a:t>
                      </a:r>
                      <a:r>
                        <a:rPr lang="en-US" sz="1100" dirty="0">
                          <a:effectLst/>
                        </a:rPr>
                        <a:t>Other 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792784339"/>
                  </a:ext>
                </a:extLst>
              </a:tr>
              <a:tr h="188011">
                <a:tc>
                  <a:txBody>
                    <a:bodyPr/>
                    <a:lstStyle/>
                    <a:p>
                      <a:pPr marL="714375" marR="0">
                        <a:lnSpc>
                          <a:spcPct val="100000"/>
                        </a:lnSpc>
                        <a:spcBef>
                          <a:spcPts val="0"/>
                        </a:spcBef>
                        <a:spcAft>
                          <a:spcPts val="0"/>
                        </a:spcAft>
                      </a:pPr>
                      <a:r>
                        <a:rPr lang="en-US" sz="1100" dirty="0">
                          <a:effectLst/>
                        </a:rPr>
                        <a:t>American</a:t>
                      </a:r>
                      <a:r>
                        <a:rPr lang="en-US" sz="1100" spc="-5" dirty="0">
                          <a:effectLst/>
                        </a:rPr>
                        <a:t> </a:t>
                      </a:r>
                      <a:r>
                        <a:rPr lang="en-US" sz="1100" dirty="0">
                          <a:effectLst/>
                        </a:rPr>
                        <a:t>Indian</a:t>
                      </a:r>
                      <a:r>
                        <a:rPr lang="en-US" sz="1100" spc="-5" dirty="0">
                          <a:effectLst/>
                        </a:rPr>
                        <a:t> </a:t>
                      </a:r>
                      <a:r>
                        <a:rPr lang="en-US" sz="1100" dirty="0">
                          <a:effectLst/>
                        </a:rPr>
                        <a:t>and</a:t>
                      </a:r>
                      <a:r>
                        <a:rPr lang="en-US" sz="1100" spc="-5" dirty="0">
                          <a:effectLst/>
                        </a:rPr>
                        <a:t> </a:t>
                      </a:r>
                      <a:r>
                        <a:rPr lang="en-US" sz="1100" dirty="0">
                          <a:effectLst/>
                        </a:rPr>
                        <a:t>Alaska</a:t>
                      </a:r>
                      <a:r>
                        <a:rPr lang="en-US" sz="1100" spc="-5" dirty="0">
                          <a:effectLst/>
                        </a:rPr>
                        <a:t> </a:t>
                      </a:r>
                      <a:r>
                        <a:rPr lang="en-US" sz="1100" dirty="0">
                          <a:effectLst/>
                        </a:rPr>
                        <a:t>Native;</a:t>
                      </a:r>
                      <a:r>
                        <a:rPr lang="en-US" sz="1100" spc="-5" dirty="0">
                          <a:effectLst/>
                        </a:rPr>
                        <a:t> </a:t>
                      </a:r>
                      <a:r>
                        <a:rPr lang="en-US" sz="1100" dirty="0">
                          <a:effectLst/>
                        </a:rPr>
                        <a:t>Asian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4194619566"/>
                  </a:ext>
                </a:extLst>
              </a:tr>
              <a:tr h="229529">
                <a:tc>
                  <a:txBody>
                    <a:bodyPr/>
                    <a:lstStyle/>
                    <a:p>
                      <a:pPr marL="786765" marR="93345" indent="-72390">
                        <a:lnSpc>
                          <a:spcPct val="100000"/>
                        </a:lnSpc>
                        <a:spcBef>
                          <a:spcPts val="10"/>
                        </a:spcBef>
                        <a:spcAft>
                          <a:spcPts val="0"/>
                        </a:spcAft>
                      </a:pPr>
                      <a:r>
                        <a:rPr lang="en-US" sz="1100" dirty="0">
                          <a:effectLst/>
                        </a:rPr>
                        <a:t>American</a:t>
                      </a:r>
                      <a:r>
                        <a:rPr lang="en-US" sz="1100" spc="10" dirty="0">
                          <a:effectLst/>
                        </a:rPr>
                        <a:t> </a:t>
                      </a:r>
                      <a:r>
                        <a:rPr lang="en-US" sz="1100" dirty="0">
                          <a:effectLst/>
                        </a:rPr>
                        <a:t>Indian</a:t>
                      </a:r>
                      <a:r>
                        <a:rPr lang="en-US" sz="1100" spc="5" dirty="0">
                          <a:effectLst/>
                        </a:rPr>
                        <a:t> </a:t>
                      </a:r>
                      <a:r>
                        <a:rPr lang="en-US" sz="1100" dirty="0">
                          <a:effectLst/>
                        </a:rPr>
                        <a:t>and</a:t>
                      </a:r>
                      <a:r>
                        <a:rPr lang="en-US" sz="1100" spc="10" dirty="0">
                          <a:effectLst/>
                        </a:rPr>
                        <a:t> </a:t>
                      </a:r>
                      <a:r>
                        <a:rPr lang="en-US" sz="1100" dirty="0">
                          <a:effectLst/>
                        </a:rPr>
                        <a:t>Alaska</a:t>
                      </a:r>
                      <a:r>
                        <a:rPr lang="en-US" sz="1100" spc="10" dirty="0">
                          <a:effectLst/>
                        </a:rPr>
                        <a:t> </a:t>
                      </a:r>
                      <a:r>
                        <a:rPr lang="en-US" sz="1100" dirty="0">
                          <a:effectLst/>
                        </a:rPr>
                        <a:t>Native;</a:t>
                      </a:r>
                      <a:r>
                        <a:rPr lang="en-US" sz="1100" spc="10" dirty="0">
                          <a:effectLst/>
                        </a:rPr>
                        <a:t> </a:t>
                      </a:r>
                      <a:r>
                        <a:rPr lang="en-US" sz="1100" dirty="0">
                          <a:effectLst/>
                        </a:rPr>
                        <a:t>Native</a:t>
                      </a:r>
                      <a:r>
                        <a:rPr lang="en-US" sz="1100" spc="10" dirty="0">
                          <a:effectLst/>
                        </a:rPr>
                        <a:t> </a:t>
                      </a:r>
                      <a:r>
                        <a:rPr lang="en-US" sz="1100" dirty="0">
                          <a:effectLst/>
                        </a:rPr>
                        <a:t>Hawaiian</a:t>
                      </a:r>
                      <a:r>
                        <a:rPr lang="en-US" sz="1100" spc="10" dirty="0">
                          <a:effectLst/>
                        </a:rPr>
                        <a:t> </a:t>
                      </a:r>
                      <a:r>
                        <a:rPr lang="en-US" sz="1100" dirty="0">
                          <a:effectLst/>
                        </a:rPr>
                        <a:t>and Other</a:t>
                      </a:r>
                      <a:r>
                        <a:rPr lang="en-US" sz="1100" spc="-15" dirty="0">
                          <a:effectLst/>
                        </a:rPr>
                        <a:t> </a:t>
                      </a:r>
                      <a:r>
                        <a:rPr lang="en-US" sz="1100" dirty="0">
                          <a:effectLst/>
                        </a:rPr>
                        <a:t>Pacific</a:t>
                      </a:r>
                      <a:r>
                        <a:rPr lang="en-US" sz="1100" spc="-10" dirty="0">
                          <a:effectLst/>
                        </a:rPr>
                        <a:t> </a:t>
                      </a:r>
                      <a:r>
                        <a:rPr lang="en-US" sz="1100" dirty="0">
                          <a:effectLst/>
                        </a:rPr>
                        <a:t>Islander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895961917"/>
                  </a:ext>
                </a:extLst>
              </a:tr>
              <a:tr h="188011">
                <a:tc>
                  <a:txBody>
                    <a:bodyPr/>
                    <a:lstStyle/>
                    <a:p>
                      <a:pPr marL="714375" marR="0">
                        <a:lnSpc>
                          <a:spcPct val="100000"/>
                        </a:lnSpc>
                        <a:spcBef>
                          <a:spcPts val="0"/>
                        </a:spcBef>
                        <a:spcAft>
                          <a:spcPts val="0"/>
                        </a:spcAft>
                      </a:pPr>
                      <a:r>
                        <a:rPr lang="en-US" sz="1100" dirty="0">
                          <a:effectLst/>
                        </a:rPr>
                        <a:t>American</a:t>
                      </a:r>
                      <a:r>
                        <a:rPr lang="en-US" sz="1100" spc="-5" dirty="0">
                          <a:effectLst/>
                        </a:rPr>
                        <a:t> </a:t>
                      </a:r>
                      <a:r>
                        <a:rPr lang="en-US" sz="1100" dirty="0">
                          <a:effectLst/>
                        </a:rPr>
                        <a:t>Indian</a:t>
                      </a:r>
                      <a:r>
                        <a:rPr lang="en-US" sz="1100" spc="-5" dirty="0">
                          <a:effectLst/>
                        </a:rPr>
                        <a:t> </a:t>
                      </a:r>
                      <a:r>
                        <a:rPr lang="en-US" sz="1100" dirty="0">
                          <a:effectLst/>
                        </a:rPr>
                        <a:t>and Alaska</a:t>
                      </a:r>
                      <a:r>
                        <a:rPr lang="en-US" sz="1100" spc="-5" dirty="0">
                          <a:effectLst/>
                        </a:rPr>
                        <a:t> </a:t>
                      </a:r>
                      <a:r>
                        <a:rPr lang="en-US" sz="1100" dirty="0">
                          <a:effectLst/>
                        </a:rPr>
                        <a:t>Native;</a:t>
                      </a:r>
                      <a:r>
                        <a:rPr lang="en-US" sz="1100" spc="-5" dirty="0">
                          <a:effectLst/>
                        </a:rPr>
                        <a:t> </a:t>
                      </a:r>
                      <a:r>
                        <a:rPr lang="en-US" sz="1100" dirty="0">
                          <a:effectLst/>
                        </a:rPr>
                        <a:t>Some Other</a:t>
                      </a:r>
                      <a:r>
                        <a:rPr lang="en-US" sz="1100" spc="-5" dirty="0">
                          <a:effectLst/>
                        </a:rPr>
                        <a:t> </a:t>
                      </a:r>
                      <a:r>
                        <a:rPr lang="en-US" sz="1100" dirty="0">
                          <a:effectLst/>
                        </a:rPr>
                        <a:t>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501859664"/>
                  </a:ext>
                </a:extLst>
              </a:tr>
              <a:tr h="188011">
                <a:tc>
                  <a:txBody>
                    <a:bodyPr/>
                    <a:lstStyle/>
                    <a:p>
                      <a:pPr marL="714375" marR="0">
                        <a:lnSpc>
                          <a:spcPct val="100000"/>
                        </a:lnSpc>
                        <a:spcBef>
                          <a:spcPts val="0"/>
                        </a:spcBef>
                        <a:spcAft>
                          <a:spcPts val="0"/>
                        </a:spcAft>
                      </a:pPr>
                      <a:r>
                        <a:rPr lang="en-US" sz="1100" dirty="0">
                          <a:effectLst/>
                        </a:rPr>
                        <a:t>Asian; Native</a:t>
                      </a:r>
                      <a:r>
                        <a:rPr lang="en-US" sz="1100" spc="5" dirty="0">
                          <a:effectLst/>
                        </a:rPr>
                        <a:t> </a:t>
                      </a:r>
                      <a:r>
                        <a:rPr lang="en-US" sz="1100" dirty="0">
                          <a:effectLst/>
                        </a:rPr>
                        <a:t>Hawaiian and</a:t>
                      </a:r>
                      <a:r>
                        <a:rPr lang="en-US" sz="1100" spc="5" dirty="0">
                          <a:effectLst/>
                        </a:rPr>
                        <a:t> </a:t>
                      </a:r>
                      <a:r>
                        <a:rPr lang="en-US" sz="1100" dirty="0">
                          <a:effectLst/>
                        </a:rPr>
                        <a:t>Other Pacific</a:t>
                      </a:r>
                      <a:r>
                        <a:rPr lang="en-US" sz="1100" spc="5" dirty="0">
                          <a:effectLst/>
                        </a:rPr>
                        <a:t> </a:t>
                      </a:r>
                      <a:r>
                        <a:rPr lang="en-US" sz="1100" dirty="0">
                          <a:effectLst/>
                        </a:rPr>
                        <a:t>Islander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359708531"/>
                  </a:ext>
                </a:extLst>
              </a:tr>
              <a:tr h="188011">
                <a:tc>
                  <a:txBody>
                    <a:bodyPr/>
                    <a:lstStyle/>
                    <a:p>
                      <a:pPr marL="714375" marR="0">
                        <a:lnSpc>
                          <a:spcPct val="100000"/>
                        </a:lnSpc>
                        <a:spcBef>
                          <a:spcPts val="0"/>
                        </a:spcBef>
                        <a:spcAft>
                          <a:spcPts val="0"/>
                        </a:spcAft>
                      </a:pPr>
                      <a:r>
                        <a:rPr lang="en-US" sz="1100" dirty="0">
                          <a:effectLst/>
                        </a:rPr>
                        <a:t>Asian;</a:t>
                      </a:r>
                      <a:r>
                        <a:rPr lang="en-US" sz="1100" spc="-20" dirty="0">
                          <a:effectLst/>
                        </a:rPr>
                        <a:t> </a:t>
                      </a:r>
                      <a:r>
                        <a:rPr lang="en-US" sz="1100" dirty="0">
                          <a:effectLst/>
                        </a:rPr>
                        <a:t>Some</a:t>
                      </a:r>
                      <a:r>
                        <a:rPr lang="en-US" sz="1100" spc="-15" dirty="0">
                          <a:effectLst/>
                        </a:rPr>
                        <a:t> </a:t>
                      </a:r>
                      <a:r>
                        <a:rPr lang="en-US" sz="1100" dirty="0">
                          <a:effectLst/>
                        </a:rPr>
                        <a:t>Other</a:t>
                      </a:r>
                      <a:r>
                        <a:rPr lang="en-US" sz="1100" spc="-20" dirty="0">
                          <a:effectLst/>
                        </a:rPr>
                        <a:t> </a:t>
                      </a:r>
                      <a:r>
                        <a:rPr lang="en-US" sz="1100" dirty="0">
                          <a:effectLst/>
                        </a:rPr>
                        <a:t>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640168373"/>
                  </a:ext>
                </a:extLst>
              </a:tr>
              <a:tr h="198701">
                <a:tc>
                  <a:txBody>
                    <a:bodyPr/>
                    <a:lstStyle/>
                    <a:p>
                      <a:pPr marL="786765" marR="509270" indent="-72390">
                        <a:lnSpc>
                          <a:spcPct val="100000"/>
                        </a:lnSpc>
                        <a:spcBef>
                          <a:spcPts val="10"/>
                        </a:spcBef>
                        <a:spcAft>
                          <a:spcPts val="0"/>
                        </a:spcAft>
                      </a:pPr>
                      <a:r>
                        <a:rPr lang="en-US" sz="1100" dirty="0">
                          <a:effectLst/>
                        </a:rPr>
                        <a:t>Native</a:t>
                      </a:r>
                      <a:r>
                        <a:rPr lang="en-US" sz="1100" spc="5" dirty="0">
                          <a:effectLst/>
                        </a:rPr>
                        <a:t> </a:t>
                      </a:r>
                      <a:r>
                        <a:rPr lang="en-US" sz="1100" dirty="0">
                          <a:effectLst/>
                        </a:rPr>
                        <a:t>Hawaiian</a:t>
                      </a:r>
                      <a:r>
                        <a:rPr lang="en-US" sz="1100" spc="5" dirty="0">
                          <a:effectLst/>
                        </a:rPr>
                        <a:t> </a:t>
                      </a:r>
                      <a:r>
                        <a:rPr lang="en-US" sz="1100" dirty="0">
                          <a:effectLst/>
                        </a:rPr>
                        <a:t>and</a:t>
                      </a:r>
                      <a:r>
                        <a:rPr lang="en-US" sz="1100" spc="10" dirty="0">
                          <a:effectLst/>
                        </a:rPr>
                        <a:t> </a:t>
                      </a:r>
                      <a:r>
                        <a:rPr lang="en-US" sz="1100" dirty="0">
                          <a:effectLst/>
                        </a:rPr>
                        <a:t>Other</a:t>
                      </a:r>
                      <a:r>
                        <a:rPr lang="en-US" sz="1100" spc="5" dirty="0">
                          <a:effectLst/>
                        </a:rPr>
                        <a:t> </a:t>
                      </a:r>
                      <a:r>
                        <a:rPr lang="en-US" sz="1100" dirty="0">
                          <a:effectLst/>
                        </a:rPr>
                        <a:t>Pacific</a:t>
                      </a:r>
                      <a:r>
                        <a:rPr lang="en-US" sz="1100" spc="5" dirty="0">
                          <a:effectLst/>
                        </a:rPr>
                        <a:t> </a:t>
                      </a:r>
                      <a:r>
                        <a:rPr lang="en-US" sz="1100" dirty="0">
                          <a:effectLst/>
                        </a:rPr>
                        <a:t>Islander;</a:t>
                      </a:r>
                      <a:r>
                        <a:rPr lang="en-US" sz="1100" spc="10" dirty="0">
                          <a:effectLst/>
                        </a:rPr>
                        <a:t> </a:t>
                      </a:r>
                      <a:r>
                        <a:rPr lang="en-US" sz="1100" dirty="0">
                          <a:effectLst/>
                        </a:rPr>
                        <a:t>Some Other</a:t>
                      </a:r>
                      <a:r>
                        <a:rPr lang="en-US" sz="1100" spc="-25" dirty="0">
                          <a:effectLst/>
                        </a:rPr>
                        <a:t> </a:t>
                      </a:r>
                      <a:r>
                        <a:rPr lang="en-US" sz="1100" dirty="0">
                          <a:effectLst/>
                        </a:rPr>
                        <a:t>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2950842412"/>
                  </a:ext>
                </a:extLst>
              </a:tr>
              <a:tr h="198701">
                <a:tc>
                  <a:txBody>
                    <a:bodyPr/>
                    <a:lstStyle/>
                    <a:p>
                      <a:pPr marL="786765" marR="509270" indent="-72390">
                        <a:lnSpc>
                          <a:spcPct val="100000"/>
                        </a:lnSpc>
                        <a:spcBef>
                          <a:spcPts val="1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86765" marR="509270" indent="-72390">
                        <a:lnSpc>
                          <a:spcPct val="100000"/>
                        </a:lnSpc>
                        <a:spcBef>
                          <a:spcPts val="10"/>
                        </a:spcBef>
                        <a:spcAft>
                          <a:spcPts val="0"/>
                        </a:spcAft>
                      </a:pP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86765" marR="509270" indent="-72390">
                        <a:lnSpc>
                          <a:spcPct val="100000"/>
                        </a:lnSpc>
                        <a:spcBef>
                          <a:spcPts val="1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779228260"/>
                  </a:ext>
                </a:extLst>
              </a:tr>
              <a:tr h="198701">
                <a:tc>
                  <a:txBody>
                    <a:bodyPr/>
                    <a:lstStyle/>
                    <a:p>
                      <a:pPr marL="524510" marR="0">
                        <a:lnSpc>
                          <a:spcPct val="100000"/>
                        </a:lnSpc>
                        <a:spcBef>
                          <a:spcPts val="0"/>
                        </a:spcBef>
                        <a:spcAft>
                          <a:spcPts val="0"/>
                        </a:spcAft>
                      </a:pPr>
                      <a:r>
                        <a:rPr lang="en-US" sz="1100" dirty="0">
                          <a:effectLst/>
                        </a:rPr>
                        <a:t>Population</a:t>
                      </a:r>
                      <a:r>
                        <a:rPr lang="en-US" sz="1100" spc="-5" dirty="0">
                          <a:effectLst/>
                        </a:rPr>
                        <a:t> </a:t>
                      </a:r>
                      <a:r>
                        <a:rPr lang="en-US" sz="1100" dirty="0">
                          <a:effectLst/>
                        </a:rPr>
                        <a:t>of</a:t>
                      </a:r>
                      <a:r>
                        <a:rPr lang="en-US" sz="1100" spc="-5" dirty="0">
                          <a:effectLst/>
                        </a:rPr>
                        <a:t> </a:t>
                      </a:r>
                      <a:r>
                        <a:rPr lang="en-US" sz="1100" spc="0" dirty="0" smtClean="0">
                          <a:effectLst/>
                        </a:rPr>
                        <a:t>six</a:t>
                      </a:r>
                      <a:r>
                        <a:rPr lang="en-US" sz="1100" dirty="0" smtClean="0">
                          <a:effectLst/>
                        </a:rPr>
                        <a:t> </a:t>
                      </a:r>
                      <a:r>
                        <a:rPr lang="en-US" sz="1100" dirty="0">
                          <a:effectLst/>
                        </a:rPr>
                        <a:t>races: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3840959729"/>
                  </a:ext>
                </a:extLst>
              </a:tr>
              <a:tr h="198701">
                <a:tc>
                  <a:txBody>
                    <a:bodyPr/>
                    <a:lstStyle/>
                    <a:p>
                      <a:pPr marL="715010" marR="0">
                        <a:lnSpc>
                          <a:spcPct val="100000"/>
                        </a:lnSpc>
                        <a:spcBef>
                          <a:spcPts val="0"/>
                        </a:spcBef>
                        <a:spcAft>
                          <a:spcPts val="0"/>
                        </a:spcAft>
                      </a:pPr>
                      <a:r>
                        <a:rPr lang="en-US" sz="1100" dirty="0">
                          <a:effectLst/>
                        </a:rPr>
                        <a:t>White;</a:t>
                      </a:r>
                      <a:r>
                        <a:rPr lang="en-US" sz="1100" spc="-10" dirty="0">
                          <a:effectLst/>
                        </a:rPr>
                        <a:t> </a:t>
                      </a:r>
                      <a:r>
                        <a:rPr lang="en-US" sz="1100" dirty="0">
                          <a:effectLst/>
                        </a:rPr>
                        <a:t>Black</a:t>
                      </a:r>
                      <a:r>
                        <a:rPr lang="en-US" sz="1100" spc="-5" dirty="0">
                          <a:effectLst/>
                        </a:rPr>
                        <a:t> </a:t>
                      </a:r>
                      <a:r>
                        <a:rPr lang="en-US" sz="1100" dirty="0">
                          <a:effectLst/>
                        </a:rPr>
                        <a:t>or</a:t>
                      </a:r>
                      <a:r>
                        <a:rPr lang="en-US" sz="1100" spc="-10" dirty="0">
                          <a:effectLst/>
                        </a:rPr>
                        <a:t> </a:t>
                      </a:r>
                      <a:r>
                        <a:rPr lang="en-US" sz="1100" dirty="0">
                          <a:effectLst/>
                        </a:rPr>
                        <a:t>African</a:t>
                      </a:r>
                      <a:r>
                        <a:rPr lang="en-US" sz="1100" spc="-5" dirty="0">
                          <a:effectLst/>
                        </a:rPr>
                        <a:t> </a:t>
                      </a:r>
                      <a:r>
                        <a:rPr lang="en-US" sz="1100" dirty="0" smtClean="0">
                          <a:effectLst/>
                        </a:rPr>
                        <a:t>American; American Indian and Alaska Native; Asian; Native</a:t>
                      </a:r>
                      <a:r>
                        <a:rPr lang="en-US" sz="1100" baseline="0" dirty="0" smtClean="0">
                          <a:effectLst/>
                        </a:rPr>
                        <a:t> Hawaiian and Other Pacific Islander; Some Other Race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extLst>
                  <a:ext uri="{0D108BD9-81ED-4DB2-BD59-A6C34878D82A}">
                    <a16:rowId xmlns:a16="http://schemas.microsoft.com/office/drawing/2014/main" val="1234444137"/>
                  </a:ext>
                </a:extLst>
              </a:tr>
            </a:tbl>
          </a:graphicData>
        </a:graphic>
      </p:graphicFrame>
      <p:sp>
        <p:nvSpPr>
          <p:cNvPr id="11" name="Down Arrow 10"/>
          <p:cNvSpPr/>
          <p:nvPr/>
        </p:nvSpPr>
        <p:spPr>
          <a:xfrm>
            <a:off x="8839200" y="5661407"/>
            <a:ext cx="228600"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tham Book"/>
              <a:ea typeface="+mn-ea"/>
              <a:cs typeface="+mn-cs"/>
            </a:endParaRPr>
          </a:p>
        </p:txBody>
      </p:sp>
      <p:sp>
        <p:nvSpPr>
          <p:cNvPr id="15" name="TextBox 14"/>
          <p:cNvSpPr txBox="1"/>
          <p:nvPr/>
        </p:nvSpPr>
        <p:spPr>
          <a:xfrm>
            <a:off x="365760" y="2362200"/>
            <a:ext cx="565099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a:ea typeface="+mn-ea"/>
                <a:cs typeface="+mn-cs"/>
              </a:rPr>
              <a:t>Table P1 </a:t>
            </a:r>
            <a:r>
              <a:rPr kumimoji="0" lang="en-US" sz="2000" b="0" i="0" u="none" strike="noStrike" kern="1200" cap="none" spc="0" normalizeH="0" baseline="0" noProof="0" dirty="0">
                <a:ln>
                  <a:noFill/>
                </a:ln>
                <a:solidFill>
                  <a:prstClr val="black"/>
                </a:solidFill>
                <a:effectLst/>
                <a:uLnTx/>
                <a:uFillTx/>
                <a:latin typeface="Gotham Book"/>
                <a:ea typeface="+mn-ea"/>
                <a:cs typeface="+mn-cs"/>
              </a:rPr>
              <a:t>–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Universe</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 Total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Gotham Book"/>
                <a:ea typeface="+mn-ea"/>
                <a:cs typeface="+mn-cs"/>
              </a:rPr>
              <a:t>Table P3 </a:t>
            </a:r>
            <a:r>
              <a:rPr kumimoji="0" lang="en-US" sz="2000" b="0" i="0" u="none" strike="noStrike" kern="1200" cap="none" spc="0" normalizeH="0" baseline="0" noProof="0" dirty="0">
                <a:ln>
                  <a:noFill/>
                </a:ln>
                <a:solidFill>
                  <a:prstClr val="black"/>
                </a:solidFill>
                <a:effectLst/>
                <a:uLnTx/>
                <a:uFillTx/>
                <a:latin typeface="Gotham Book"/>
                <a:ea typeface="+mn-ea"/>
                <a:cs typeface="+mn-cs"/>
              </a:rPr>
              <a:t>– Race for the Population 18 Years and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Gotham Book"/>
                <a:ea typeface="+mn-ea"/>
                <a:cs typeface="+mn-cs"/>
              </a:rPr>
              <a:t>Universe</a:t>
            </a:r>
            <a:r>
              <a:rPr kumimoji="0" lang="en-US" sz="2000" b="0" i="0" u="none" strike="noStrike" kern="1200" cap="none" spc="0" normalizeH="0" baseline="0" noProof="0" dirty="0">
                <a:ln>
                  <a:noFill/>
                </a:ln>
                <a:solidFill>
                  <a:prstClr val="black"/>
                </a:solidFill>
                <a:effectLst/>
                <a:uLnTx/>
                <a:uFillTx/>
                <a:latin typeface="Gotham Book"/>
                <a:ea typeface="+mn-ea"/>
                <a:cs typeface="+mn-cs"/>
              </a:rPr>
              <a:t>: Total population 18 years and </a:t>
            </a:r>
            <a:r>
              <a:rPr kumimoji="0" lang="en-US" sz="2000" b="0" i="0" u="none" strike="noStrike" kern="1200" cap="none" spc="0" normalizeH="0" baseline="0" noProof="0" dirty="0" smtClean="0">
                <a:ln>
                  <a:noFill/>
                </a:ln>
                <a:solidFill>
                  <a:prstClr val="black"/>
                </a:solidFill>
                <a:effectLst/>
                <a:uLnTx/>
                <a:uFillTx/>
                <a:latin typeface="Gotham Book"/>
                <a:ea typeface="+mn-ea"/>
                <a:cs typeface="+mn-cs"/>
              </a:rPr>
              <a:t>over</a:t>
            </a: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Gotham Book"/>
              <a:ea typeface="+mn-ea"/>
              <a:cs typeface="+mn-cs"/>
            </a:endParaRPr>
          </a:p>
        </p:txBody>
      </p:sp>
      <p:sp>
        <p:nvSpPr>
          <p:cNvPr id="8" name="Rectangle 7"/>
          <p:cNvSpPr/>
          <p:nvPr/>
        </p:nvSpPr>
        <p:spPr>
          <a:xfrm>
            <a:off x="514720" y="366653"/>
            <a:ext cx="5735355"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0000">
                    <a:lumMod val="75000"/>
                    <a:lumOff val="25000"/>
                  </a:srgbClr>
                </a:solidFill>
                <a:effectLst/>
                <a:uLnTx/>
                <a:uFillTx/>
                <a:latin typeface="Calibri" panose="020F0502020204030204"/>
                <a:ea typeface="+mn-ea"/>
                <a:cs typeface="Arial" panose="020B0604020202020204" pitchFamily="34" charset="0"/>
              </a:rPr>
              <a:t>Redistricting </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Arial" panose="020B0604020202020204" pitchFamily="34" charset="0"/>
              </a:rPr>
              <a:t>Data Program </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t/>
            </a:r>
            <a:b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Arial" panose="020B0604020202020204" pitchFamily="34" charset="0"/>
              </a:rPr>
            </a:br>
            <a:r>
              <a:rPr kumimoji="0" lang="en-US" sz="2000" b="1" i="0" u="none" strike="noStrike" kern="1200" cap="none" spc="0" normalizeH="0" baseline="0" noProof="0" dirty="0" smtClean="0">
                <a:ln>
                  <a:noFill/>
                </a:ln>
                <a:solidFill>
                  <a:srgbClr val="205493"/>
                </a:solidFill>
                <a:effectLst/>
                <a:uLnTx/>
                <a:uFillTx/>
                <a:latin typeface="Calibri" panose="020F0502020204030204"/>
                <a:ea typeface="+mn-ea"/>
                <a:cs typeface="Arial" panose="020B0604020202020204" pitchFamily="34" charset="0"/>
              </a:rPr>
              <a:t>P.L. 94-171 Redistricting Data Tabulation Product</a:t>
            </a:r>
            <a:endParaRPr kumimoji="0" lang="en-US" sz="2000" b="1" i="0" u="none" strike="noStrike" kern="1200" cap="none" spc="0" normalizeH="0" baseline="0" noProof="0" dirty="0">
              <a:ln>
                <a:noFill/>
              </a:ln>
              <a:solidFill>
                <a:srgbClr val="205493"/>
              </a:solidFill>
              <a:effectLst/>
              <a:uLnTx/>
              <a:uFillTx/>
              <a:latin typeface="Calibri" panose="020F0502020204030204"/>
              <a:ea typeface="+mn-ea"/>
              <a:cs typeface="Arial" panose="020B0604020202020204" pitchFamily="34" charset="0"/>
            </a:endParaRP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EE099A-8562-47CA-944D-F82EDDAC5192}" type="slidenum">
              <a:rPr kumimoji="0" lang="en-US" sz="1050" b="0" i="0" u="none" strike="noStrike" kern="1200" cap="none" spc="0" normalizeH="0" baseline="0" noProof="0" smtClean="0">
                <a:ln>
                  <a:noFill/>
                </a:ln>
                <a:solidFill>
                  <a:srgbClr val="231F20"/>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dirty="0">
              <a:ln>
                <a:noFill/>
              </a:ln>
              <a:solidFill>
                <a:srgbClr val="231F2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78870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Census_template_powerpoint_Standard.potx" id="{42B307DD-3ECE-4D11-9DCF-0D82104F0ED6}" vid="{A9F5DD3E-99FC-4B53-9F18-B05F4B0064EC}"/>
    </a:ext>
  </a:extLst>
</a:theme>
</file>

<file path=ppt/theme/theme3.xml><?xml version="1.0" encoding="utf-8"?>
<a:theme xmlns:a="http://schemas.openxmlformats.org/drawingml/2006/main" name="2_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4.xml><?xml version="1.0" encoding="utf-8"?>
<a:theme xmlns:a="http://schemas.openxmlformats.org/drawingml/2006/main" name="3_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5.xml><?xml version="1.0" encoding="utf-8"?>
<a:theme xmlns:a="http://schemas.openxmlformats.org/drawingml/2006/main" name="5_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903BA0D7A9E543A868FC5E6B8F9130" ma:contentTypeVersion="2" ma:contentTypeDescription="Create a new document." ma:contentTypeScope="" ma:versionID="23ace04d64955cd91318a85426d93b8d">
  <xsd:schema xmlns:xsd="http://www.w3.org/2001/XMLSchema" xmlns:xs="http://www.w3.org/2001/XMLSchema" xmlns:p="http://schemas.microsoft.com/office/2006/metadata/properties" xmlns:ns2="cfd535c8-a7d8-4061-9d47-c99992453bd9" targetNamespace="http://schemas.microsoft.com/office/2006/metadata/properties" ma:root="true" ma:fieldsID="863b917623f9e0e656b995c7428eef36" ns2:_="">
    <xsd:import namespace="cfd535c8-a7d8-4061-9d47-c99992453bd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d535c8-a7d8-4061-9d47-c99992453b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B2F0B4-7606-401C-B951-C51DA857062D}"/>
</file>

<file path=customXml/itemProps2.xml><?xml version="1.0" encoding="utf-8"?>
<ds:datastoreItem xmlns:ds="http://schemas.openxmlformats.org/officeDocument/2006/customXml" ds:itemID="{8710B93C-B385-477B-A4ED-FF0576FC07B5}"/>
</file>

<file path=customXml/itemProps3.xml><?xml version="1.0" encoding="utf-8"?>
<ds:datastoreItem xmlns:ds="http://schemas.openxmlformats.org/officeDocument/2006/customXml" ds:itemID="{1E7552C0-C61D-40DC-9BCF-3224382CFDC2}"/>
</file>

<file path=docProps/app.xml><?xml version="1.0" encoding="utf-8"?>
<Properties xmlns="http://schemas.openxmlformats.org/officeDocument/2006/extended-properties" xmlns:vt="http://schemas.openxmlformats.org/officeDocument/2006/docPropsVTypes">
  <TotalTime>0</TotalTime>
  <Words>3038</Words>
  <Application>Microsoft Office PowerPoint</Application>
  <PresentationFormat>Widescreen</PresentationFormat>
  <Paragraphs>472</Paragraphs>
  <Slides>33</Slides>
  <Notes>31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33</vt:i4>
      </vt:variant>
    </vt:vector>
  </HeadingPairs>
  <TitlesOfParts>
    <vt:vector size="46" baseType="lpstr">
      <vt:lpstr>Arial</vt:lpstr>
      <vt:lpstr>Calibri</vt:lpstr>
      <vt:lpstr>Century Gothic</vt:lpstr>
      <vt:lpstr>Gotham Bold</vt:lpstr>
      <vt:lpstr>Gotham Book</vt:lpstr>
      <vt:lpstr>Lucida Sans</vt:lpstr>
      <vt:lpstr>MS Mincho</vt:lpstr>
      <vt:lpstr>Times New Roman</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Commitment to Data Stewardship</vt:lpstr>
      <vt:lpstr>The Privacy Challenge</vt:lpstr>
      <vt:lpstr>The Census Bureau’s Privacy Protections Over Time</vt:lpstr>
      <vt:lpstr>Reconstruction</vt:lpstr>
      <vt:lpstr>Re-identification</vt:lpstr>
      <vt:lpstr>In the News</vt:lpstr>
      <vt:lpstr>Reconstructing the 2010 Census: What Did We Find?</vt:lpstr>
      <vt:lpstr>Differential Privacy</vt:lpstr>
      <vt:lpstr>Comparing Methods</vt:lpstr>
      <vt:lpstr>Implications for the 2020 Decennial Census</vt:lpstr>
      <vt:lpstr>Demonstrating Privacy,  Assessing and Improving Accuracy</vt:lpstr>
      <vt:lpstr>What We’ve Learned</vt:lpstr>
      <vt:lpstr>Privacy-Protected Microdata Files</vt:lpstr>
      <vt:lpstr>Additional Resources</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2020-08-18T12:16:30Z</dcterms:created>
  <dcterms:modified xsi:type="dcterms:W3CDTF">2020-08-20T15:52:52Z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0x01010087903BA0D7A9E543A868FC5E6B8F9130</vt:lpwstr>
  </property>
</Properties>
</file>