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charts/chart1.xml" ContentType="application/vnd.openxmlformats-officedocument.drawingml.chart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olors3.xml" ContentType="application/vnd.ms-office.chartcolorstyle+xml"/>
  <Override PartName="/ppt/charts/style3.xml" ContentType="application/vnd.ms-office.chartstyle+xml"/>
  <Override PartName="/ppt/charts/chart3.xml" ContentType="application/vnd.openxmlformats-officedocument.drawingml.chart+xml"/>
  <Override PartName="/ppt/charts/colors2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431" r:id="rId2"/>
    <p:sldId id="423" r:id="rId3"/>
    <p:sldId id="424" r:id="rId4"/>
    <p:sldId id="425" r:id="rId5"/>
    <p:sldId id="433" r:id="rId6"/>
    <p:sldId id="438" r:id="rId7"/>
    <p:sldId id="426" r:id="rId8"/>
    <p:sldId id="427" r:id="rId9"/>
    <p:sldId id="429" r:id="rId10"/>
    <p:sldId id="430" r:id="rId11"/>
    <p:sldId id="434" r:id="rId12"/>
    <p:sldId id="437" r:id="rId13"/>
    <p:sldId id="428" r:id="rId14"/>
    <p:sldId id="432" r:id="rId15"/>
  </p:sldIdLst>
  <p:sldSz cx="9144000" cy="6858000" type="screen4x3"/>
  <p:notesSz cx="9236075" cy="6950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857" autoAdjust="0"/>
  </p:normalViewPr>
  <p:slideViewPr>
    <p:cSldViewPr snapToGrid="0" snapToObjects="1"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12" d="100"/>
          <a:sy n="112" d="100"/>
        </p:scale>
        <p:origin x="238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Sheet1!$B$4</c:f>
              <c:strCache>
                <c:ptCount val="1"/>
                <c:pt idx="0">
                  <c:v>1-year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Sheet1!$A$41:$A$52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Sheet1!$B$41:$B$52</c:f>
              <c:numCache>
                <c:formatCode>0.0%</c:formatCode>
                <c:ptCount val="12"/>
                <c:pt idx="0">
                  <c:v>0.14799999999999999</c:v>
                </c:pt>
                <c:pt idx="1">
                  <c:v>0.14399999999999999</c:v>
                </c:pt>
                <c:pt idx="2">
                  <c:v>0.14899999999999999</c:v>
                </c:pt>
                <c:pt idx="3">
                  <c:v>0.13400000000000001</c:v>
                </c:pt>
                <c:pt idx="4">
                  <c:v>0.152</c:v>
                </c:pt>
                <c:pt idx="5">
                  <c:v>0.17699999999999999</c:v>
                </c:pt>
                <c:pt idx="6">
                  <c:v>0.18099999999999999</c:v>
                </c:pt>
                <c:pt idx="7">
                  <c:v>0.17899999999999999</c:v>
                </c:pt>
                <c:pt idx="8">
                  <c:v>0.17699999999999999</c:v>
                </c:pt>
                <c:pt idx="9">
                  <c:v>0.16200000000000001</c:v>
                </c:pt>
                <c:pt idx="10">
                  <c:v>0.16800000000000001</c:v>
                </c:pt>
                <c:pt idx="11">
                  <c:v>0.14199999999999999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774-4282-916F-4C1D8C8270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33914384"/>
        <c:axId val="1733918192"/>
      </c:lineChart>
      <c:catAx>
        <c:axId val="1733914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3918192"/>
        <c:crosses val="autoZero"/>
        <c:auto val="1"/>
        <c:lblAlgn val="ctr"/>
        <c:lblOffset val="100"/>
        <c:noMultiLvlLbl val="0"/>
      </c:catAx>
      <c:valAx>
        <c:axId val="1733918192"/>
        <c:scaling>
          <c:orientation val="minMax"/>
          <c:min val="0.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3914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500" b="1"/>
              <a:t>Figure 3a. Poverty Status of People by</a:t>
            </a:r>
            <a:r>
              <a:rPr lang="en-US" sz="1500" b="1" baseline="0"/>
              <a:t> Age Group for the United States: 2016 and 2006</a:t>
            </a:r>
            <a:endParaRPr lang="en-US" sz="1500" b="1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Sheet1!$P$70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Sheet1!$S$2:$U$2</c:f>
              <c:strCache>
                <c:ptCount val="3"/>
                <c:pt idx="0">
                  <c:v>Under 18 years</c:v>
                </c:pt>
                <c:pt idx="1">
                  <c:v>18 to 64 years</c:v>
                </c:pt>
                <c:pt idx="2">
                  <c:v>65 years and over</c:v>
                </c:pt>
              </c:strCache>
            </c:strRef>
          </c:cat>
          <c:val>
            <c:numRef>
              <c:f>Sheet1!$Q$70:$S$70</c:f>
              <c:numCache>
                <c:formatCode>#,##0.0</c:formatCode>
                <c:ptCount val="3"/>
                <c:pt idx="0">
                  <c:v>17.399999999999999</c:v>
                </c:pt>
                <c:pt idx="1">
                  <c:v>10.8</c:v>
                </c:pt>
                <c:pt idx="2">
                  <c:v>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10-4185-AD5C-68B3C345E1D8}"/>
            </c:ext>
          </c:extLst>
        </c:ser>
        <c:ser>
          <c:idx val="1"/>
          <c:order val="1"/>
          <c:tx>
            <c:strRef>
              <c:f>Sheet1!$P$71</c:f>
              <c:strCache>
                <c:ptCount val="1"/>
                <c:pt idx="0">
                  <c:v>2006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Sheet1!$S$2:$U$2</c:f>
              <c:strCache>
                <c:ptCount val="3"/>
                <c:pt idx="0">
                  <c:v>Under 18 years</c:v>
                </c:pt>
                <c:pt idx="1">
                  <c:v>18 to 64 years</c:v>
                </c:pt>
                <c:pt idx="2">
                  <c:v>65 years and over</c:v>
                </c:pt>
              </c:strCache>
            </c:strRef>
          </c:cat>
          <c:val>
            <c:numRef>
              <c:f>Sheet1!$Q$71:$S$71</c:f>
              <c:numCache>
                <c:formatCode>#,##0.0</c:formatCode>
                <c:ptCount val="3"/>
                <c:pt idx="0">
                  <c:v>18</c:v>
                </c:pt>
                <c:pt idx="1">
                  <c:v>11.6</c:v>
                </c:pt>
                <c:pt idx="2">
                  <c:v>9.3000000000000007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10-4185-AD5C-68B3C345E1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733919824"/>
        <c:axId val="1733910032"/>
      </c:barChart>
      <c:catAx>
        <c:axId val="17339198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Age group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3910032"/>
        <c:crosses val="autoZero"/>
        <c:auto val="1"/>
        <c:lblAlgn val="ctr"/>
        <c:lblOffset val="100"/>
        <c:noMultiLvlLbl val="0"/>
      </c:catAx>
      <c:valAx>
        <c:axId val="1733910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Percent below poverty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3919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500" b="1"/>
              <a:t>Figure 3b. Poverty Status of People by</a:t>
            </a:r>
            <a:r>
              <a:rPr lang="en-US" sz="1500" b="1" baseline="0"/>
              <a:t> Age Group for the United States: 2006 and 2016</a:t>
            </a:r>
            <a:endParaRPr lang="en-US" sz="1500" b="1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Sheet1!$P$69</c:f>
              <c:strCache>
                <c:ptCount val="1"/>
                <c:pt idx="0">
                  <c:v>2006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Sheet1!$S$2:$U$2</c:f>
              <c:strCache>
                <c:ptCount val="3"/>
                <c:pt idx="0">
                  <c:v>Under 18 years</c:v>
                </c:pt>
                <c:pt idx="1">
                  <c:v>18 to 64 years</c:v>
                </c:pt>
                <c:pt idx="2">
                  <c:v>65 years and over</c:v>
                </c:pt>
              </c:strCache>
            </c:strRef>
          </c:cat>
          <c:val>
            <c:numRef>
              <c:f>Sheet1!$Q$69:$S$69</c:f>
              <c:numCache>
                <c:formatCode>#,##0.0</c:formatCode>
                <c:ptCount val="3"/>
                <c:pt idx="0">
                  <c:v>18</c:v>
                </c:pt>
                <c:pt idx="1">
                  <c:v>11.6</c:v>
                </c:pt>
                <c:pt idx="2">
                  <c:v>9.3000000000000007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B6-4799-9045-3F16A1575906}"/>
            </c:ext>
          </c:extLst>
        </c:ser>
        <c:ser>
          <c:idx val="1"/>
          <c:order val="1"/>
          <c:tx>
            <c:strRef>
              <c:f>Sheet1!$P$70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Sheet1!$S$2:$U$2</c:f>
              <c:strCache>
                <c:ptCount val="3"/>
                <c:pt idx="0">
                  <c:v>Under 18 years</c:v>
                </c:pt>
                <c:pt idx="1">
                  <c:v>18 to 64 years</c:v>
                </c:pt>
                <c:pt idx="2">
                  <c:v>65 years and over</c:v>
                </c:pt>
              </c:strCache>
            </c:strRef>
          </c:cat>
          <c:val>
            <c:numRef>
              <c:f>Sheet1!$Q$70:$S$70</c:f>
              <c:numCache>
                <c:formatCode>#,##0.0</c:formatCode>
                <c:ptCount val="3"/>
                <c:pt idx="0">
                  <c:v>17.399999999999999</c:v>
                </c:pt>
                <c:pt idx="1">
                  <c:v>10.8</c:v>
                </c:pt>
                <c:pt idx="2">
                  <c:v>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B6-4799-9045-3F16A15759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733917104"/>
        <c:axId val="1733917648"/>
      </c:barChart>
      <c:catAx>
        <c:axId val="17339171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Age group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3917648"/>
        <c:crosses val="autoZero"/>
        <c:auto val="1"/>
        <c:lblAlgn val="ctr"/>
        <c:lblOffset val="100"/>
        <c:noMultiLvlLbl val="0"/>
      </c:catAx>
      <c:valAx>
        <c:axId val="1733917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Percent below poverty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3917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601366"/>
            <a:ext cx="4002299" cy="348710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r>
              <a:rPr lang="en-US" dirty="0" smtClean="0"/>
              <a:t>Center for Public Affairs Research, UNO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3"/>
          </p:nvPr>
        </p:nvSpPr>
        <p:spPr>
          <a:xfrm>
            <a:off x="5232400" y="6602413"/>
            <a:ext cx="4002088" cy="3476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EAB425-C0E3-47A3-A4A7-A2876D4D4821}" type="slidenum">
              <a:rPr lang="en-US" smtClean="0"/>
              <a:t>‹#›</a:t>
            </a:fld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440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02019" cy="34881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947" y="0"/>
            <a:ext cx="4002019" cy="34881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2DC9D6-0CAE-4E71-B015-3E5078D93A11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54350" y="868363"/>
            <a:ext cx="3127375" cy="2346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4030" y="3344828"/>
            <a:ext cx="7388016" cy="2736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01257"/>
            <a:ext cx="4002019" cy="3488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947" y="6601257"/>
            <a:ext cx="4002019" cy="3488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EBB48C-1756-4BA3-AA4A-D29D5F331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958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00A155-EC0D-460F-918C-770F0D175018}" type="slidenum">
              <a:rPr lang="en-US"/>
              <a:pPr/>
              <a:t>1</a:t>
            </a:fld>
            <a:endParaRPr lang="en-US"/>
          </a:p>
        </p:txBody>
      </p:sp>
      <p:sp>
        <p:nvSpPr>
          <p:cNvPr id="34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79725" y="520700"/>
            <a:ext cx="3476625" cy="2606675"/>
          </a:xfrm>
          <a:ln/>
        </p:spPr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761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997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155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526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96A3ABA-5D43-4F13-8B03-5C2504A19C4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435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272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F39A7A-DA67-5047-AA03-875FBC80260B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397662-D04D-1E47-B838-317557611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36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857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657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693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3006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1600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8984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057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drozd@unomah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hyperlink" Target="http://www.facebook.com/unocpar" TargetMode="External"/><Relationship Id="rId4" Type="http://schemas.openxmlformats.org/officeDocument/2006/relationships/hyperlink" Target="http://www.unomaha.edu/cpar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3233" y="558834"/>
            <a:ext cx="7239000" cy="1973263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Best Practices in Working with Data</a:t>
            </a:r>
            <a:endParaRPr lang="en-US" sz="3600" b="1" dirty="0"/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199" y="2743200"/>
            <a:ext cx="8185727" cy="3810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dirty="0">
                <a:solidFill>
                  <a:schemeClr val="tx1"/>
                </a:solidFill>
              </a:rPr>
              <a:t>Nebraska State Data Center </a:t>
            </a:r>
            <a:r>
              <a:rPr lang="en-US" dirty="0" smtClean="0">
                <a:solidFill>
                  <a:schemeClr val="tx1"/>
                </a:solidFill>
              </a:rPr>
              <a:t>29th 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Annual Data Users Conference</a:t>
            </a: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sz="1000" dirty="0">
              <a:solidFill>
                <a:schemeClr val="tx1"/>
              </a:solidFill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200" dirty="0" smtClean="0">
                <a:solidFill>
                  <a:schemeClr val="tx1"/>
                </a:solidFill>
              </a:rPr>
              <a:t>11:15 </a:t>
            </a:r>
            <a:r>
              <a:rPr lang="en-US" sz="2200" dirty="0" smtClean="0">
                <a:solidFill>
                  <a:schemeClr val="tx1"/>
                </a:solidFill>
              </a:rPr>
              <a:t>Plenary Session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200" dirty="0" smtClean="0">
                <a:solidFill>
                  <a:schemeClr val="tx1"/>
                </a:solidFill>
              </a:rPr>
              <a:t>August 15, 2018 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en-US" sz="16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sz="2200" dirty="0" smtClean="0">
                <a:solidFill>
                  <a:schemeClr val="tx1"/>
                </a:solidFill>
              </a:rPr>
              <a:t>Jerry Deichert</a:t>
            </a:r>
            <a:endParaRPr lang="en-US" sz="22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sz="2200" dirty="0">
                <a:solidFill>
                  <a:schemeClr val="tx1"/>
                </a:solidFill>
              </a:rPr>
              <a:t>Center for Public Affairs Research, UNO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sz="2200" dirty="0"/>
              <a:t>	   </a:t>
            </a:r>
            <a:r>
              <a:rPr lang="en-US" sz="2200" dirty="0" smtClean="0">
                <a:hlinkClick r:id="rId3"/>
              </a:rPr>
              <a:t>jdeicher@unomaha.edu</a:t>
            </a:r>
            <a:endParaRPr lang="en-US" sz="2200" dirty="0"/>
          </a:p>
          <a:p>
            <a:pPr>
              <a:lnSpc>
                <a:spcPct val="70000"/>
              </a:lnSpc>
              <a:spcBef>
                <a:spcPts val="0"/>
              </a:spcBef>
            </a:pPr>
            <a:endParaRPr lang="en-US" sz="800" dirty="0"/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en-US" sz="2200" dirty="0">
                <a:hlinkClick r:id="rId4"/>
              </a:rPr>
              <a:t>www.unomaha.edu/cpar</a:t>
            </a:r>
            <a:r>
              <a:rPr lang="en-US" sz="2200" dirty="0"/>
              <a:t>  </a:t>
            </a:r>
            <a:r>
              <a:rPr lang="en-US" sz="2200" dirty="0" smtClean="0"/>
              <a:t>   </a:t>
            </a:r>
            <a:r>
              <a:rPr lang="en-US" sz="2200" dirty="0" smtClean="0">
                <a:hlinkClick r:id="rId5"/>
              </a:rPr>
              <a:t>www.facebook.com/unocpar</a:t>
            </a:r>
            <a:r>
              <a:rPr lang="en-US" sz="2200" dirty="0" smtClean="0"/>
              <a:t> </a:t>
            </a:r>
            <a:endParaRPr lang="en-US" sz="2200" dirty="0"/>
          </a:p>
        </p:txBody>
      </p:sp>
      <p:sp>
        <p:nvSpPr>
          <p:cNvPr id="2" name="Left Arrow 1"/>
          <p:cNvSpPr/>
          <p:nvPr/>
        </p:nvSpPr>
        <p:spPr bwMode="auto">
          <a:xfrm rot="16200000">
            <a:off x="7223249" y="5552631"/>
            <a:ext cx="513845" cy="377942"/>
          </a:xfrm>
          <a:prstGeom prst="leftArrow">
            <a:avLst/>
          </a:prstGeom>
          <a:solidFill>
            <a:srgbClr val="FF0000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1217" y="4720980"/>
            <a:ext cx="1055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Please Like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56" y="3895891"/>
            <a:ext cx="1279560" cy="1626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1670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55780"/>
            <a:ext cx="8229600" cy="661858"/>
          </a:xfrm>
        </p:spPr>
        <p:txBody>
          <a:bodyPr>
            <a:normAutofit fontScale="90000"/>
          </a:bodyPr>
          <a:lstStyle/>
          <a:p>
            <a:r>
              <a:rPr lang="en-US" u="sng" dirty="0"/>
              <a:t>Presenting the </a:t>
            </a:r>
            <a:r>
              <a:rPr lang="en-US" u="sng" dirty="0" smtClean="0"/>
              <a:t>data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purpose of data presentation is communication. It is to inform not to impress or confuse.</a:t>
            </a:r>
          </a:p>
          <a:p>
            <a:r>
              <a:rPr lang="en-US" dirty="0" smtClean="0"/>
              <a:t>Understand your audience. You should not present data the same way to all audiences.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64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/>
          <p:cNvGraphicFramePr>
            <a:graphicFrameLocks noGrp="1"/>
          </p:cNvGraphicFramePr>
          <p:nvPr>
            <p:extLst/>
          </p:nvPr>
        </p:nvGraphicFramePr>
        <p:xfrm>
          <a:off x="1523996" y="762017"/>
          <a:ext cx="6477003" cy="59651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82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82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82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82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82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82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823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823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823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9823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9823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9823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9823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164164">
                <a:tc gridSpan="13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Table 3. Poverty Status of People, by Age, Race, and Hispanic Origin: 1959 to 2016</a:t>
                      </a:r>
                      <a:endParaRPr lang="en-US" sz="1000" b="1" i="0" u="none" strike="noStrike" dirty="0">
                        <a:effectLst/>
                        <a:latin typeface="Arial, Albany AMT, sans-serif"/>
                      </a:endParaRPr>
                    </a:p>
                  </a:txBody>
                  <a:tcPr marL="4009" marR="4009" marT="400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211">
                <a:tc gridSpan="13"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NOTE: Numbers in thousands. People as of March of the following year.</a:t>
                      </a:r>
                      <a:endParaRPr lang="en-US" sz="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678">
                <a:tc gridSpan="13"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ALL RACES</a:t>
                      </a:r>
                      <a:endParaRPr lang="en-US" sz="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181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effectLst/>
                        </a:rPr>
                        <a:t>Year and Characteristic</a:t>
                      </a:r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ctr"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effectLst/>
                        </a:rPr>
                        <a:t>Under 18 years</a:t>
                      </a:r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18 to 64 years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65 years and over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1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effectLst/>
                        </a:rPr>
                        <a:t>All People</a:t>
                      </a:r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effectLst/>
                        </a:rPr>
                        <a:t>Related Children in Families</a:t>
                      </a:r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01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effectLst/>
                        </a:rPr>
                        <a:t>Total</a:t>
                      </a:r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effectLst/>
                        </a:rPr>
                        <a:t>Below poverty</a:t>
                      </a:r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effectLst/>
                        </a:rPr>
                        <a:t>Total</a:t>
                      </a:r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effectLst/>
                        </a:rPr>
                        <a:t>Below poverty</a:t>
                      </a:r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Total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Below poverty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effectLst/>
                        </a:rPr>
                        <a:t>Total</a:t>
                      </a:r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effectLst/>
                        </a:rPr>
                        <a:t>Below poverty</a:t>
                      </a:r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01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Number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Percent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Number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effectLst/>
                        </a:rPr>
                        <a:t>Percent</a:t>
                      </a:r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Number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Percent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Number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effectLst/>
                        </a:rPr>
                        <a:t>Percent</a:t>
                      </a:r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0181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2016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 dirty="0">
                          <a:effectLst/>
                        </a:rPr>
                        <a:t>73,586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 dirty="0">
                          <a:effectLst/>
                        </a:rPr>
                        <a:t>13,253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18.0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72,674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12,803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 dirty="0">
                          <a:effectLst/>
                        </a:rPr>
                        <a:t>17.6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197,051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22,795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11.6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49,274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4,568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 dirty="0">
                          <a:effectLst/>
                        </a:rPr>
                        <a:t>9.3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0181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2015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 dirty="0">
                          <a:effectLst/>
                        </a:rPr>
                        <a:t>73,647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 dirty="0">
                          <a:effectLst/>
                        </a:rPr>
                        <a:t>14,509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19.7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72,558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13,962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19.2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197,260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 dirty="0">
                          <a:effectLst/>
                        </a:rPr>
                        <a:t>24,414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 dirty="0">
                          <a:effectLst/>
                        </a:rPr>
                        <a:t>12.4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47,547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4,201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8.8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00181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2014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73,556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15,540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 dirty="0">
                          <a:effectLst/>
                        </a:rPr>
                        <a:t>21.1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 dirty="0">
                          <a:effectLst/>
                        </a:rPr>
                        <a:t>72,383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14,987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20.7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196,254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26,527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 dirty="0">
                          <a:effectLst/>
                        </a:rPr>
                        <a:t>13.5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45,994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4,590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10.0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0181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2013 (19)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73,439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15,801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 dirty="0">
                          <a:effectLst/>
                        </a:rPr>
                        <a:t>21.5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 dirty="0">
                          <a:effectLst/>
                        </a:rPr>
                        <a:t>72,246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15,116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20.9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194,694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25,899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 dirty="0">
                          <a:effectLst/>
                        </a:rPr>
                        <a:t>13.3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 dirty="0">
                          <a:effectLst/>
                        </a:rPr>
                        <a:t>44,963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4,569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10.2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00181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2013 (18)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73,625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14,659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19.9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 dirty="0">
                          <a:effectLst/>
                        </a:rPr>
                        <a:t>72,573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 dirty="0">
                          <a:effectLst/>
                        </a:rPr>
                        <a:t>14,142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19.5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194,833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26,429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13.6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44,508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4,231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9.5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00181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2012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73,719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16,073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21.8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72,545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 dirty="0">
                          <a:effectLst/>
                        </a:rPr>
                        <a:t>15,437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 dirty="0">
                          <a:effectLst/>
                        </a:rPr>
                        <a:t>21.3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193,642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26,497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13.7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43,287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3,926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9.1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00181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2011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73,737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16,134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21.9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72,568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15,539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 dirty="0">
                          <a:effectLst/>
                        </a:rPr>
                        <a:t>21.4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193,213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26,492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13.7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41,507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3,620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8.7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00181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2010 (17)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73,873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16,286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 dirty="0">
                          <a:effectLst/>
                        </a:rPr>
                        <a:t>22.0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72,581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15,598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 dirty="0">
                          <a:effectLst/>
                        </a:rPr>
                        <a:t>21.5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 dirty="0">
                          <a:effectLst/>
                        </a:rPr>
                        <a:t>192,481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26,499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13.8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39,777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3,558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8.9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00181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2009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74,579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15,451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 dirty="0">
                          <a:effectLst/>
                        </a:rPr>
                        <a:t>20.7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73,410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14,774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20.1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 dirty="0">
                          <a:effectLst/>
                        </a:rPr>
                        <a:t>190,627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 dirty="0">
                          <a:effectLst/>
                        </a:rPr>
                        <a:t>24,684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12.9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38,613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3,433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8.9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00181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2008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74,068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14,068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19.0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72,980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13,507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18.5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189,185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 dirty="0">
                          <a:effectLst/>
                        </a:rPr>
                        <a:t>22,105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11.7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37,788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3,656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9.7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00181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2007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73,996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13,324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18.0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72,792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12,802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17.6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187,913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20,396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 dirty="0">
                          <a:effectLst/>
                        </a:rPr>
                        <a:t>10.9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36,790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3,556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9.7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00181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2006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73,727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12,827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 dirty="0">
                          <a:effectLst/>
                        </a:rPr>
                        <a:t>17.4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72,609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12,299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16.9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186,688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20,239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 dirty="0">
                          <a:effectLst/>
                        </a:rPr>
                        <a:t>10.8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36,035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3,394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9.4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00181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2005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73,285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12,896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17.6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72,095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12,335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17.1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184,345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20,450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11.1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 dirty="0">
                          <a:effectLst/>
                        </a:rPr>
                        <a:t>35,505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3,603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10.1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00181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2004 (14)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73,241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13,041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17.8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72,133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12,473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17.3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182,166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20,545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11.3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 dirty="0">
                          <a:effectLst/>
                        </a:rPr>
                        <a:t>35,209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3,453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9.8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00181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2003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72,999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12,866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17.6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71,907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12,340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17.2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180,041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19,443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10.8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 dirty="0">
                          <a:effectLst/>
                        </a:rPr>
                        <a:t>34,659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3,552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10.2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00181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2002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72,696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12,133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16.7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71,619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11,646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16.3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178,388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18,861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10.6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 dirty="0">
                          <a:effectLst/>
                        </a:rPr>
                        <a:t>34,234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3,576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10.4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00181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2001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72,021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11,733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16.3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 dirty="0">
                          <a:effectLst/>
                        </a:rPr>
                        <a:t>70,950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11,175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15.8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175,685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17,760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 dirty="0">
                          <a:effectLst/>
                        </a:rPr>
                        <a:t>10.1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 dirty="0">
                          <a:effectLst/>
                        </a:rPr>
                        <a:t>33,769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3,414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10.1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00181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2000 (12)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71,741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11,587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16.2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70,538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11,005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15.6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173,638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16,671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 dirty="0">
                          <a:effectLst/>
                        </a:rPr>
                        <a:t>9.6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 dirty="0">
                          <a:effectLst/>
                        </a:rPr>
                        <a:t>33,566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3,323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9.9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00181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1999 (11)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71,685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12,280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17.1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70,424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11,678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16.6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171,146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17,289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10.1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33,377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3,222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9.7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00181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1998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71,338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13,467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18.9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70,253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12,845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18.3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167,327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17,623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10.5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32,394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3,386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10.5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00181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1997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71,069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14,113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19.9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69,844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13,422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19.2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165,329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18,085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10.9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32,082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 dirty="0">
                          <a:effectLst/>
                        </a:rPr>
                        <a:t>3,376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10.5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00181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1996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70,650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14,463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20.5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69,411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13,764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19.8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163,691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18,638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11.4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31,877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 dirty="0">
                          <a:effectLst/>
                        </a:rPr>
                        <a:t>3,428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10.8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00181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1995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70,566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14,665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20.8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69,425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13,999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20.2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161,508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18,442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11.4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31,658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3,318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10.5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00181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1994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70,020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15,289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21.8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68,819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14,610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21.2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160,329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19,107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11.9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31,267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 dirty="0">
                          <a:effectLst/>
                        </a:rPr>
                        <a:t>3,663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11.7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00181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1993 (10)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69,292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15,727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22.7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68,040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14,961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22.0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159,208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19,781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12.4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30,779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3,755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12.2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00181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1992 (9 )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68,440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15,294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22.3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67,256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14,521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21.6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157,680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18,793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11.9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 dirty="0">
                          <a:effectLst/>
                        </a:rPr>
                        <a:t>30,430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3,928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12.9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00181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1991 (8 )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65,918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14,341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21.8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64,800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13,658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21.1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154,684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17,586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11.4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30,590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3,781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12.4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00181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1990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65,049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13,431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20.6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63,908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12,715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19.9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153,502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16,496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10.7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30,093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 dirty="0">
                          <a:effectLst/>
                        </a:rPr>
                        <a:t>3,658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12.2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00181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1989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64,144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12,590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19.6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63,225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12,001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19.0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152,282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15,575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10.2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29,566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3,363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11.4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100181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1988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63,747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12,455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19.5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62,906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11,935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19.0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150,761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15,809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10.5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29,022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3,481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12.0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  <a:tr h="100181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1987 (7 )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63,294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12,843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20.3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62,423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12,275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19.7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149,201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15,815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10.6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28,487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3,563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12.5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extLst>
                  <a:ext uri="{0D108BD9-81ED-4DB2-BD59-A6C34878D82A}">
                    <a16:rowId xmlns:a16="http://schemas.microsoft.com/office/drawing/2014/main" val="10037"/>
                  </a:ext>
                </a:extLst>
              </a:tr>
              <a:tr h="100181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1986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62,948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12,876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20.5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62,009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12,257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19.8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147,631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16,017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10.8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27,975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 dirty="0">
                          <a:effectLst/>
                        </a:rPr>
                        <a:t>3,477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12.4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extLst>
                  <a:ext uri="{0D108BD9-81ED-4DB2-BD59-A6C34878D82A}">
                    <a16:rowId xmlns:a16="http://schemas.microsoft.com/office/drawing/2014/main" val="10038"/>
                  </a:ext>
                </a:extLst>
              </a:tr>
              <a:tr h="100181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1985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62,876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13,010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20.7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62,019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12,483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20.1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146,396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16,598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11.3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27,322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3,456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12.6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extLst>
                  <a:ext uri="{0D108BD9-81ED-4DB2-BD59-A6C34878D82A}">
                    <a16:rowId xmlns:a16="http://schemas.microsoft.com/office/drawing/2014/main" val="10039"/>
                  </a:ext>
                </a:extLst>
              </a:tr>
              <a:tr h="100181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1984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62,447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13,420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21.5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61,681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12,929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21.0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144,551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16,952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11.7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26,818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3,330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 dirty="0">
                          <a:effectLst/>
                        </a:rPr>
                        <a:t>12.4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extLst>
                  <a:ext uri="{0D108BD9-81ED-4DB2-BD59-A6C34878D82A}">
                    <a16:rowId xmlns:a16="http://schemas.microsoft.com/office/drawing/2014/main" val="10040"/>
                  </a:ext>
                </a:extLst>
              </a:tr>
              <a:tr h="100181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1983 (6 )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62,334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13,911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22.3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61,578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13,427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21.8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143,052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17,767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12.4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26,313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3,625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13.8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extLst>
                  <a:ext uri="{0D108BD9-81ED-4DB2-BD59-A6C34878D82A}">
                    <a16:rowId xmlns:a16="http://schemas.microsoft.com/office/drawing/2014/main" val="10041"/>
                  </a:ext>
                </a:extLst>
              </a:tr>
              <a:tr h="100181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1982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62,345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13,647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21.9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61,565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13,139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21.3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141,328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17,000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12.0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25,738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3,751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14.6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extLst>
                  <a:ext uri="{0D108BD9-81ED-4DB2-BD59-A6C34878D82A}">
                    <a16:rowId xmlns:a16="http://schemas.microsoft.com/office/drawing/2014/main" val="10042"/>
                  </a:ext>
                </a:extLst>
              </a:tr>
              <a:tr h="100181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1981 (5 )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62,449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12,505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20.0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61,756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12,068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19.5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139,477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15,464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11.1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25,231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3,853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 dirty="0">
                          <a:effectLst/>
                        </a:rPr>
                        <a:t>15.3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extLst>
                  <a:ext uri="{0D108BD9-81ED-4DB2-BD59-A6C34878D82A}">
                    <a16:rowId xmlns:a16="http://schemas.microsoft.com/office/drawing/2014/main" val="10043"/>
                  </a:ext>
                </a:extLst>
              </a:tr>
              <a:tr h="100181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1980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62,914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11,543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18.3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62,168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11,114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17.9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137,428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13,858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10.1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24,686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3,871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15.7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extLst>
                  <a:ext uri="{0D108BD9-81ED-4DB2-BD59-A6C34878D82A}">
                    <a16:rowId xmlns:a16="http://schemas.microsoft.com/office/drawing/2014/main" val="10044"/>
                  </a:ext>
                </a:extLst>
              </a:tr>
              <a:tr h="100181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1979 (4 )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63,375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10,377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16.4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62,646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9,993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16.0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135,333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12,014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8.9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24,194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3,682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 dirty="0">
                          <a:effectLst/>
                        </a:rPr>
                        <a:t>15.2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extLst>
                  <a:ext uri="{0D108BD9-81ED-4DB2-BD59-A6C34878D82A}">
                    <a16:rowId xmlns:a16="http://schemas.microsoft.com/office/drawing/2014/main" val="10045"/>
                  </a:ext>
                </a:extLst>
              </a:tr>
              <a:tr h="100181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1978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62,311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9,931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15.9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61,987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9,722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15.7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130,169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11,332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8.7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23,175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3,233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 dirty="0">
                          <a:effectLst/>
                        </a:rPr>
                        <a:t>14.0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extLst>
                  <a:ext uri="{0D108BD9-81ED-4DB2-BD59-A6C34878D82A}">
                    <a16:rowId xmlns:a16="http://schemas.microsoft.com/office/drawing/2014/main" val="10046"/>
                  </a:ext>
                </a:extLst>
              </a:tr>
              <a:tr h="100181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1977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63,137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10,288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16.2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62,823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10,028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16.0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128,262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11,316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8.8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22,468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3,177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 dirty="0">
                          <a:effectLst/>
                        </a:rPr>
                        <a:t>14.1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extLst>
                  <a:ext uri="{0D108BD9-81ED-4DB2-BD59-A6C34878D82A}">
                    <a16:rowId xmlns:a16="http://schemas.microsoft.com/office/drawing/2014/main" val="10047"/>
                  </a:ext>
                </a:extLst>
              </a:tr>
              <a:tr h="100181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1976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64,028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10,273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16.0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63,729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10,081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15.8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126,175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11,389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9.0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22,100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3,313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15.0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extLst>
                  <a:ext uri="{0D108BD9-81ED-4DB2-BD59-A6C34878D82A}">
                    <a16:rowId xmlns:a16="http://schemas.microsoft.com/office/drawing/2014/main" val="10048"/>
                  </a:ext>
                </a:extLst>
              </a:tr>
              <a:tr h="100181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1975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65,079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11,104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17.1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64,750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10,882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16.8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124,122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11,456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9.2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21,662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3,317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 dirty="0">
                          <a:effectLst/>
                        </a:rPr>
                        <a:t>15.3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extLst>
                  <a:ext uri="{0D108BD9-81ED-4DB2-BD59-A6C34878D82A}">
                    <a16:rowId xmlns:a16="http://schemas.microsoft.com/office/drawing/2014/main" val="10049"/>
                  </a:ext>
                </a:extLst>
              </a:tr>
              <a:tr h="100181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1974 (3 )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66,134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10,156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15.4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65,802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9,967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15.1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122,101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10,132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8.3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21,127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3,085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 dirty="0">
                          <a:effectLst/>
                        </a:rPr>
                        <a:t>14.6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extLst>
                  <a:ext uri="{0D108BD9-81ED-4DB2-BD59-A6C34878D82A}">
                    <a16:rowId xmlns:a16="http://schemas.microsoft.com/office/drawing/2014/main" val="10050"/>
                  </a:ext>
                </a:extLst>
              </a:tr>
              <a:tr h="100181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1973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66,959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9,642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14.4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66,626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9,453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14.2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120,060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9,977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8.3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20,602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3,354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 dirty="0">
                          <a:effectLst/>
                        </a:rPr>
                        <a:t>16.3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extLst>
                  <a:ext uri="{0D108BD9-81ED-4DB2-BD59-A6C34878D82A}">
                    <a16:rowId xmlns:a16="http://schemas.microsoft.com/office/drawing/2014/main" val="10051"/>
                  </a:ext>
                </a:extLst>
              </a:tr>
              <a:tr h="100181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1972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67,930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10,284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15.1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67,592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10,082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14.9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117,957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10,438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8.8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20,117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3,738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18.6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extLst>
                  <a:ext uri="{0D108BD9-81ED-4DB2-BD59-A6C34878D82A}">
                    <a16:rowId xmlns:a16="http://schemas.microsoft.com/office/drawing/2014/main" val="10052"/>
                  </a:ext>
                </a:extLst>
              </a:tr>
              <a:tr h="100181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1971 (2 )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68,816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10,551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15.3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68,474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10,344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15.1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115,911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10,735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9.3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19,827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4,273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21.6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extLst>
                  <a:ext uri="{0D108BD9-81ED-4DB2-BD59-A6C34878D82A}">
                    <a16:rowId xmlns:a16="http://schemas.microsoft.com/office/drawing/2014/main" val="10053"/>
                  </a:ext>
                </a:extLst>
              </a:tr>
              <a:tr h="100181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1970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69,159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10,440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15.1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68,815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10,235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14.9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113,554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10,187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9.0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19,470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4,793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24.6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extLst>
                  <a:ext uri="{0D108BD9-81ED-4DB2-BD59-A6C34878D82A}">
                    <a16:rowId xmlns:a16="http://schemas.microsoft.com/office/drawing/2014/main" val="10054"/>
                  </a:ext>
                </a:extLst>
              </a:tr>
              <a:tr h="100181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1969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69,090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9,691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14.0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68,746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9,501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13.8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111,528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9,669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8.7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18,899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4,787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25.3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extLst>
                  <a:ext uri="{0D108BD9-81ED-4DB2-BD59-A6C34878D82A}">
                    <a16:rowId xmlns:a16="http://schemas.microsoft.com/office/drawing/2014/main" val="10055"/>
                  </a:ext>
                </a:extLst>
              </a:tr>
              <a:tr h="100181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1968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70,385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10,954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15.6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70,035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10,739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15.3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108,684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9,803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9.0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18,559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4,632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 dirty="0">
                          <a:effectLst/>
                        </a:rPr>
                        <a:t>25.0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extLst>
                  <a:ext uri="{0D108BD9-81ED-4DB2-BD59-A6C34878D82A}">
                    <a16:rowId xmlns:a16="http://schemas.microsoft.com/office/drawing/2014/main" val="10056"/>
                  </a:ext>
                </a:extLst>
              </a:tr>
              <a:tr h="100181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1967 (1 )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70,408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11,656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16.6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70,058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11,427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16.3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107,024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10,725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10.0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18,240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5,388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29.5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extLst>
                  <a:ext uri="{0D108BD9-81ED-4DB2-BD59-A6C34878D82A}">
                    <a16:rowId xmlns:a16="http://schemas.microsoft.com/office/drawing/2014/main" val="10057"/>
                  </a:ext>
                </a:extLst>
              </a:tr>
              <a:tr h="100181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1966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70,218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12,389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17.6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69,869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12,146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17.4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105,241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11,007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10.5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17,929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5,114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 dirty="0">
                          <a:effectLst/>
                        </a:rPr>
                        <a:t>28.5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9" marR="4009" marT="4009" marB="0" anchor="b"/>
                </a:tc>
                <a:extLst>
                  <a:ext uri="{0D108BD9-81ED-4DB2-BD59-A6C34878D82A}">
                    <a16:rowId xmlns:a16="http://schemas.microsoft.com/office/drawing/2014/main" val="10058"/>
                  </a:ext>
                </a:extLst>
              </a:tr>
            </a:tbl>
          </a:graphicData>
        </a:graphic>
      </p:graphicFrame>
      <p:sp>
        <p:nvSpPr>
          <p:cNvPr id="22" name="Rounded Rectangle 21"/>
          <p:cNvSpPr/>
          <p:nvPr/>
        </p:nvSpPr>
        <p:spPr>
          <a:xfrm>
            <a:off x="2438400" y="762016"/>
            <a:ext cx="4495800" cy="152383"/>
          </a:xfrm>
          <a:prstGeom prst="roundRect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25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7216241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50574478"/>
              </p:ext>
            </p:extLst>
          </p:nvPr>
        </p:nvGraphicFramePr>
        <p:xfrm>
          <a:off x="464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973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55780"/>
            <a:ext cx="8229600" cy="66185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800" u="sng" dirty="0" smtClean="0"/>
              <a:t>Pitfalls of data analysis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38539" y="2010747"/>
            <a:ext cx="8229600" cy="4525963"/>
          </a:xfrm>
        </p:spPr>
        <p:txBody>
          <a:bodyPr/>
          <a:lstStyle/>
          <a:p>
            <a:r>
              <a:rPr lang="en-US" dirty="0"/>
              <a:t>Differing definitions and methods</a:t>
            </a:r>
          </a:p>
          <a:p>
            <a:pPr eaLnBrk="1" hangingPunct="1"/>
            <a:r>
              <a:rPr lang="en-US" dirty="0" smtClean="0"/>
              <a:t>Series breaks</a:t>
            </a:r>
          </a:p>
          <a:p>
            <a:pPr eaLnBrk="1" hangingPunct="1"/>
            <a:r>
              <a:rPr lang="en-US" dirty="0" smtClean="0"/>
              <a:t>Detail/accuracy tradeoff</a:t>
            </a:r>
          </a:p>
          <a:p>
            <a:pPr eaLnBrk="1" hangingPunct="1"/>
            <a:r>
              <a:rPr lang="en-US" dirty="0" smtClean="0"/>
              <a:t>Confidentiality</a:t>
            </a:r>
          </a:p>
          <a:p>
            <a:pPr eaLnBrk="1" hangingPunct="1"/>
            <a:r>
              <a:rPr lang="en-US" dirty="0" smtClean="0"/>
              <a:t>Time lags</a:t>
            </a:r>
          </a:p>
          <a:p>
            <a:pPr eaLnBrk="1" hangingPunct="1"/>
            <a:r>
              <a:rPr lang="en-US" dirty="0" smtClean="0"/>
              <a:t>Revisions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549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7118"/>
            <a:ext cx="8229600" cy="680520"/>
          </a:xfrm>
        </p:spPr>
        <p:txBody>
          <a:bodyPr>
            <a:normAutofit fontScale="90000"/>
          </a:bodyPr>
          <a:lstStyle/>
          <a:p>
            <a:r>
              <a:rPr lang="en-US" dirty="0"/>
              <a:t>Differing definitions and </a:t>
            </a:r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563" y="201074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Nebraska 2016 Employment</a:t>
            </a:r>
          </a:p>
          <a:p>
            <a:pPr lvl="1"/>
            <a:r>
              <a:rPr lang="en-US" sz="2400" dirty="0" smtClean="0"/>
              <a:t>Employed persons			   977,622 (LAUS)</a:t>
            </a:r>
          </a:p>
          <a:p>
            <a:pPr lvl="1"/>
            <a:r>
              <a:rPr lang="en-US" sz="2400" dirty="0" smtClean="0"/>
              <a:t>Total nonfarm workers		1,015,089 (CES)</a:t>
            </a:r>
          </a:p>
          <a:p>
            <a:pPr lvl="1"/>
            <a:r>
              <a:rPr lang="en-US" sz="2400" dirty="0" smtClean="0"/>
              <a:t>Employed persons			   987,794 (2016 ACS)</a:t>
            </a:r>
          </a:p>
          <a:p>
            <a:pPr lvl="1"/>
            <a:r>
              <a:rPr lang="en-US" sz="2400" dirty="0"/>
              <a:t>Employed persons			   977,353 (2012-2016 ACS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/>
              <a:t>Total full-time and </a:t>
            </a:r>
            <a:r>
              <a:rPr lang="en-US" sz="2400" dirty="0" smtClean="0"/>
              <a:t>			1,315,711 </a:t>
            </a:r>
            <a:r>
              <a:rPr lang="en-US" sz="2400" dirty="0"/>
              <a:t>(BEA</a:t>
            </a:r>
            <a:r>
              <a:rPr lang="en-US" sz="2400" dirty="0" smtClean="0"/>
              <a:t>)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400" dirty="0" smtClean="0"/>
              <a:t>     part-time employment		</a:t>
            </a:r>
          </a:p>
          <a:p>
            <a:pPr marL="3429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dirty="0" smtClean="0"/>
              <a:t>Nebraska 2016 Per Capita Income</a:t>
            </a:r>
          </a:p>
          <a:p>
            <a:pPr marL="742950" lvl="2" indent="-342900">
              <a:spcBef>
                <a:spcPts val="0"/>
              </a:spcBef>
              <a:buFont typeface="Calibri" panose="020F0502020204030204" pitchFamily="34" charset="0"/>
              <a:buChar char="‒"/>
            </a:pPr>
            <a:r>
              <a:rPr lang="en-US" dirty="0" smtClean="0"/>
              <a:t>Per capita (personal) income</a:t>
            </a:r>
            <a:r>
              <a:rPr lang="en-US" dirty="0"/>
              <a:t>	</a:t>
            </a:r>
            <a:r>
              <a:rPr lang="en-US" dirty="0" smtClean="0"/>
              <a:t>  $50,029 (BEA)</a:t>
            </a:r>
          </a:p>
          <a:p>
            <a:pPr marL="742950" lvl="2" indent="-342900">
              <a:spcBef>
                <a:spcPts val="0"/>
              </a:spcBef>
              <a:buFont typeface="Calibri" panose="020F0502020204030204" pitchFamily="34" charset="0"/>
              <a:buChar char="‒"/>
            </a:pPr>
            <a:r>
              <a:rPr lang="en-US" dirty="0" smtClean="0"/>
              <a:t>Per capita (money) income	 	  $29,910 (2016 ACS)</a:t>
            </a:r>
          </a:p>
          <a:p>
            <a:pPr marL="742950" lvl="2" indent="-342900">
              <a:spcBef>
                <a:spcPts val="0"/>
              </a:spcBef>
              <a:buFont typeface="Calibri" panose="020F0502020204030204" pitchFamily="34" charset="0"/>
              <a:buChar char="‒"/>
            </a:pPr>
            <a:endParaRPr lang="en-US" dirty="0"/>
          </a:p>
          <a:p>
            <a:pPr marL="3429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58078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39959" y="746448"/>
            <a:ext cx="8845421" cy="671189"/>
          </a:xfrm>
        </p:spPr>
        <p:txBody>
          <a:bodyPr>
            <a:noAutofit/>
          </a:bodyPr>
          <a:lstStyle/>
          <a:p>
            <a:pPr eaLnBrk="1" hangingPunct="1"/>
            <a:r>
              <a:rPr lang="en-US" sz="4800" u="sng" dirty="0" smtClean="0"/>
              <a:t>Concepts and </a:t>
            </a:r>
            <a:r>
              <a:rPr lang="en-US" sz="4800" u="sng" dirty="0"/>
              <a:t>i</a:t>
            </a:r>
            <a:r>
              <a:rPr lang="en-US" sz="4800" u="sng" dirty="0" smtClean="0"/>
              <a:t>ssues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47869" y="2001416"/>
            <a:ext cx="8229600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600" dirty="0" smtClean="0"/>
              <a:t>First and most important step is to establish your research question(s)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Selecting the </a:t>
            </a:r>
            <a:r>
              <a:rPr lang="en-US" dirty="0"/>
              <a:t>g</a:t>
            </a:r>
            <a:r>
              <a:rPr lang="en-US" dirty="0" smtClean="0"/>
              <a:t>eographic unit of analysis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Selecting a time period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Selecting variables and data elements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Establishing a frame of reference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dirty="0" smtClean="0"/>
              <a:t>Acquiring and updating data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dirty="0" smtClean="0"/>
              <a:t>Presenting the data</a:t>
            </a:r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726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83976" y="737118"/>
            <a:ext cx="8901404" cy="68052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u="sng" dirty="0" smtClean="0"/>
              <a:t>Selecting the geographic unit of analysis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29408"/>
            <a:ext cx="8229600" cy="4525963"/>
          </a:xfrm>
        </p:spPr>
        <p:txBody>
          <a:bodyPr/>
          <a:lstStyle/>
          <a:p>
            <a:pPr eaLnBrk="1" hangingPunct="1"/>
            <a:r>
              <a:rPr lang="en-US" sz="3600" dirty="0" smtClean="0"/>
              <a:t>Most data are summarized at some geographic level</a:t>
            </a:r>
          </a:p>
          <a:p>
            <a:pPr eaLnBrk="1" hangingPunct="1"/>
            <a:r>
              <a:rPr lang="en-US" sz="3600" dirty="0" smtClean="0"/>
              <a:t>Identify the appropriate geographic area</a:t>
            </a:r>
          </a:p>
          <a:p>
            <a:pPr lvl="1" eaLnBrk="1" hangingPunct="1"/>
            <a:r>
              <a:rPr lang="en-US" sz="3200" dirty="0" smtClean="0"/>
              <a:t>City, county, multi-county, or other area </a:t>
            </a:r>
          </a:p>
          <a:p>
            <a:pPr lvl="1" eaLnBrk="1" hangingPunct="1"/>
            <a:r>
              <a:rPr lang="en-US" sz="3200" dirty="0" smtClean="0"/>
              <a:t>Census tract, zip code or smaller area</a:t>
            </a:r>
          </a:p>
          <a:p>
            <a:r>
              <a:rPr lang="en-US" sz="3600" dirty="0" smtClean="0"/>
              <a:t>Tradeoffs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446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46448"/>
            <a:ext cx="8229600" cy="67118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u="sng" dirty="0" smtClean="0"/>
              <a:t>Selecting a time period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66531" y="2010747"/>
            <a:ext cx="8229600" cy="4525963"/>
          </a:xfrm>
        </p:spPr>
        <p:txBody>
          <a:bodyPr/>
          <a:lstStyle/>
          <a:p>
            <a:pPr eaLnBrk="1" hangingPunct="1"/>
            <a:r>
              <a:rPr lang="en-US" sz="3600" dirty="0" smtClean="0"/>
              <a:t>Data can be for a point in time, single year, or multi-year time period</a:t>
            </a:r>
          </a:p>
          <a:p>
            <a:pPr eaLnBrk="1" hangingPunct="1"/>
            <a:r>
              <a:rPr lang="en-US" sz="3600" dirty="0" smtClean="0"/>
              <a:t>Other Considerations</a:t>
            </a:r>
          </a:p>
          <a:p>
            <a:pPr lvl="1"/>
            <a:r>
              <a:rPr lang="en-US" dirty="0"/>
              <a:t>Dollar denominated values</a:t>
            </a:r>
          </a:p>
          <a:p>
            <a:pPr lvl="1"/>
            <a:r>
              <a:rPr lang="en-US" dirty="0" smtClean="0"/>
              <a:t>Business cycles</a:t>
            </a:r>
          </a:p>
          <a:p>
            <a:pPr lvl="1"/>
            <a:r>
              <a:rPr lang="en-US" dirty="0" smtClean="0"/>
              <a:t>Long term trend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263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27787"/>
            <a:ext cx="9144000" cy="1464907"/>
          </a:xfrm>
        </p:spPr>
        <p:txBody>
          <a:bodyPr>
            <a:noAutofit/>
          </a:bodyPr>
          <a:lstStyle/>
          <a:p>
            <a:r>
              <a:rPr lang="en-US" sz="3200" dirty="0" smtClean="0"/>
              <a:t>Example Looking at the Percentage of Nebraska </a:t>
            </a:r>
            <a:r>
              <a:rPr lang="en-US" sz="3200" dirty="0"/>
              <a:t>Children under Age 18 Year below </a:t>
            </a:r>
            <a:r>
              <a:rPr lang="en-US" sz="3200" dirty="0" smtClean="0"/>
              <a:t>Poverty Using the American Community Survey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Current year to previous year</a:t>
            </a:r>
          </a:p>
          <a:p>
            <a:pPr lvl="1"/>
            <a:r>
              <a:rPr lang="en-US" dirty="0" smtClean="0"/>
              <a:t>2016  14.2%		2015  16.8%</a:t>
            </a:r>
            <a:r>
              <a:rPr lang="en-US" dirty="0"/>
              <a:t>	</a:t>
            </a:r>
            <a:endParaRPr lang="en-US" dirty="0" smtClean="0"/>
          </a:p>
          <a:p>
            <a:endParaRPr lang="en-US" sz="2800" dirty="0"/>
          </a:p>
          <a:p>
            <a:r>
              <a:rPr lang="en-US" sz="2800" dirty="0" smtClean="0"/>
              <a:t>Current year to 10 years earlier</a:t>
            </a:r>
            <a:endParaRPr lang="en-US" sz="2800" u="sng" dirty="0" smtClean="0"/>
          </a:p>
          <a:p>
            <a:pPr lvl="1"/>
            <a:r>
              <a:rPr lang="en-US" dirty="0" smtClean="0"/>
              <a:t>2016  14.2%		2006  14.4%	</a:t>
            </a:r>
          </a:p>
          <a:p>
            <a:pPr lvl="1"/>
            <a:endParaRPr lang="en-US" dirty="0"/>
          </a:p>
          <a:p>
            <a:r>
              <a:rPr lang="en-US" sz="2800" dirty="0" smtClean="0"/>
              <a:t>8-year period</a:t>
            </a:r>
          </a:p>
          <a:p>
            <a:pPr lvl="1"/>
            <a:r>
              <a:rPr lang="en-US" dirty="0" smtClean="0"/>
              <a:t>2016  14.2%		2008  13.4%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12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6449"/>
            <a:ext cx="8229600" cy="1035698"/>
          </a:xfrm>
        </p:spPr>
        <p:txBody>
          <a:bodyPr>
            <a:noAutofit/>
          </a:bodyPr>
          <a:lstStyle/>
          <a:p>
            <a:r>
              <a:rPr lang="en-US" sz="3200" dirty="0"/>
              <a:t>Percentage of Nebraska Children under Age 18 Year below </a:t>
            </a:r>
            <a:r>
              <a:rPr lang="en-US" sz="3200" dirty="0" smtClean="0"/>
              <a:t>Poverty, 2005 to 2016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6180843"/>
              </p:ext>
            </p:extLst>
          </p:nvPr>
        </p:nvGraphicFramePr>
        <p:xfrm>
          <a:off x="457200" y="2169367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9871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27788"/>
            <a:ext cx="8229600" cy="6898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u="sng" dirty="0" smtClean="0"/>
              <a:t>Selecting variables and data elements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569168" y="2020077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Major data universes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Persons          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Households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Families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Housing units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Workers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Jobs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Place of work/activity </a:t>
            </a:r>
            <a:r>
              <a:rPr lang="en-US" sz="2800" dirty="0" smtClean="0"/>
              <a:t>vs. </a:t>
            </a:r>
            <a:r>
              <a:rPr lang="en-US" sz="2800" dirty="0" smtClean="0"/>
              <a:t>place of residence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8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402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46448"/>
            <a:ext cx="8229600" cy="67118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u="sng" dirty="0" smtClean="0"/>
              <a:t>Establishing a frame of reference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01416"/>
            <a:ext cx="8229600" cy="4525963"/>
          </a:xfrm>
        </p:spPr>
        <p:txBody>
          <a:bodyPr/>
          <a:lstStyle/>
          <a:p>
            <a:pPr eaLnBrk="1" hangingPunct="1"/>
            <a:r>
              <a:rPr lang="en-US" sz="3600" dirty="0" smtClean="0"/>
              <a:t>An individual data item has little value unless it is compared to some other data item</a:t>
            </a:r>
          </a:p>
          <a:p>
            <a:pPr lvl="1"/>
            <a:r>
              <a:rPr lang="en-US" dirty="0" smtClean="0"/>
              <a:t>Comparing areas</a:t>
            </a:r>
          </a:p>
          <a:p>
            <a:pPr lvl="1"/>
            <a:r>
              <a:rPr lang="en-US" dirty="0" smtClean="0"/>
              <a:t>Comparing time periods</a:t>
            </a:r>
          </a:p>
          <a:p>
            <a:pPr lvl="1"/>
            <a:r>
              <a:rPr lang="en-US" dirty="0" smtClean="0"/>
              <a:t>Comparing across variables</a:t>
            </a:r>
          </a:p>
          <a:p>
            <a:pPr lvl="1"/>
            <a:r>
              <a:rPr lang="en-US" dirty="0" smtClean="0"/>
              <a:t>Combination of the above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144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45" y="746448"/>
            <a:ext cx="9069355" cy="671189"/>
          </a:xfrm>
        </p:spPr>
        <p:txBody>
          <a:bodyPr>
            <a:normAutofit fontScale="90000"/>
          </a:bodyPr>
          <a:lstStyle/>
          <a:p>
            <a:r>
              <a:rPr lang="en-US" sz="4000" u="sng" dirty="0"/>
              <a:t>Acquiring, updating, and manipulating </a:t>
            </a:r>
            <a:r>
              <a:rPr lang="en-US" sz="4000" u="sng" dirty="0" smtClean="0"/>
              <a:t>data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0077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Equip yourself with the essential data sources</a:t>
            </a:r>
          </a:p>
          <a:p>
            <a:r>
              <a:rPr lang="en-US" dirty="0" smtClean="0"/>
              <a:t>Network </a:t>
            </a:r>
            <a:r>
              <a:rPr lang="en-US" dirty="0"/>
              <a:t>with your </a:t>
            </a:r>
            <a:r>
              <a:rPr lang="en-US" dirty="0" smtClean="0"/>
              <a:t>peers</a:t>
            </a:r>
          </a:p>
          <a:p>
            <a:r>
              <a:rPr lang="en-US" dirty="0"/>
              <a:t>Make use of data </a:t>
            </a:r>
            <a:r>
              <a:rPr lang="en-US" dirty="0" smtClean="0"/>
              <a:t>intermediaries</a:t>
            </a:r>
          </a:p>
          <a:p>
            <a:r>
              <a:rPr lang="en-US" dirty="0"/>
              <a:t>Utilize the power of basic analytical </a:t>
            </a:r>
            <a:r>
              <a:rPr lang="en-US" dirty="0" smtClean="0"/>
              <a:t>techniques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Proportion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Percent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Percentage change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Rate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Ratio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9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903BA0D7A9E543A868FC5E6B8F9130" ma:contentTypeVersion="2" ma:contentTypeDescription="Create a new document." ma:contentTypeScope="" ma:versionID="23ace04d64955cd91318a85426d93b8d">
  <xsd:schema xmlns:xsd="http://www.w3.org/2001/XMLSchema" xmlns:xs="http://www.w3.org/2001/XMLSchema" xmlns:p="http://schemas.microsoft.com/office/2006/metadata/properties" xmlns:ns2="cfd535c8-a7d8-4061-9d47-c99992453bd9" targetNamespace="http://schemas.microsoft.com/office/2006/metadata/properties" ma:root="true" ma:fieldsID="863b917623f9e0e656b995c7428eef36" ns2:_="">
    <xsd:import namespace="cfd535c8-a7d8-4061-9d47-c99992453bd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d535c8-a7d8-4061-9d47-c99992453bd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D3E506F-C31C-47A3-A647-8D604408DBE3}"/>
</file>

<file path=customXml/itemProps2.xml><?xml version="1.0" encoding="utf-8"?>
<ds:datastoreItem xmlns:ds="http://schemas.openxmlformats.org/officeDocument/2006/customXml" ds:itemID="{BB2B15D5-A927-4EF5-B1C6-BB3D4F4EFD1A}"/>
</file>

<file path=customXml/itemProps3.xml><?xml version="1.0" encoding="utf-8"?>
<ds:datastoreItem xmlns:ds="http://schemas.openxmlformats.org/officeDocument/2006/customXml" ds:itemID="{88C918E7-BBEC-49C8-9EBE-180D5CC86570}"/>
</file>

<file path=docProps/app.xml><?xml version="1.0" encoding="utf-8"?>
<Properties xmlns="http://schemas.openxmlformats.org/officeDocument/2006/extended-properties" xmlns:vt="http://schemas.openxmlformats.org/officeDocument/2006/docPropsVTypes">
  <TotalTime>11736</TotalTime>
  <Words>1186</Words>
  <Application>Microsoft Office PowerPoint</Application>
  <PresentationFormat>On-screen Show (4:3)</PresentationFormat>
  <Paragraphs>798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Arial, Albany AMT, sans-serif</vt:lpstr>
      <vt:lpstr>Calibri</vt:lpstr>
      <vt:lpstr>Verdana</vt:lpstr>
      <vt:lpstr>Office Theme</vt:lpstr>
      <vt:lpstr>Best Practices in Working with Data</vt:lpstr>
      <vt:lpstr>Concepts and issues</vt:lpstr>
      <vt:lpstr>Selecting the geographic unit of analysis</vt:lpstr>
      <vt:lpstr>Selecting a time period</vt:lpstr>
      <vt:lpstr>Example Looking at the Percentage of Nebraska Children under Age 18 Year below Poverty Using the American Community Survey</vt:lpstr>
      <vt:lpstr>Percentage of Nebraska Children under Age 18 Year below Poverty, 2005 to 2016</vt:lpstr>
      <vt:lpstr>Selecting variables and data elements</vt:lpstr>
      <vt:lpstr>Establishing a frame of reference</vt:lpstr>
      <vt:lpstr>Acquiring, updating, and manipulating data</vt:lpstr>
      <vt:lpstr>Presenting the data</vt:lpstr>
      <vt:lpstr>PowerPoint Presentation</vt:lpstr>
      <vt:lpstr>PowerPoint Presentation</vt:lpstr>
      <vt:lpstr>Pitfalls of data analysis</vt:lpstr>
      <vt:lpstr>Differing definitions and methods</vt:lpstr>
    </vt:vector>
  </TitlesOfParts>
  <Company>University of Nebraska Omaha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Althea Satterfield</dc:creator>
  <cp:lastModifiedBy>David Drozd</cp:lastModifiedBy>
  <cp:revision>165</cp:revision>
  <cp:lastPrinted>2018-07-03T14:59:07Z</cp:lastPrinted>
  <dcterms:created xsi:type="dcterms:W3CDTF">2013-04-11T13:54:15Z</dcterms:created>
  <dcterms:modified xsi:type="dcterms:W3CDTF">2018-08-09T15:42:58Z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0x01010087903BA0D7A9E543A868FC5E6B8F9130</vt:lpwstr>
  </property>
</Properties>
</file>