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8" r:id="rId3"/>
    <p:sldId id="266" r:id="rId4"/>
    <p:sldId id="263" r:id="rId5"/>
    <p:sldId id="300" r:id="rId6"/>
    <p:sldId id="260" r:id="rId7"/>
    <p:sldId id="261" r:id="rId8"/>
    <p:sldId id="301" r:id="rId9"/>
    <p:sldId id="312" r:id="rId10"/>
    <p:sldId id="291" r:id="rId11"/>
    <p:sldId id="292" r:id="rId12"/>
    <p:sldId id="274" r:id="rId13"/>
    <p:sldId id="299" r:id="rId14"/>
    <p:sldId id="279" r:id="rId15"/>
    <p:sldId id="277"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120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105E9A-F9E6-4C2E-BF04-A65B5B08D011}" type="datetimeFigureOut">
              <a:rPr lang="en-US" smtClean="0"/>
              <a:t>2/21/2017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9EC35F-27EF-4FBA-BF35-24CCD22E48D4}" type="slidenum">
              <a:rPr lang="en-US" smtClean="0"/>
              <a:t>‹#›</a:t>
            </a:fld>
            <a:endParaRPr lang="en-US"/>
          </a:p>
        </p:txBody>
      </p:sp>
    </p:spTree>
    <p:extLst>
      <p:ext uri="{BB962C8B-B14F-4D97-AF65-F5344CB8AC3E}">
        <p14:creationId xmlns:p14="http://schemas.microsoft.com/office/powerpoint/2010/main" val="410580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Mental health professionals</a:t>
            </a:r>
            <a:r>
              <a:rPr lang="en-US" baseline="0" dirty="0"/>
              <a:t> have a difficult job, They must provide compassionate and competent care while meeting regulatory requirements. High caseloads, long hours, and low pay also contribute to the stress that mental health professionals experience. One thing that makes caring professions, including mental health unique, is exposure to secondary traumatic stress. STS happens when the professional listens to or reads about the stories of trauma from their clients. This can include hearing stories of abuse, neglect, assault, severe accidents, and being the victim of a crime. Mental health professionals are repeated to this secondary trauma on a repeated basis, which makes it chronic. Because in extreme cases STS can lead to PTSD symptoms, the APA recognized STS as a source of trauma in the DSM system.</a:t>
            </a:r>
          </a:p>
          <a:p>
            <a:endParaRPr lang="en-US" baseline="0" dirty="0"/>
          </a:p>
          <a:p>
            <a:r>
              <a:rPr lang="en-US" baseline="0" dirty="0"/>
              <a:t>The stressors of the mental health profession, including STS, can result in burnout, compassion </a:t>
            </a:r>
            <a:r>
              <a:rPr lang="en-US" baseline="0" dirty="0" err="1"/>
              <a:t>fatige</a:t>
            </a:r>
            <a:r>
              <a:rPr lang="en-US" baseline="0" dirty="0"/>
              <a:t>, and reduced compassion satisfaction.</a:t>
            </a:r>
            <a:endParaRPr lang="en-US" dirty="0"/>
          </a:p>
        </p:txBody>
      </p:sp>
      <p:sp>
        <p:nvSpPr>
          <p:cNvPr id="4" name="Slide Number Placeholder 3"/>
          <p:cNvSpPr>
            <a:spLocks noGrp="1"/>
          </p:cNvSpPr>
          <p:nvPr>
            <p:ph type="sldNum" sz="quarter" idx="10"/>
          </p:nvPr>
        </p:nvSpPr>
        <p:spPr/>
        <p:txBody>
          <a:bodyPr/>
          <a:lstStyle/>
          <a:p>
            <a:fld id="{C19EC35F-27EF-4FBA-BF35-24CCD22E48D4}" type="slidenum">
              <a:rPr lang="en-US" smtClean="0"/>
              <a:t>2</a:t>
            </a:fld>
            <a:endParaRPr lang="en-US"/>
          </a:p>
        </p:txBody>
      </p:sp>
    </p:spTree>
    <p:extLst>
      <p:ext uri="{BB962C8B-B14F-4D97-AF65-F5344CB8AC3E}">
        <p14:creationId xmlns:p14="http://schemas.microsoft.com/office/powerpoint/2010/main" val="3744955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Burnout can occur in any profession, but is commonly associated with caregiving</a:t>
            </a:r>
            <a:r>
              <a:rPr lang="en-US" baseline="0" dirty="0"/>
              <a:t> professions. Burnout is characterized by three domains: emotional exhaustion, depersonalization and loss of feelings of personal accomplishment. Emotional exhaustion refers to feeling like one’s personal resources have been depleted, and is characterized by fatigue, feeling overwhelmed or frustrated with work, and increased subjective stress with patients. Depersonalization refers to no longer viewing patients as people, or dehumanizing them. Loss of personal accomplishment refers to not feeling like one’s efforts towards their clients makes a difference, or feeling cynicism regarding one’s ability to help their patients.</a:t>
            </a:r>
          </a:p>
          <a:p>
            <a:endParaRPr lang="en-US" baseline="0" dirty="0"/>
          </a:p>
          <a:p>
            <a:r>
              <a:rPr lang="en-US" baseline="0" dirty="0"/>
              <a:t>Burnout is the result of a combination of organizational, personal, and patient-related characteristics. Now, this study exclusively focused on personal factors, but just keep in mind that organizational and patient factors also play a large role.</a:t>
            </a:r>
            <a:endParaRPr lang="en-US" dirty="0"/>
          </a:p>
          <a:p>
            <a:endParaRPr lang="en-US" dirty="0"/>
          </a:p>
          <a:p>
            <a:r>
              <a:rPr lang="en-US" dirty="0"/>
              <a:t>I should also mention that</a:t>
            </a:r>
            <a:r>
              <a:rPr lang="en-US" baseline="0" dirty="0"/>
              <a:t> burnout is associated with both depression and anxiety. There is some overlap with symptoms, but burnout has symptoms that are unique from either depression or anxiety and vice versa.</a:t>
            </a:r>
            <a:endParaRPr lang="en-US" dirty="0"/>
          </a:p>
        </p:txBody>
      </p:sp>
      <p:sp>
        <p:nvSpPr>
          <p:cNvPr id="4" name="Slide Number Placeholder 3"/>
          <p:cNvSpPr>
            <a:spLocks noGrp="1"/>
          </p:cNvSpPr>
          <p:nvPr>
            <p:ph type="sldNum" sz="quarter" idx="10"/>
          </p:nvPr>
        </p:nvSpPr>
        <p:spPr/>
        <p:txBody>
          <a:bodyPr/>
          <a:lstStyle/>
          <a:p>
            <a:fld id="{C19EC35F-27EF-4FBA-BF35-24CCD22E48D4}" type="slidenum">
              <a:rPr lang="en-US" smtClean="0"/>
              <a:t>3</a:t>
            </a:fld>
            <a:endParaRPr lang="en-US"/>
          </a:p>
        </p:txBody>
      </p:sp>
    </p:spTree>
    <p:extLst>
      <p:ext uri="{BB962C8B-B14F-4D97-AF65-F5344CB8AC3E}">
        <p14:creationId xmlns:p14="http://schemas.microsoft.com/office/powerpoint/2010/main" val="3725671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SNS allows an immediate response to a stressor. Once the SNS is activated, the HPA axis is also triggered, which allows for a sustained response to the stressor. The hypothalamus releases CRH, which triggers the anterior pituitary to release ACTH. ACTH enters the blood stream and triggers the release of cortisol from the adrenal cortex. Cortisol not only serves as a signal to sustain the stress response, such as increased blood pressure, </a:t>
            </a:r>
            <a:r>
              <a:rPr lang="en-US" baseline="0" dirty="0" err="1"/>
              <a:t>glyconeogenesis</a:t>
            </a:r>
            <a:r>
              <a:rPr lang="en-US" baseline="0" dirty="0"/>
              <a:t>, and suppressed immune system, but CORT also feeds back to the both the hypothalamus and pituitary to stop the release of more CORT.  CORT can be measured in saliva, and there is a delay of about 15 minutes following the stressor.</a:t>
            </a:r>
          </a:p>
          <a:p>
            <a:endParaRPr lang="en-US" baseline="0" dirty="0"/>
          </a:p>
          <a:p>
            <a:r>
              <a:rPr lang="en-US" baseline="0" dirty="0"/>
              <a:t>Burnout and CORT levels have been examined, but the findings are pretty mixed. Some studies show increased baseline CORT or CAR, whereas others show reduced CORT functioning or CAR. There are also some studies that do not show any differences in CORT levels based on burnout symptoms. This suggests that there might be other variables that influence whether hyper or </a:t>
            </a:r>
            <a:r>
              <a:rPr lang="en-US" baseline="0" dirty="0" err="1"/>
              <a:t>hypocortisolism</a:t>
            </a:r>
            <a:r>
              <a:rPr lang="en-US" baseline="0" dirty="0"/>
              <a:t> is observed.  </a:t>
            </a:r>
          </a:p>
          <a:p>
            <a:endParaRPr lang="en-US" baseline="0" dirty="0"/>
          </a:p>
          <a:p>
            <a:r>
              <a:rPr lang="en-US" baseline="0" dirty="0"/>
              <a:t>One possibility is the presence of depression or anxiety. Both of these disorder categories have been examined in relation to HPA axis functioning. For example, there is evidence for both </a:t>
            </a:r>
            <a:r>
              <a:rPr lang="en-US" baseline="0" dirty="0" err="1"/>
              <a:t>hypercortisolism</a:t>
            </a:r>
            <a:r>
              <a:rPr lang="en-US" baseline="0" dirty="0"/>
              <a:t> and </a:t>
            </a:r>
            <a:r>
              <a:rPr lang="en-US" baseline="0" dirty="0" err="1"/>
              <a:t>hypocortisolism</a:t>
            </a:r>
            <a:r>
              <a:rPr lang="en-US" baseline="0" dirty="0"/>
              <a:t> in depression patients. GAD is marked by a reduction in CORT responsiveness, whereas panic disorder patients tend to show elevated overnight CORT and a higher HPA axis response to stressors. </a:t>
            </a:r>
          </a:p>
          <a:p>
            <a:endParaRPr lang="en-US" baseline="0" dirty="0"/>
          </a:p>
          <a:p>
            <a:r>
              <a:rPr lang="en-US" baseline="0" dirty="0"/>
              <a:t>So because burnout and CF have some symptom overlap with depression and anxiety, and since depression and anxiety disorders are associated with SNS and HPA axis dysregulation, it may be that the equivocal findings observed in the burnout literature could depend on the presence or absence of depression and anxiety.</a:t>
            </a:r>
            <a:endParaRPr lang="en-US" dirty="0"/>
          </a:p>
        </p:txBody>
      </p:sp>
      <p:sp>
        <p:nvSpPr>
          <p:cNvPr id="4" name="Slide Number Placeholder 3"/>
          <p:cNvSpPr>
            <a:spLocks noGrp="1"/>
          </p:cNvSpPr>
          <p:nvPr>
            <p:ph type="sldNum" sz="quarter" idx="10"/>
          </p:nvPr>
        </p:nvSpPr>
        <p:spPr/>
        <p:txBody>
          <a:bodyPr/>
          <a:lstStyle/>
          <a:p>
            <a:fld id="{C19EC35F-27EF-4FBA-BF35-24CCD22E48D4}" type="slidenum">
              <a:rPr lang="en-US" smtClean="0"/>
              <a:t>4</a:t>
            </a:fld>
            <a:endParaRPr lang="en-US"/>
          </a:p>
        </p:txBody>
      </p:sp>
    </p:spTree>
    <p:extLst>
      <p:ext uri="{BB962C8B-B14F-4D97-AF65-F5344CB8AC3E}">
        <p14:creationId xmlns:p14="http://schemas.microsoft.com/office/powerpoint/2010/main" val="752061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test these hypotheses, mental health workers were recruited via flyer from facilities throughout the Omaha metro area. Individuals with a history of direct trauma as defined by the DSM-5 were</a:t>
            </a:r>
            <a:r>
              <a:rPr lang="en-US" baseline="0" dirty="0"/>
              <a:t> excluded, and this was because we wanted to focus on the role of secondary trauma exposure. Because we looked at hormone levels, we also excluded pregnant women.</a:t>
            </a:r>
          </a:p>
          <a:p>
            <a:endParaRPr lang="en-US" baseline="0" dirty="0"/>
          </a:p>
          <a:p>
            <a:r>
              <a:rPr lang="en-US" baseline="0" dirty="0"/>
              <a:t>In the study, we asked the participants to provide this demographic information</a:t>
            </a:r>
            <a:endParaRPr lang="en-US" dirty="0"/>
          </a:p>
        </p:txBody>
      </p:sp>
      <p:sp>
        <p:nvSpPr>
          <p:cNvPr id="4" name="Slide Number Placeholder 3"/>
          <p:cNvSpPr>
            <a:spLocks noGrp="1"/>
          </p:cNvSpPr>
          <p:nvPr>
            <p:ph type="sldNum" sz="quarter" idx="10"/>
          </p:nvPr>
        </p:nvSpPr>
        <p:spPr/>
        <p:txBody>
          <a:bodyPr/>
          <a:lstStyle/>
          <a:p>
            <a:fld id="{C19EC35F-27EF-4FBA-BF35-24CCD22E48D4}" type="slidenum">
              <a:rPr lang="en-US" smtClean="0"/>
              <a:t>6</a:t>
            </a:fld>
            <a:endParaRPr lang="en-US"/>
          </a:p>
        </p:txBody>
      </p:sp>
    </p:spTree>
    <p:extLst>
      <p:ext uri="{BB962C8B-B14F-4D97-AF65-F5344CB8AC3E}">
        <p14:creationId xmlns:p14="http://schemas.microsoft.com/office/powerpoint/2010/main" val="1835545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to the fun part, participants were</a:t>
            </a:r>
            <a:r>
              <a:rPr lang="en-US" baseline="0" dirty="0"/>
              <a:t> first asked to complete a psychological battery. Here are the instruments that were included. </a:t>
            </a:r>
          </a:p>
          <a:p>
            <a:endParaRPr lang="en-US" baseline="0" dirty="0"/>
          </a:p>
          <a:p>
            <a:r>
              <a:rPr lang="en-US" baseline="0" dirty="0"/>
              <a:t>For </a:t>
            </a:r>
            <a:r>
              <a:rPr lang="en-US" baseline="0" dirty="0" err="1"/>
              <a:t>sAA</a:t>
            </a:r>
            <a:r>
              <a:rPr lang="en-US" baseline="0" dirty="0"/>
              <a:t> and CORT, the area under the curve with respect to ground and with respect to increase were calculated. AUC ground refers to the total exposure of </a:t>
            </a:r>
            <a:r>
              <a:rPr lang="en-US" baseline="0" dirty="0" err="1"/>
              <a:t>sAA</a:t>
            </a:r>
            <a:r>
              <a:rPr lang="en-US" baseline="0" dirty="0"/>
              <a:t> or CORT over the course of the samples. AUC increase gives more fine point data regarding the reactivity and recovery following a stressor, and subtracts out the area between zero and the baseline.  The ration for </a:t>
            </a:r>
            <a:r>
              <a:rPr lang="en-US" baseline="0" dirty="0" err="1"/>
              <a:t>sAA</a:t>
            </a:r>
            <a:r>
              <a:rPr lang="en-US" baseline="0" dirty="0"/>
              <a:t> and CORT was also calculated by dividing the AUC for </a:t>
            </a:r>
            <a:r>
              <a:rPr lang="en-US" baseline="0" dirty="0" err="1"/>
              <a:t>sAA</a:t>
            </a:r>
            <a:r>
              <a:rPr lang="en-US" baseline="0" dirty="0"/>
              <a:t> by the AUC for CORT.</a:t>
            </a:r>
            <a:endParaRPr lang="en-US" dirty="0"/>
          </a:p>
        </p:txBody>
      </p:sp>
      <p:sp>
        <p:nvSpPr>
          <p:cNvPr id="4" name="Slide Number Placeholder 3"/>
          <p:cNvSpPr>
            <a:spLocks noGrp="1"/>
          </p:cNvSpPr>
          <p:nvPr>
            <p:ph type="sldNum" sz="quarter" idx="10"/>
          </p:nvPr>
        </p:nvSpPr>
        <p:spPr/>
        <p:txBody>
          <a:bodyPr/>
          <a:lstStyle/>
          <a:p>
            <a:fld id="{C19EC35F-27EF-4FBA-BF35-24CCD22E48D4}" type="slidenum">
              <a:rPr lang="en-US" smtClean="0"/>
              <a:t>7</a:t>
            </a:fld>
            <a:endParaRPr lang="en-US"/>
          </a:p>
        </p:txBody>
      </p:sp>
    </p:spTree>
    <p:extLst>
      <p:ext uri="{BB962C8B-B14F-4D97-AF65-F5344CB8AC3E}">
        <p14:creationId xmlns:p14="http://schemas.microsoft.com/office/powerpoint/2010/main" val="4216915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correlations</a:t>
            </a:r>
            <a:r>
              <a:rPr lang="en-US" baseline="0" dirty="0"/>
              <a:t> or interactions with total CORT output</a:t>
            </a:r>
          </a:p>
          <a:p>
            <a:endParaRPr lang="en-US" baseline="0" dirty="0"/>
          </a:p>
          <a:p>
            <a:r>
              <a:rPr lang="en-US" baseline="0" dirty="0"/>
              <a:t>We also found an interaction between the emotional exhaustion and depersonalization subscales and depression as well, with a similar pattern</a:t>
            </a:r>
            <a:endParaRPr lang="en-US" dirty="0"/>
          </a:p>
        </p:txBody>
      </p:sp>
      <p:sp>
        <p:nvSpPr>
          <p:cNvPr id="4" name="Slide Number Placeholder 3"/>
          <p:cNvSpPr>
            <a:spLocks noGrp="1"/>
          </p:cNvSpPr>
          <p:nvPr>
            <p:ph type="sldNum" sz="quarter" idx="10"/>
          </p:nvPr>
        </p:nvSpPr>
        <p:spPr/>
        <p:txBody>
          <a:bodyPr/>
          <a:lstStyle/>
          <a:p>
            <a:fld id="{C19EC35F-27EF-4FBA-BF35-24CCD22E48D4}" type="slidenum">
              <a:rPr lang="en-US" smtClean="0"/>
              <a:t>10</a:t>
            </a:fld>
            <a:endParaRPr lang="en-US"/>
          </a:p>
        </p:txBody>
      </p:sp>
    </p:spTree>
    <p:extLst>
      <p:ext uri="{BB962C8B-B14F-4D97-AF65-F5344CB8AC3E}">
        <p14:creationId xmlns:p14="http://schemas.microsoft.com/office/powerpoint/2010/main" val="4121201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also</a:t>
            </a:r>
            <a:r>
              <a:rPr lang="en-US" baseline="0" dirty="0"/>
              <a:t> found an interaction between burnout and anxiety to predict CORT reactivity. When examined by the burnout components, depersonalization interacted with anxiety but emotional exhaustion did not. The pattern is the same as that for depression and burnout</a:t>
            </a:r>
            <a:endParaRPr lang="en-US" dirty="0"/>
          </a:p>
        </p:txBody>
      </p:sp>
      <p:sp>
        <p:nvSpPr>
          <p:cNvPr id="4" name="Slide Number Placeholder 3"/>
          <p:cNvSpPr>
            <a:spLocks noGrp="1"/>
          </p:cNvSpPr>
          <p:nvPr>
            <p:ph type="sldNum" sz="quarter" idx="10"/>
          </p:nvPr>
        </p:nvSpPr>
        <p:spPr/>
        <p:txBody>
          <a:bodyPr/>
          <a:lstStyle/>
          <a:p>
            <a:fld id="{C19EC35F-27EF-4FBA-BF35-24CCD22E48D4}" type="slidenum">
              <a:rPr lang="en-US" smtClean="0"/>
              <a:t>11</a:t>
            </a:fld>
            <a:endParaRPr lang="en-US"/>
          </a:p>
        </p:txBody>
      </p:sp>
    </p:spTree>
    <p:extLst>
      <p:ext uri="{BB962C8B-B14F-4D97-AF65-F5344CB8AC3E}">
        <p14:creationId xmlns:p14="http://schemas.microsoft.com/office/powerpoint/2010/main" val="155517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8681" y="2101431"/>
            <a:ext cx="8224592" cy="1005361"/>
          </a:xfrm>
        </p:spPr>
        <p:txBody>
          <a:bodyPr/>
          <a:lstStyle>
            <a:lvl1pPr algn="ctr">
              <a:defRPr sz="4000" spc="-50" baseline="0">
                <a:latin typeface="Trebuchet MS"/>
              </a:defRPr>
            </a:lvl1pPr>
          </a:lstStyle>
          <a:p>
            <a:r>
              <a:rPr lang="en-US"/>
              <a:t>Click to edit Master title style</a:t>
            </a:r>
            <a:endParaRPr lang="en-US" dirty="0"/>
          </a:p>
        </p:txBody>
      </p:sp>
      <p:sp>
        <p:nvSpPr>
          <p:cNvPr id="3" name="Subtitle 2"/>
          <p:cNvSpPr>
            <a:spLocks noGrp="1"/>
          </p:cNvSpPr>
          <p:nvPr>
            <p:ph type="subTitle" idx="1"/>
          </p:nvPr>
        </p:nvSpPr>
        <p:spPr>
          <a:xfrm>
            <a:off x="468681" y="3130288"/>
            <a:ext cx="8224592" cy="1752600"/>
          </a:xfrm>
        </p:spPr>
        <p:txBody>
          <a:bodyPr>
            <a:normAutofit/>
          </a:bodyPr>
          <a:lstStyle>
            <a:lvl1pPr marL="0" indent="0" algn="ctr">
              <a:buNone/>
              <a:defRPr sz="2800">
                <a:solidFill>
                  <a:schemeClr val="bg1">
                    <a:lumMod val="75000"/>
                  </a:schemeClr>
                </a:solidFill>
                <a:latin typeface="Minion Pro Medium"/>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FF6096-DF07-482C-A257-4D6A03523A69}"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BA1F32-6D71-4AAF-A0B8-7278F32B08F7}" type="slidenum">
              <a:rPr lang="en-US" smtClean="0"/>
              <a:t>‹#›</a:t>
            </a:fld>
            <a:endParaRPr lang="en-US"/>
          </a:p>
        </p:txBody>
      </p:sp>
    </p:spTree>
    <p:extLst>
      <p:ext uri="{BB962C8B-B14F-4D97-AF65-F5344CB8AC3E}">
        <p14:creationId xmlns:p14="http://schemas.microsoft.com/office/powerpoint/2010/main" val="3891047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95463" y="1148984"/>
            <a:ext cx="7771030" cy="49058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FF6096-DF07-482C-A257-4D6A03523A69}"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BA1F32-6D71-4AAF-A0B8-7278F32B08F7}" type="slidenum">
              <a:rPr lang="en-US" smtClean="0"/>
              <a:t>‹#›</a:t>
            </a:fld>
            <a:endParaRPr lang="en-US"/>
          </a:p>
        </p:txBody>
      </p:sp>
    </p:spTree>
    <p:extLst>
      <p:ext uri="{BB962C8B-B14F-4D97-AF65-F5344CB8AC3E}">
        <p14:creationId xmlns:p14="http://schemas.microsoft.com/office/powerpoint/2010/main" val="883649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marL="0" algn="l">
              <a:defRPr sz="34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FF6096-DF07-482C-A257-4D6A03523A69}"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BA1F32-6D71-4AAF-A0B8-7278F32B08F7}" type="slidenum">
              <a:rPr lang="en-US" smtClean="0"/>
              <a:t>‹#›</a:t>
            </a:fld>
            <a:endParaRPr lang="en-US"/>
          </a:p>
        </p:txBody>
      </p:sp>
    </p:spTree>
    <p:extLst>
      <p:ext uri="{BB962C8B-B14F-4D97-AF65-F5344CB8AC3E}">
        <p14:creationId xmlns:p14="http://schemas.microsoft.com/office/powerpoint/2010/main" val="2183515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5462" y="1141425"/>
            <a:ext cx="3800337" cy="491342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199" y="1141426"/>
            <a:ext cx="3818293" cy="49134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FF6096-DF07-482C-A257-4D6A03523A69}"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BA1F32-6D71-4AAF-A0B8-7278F32B08F7}" type="slidenum">
              <a:rPr lang="en-US" smtClean="0"/>
              <a:t>‹#›</a:t>
            </a:fld>
            <a:endParaRPr lang="en-US"/>
          </a:p>
        </p:txBody>
      </p:sp>
    </p:spTree>
    <p:extLst>
      <p:ext uri="{BB962C8B-B14F-4D97-AF65-F5344CB8AC3E}">
        <p14:creationId xmlns:p14="http://schemas.microsoft.com/office/powerpoint/2010/main" val="211436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68680" y="1020479"/>
            <a:ext cx="4028708" cy="1154396"/>
          </a:xfrm>
        </p:spPr>
        <p:txBody>
          <a:bodyPr anchor="b">
            <a:noAutofit/>
          </a:bodyPr>
          <a:lstStyle>
            <a:lvl1pPr marL="0" indent="0">
              <a:buNone/>
              <a:defRPr sz="2400" b="1" i="0" spc="-50">
                <a:latin typeface="Trebuchet M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68680" y="2174875"/>
            <a:ext cx="4028707" cy="399335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020479"/>
            <a:ext cx="4055807" cy="1154396"/>
          </a:xfrm>
        </p:spPr>
        <p:txBody>
          <a:bodyPr anchor="b">
            <a:noAutofit/>
          </a:bodyPr>
          <a:lstStyle>
            <a:lvl1pPr marL="0" indent="0">
              <a:buNone/>
              <a:defRPr sz="2400" b="1" i="0" spc="-50">
                <a:latin typeface="Trebuchet M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55807" cy="399335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FF6096-DF07-482C-A257-4D6A03523A69}" type="datetimeFigureOut">
              <a:rPr lang="en-US" smtClean="0"/>
              <a:t>2/21/2017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BA1F32-6D71-4AAF-A0B8-7278F32B08F7}" type="slidenum">
              <a:rPr lang="en-US" smtClean="0"/>
              <a:t>‹#›</a:t>
            </a:fld>
            <a:endParaRPr lang="en-US"/>
          </a:p>
        </p:txBody>
      </p:sp>
    </p:spTree>
    <p:extLst>
      <p:ext uri="{BB962C8B-B14F-4D97-AF65-F5344CB8AC3E}">
        <p14:creationId xmlns:p14="http://schemas.microsoft.com/office/powerpoint/2010/main" val="1447377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FF6096-DF07-482C-A257-4D6A03523A69}" type="datetimeFigureOut">
              <a:rPr lang="en-US" smtClean="0"/>
              <a:t>2/21/2017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BA1F32-6D71-4AAF-A0B8-7278F32B08F7}" type="slidenum">
              <a:rPr lang="en-US" smtClean="0"/>
              <a:t>‹#›</a:t>
            </a:fld>
            <a:endParaRPr lang="en-US"/>
          </a:p>
        </p:txBody>
      </p:sp>
    </p:spTree>
    <p:extLst>
      <p:ext uri="{BB962C8B-B14F-4D97-AF65-F5344CB8AC3E}">
        <p14:creationId xmlns:p14="http://schemas.microsoft.com/office/powerpoint/2010/main" val="2561049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FF6096-DF07-482C-A257-4D6A03523A69}" type="datetimeFigureOut">
              <a:rPr lang="en-US" smtClean="0"/>
              <a:t>2/21/2017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BA1F32-6D71-4AAF-A0B8-7278F32B08F7}" type="slidenum">
              <a:rPr lang="en-US" smtClean="0"/>
              <a:t>‹#›</a:t>
            </a:fld>
            <a:endParaRPr lang="en-US"/>
          </a:p>
        </p:txBody>
      </p:sp>
    </p:spTree>
    <p:extLst>
      <p:ext uri="{BB962C8B-B14F-4D97-AF65-F5344CB8AC3E}">
        <p14:creationId xmlns:p14="http://schemas.microsoft.com/office/powerpoint/2010/main" val="2397479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3471"/>
            <a:ext cx="7317468" cy="476224"/>
          </a:xfrm>
        </p:spPr>
        <p:txBody>
          <a:bodyPr anchor="b"/>
          <a:lstStyle>
            <a:lvl1pPr marL="0" algn="l">
              <a:defRPr sz="2400" b="0" i="0"/>
            </a:lvl1pPr>
          </a:lstStyle>
          <a:p>
            <a:r>
              <a:rPr lang="en-US"/>
              <a:t>Click to edit Master title style</a:t>
            </a:r>
            <a:endParaRPr lang="en-US" dirty="0"/>
          </a:p>
        </p:txBody>
      </p:sp>
      <p:sp>
        <p:nvSpPr>
          <p:cNvPr id="3" name="Content Placeholder 2"/>
          <p:cNvSpPr>
            <a:spLocks noGrp="1"/>
          </p:cNvSpPr>
          <p:nvPr>
            <p:ph idx="1"/>
          </p:nvPr>
        </p:nvSpPr>
        <p:spPr>
          <a:xfrm>
            <a:off x="3575050" y="1435099"/>
            <a:ext cx="5111750" cy="4691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FF6096-DF07-482C-A257-4D6A03523A69}"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BA1F32-6D71-4AAF-A0B8-7278F32B08F7}" type="slidenum">
              <a:rPr lang="en-US" smtClean="0"/>
              <a:t>‹#›</a:t>
            </a:fld>
            <a:endParaRPr lang="en-US"/>
          </a:p>
        </p:txBody>
      </p:sp>
    </p:spTree>
    <p:extLst>
      <p:ext uri="{BB962C8B-B14F-4D97-AF65-F5344CB8AC3E}">
        <p14:creationId xmlns:p14="http://schemas.microsoft.com/office/powerpoint/2010/main" val="623400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34366"/>
            <a:ext cx="5486400" cy="483782"/>
          </a:xfrm>
        </p:spPr>
        <p:txBody>
          <a:bodyPr anchor="b"/>
          <a:lstStyle>
            <a:lvl1pPr algn="ctr">
              <a:defRPr sz="2000" b="0" i="0"/>
            </a:lvl1pPr>
          </a:lstStyle>
          <a:p>
            <a:r>
              <a:rPr lang="en-US"/>
              <a:t>Click to edit Master title style</a:t>
            </a:r>
            <a:endParaRPr lang="en-US" dirty="0"/>
          </a:p>
        </p:txBody>
      </p:sp>
      <p:sp>
        <p:nvSpPr>
          <p:cNvPr id="3" name="Picture Placeholder 2"/>
          <p:cNvSpPr>
            <a:spLocks noGrp="1"/>
          </p:cNvSpPr>
          <p:nvPr>
            <p:ph type="pic" idx="1"/>
          </p:nvPr>
        </p:nvSpPr>
        <p:spPr>
          <a:xfrm>
            <a:off x="695462" y="907093"/>
            <a:ext cx="7771030" cy="412727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518149"/>
            <a:ext cx="5486400" cy="76347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FF6096-DF07-482C-A257-4D6A03523A69}"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BA1F32-6D71-4AAF-A0B8-7278F32B08F7}" type="slidenum">
              <a:rPr lang="en-US" smtClean="0"/>
              <a:t>‹#›</a:t>
            </a:fld>
            <a:endParaRPr lang="en-US"/>
          </a:p>
        </p:txBody>
      </p:sp>
    </p:spTree>
    <p:extLst>
      <p:ext uri="{BB962C8B-B14F-4D97-AF65-F5344CB8AC3E}">
        <p14:creationId xmlns:p14="http://schemas.microsoft.com/office/powerpoint/2010/main" val="1609739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 y="14100"/>
            <a:ext cx="7105413" cy="52107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68680" y="907093"/>
            <a:ext cx="8224593" cy="52535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18208" y="6606660"/>
            <a:ext cx="2133600" cy="181419"/>
          </a:xfrm>
          <a:prstGeom prst="rect">
            <a:avLst/>
          </a:prstGeom>
        </p:spPr>
        <p:txBody>
          <a:bodyPr vert="horz" lIns="91440" tIns="45720" rIns="91440" bIns="45720" rtlCol="0" anchor="ctr"/>
          <a:lstStyle>
            <a:lvl1pPr algn="r">
              <a:defRPr sz="1000" b="1" i="0" baseline="0">
                <a:solidFill>
                  <a:schemeClr val="bg1"/>
                </a:solidFill>
                <a:latin typeface="Trebuchet MS"/>
              </a:defRPr>
            </a:lvl1pPr>
          </a:lstStyle>
          <a:p>
            <a:fld id="{11FF6096-DF07-482C-A257-4D6A03523A69}" type="datetimeFigureOut">
              <a:rPr lang="en-US" smtClean="0"/>
              <a:t>2/21/2017</a:t>
            </a:fld>
            <a:endParaRPr lang="en-US"/>
          </a:p>
        </p:txBody>
      </p:sp>
      <p:sp>
        <p:nvSpPr>
          <p:cNvPr id="5" name="Footer Placeholder 4"/>
          <p:cNvSpPr>
            <a:spLocks noGrp="1"/>
          </p:cNvSpPr>
          <p:nvPr>
            <p:ph type="ftr" sz="quarter" idx="3"/>
          </p:nvPr>
        </p:nvSpPr>
        <p:spPr>
          <a:xfrm>
            <a:off x="-2" y="6606661"/>
            <a:ext cx="5418209" cy="181418"/>
          </a:xfrm>
          <a:prstGeom prst="rect">
            <a:avLst/>
          </a:prstGeom>
        </p:spPr>
        <p:txBody>
          <a:bodyPr vert="horz" lIns="91440" tIns="45720" rIns="91440" bIns="45720" rtlCol="0" anchor="ctr"/>
          <a:lstStyle>
            <a:lvl1pPr marL="91440" algn="l">
              <a:defRPr sz="1000" b="1" i="0">
                <a:solidFill>
                  <a:schemeClr val="bg1"/>
                </a:solidFill>
                <a:latin typeface="Trebuchet MS"/>
              </a:defRPr>
            </a:lvl1pPr>
          </a:lstStyle>
          <a:p>
            <a:endParaRPr lang="en-US"/>
          </a:p>
        </p:txBody>
      </p:sp>
      <p:sp>
        <p:nvSpPr>
          <p:cNvPr id="6" name="Slide Number Placeholder 5"/>
          <p:cNvSpPr>
            <a:spLocks noGrp="1"/>
          </p:cNvSpPr>
          <p:nvPr>
            <p:ph type="sldNum" sz="quarter" idx="4"/>
          </p:nvPr>
        </p:nvSpPr>
        <p:spPr>
          <a:xfrm>
            <a:off x="7551808" y="6606660"/>
            <a:ext cx="1592192" cy="181419"/>
          </a:xfrm>
          <a:prstGeom prst="rect">
            <a:avLst/>
          </a:prstGeom>
        </p:spPr>
        <p:txBody>
          <a:bodyPr vert="horz" lIns="91440" tIns="45720" rIns="91440" bIns="45720" rtlCol="0" anchor="ctr"/>
          <a:lstStyle>
            <a:lvl1pPr algn="r">
              <a:defRPr sz="1000" b="1" i="0">
                <a:solidFill>
                  <a:schemeClr val="bg1"/>
                </a:solidFill>
                <a:latin typeface="Trebuchet MS"/>
              </a:defRPr>
            </a:lvl1pPr>
          </a:lstStyle>
          <a:p>
            <a:fld id="{E9BA1F32-6D71-4AAF-A0B8-7278F32B08F7}" type="slidenum">
              <a:rPr lang="en-US" smtClean="0"/>
              <a:t>‹#›</a:t>
            </a:fld>
            <a:endParaRPr lang="en-US"/>
          </a:p>
        </p:txBody>
      </p:sp>
    </p:spTree>
    <p:extLst>
      <p:ext uri="{BB962C8B-B14F-4D97-AF65-F5344CB8AC3E}">
        <p14:creationId xmlns:p14="http://schemas.microsoft.com/office/powerpoint/2010/main" val="30283187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marL="91440" algn="l" defTabSz="457200" rtl="0" eaLnBrk="1" latinLnBrk="0" hangingPunct="1">
        <a:spcBef>
          <a:spcPct val="0"/>
        </a:spcBef>
        <a:buNone/>
        <a:defRPr sz="2000" b="1" i="0" kern="1200" spc="-50">
          <a:solidFill>
            <a:schemeClr val="bg1"/>
          </a:solidFill>
          <a:latin typeface="Trebuchet MS"/>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Times New Roman"/>
          <a:ea typeface="+mn-ea"/>
          <a:cs typeface="+mn-cs"/>
        </a:defRPr>
      </a:lvl1pPr>
      <a:lvl2pPr marL="742950" indent="-285750" algn="l" defTabSz="457200" rtl="0" eaLnBrk="1" latinLnBrk="0" hangingPunct="1">
        <a:spcBef>
          <a:spcPct val="20000"/>
        </a:spcBef>
        <a:buFont typeface="Arial"/>
        <a:buChar char="–"/>
        <a:defRPr sz="2800" kern="1200">
          <a:solidFill>
            <a:schemeClr val="bg1"/>
          </a:solidFill>
          <a:latin typeface="Times New Roman"/>
          <a:ea typeface="+mn-ea"/>
          <a:cs typeface="+mn-cs"/>
        </a:defRPr>
      </a:lvl2pPr>
      <a:lvl3pPr marL="1143000" indent="-228600" algn="l" defTabSz="457200" rtl="0" eaLnBrk="1" latinLnBrk="0" hangingPunct="1">
        <a:spcBef>
          <a:spcPct val="20000"/>
        </a:spcBef>
        <a:buFont typeface="Arial"/>
        <a:buChar char="•"/>
        <a:defRPr sz="2400" kern="1200">
          <a:solidFill>
            <a:schemeClr val="bg1"/>
          </a:solidFill>
          <a:latin typeface="Times New Roman"/>
          <a:ea typeface="+mn-ea"/>
          <a:cs typeface="+mn-cs"/>
        </a:defRPr>
      </a:lvl3pPr>
      <a:lvl4pPr marL="1600200" indent="-228600" algn="l" defTabSz="457200" rtl="0" eaLnBrk="1" latinLnBrk="0" hangingPunct="1">
        <a:spcBef>
          <a:spcPct val="20000"/>
        </a:spcBef>
        <a:buFont typeface="Arial"/>
        <a:buChar char="–"/>
        <a:defRPr sz="2000" kern="1200">
          <a:solidFill>
            <a:schemeClr val="bg1"/>
          </a:solidFill>
          <a:latin typeface="Times New Roman"/>
          <a:ea typeface="+mn-ea"/>
          <a:cs typeface="+mn-cs"/>
        </a:defRPr>
      </a:lvl4pPr>
      <a:lvl5pPr marL="2057400" indent="-228600" algn="l" defTabSz="457200" rtl="0" eaLnBrk="1" latinLnBrk="0" hangingPunct="1">
        <a:spcBef>
          <a:spcPct val="20000"/>
        </a:spcBef>
        <a:buFont typeface="Arial"/>
        <a:buChar char="»"/>
        <a:defRPr sz="2000" kern="1200">
          <a:solidFill>
            <a:schemeClr val="bg1"/>
          </a:solidFill>
          <a:latin typeface="Times New Roman"/>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362200"/>
            <a:ext cx="8224592" cy="1005361"/>
          </a:xfrm>
        </p:spPr>
        <p:txBody>
          <a:bodyPr/>
          <a:lstStyle/>
          <a:p>
            <a:r>
              <a:rPr lang="en-US" dirty="0">
                <a:latin typeface="Euphemia UCAS"/>
              </a:rPr>
              <a:t>Neuroendocrine and Psychological Factors Associated with Burnout and Compassion Fatigue in Mental Health Workers</a:t>
            </a:r>
            <a:r>
              <a:rPr lang="en-US" dirty="0">
                <a:latin typeface="Goudy Old Style" panose="02020502050305020303" pitchFamily="18" charset="0"/>
              </a:rPr>
              <a:t/>
            </a:r>
            <a:br>
              <a:rPr lang="en-US" dirty="0">
                <a:latin typeface="Goudy Old Style" panose="02020502050305020303" pitchFamily="18" charset="0"/>
              </a:rPr>
            </a:br>
            <a:r>
              <a:rPr lang="en-US" dirty="0">
                <a:latin typeface="Goudy Old Style" panose="02020502050305020303" pitchFamily="18" charset="0"/>
              </a:rPr>
              <a:t/>
            </a:r>
            <a:br>
              <a:rPr lang="en-US" dirty="0">
                <a:latin typeface="Goudy Old Style" panose="02020502050305020303" pitchFamily="18" charset="0"/>
              </a:rPr>
            </a:br>
            <a:r>
              <a:rPr lang="en-US" sz="2000" dirty="0">
                <a:latin typeface="Euphemia UCAS"/>
              </a:rPr>
              <a:t>Michelle C. </a:t>
            </a:r>
            <a:r>
              <a:rPr lang="en-US" sz="2000" dirty="0" smtClean="0">
                <a:latin typeface="Euphemia UCAS"/>
              </a:rPr>
              <a:t>Huffman, PhD</a:t>
            </a:r>
            <a:r>
              <a:rPr lang="en-US" sz="2000" dirty="0">
                <a:latin typeface="Euphemia UCAS"/>
              </a:rPr>
              <a:t/>
            </a:r>
            <a:br>
              <a:rPr lang="en-US" sz="2000" dirty="0">
                <a:latin typeface="Euphemia UCAS"/>
              </a:rPr>
            </a:br>
            <a:r>
              <a:rPr lang="en-US" sz="2000" dirty="0" err="1">
                <a:latin typeface="Euphemia UCAS"/>
              </a:rPr>
              <a:t>Callitrichid</a:t>
            </a:r>
            <a:r>
              <a:rPr lang="en-US" sz="2000" dirty="0">
                <a:latin typeface="Euphemia UCAS"/>
              </a:rPr>
              <a:t> Research Center</a:t>
            </a:r>
            <a:br>
              <a:rPr lang="en-US" sz="2000" dirty="0">
                <a:latin typeface="Euphemia UCAS"/>
              </a:rPr>
            </a:br>
            <a:r>
              <a:rPr lang="en-US" sz="2000" dirty="0">
                <a:latin typeface="Euphemia UCAS"/>
              </a:rPr>
              <a:t>University of Nebraska at Omaha</a:t>
            </a:r>
          </a:p>
        </p:txBody>
      </p:sp>
    </p:spTree>
    <p:extLst>
      <p:ext uri="{BB962C8B-B14F-4D97-AF65-F5344CB8AC3E}">
        <p14:creationId xmlns:p14="http://schemas.microsoft.com/office/powerpoint/2010/main" val="1163409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cs typeface="Euphemia UCAS"/>
              </a:rPr>
              <a:t>Results - Cortisol</a:t>
            </a:r>
          </a:p>
        </p:txBody>
      </p:sp>
      <p:sp>
        <p:nvSpPr>
          <p:cNvPr id="3" name="Content Placeholder 2"/>
          <p:cNvSpPr>
            <a:spLocks noGrp="1"/>
          </p:cNvSpPr>
          <p:nvPr>
            <p:ph idx="1"/>
          </p:nvPr>
        </p:nvSpPr>
        <p:spPr>
          <a:xfrm>
            <a:off x="152400" y="685800"/>
            <a:ext cx="8763000" cy="1289416"/>
          </a:xfrm>
        </p:spPr>
        <p:txBody>
          <a:bodyPr>
            <a:normAutofit/>
          </a:bodyPr>
          <a:lstStyle/>
          <a:p>
            <a:pPr marL="0" indent="0" algn="ctr">
              <a:buNone/>
            </a:pPr>
            <a:r>
              <a:rPr lang="en-US" sz="2800" dirty="0">
                <a:solidFill>
                  <a:srgbClr val="CC0000"/>
                </a:solidFill>
                <a:latin typeface="Euphemia UCAS"/>
                <a:cs typeface="Euphemia UCAS"/>
              </a:rPr>
              <a:t>Burnout and depression predict CORT reactivity</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1219200"/>
            <a:ext cx="7924800" cy="5254719"/>
          </a:xfrm>
          <a:prstGeom prst="rect">
            <a:avLst/>
          </a:prstGeom>
        </p:spPr>
      </p:pic>
    </p:spTree>
    <p:extLst>
      <p:ext uri="{BB962C8B-B14F-4D97-AF65-F5344CB8AC3E}">
        <p14:creationId xmlns:p14="http://schemas.microsoft.com/office/powerpoint/2010/main" val="42690025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cs typeface="Euphemia UCAS"/>
              </a:rPr>
              <a:t>Results - Cortisol</a:t>
            </a:r>
          </a:p>
        </p:txBody>
      </p:sp>
      <p:sp>
        <p:nvSpPr>
          <p:cNvPr id="3" name="Content Placeholder 2"/>
          <p:cNvSpPr>
            <a:spLocks noGrp="1"/>
          </p:cNvSpPr>
          <p:nvPr>
            <p:ph idx="1"/>
          </p:nvPr>
        </p:nvSpPr>
        <p:spPr>
          <a:xfrm>
            <a:off x="228600" y="838200"/>
            <a:ext cx="8610600" cy="1365616"/>
          </a:xfrm>
        </p:spPr>
        <p:txBody>
          <a:bodyPr>
            <a:normAutofit/>
          </a:bodyPr>
          <a:lstStyle/>
          <a:p>
            <a:pPr marL="0" indent="0" algn="ctr">
              <a:buNone/>
            </a:pPr>
            <a:r>
              <a:rPr lang="en-US" sz="2800" dirty="0">
                <a:solidFill>
                  <a:srgbClr val="CC0000"/>
                </a:solidFill>
                <a:latin typeface="Euphemia UCAS"/>
                <a:cs typeface="Euphemia UCAS"/>
              </a:rPr>
              <a:t>Depersonalization and anxiety predict CORT reactivity</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4280" y="1752600"/>
            <a:ext cx="6859239" cy="4876800"/>
          </a:xfrm>
          <a:prstGeom prst="rect">
            <a:avLst/>
          </a:prstGeom>
        </p:spPr>
      </p:pic>
    </p:spTree>
    <p:extLst>
      <p:ext uri="{BB962C8B-B14F-4D97-AF65-F5344CB8AC3E}">
        <p14:creationId xmlns:p14="http://schemas.microsoft.com/office/powerpoint/2010/main" val="1501140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cs typeface="Goudy Old Style"/>
              </a:rPr>
              <a:t>Take-Home Message</a:t>
            </a:r>
          </a:p>
        </p:txBody>
      </p:sp>
      <p:sp>
        <p:nvSpPr>
          <p:cNvPr id="3" name="Content Placeholder 2"/>
          <p:cNvSpPr>
            <a:spLocks noGrp="1"/>
          </p:cNvSpPr>
          <p:nvPr>
            <p:ph idx="1"/>
          </p:nvPr>
        </p:nvSpPr>
        <p:spPr>
          <a:xfrm>
            <a:off x="381000" y="838200"/>
            <a:ext cx="8305800" cy="5410200"/>
          </a:xfrm>
        </p:spPr>
        <p:txBody>
          <a:bodyPr>
            <a:normAutofit/>
          </a:bodyPr>
          <a:lstStyle/>
          <a:p>
            <a:pPr marL="514350" indent="-514350">
              <a:lnSpc>
                <a:spcPct val="130000"/>
              </a:lnSpc>
              <a:spcAft>
                <a:spcPts val="600"/>
              </a:spcAft>
              <a:buFont typeface="+mj-lt"/>
              <a:buAutoNum type="arabicPeriod"/>
            </a:pPr>
            <a:r>
              <a:rPr lang="en-US" dirty="0" smtClean="0">
                <a:latin typeface="Euphemia UCAS"/>
                <a:cs typeface="Goudy Old Style"/>
              </a:rPr>
              <a:t>Role </a:t>
            </a:r>
            <a:r>
              <a:rPr lang="en-US" dirty="0">
                <a:latin typeface="Euphemia UCAS"/>
                <a:cs typeface="Goudy Old Style"/>
              </a:rPr>
              <a:t>of depression and anxiety may clarify ambiguous findings of HPA axis functioning in burnout</a:t>
            </a:r>
          </a:p>
          <a:p>
            <a:pPr marL="514350" indent="-514350">
              <a:lnSpc>
                <a:spcPct val="130000"/>
              </a:lnSpc>
              <a:spcAft>
                <a:spcPts val="600"/>
              </a:spcAft>
              <a:buFont typeface="+mj-lt"/>
              <a:buAutoNum type="arabicPeriod"/>
            </a:pPr>
            <a:r>
              <a:rPr lang="en-US" dirty="0" smtClean="0">
                <a:latin typeface="Euphemia UCAS"/>
                <a:cs typeface="Goudy Old Style"/>
              </a:rPr>
              <a:t>Must </a:t>
            </a:r>
            <a:r>
              <a:rPr lang="en-US" dirty="0">
                <a:latin typeface="Euphemia UCAS"/>
                <a:cs typeface="Goudy Old Style"/>
              </a:rPr>
              <a:t>consider individual symptom profile</a:t>
            </a:r>
          </a:p>
          <a:p>
            <a:pPr lvl="2">
              <a:lnSpc>
                <a:spcPct val="130000"/>
              </a:lnSpc>
              <a:spcAft>
                <a:spcPts val="600"/>
              </a:spcAft>
            </a:pPr>
            <a:r>
              <a:rPr lang="en-US" dirty="0">
                <a:latin typeface="Euphemia UCAS"/>
                <a:cs typeface="Goudy Old Style"/>
              </a:rPr>
              <a:t>Burnout subscales</a:t>
            </a:r>
          </a:p>
          <a:p>
            <a:pPr lvl="2">
              <a:lnSpc>
                <a:spcPct val="130000"/>
              </a:lnSpc>
              <a:spcAft>
                <a:spcPts val="600"/>
              </a:spcAft>
            </a:pPr>
            <a:r>
              <a:rPr lang="en-US" dirty="0" smtClean="0">
                <a:latin typeface="Euphemia UCAS"/>
                <a:cs typeface="Goudy Old Style"/>
              </a:rPr>
              <a:t>Depression </a:t>
            </a:r>
            <a:r>
              <a:rPr lang="en-US" dirty="0">
                <a:latin typeface="Euphemia UCAS"/>
                <a:cs typeface="Goudy Old Style"/>
              </a:rPr>
              <a:t>and anxiety</a:t>
            </a:r>
          </a:p>
          <a:p>
            <a:pPr marL="0" indent="0">
              <a:buNone/>
            </a:pPr>
            <a:endParaRPr lang="en-US" dirty="0">
              <a:latin typeface="Euphemia" panose="020B0503040102020104" pitchFamily="34" charset="0"/>
              <a:cs typeface="Goudy Old Style"/>
            </a:endParaRPr>
          </a:p>
        </p:txBody>
      </p:sp>
    </p:spTree>
    <p:extLst>
      <p:ext uri="{BB962C8B-B14F-4D97-AF65-F5344CB8AC3E}">
        <p14:creationId xmlns:p14="http://schemas.microsoft.com/office/powerpoint/2010/main" val="2807994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latin typeface="Euphemia UCAS"/>
                <a:cs typeface="Euphemia UCAS"/>
              </a:rPr>
              <a:t>Limitations</a:t>
            </a:r>
          </a:p>
        </p:txBody>
      </p:sp>
      <p:sp>
        <p:nvSpPr>
          <p:cNvPr id="8" name="Content Placeholder 7"/>
          <p:cNvSpPr>
            <a:spLocks noGrp="1"/>
          </p:cNvSpPr>
          <p:nvPr>
            <p:ph idx="1"/>
          </p:nvPr>
        </p:nvSpPr>
        <p:spPr>
          <a:xfrm>
            <a:off x="695463" y="1148984"/>
            <a:ext cx="7838937" cy="4905861"/>
          </a:xfrm>
        </p:spPr>
        <p:txBody>
          <a:bodyPr>
            <a:normAutofit/>
          </a:bodyPr>
          <a:lstStyle/>
          <a:p>
            <a:r>
              <a:rPr lang="en-US" dirty="0">
                <a:solidFill>
                  <a:srgbClr val="CC0000"/>
                </a:solidFill>
                <a:latin typeface="Euphemia UCAS"/>
                <a:cs typeface="Euphemia UCAS"/>
              </a:rPr>
              <a:t>Small sample size</a:t>
            </a:r>
          </a:p>
          <a:p>
            <a:pPr lvl="1"/>
            <a:r>
              <a:rPr lang="en-US" dirty="0">
                <a:latin typeface="Euphemia UCAS"/>
                <a:cs typeface="Euphemia UCAS"/>
              </a:rPr>
              <a:t>No participants with high depression</a:t>
            </a:r>
          </a:p>
          <a:p>
            <a:pPr lvl="1"/>
            <a:r>
              <a:rPr lang="en-US" dirty="0" smtClean="0">
                <a:latin typeface="Euphemia UCAS"/>
                <a:cs typeface="Euphemia UCAS"/>
              </a:rPr>
              <a:t>Potential </a:t>
            </a:r>
            <a:r>
              <a:rPr lang="en-US" dirty="0">
                <a:latin typeface="Euphemia UCAS"/>
                <a:cs typeface="Euphemia UCAS"/>
              </a:rPr>
              <a:t>bias in professionals who participated</a:t>
            </a:r>
          </a:p>
          <a:p>
            <a:r>
              <a:rPr lang="en-US" dirty="0">
                <a:solidFill>
                  <a:srgbClr val="CC0000"/>
                </a:solidFill>
                <a:latin typeface="Euphemia UCAS"/>
                <a:cs typeface="Euphemia UCAS"/>
              </a:rPr>
              <a:t>Needed controls</a:t>
            </a:r>
          </a:p>
          <a:p>
            <a:pPr lvl="1"/>
            <a:r>
              <a:rPr lang="en-US" dirty="0">
                <a:latin typeface="Euphemia UCAS"/>
                <a:cs typeface="Euphemia UCAS"/>
              </a:rPr>
              <a:t>Length of time with symptoms</a:t>
            </a:r>
          </a:p>
          <a:p>
            <a:pPr lvl="2"/>
            <a:r>
              <a:rPr lang="en-US" dirty="0">
                <a:latin typeface="Euphemia UCAS"/>
                <a:cs typeface="Euphemia UCAS"/>
              </a:rPr>
              <a:t>Chronic versus acute onset</a:t>
            </a:r>
          </a:p>
          <a:p>
            <a:pPr lvl="1"/>
            <a:r>
              <a:rPr lang="en-US" dirty="0">
                <a:latin typeface="Euphemia UCAS"/>
                <a:cs typeface="Euphemia UCAS"/>
              </a:rPr>
              <a:t>Demographic characteristics</a:t>
            </a:r>
          </a:p>
        </p:txBody>
      </p:sp>
    </p:spTree>
    <p:extLst>
      <p:ext uri="{BB962C8B-B14F-4D97-AF65-F5344CB8AC3E}">
        <p14:creationId xmlns:p14="http://schemas.microsoft.com/office/powerpoint/2010/main" val="4094570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cs typeface="Times New Roman"/>
              </a:rPr>
              <a:t>Future Directions</a:t>
            </a:r>
          </a:p>
        </p:txBody>
      </p:sp>
      <p:sp>
        <p:nvSpPr>
          <p:cNvPr id="4" name="Content Placeholder 3"/>
          <p:cNvSpPr>
            <a:spLocks noGrp="1"/>
          </p:cNvSpPr>
          <p:nvPr>
            <p:ph idx="1"/>
          </p:nvPr>
        </p:nvSpPr>
        <p:spPr>
          <a:xfrm>
            <a:off x="533400" y="1148984"/>
            <a:ext cx="8229600" cy="5175616"/>
          </a:xfrm>
        </p:spPr>
        <p:txBody>
          <a:bodyPr>
            <a:normAutofit lnSpcReduction="10000"/>
          </a:bodyPr>
          <a:lstStyle/>
          <a:p>
            <a:pPr>
              <a:spcAft>
                <a:spcPts val="1800"/>
              </a:spcAft>
            </a:pPr>
            <a:r>
              <a:rPr lang="en-US" sz="2800" dirty="0">
                <a:latin typeface="Euphemia UCAS"/>
                <a:cs typeface="Euphemia UCAS"/>
              </a:rPr>
              <a:t>Professionals with history of direct trauma</a:t>
            </a:r>
          </a:p>
          <a:p>
            <a:pPr>
              <a:spcAft>
                <a:spcPts val="1800"/>
              </a:spcAft>
            </a:pPr>
            <a:r>
              <a:rPr lang="en-US" sz="2800" dirty="0">
                <a:latin typeface="Euphemia UCAS"/>
                <a:cs typeface="Euphemia UCAS"/>
              </a:rPr>
              <a:t>Melancholic versus atypical depression</a:t>
            </a:r>
          </a:p>
          <a:p>
            <a:pPr>
              <a:spcAft>
                <a:spcPts val="1800"/>
              </a:spcAft>
            </a:pPr>
            <a:r>
              <a:rPr lang="en-US" sz="2800" dirty="0">
                <a:latin typeface="Euphemia UCAS"/>
                <a:cs typeface="Euphemia UCAS"/>
              </a:rPr>
              <a:t>Generalized versus acute anxiety</a:t>
            </a:r>
          </a:p>
          <a:p>
            <a:pPr>
              <a:spcAft>
                <a:spcPts val="1800"/>
              </a:spcAft>
            </a:pPr>
            <a:r>
              <a:rPr lang="en-US" sz="2800" dirty="0">
                <a:latin typeface="Euphemia UCAS"/>
                <a:cs typeface="Euphemia UCAS"/>
              </a:rPr>
              <a:t>Role of genetics</a:t>
            </a:r>
          </a:p>
          <a:p>
            <a:pPr>
              <a:spcAft>
                <a:spcPts val="1800"/>
              </a:spcAft>
            </a:pPr>
            <a:r>
              <a:rPr lang="en-US" sz="2800" dirty="0">
                <a:latin typeface="Euphemia UCAS"/>
                <a:cs typeface="Euphemia UCAS"/>
              </a:rPr>
              <a:t>Interventions </a:t>
            </a:r>
          </a:p>
          <a:p>
            <a:pPr lvl="1">
              <a:spcAft>
                <a:spcPts val="600"/>
              </a:spcAft>
            </a:pPr>
            <a:r>
              <a:rPr lang="en-US" sz="2400" dirty="0" smtClean="0">
                <a:latin typeface="Euphemia UCAS"/>
                <a:cs typeface="Euphemia UCAS"/>
              </a:rPr>
              <a:t>Organizational factors</a:t>
            </a:r>
          </a:p>
          <a:p>
            <a:pPr lvl="1">
              <a:spcAft>
                <a:spcPts val="600"/>
              </a:spcAft>
            </a:pPr>
            <a:r>
              <a:rPr lang="en-US" sz="2400" dirty="0" smtClean="0">
                <a:latin typeface="Euphemia UCAS"/>
                <a:cs typeface="Euphemia UCAS"/>
              </a:rPr>
              <a:t>Psychological</a:t>
            </a:r>
            <a:endParaRPr lang="en-US" sz="2400" dirty="0">
              <a:latin typeface="Euphemia UCAS"/>
              <a:cs typeface="Euphemia UCAS"/>
            </a:endParaRPr>
          </a:p>
          <a:p>
            <a:pPr lvl="1">
              <a:spcAft>
                <a:spcPts val="600"/>
              </a:spcAft>
            </a:pPr>
            <a:r>
              <a:rPr lang="en-US" sz="2400" dirty="0">
                <a:latin typeface="Euphemia UCAS"/>
                <a:cs typeface="Euphemia UCAS"/>
              </a:rPr>
              <a:t>Pharmacological</a:t>
            </a:r>
          </a:p>
        </p:txBody>
      </p:sp>
      <p:pic>
        <p:nvPicPr>
          <p:cNvPr id="5" name="Picture 4" descr="IMG_1006.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3886200"/>
            <a:ext cx="2743200" cy="1820185"/>
          </a:xfrm>
          <a:prstGeom prst="rect">
            <a:avLst/>
          </a:prstGeom>
        </p:spPr>
      </p:pic>
    </p:spTree>
    <p:extLst>
      <p:ext uri="{BB962C8B-B14F-4D97-AF65-F5344CB8AC3E}">
        <p14:creationId xmlns:p14="http://schemas.microsoft.com/office/powerpoint/2010/main" val="1098451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cs typeface="Goudy Old Style"/>
              </a:rPr>
              <a:t>Acknowledgements</a:t>
            </a:r>
          </a:p>
        </p:txBody>
      </p:sp>
      <p:sp>
        <p:nvSpPr>
          <p:cNvPr id="4" name="Content Placeholder 3"/>
          <p:cNvSpPr>
            <a:spLocks noGrp="1"/>
          </p:cNvSpPr>
          <p:nvPr>
            <p:ph sz="half" idx="1"/>
          </p:nvPr>
        </p:nvSpPr>
        <p:spPr>
          <a:xfrm>
            <a:off x="685800" y="914400"/>
            <a:ext cx="3800337" cy="4913421"/>
          </a:xfrm>
        </p:spPr>
        <p:txBody>
          <a:bodyPr>
            <a:normAutofit fontScale="85000" lnSpcReduction="20000"/>
          </a:bodyPr>
          <a:lstStyle/>
          <a:p>
            <a:r>
              <a:rPr lang="en-US" dirty="0">
                <a:solidFill>
                  <a:srgbClr val="CC0000"/>
                </a:solidFill>
                <a:latin typeface="Euphemia UCAS"/>
              </a:rPr>
              <a:t>Mentor/Committee Chair</a:t>
            </a:r>
          </a:p>
          <a:p>
            <a:pPr lvl="1"/>
            <a:r>
              <a:rPr lang="en-US" dirty="0">
                <a:latin typeface="Euphemia UCAS"/>
              </a:rPr>
              <a:t>Jeff French</a:t>
            </a:r>
          </a:p>
          <a:p>
            <a:r>
              <a:rPr lang="en-US" dirty="0">
                <a:solidFill>
                  <a:srgbClr val="CC0000"/>
                </a:solidFill>
                <a:latin typeface="Euphemia UCAS"/>
              </a:rPr>
              <a:t>Dissertation Committee</a:t>
            </a:r>
          </a:p>
          <a:p>
            <a:pPr lvl="1"/>
            <a:r>
              <a:rPr lang="en-US" dirty="0">
                <a:latin typeface="Euphemia UCAS"/>
              </a:rPr>
              <a:t>Rose </a:t>
            </a:r>
            <a:r>
              <a:rPr lang="en-US" dirty="0" err="1">
                <a:latin typeface="Euphemia UCAS"/>
              </a:rPr>
              <a:t>Strasser</a:t>
            </a:r>
            <a:endParaRPr lang="en-US" dirty="0">
              <a:latin typeface="Euphemia UCAS"/>
            </a:endParaRPr>
          </a:p>
          <a:p>
            <a:pPr lvl="1"/>
            <a:r>
              <a:rPr lang="en-US" dirty="0">
                <a:latin typeface="Euphemia UCAS"/>
              </a:rPr>
              <a:t>Joe Brown</a:t>
            </a:r>
          </a:p>
          <a:p>
            <a:pPr lvl="1"/>
            <a:r>
              <a:rPr lang="en-US" dirty="0">
                <a:latin typeface="Euphemia UCAS"/>
              </a:rPr>
              <a:t>Carey Ryan</a:t>
            </a:r>
          </a:p>
          <a:p>
            <a:pPr lvl="1"/>
            <a:r>
              <a:rPr lang="en-US" dirty="0">
                <a:latin typeface="Euphemia UCAS"/>
              </a:rPr>
              <a:t>Lisa Sample</a:t>
            </a:r>
          </a:p>
          <a:p>
            <a:r>
              <a:rPr lang="en-US" dirty="0">
                <a:solidFill>
                  <a:srgbClr val="CC0000"/>
                </a:solidFill>
                <a:latin typeface="Euphemia UCAS"/>
              </a:rPr>
              <a:t>French Lab</a:t>
            </a:r>
          </a:p>
          <a:p>
            <a:pPr lvl="1"/>
            <a:r>
              <a:rPr lang="en-US" dirty="0" err="1">
                <a:latin typeface="Euphemia UCAS"/>
              </a:rPr>
              <a:t>Aaryn</a:t>
            </a:r>
            <a:r>
              <a:rPr lang="en-US" dirty="0">
                <a:latin typeface="Euphemia UCAS"/>
              </a:rPr>
              <a:t> </a:t>
            </a:r>
            <a:r>
              <a:rPr lang="en-US" dirty="0" err="1">
                <a:latin typeface="Euphemia UCAS"/>
              </a:rPr>
              <a:t>Mustoe</a:t>
            </a:r>
            <a:endParaRPr lang="en-US" dirty="0">
              <a:latin typeface="Euphemia UCAS"/>
            </a:endParaRPr>
          </a:p>
          <a:p>
            <a:pPr lvl="1"/>
            <a:r>
              <a:rPr lang="en-US" dirty="0">
                <a:latin typeface="Euphemia UCAS"/>
              </a:rPr>
              <a:t>Jon Cavanaugh</a:t>
            </a:r>
          </a:p>
          <a:p>
            <a:pPr lvl="1"/>
            <a:r>
              <a:rPr lang="en-US" dirty="0">
                <a:latin typeface="Euphemia UCAS"/>
              </a:rPr>
              <a:t>Jack Taylor</a:t>
            </a:r>
          </a:p>
          <a:p>
            <a:pPr lvl="1"/>
            <a:r>
              <a:rPr lang="en-US" dirty="0">
                <a:latin typeface="Euphemia UCAS"/>
              </a:rPr>
              <a:t>Sarah Carp</a:t>
            </a:r>
          </a:p>
          <a:p>
            <a:pPr lvl="1"/>
            <a:r>
              <a:rPr lang="en-US" dirty="0">
                <a:latin typeface="Euphemia UCAS"/>
              </a:rPr>
              <a:t>Stephanie Womack</a:t>
            </a:r>
          </a:p>
          <a:p>
            <a:pPr lvl="1"/>
            <a:r>
              <a:rPr lang="en-US" dirty="0">
                <a:latin typeface="Euphemia UCAS"/>
              </a:rPr>
              <a:t>Heather Jensen</a:t>
            </a:r>
          </a:p>
          <a:p>
            <a:pPr marL="457200" lvl="1" indent="0">
              <a:buNone/>
            </a:pPr>
            <a:endParaRPr lang="en-US" dirty="0">
              <a:latin typeface="Euphemia UCAS"/>
            </a:endParaRPr>
          </a:p>
        </p:txBody>
      </p:sp>
      <p:sp>
        <p:nvSpPr>
          <p:cNvPr id="5" name="Content Placeholder 4"/>
          <p:cNvSpPr>
            <a:spLocks noGrp="1"/>
          </p:cNvSpPr>
          <p:nvPr>
            <p:ph sz="half" idx="2"/>
          </p:nvPr>
        </p:nvSpPr>
        <p:spPr>
          <a:xfrm>
            <a:off x="4572000" y="914400"/>
            <a:ext cx="3818293" cy="4913420"/>
          </a:xfrm>
        </p:spPr>
        <p:txBody>
          <a:bodyPr>
            <a:normAutofit fontScale="85000" lnSpcReduction="20000"/>
          </a:bodyPr>
          <a:lstStyle/>
          <a:p>
            <a:r>
              <a:rPr lang="en-US" dirty="0">
                <a:solidFill>
                  <a:srgbClr val="CC0000"/>
                </a:solidFill>
                <a:latin typeface="Euphemia UCAS"/>
              </a:rPr>
              <a:t>Research Assistants</a:t>
            </a:r>
          </a:p>
          <a:p>
            <a:pPr lvl="1"/>
            <a:r>
              <a:rPr lang="en-US" dirty="0">
                <a:latin typeface="Euphemia UCAS"/>
              </a:rPr>
              <a:t>Daphne Calhoun</a:t>
            </a:r>
          </a:p>
          <a:p>
            <a:pPr lvl="1"/>
            <a:r>
              <a:rPr lang="en-US" dirty="0">
                <a:latin typeface="Euphemia UCAS"/>
              </a:rPr>
              <a:t>Sophie Cordova</a:t>
            </a:r>
          </a:p>
          <a:p>
            <a:pPr lvl="1"/>
            <a:r>
              <a:rPr lang="en-US" dirty="0">
                <a:latin typeface="Euphemia UCAS"/>
              </a:rPr>
              <a:t>Ryan </a:t>
            </a:r>
            <a:r>
              <a:rPr lang="en-US" dirty="0" err="1">
                <a:latin typeface="Euphemia UCAS"/>
              </a:rPr>
              <a:t>Glesinger</a:t>
            </a:r>
            <a:endParaRPr lang="en-US" dirty="0">
              <a:latin typeface="Euphemia UCAS"/>
            </a:endParaRPr>
          </a:p>
          <a:p>
            <a:pPr lvl="1"/>
            <a:r>
              <a:rPr lang="en-US" dirty="0">
                <a:latin typeface="Euphemia UCAS"/>
              </a:rPr>
              <a:t>Johanna Jones</a:t>
            </a:r>
          </a:p>
          <a:p>
            <a:pPr lvl="1"/>
            <a:r>
              <a:rPr lang="en-US" dirty="0">
                <a:latin typeface="Euphemia UCAS"/>
              </a:rPr>
              <a:t>Ashley Nelson</a:t>
            </a:r>
          </a:p>
          <a:p>
            <a:r>
              <a:rPr lang="en-US" dirty="0">
                <a:solidFill>
                  <a:srgbClr val="CC0000"/>
                </a:solidFill>
                <a:latin typeface="Euphemia UCAS"/>
              </a:rPr>
              <a:t>Funding</a:t>
            </a:r>
          </a:p>
          <a:p>
            <a:pPr lvl="1"/>
            <a:r>
              <a:rPr lang="en-US" dirty="0">
                <a:latin typeface="Euphemia UCAS"/>
              </a:rPr>
              <a:t>UNO Dissertation Award</a:t>
            </a:r>
          </a:p>
          <a:p>
            <a:pPr lvl="1"/>
            <a:r>
              <a:rPr lang="en-US" dirty="0">
                <a:latin typeface="Euphemia UCAS"/>
              </a:rPr>
              <a:t>UNO UCRCA</a:t>
            </a:r>
          </a:p>
          <a:p>
            <a:r>
              <a:rPr lang="en-US" dirty="0">
                <a:solidFill>
                  <a:srgbClr val="CC0000"/>
                </a:solidFill>
                <a:latin typeface="Euphemia UCAS"/>
              </a:rPr>
              <a:t>Omaha Mental Health </a:t>
            </a:r>
            <a:r>
              <a:rPr lang="en-US" dirty="0" smtClean="0">
                <a:solidFill>
                  <a:srgbClr val="CC0000"/>
                </a:solidFill>
                <a:latin typeface="Euphemia UCAS"/>
              </a:rPr>
              <a:t>Community</a:t>
            </a:r>
            <a:endParaRPr lang="en-US" dirty="0">
              <a:solidFill>
                <a:srgbClr val="CC0000"/>
              </a:solidFill>
              <a:latin typeface="Euphemia UCAS"/>
            </a:endParaRPr>
          </a:p>
        </p:txBody>
      </p:sp>
      <p:sp>
        <p:nvSpPr>
          <p:cNvPr id="7" name="TextBox 6"/>
          <p:cNvSpPr txBox="1"/>
          <p:nvPr/>
        </p:nvSpPr>
        <p:spPr>
          <a:xfrm>
            <a:off x="228600" y="5867400"/>
            <a:ext cx="8763000" cy="553998"/>
          </a:xfrm>
          <a:prstGeom prst="rect">
            <a:avLst/>
          </a:prstGeom>
          <a:noFill/>
        </p:spPr>
        <p:txBody>
          <a:bodyPr wrap="square" rtlCol="0">
            <a:spAutoFit/>
          </a:bodyPr>
          <a:lstStyle/>
          <a:p>
            <a:pPr algn="ctr"/>
            <a:r>
              <a:rPr lang="en-US" sz="1400" dirty="0">
                <a:solidFill>
                  <a:schemeClr val="bg1"/>
                </a:solidFill>
                <a:latin typeface="Euphemia UCAS"/>
                <a:cs typeface="Times New Roman"/>
              </a:rPr>
              <a:t>“What doesn’t kill you gives you a lot of unhealthy coping mechanisms and a really dark sense of humor.”   </a:t>
            </a:r>
          </a:p>
          <a:p>
            <a:pPr algn="ctr"/>
            <a:r>
              <a:rPr lang="en-US" sz="1600" dirty="0">
                <a:solidFill>
                  <a:schemeClr val="bg1"/>
                </a:solidFill>
                <a:latin typeface="Euphemia UCAS"/>
                <a:cs typeface="Times New Roman"/>
              </a:rPr>
              <a:t> </a:t>
            </a:r>
            <a:r>
              <a:rPr lang="en-US" sz="1000" dirty="0">
                <a:solidFill>
                  <a:schemeClr val="bg1"/>
                </a:solidFill>
                <a:latin typeface="Euphemia UCAS"/>
                <a:cs typeface="Times New Roman"/>
              </a:rPr>
              <a:t>–Anonymous</a:t>
            </a:r>
          </a:p>
        </p:txBody>
      </p:sp>
    </p:spTree>
    <p:extLst>
      <p:ext uri="{BB962C8B-B14F-4D97-AF65-F5344CB8AC3E}">
        <p14:creationId xmlns:p14="http://schemas.microsoft.com/office/powerpoint/2010/main" val="3877310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rPr>
              <a:t>References</a:t>
            </a:r>
          </a:p>
        </p:txBody>
      </p:sp>
      <p:sp>
        <p:nvSpPr>
          <p:cNvPr id="3" name="Content Placeholder 2"/>
          <p:cNvSpPr>
            <a:spLocks noGrp="1"/>
          </p:cNvSpPr>
          <p:nvPr>
            <p:ph idx="1"/>
          </p:nvPr>
        </p:nvSpPr>
        <p:spPr>
          <a:xfrm>
            <a:off x="304800" y="685800"/>
            <a:ext cx="8610600" cy="6172200"/>
          </a:xfrm>
        </p:spPr>
        <p:txBody>
          <a:bodyPr>
            <a:noAutofit/>
          </a:bodyPr>
          <a:lstStyle/>
          <a:p>
            <a:pPr marL="0" indent="0">
              <a:spcBef>
                <a:spcPts val="0"/>
              </a:spcBef>
              <a:buNone/>
            </a:pPr>
            <a:endParaRPr lang="en-US" sz="800" dirty="0">
              <a:latin typeface="Cordia New" panose="020B0304020202020204" pitchFamily="34" charset="-34"/>
              <a:cs typeface="Cordia New" panose="020B0304020202020204" pitchFamily="34" charset="-34"/>
            </a:endParaRPr>
          </a:p>
          <a:p>
            <a:pPr marL="0" indent="0">
              <a:spcBef>
                <a:spcPts val="0"/>
              </a:spcBef>
              <a:buNone/>
            </a:pPr>
            <a:r>
              <a:rPr lang="en-US" sz="1800" dirty="0">
                <a:latin typeface="Cordia New" panose="020B0304020202020204" pitchFamily="34" charset="-34"/>
                <a:cs typeface="Cordia New" panose="020B0304020202020204" pitchFamily="34" charset="-34"/>
              </a:rPr>
              <a:t>American Psychiatric Association. (2013). </a:t>
            </a:r>
            <a:r>
              <a:rPr lang="en-US" sz="1800" i="1" dirty="0">
                <a:latin typeface="Cordia New" panose="020B0304020202020204" pitchFamily="34" charset="-34"/>
                <a:cs typeface="Cordia New" panose="020B0304020202020204" pitchFamily="34" charset="-34"/>
              </a:rPr>
              <a:t>Diagnostic and statistical manual of </a:t>
            </a:r>
            <a:r>
              <a:rPr lang="en-US" sz="1800" i="1" dirty="0" smtClean="0">
                <a:latin typeface="Cordia New" panose="020B0304020202020204" pitchFamily="34" charset="-34"/>
                <a:cs typeface="Cordia New" panose="020B0304020202020204" pitchFamily="34" charset="-34"/>
              </a:rPr>
              <a:t>mental disorders</a:t>
            </a:r>
            <a:r>
              <a:rPr lang="en-US" sz="1800" dirty="0" smtClean="0">
                <a:latin typeface="Cordia New" panose="020B0304020202020204" pitchFamily="34" charset="-34"/>
                <a:cs typeface="Cordia New" panose="020B0304020202020204" pitchFamily="34" charset="-34"/>
              </a:rPr>
              <a:t> </a:t>
            </a:r>
            <a:r>
              <a:rPr lang="en-US" sz="1800" dirty="0">
                <a:latin typeface="Cordia New" panose="020B0304020202020204" pitchFamily="34" charset="-34"/>
                <a:cs typeface="Cordia New" panose="020B0304020202020204" pitchFamily="34" charset="-34"/>
              </a:rPr>
              <a:t>(5th ed.). Washington, DC: </a:t>
            </a:r>
            <a:r>
              <a:rPr lang="en-US" sz="1800" dirty="0" smtClean="0">
                <a:latin typeface="Cordia New" panose="020B0304020202020204" pitchFamily="34" charset="-34"/>
                <a:cs typeface="Cordia New" panose="020B0304020202020204" pitchFamily="34" charset="-34"/>
              </a:rPr>
              <a:t>	American </a:t>
            </a:r>
            <a:r>
              <a:rPr lang="en-US" sz="1800" dirty="0">
                <a:latin typeface="Cordia New" panose="020B0304020202020204" pitchFamily="34" charset="-34"/>
                <a:cs typeface="Cordia New" panose="020B0304020202020204" pitchFamily="34" charset="-34"/>
              </a:rPr>
              <a:t>Psychiatric Association. </a:t>
            </a:r>
          </a:p>
          <a:p>
            <a:pPr marL="0" indent="0">
              <a:spcBef>
                <a:spcPts val="0"/>
              </a:spcBef>
              <a:buNone/>
            </a:pPr>
            <a:endParaRPr lang="en-US" sz="1800" dirty="0">
              <a:latin typeface="Cordia New" panose="020B0304020202020204" pitchFamily="34" charset="-34"/>
              <a:cs typeface="Cordia New" panose="020B0304020202020204" pitchFamily="34" charset="-34"/>
            </a:endParaRPr>
          </a:p>
          <a:p>
            <a:pPr marL="0" indent="0">
              <a:spcBef>
                <a:spcPts val="0"/>
              </a:spcBef>
              <a:buNone/>
            </a:pPr>
            <a:r>
              <a:rPr lang="en-US" sz="1800" dirty="0" err="1">
                <a:latin typeface="Cordia New" panose="020B0304020202020204" pitchFamily="34" charset="-34"/>
                <a:cs typeface="Cordia New" panose="020B0304020202020204" pitchFamily="34" charset="-34"/>
              </a:rPr>
              <a:t>Cherniss</a:t>
            </a:r>
            <a:r>
              <a:rPr lang="en-US" sz="1800" dirty="0">
                <a:latin typeface="Cordia New" panose="020B0304020202020204" pitchFamily="34" charset="-34"/>
                <a:cs typeface="Cordia New" panose="020B0304020202020204" pitchFamily="34" charset="-34"/>
              </a:rPr>
              <a:t>, C. (1980). </a:t>
            </a:r>
            <a:r>
              <a:rPr lang="en-US" sz="1800" i="1" dirty="0">
                <a:latin typeface="Cordia New" panose="020B0304020202020204" pitchFamily="34" charset="-34"/>
                <a:cs typeface="Cordia New" panose="020B0304020202020204" pitchFamily="34" charset="-34"/>
              </a:rPr>
              <a:t>Stress burnout: Job stress in the human services. </a:t>
            </a:r>
            <a:r>
              <a:rPr lang="en-US" sz="1800" dirty="0">
                <a:latin typeface="Cordia New" panose="020B0304020202020204" pitchFamily="34" charset="-34"/>
                <a:cs typeface="Cordia New" panose="020B0304020202020204" pitchFamily="34" charset="-34"/>
              </a:rPr>
              <a:t>New York: </a:t>
            </a:r>
            <a:r>
              <a:rPr lang="en-US" sz="1800" dirty="0" err="1">
                <a:latin typeface="Cordia New" panose="020B0304020202020204" pitchFamily="34" charset="-34"/>
                <a:cs typeface="Cordia New" panose="020B0304020202020204" pitchFamily="34" charset="-34"/>
              </a:rPr>
              <a:t>Praeger</a:t>
            </a:r>
            <a:r>
              <a:rPr lang="en-US" sz="1800" dirty="0">
                <a:latin typeface="Cordia New" panose="020B0304020202020204" pitchFamily="34" charset="-34"/>
                <a:cs typeface="Cordia New" panose="020B0304020202020204" pitchFamily="34" charset="-34"/>
              </a:rPr>
              <a:t>.</a:t>
            </a:r>
          </a:p>
          <a:p>
            <a:pPr marL="0" indent="0">
              <a:spcBef>
                <a:spcPts val="0"/>
              </a:spcBef>
              <a:buNone/>
            </a:pPr>
            <a:endParaRPr lang="en-US" sz="1800" dirty="0">
              <a:latin typeface="Cordia New" panose="020B0304020202020204" pitchFamily="34" charset="-34"/>
              <a:cs typeface="Cordia New" panose="020B0304020202020204" pitchFamily="34" charset="-34"/>
            </a:endParaRPr>
          </a:p>
          <a:p>
            <a:pPr marL="0" indent="0">
              <a:spcBef>
                <a:spcPts val="0"/>
              </a:spcBef>
              <a:buNone/>
            </a:pPr>
            <a:r>
              <a:rPr lang="en-US" sz="1800" dirty="0" err="1">
                <a:latin typeface="Cordia New" panose="020B0304020202020204" pitchFamily="34" charset="-34"/>
                <a:cs typeface="Cordia New" panose="020B0304020202020204" pitchFamily="34" charset="-34"/>
              </a:rPr>
              <a:t>Fekedulegn</a:t>
            </a:r>
            <a:r>
              <a:rPr lang="en-US" sz="1800" dirty="0">
                <a:latin typeface="Cordia New" panose="020B0304020202020204" pitchFamily="34" charset="-34"/>
                <a:cs typeface="Cordia New" panose="020B0304020202020204" pitchFamily="34" charset="-34"/>
              </a:rPr>
              <a:t>, D. B., Andrew, M. E., </a:t>
            </a:r>
            <a:r>
              <a:rPr lang="en-US" sz="1800" dirty="0" err="1">
                <a:latin typeface="Cordia New" panose="020B0304020202020204" pitchFamily="34" charset="-34"/>
                <a:cs typeface="Cordia New" panose="020B0304020202020204" pitchFamily="34" charset="-34"/>
              </a:rPr>
              <a:t>Burchifiel</a:t>
            </a:r>
            <a:r>
              <a:rPr lang="en-US" sz="1800" dirty="0">
                <a:latin typeface="Cordia New" panose="020B0304020202020204" pitchFamily="34" charset="-34"/>
                <a:cs typeface="Cordia New" panose="020B0304020202020204" pitchFamily="34" charset="-34"/>
              </a:rPr>
              <a:t>, C. M., </a:t>
            </a:r>
            <a:r>
              <a:rPr lang="en-US" sz="1800" dirty="0" err="1">
                <a:latin typeface="Cordia New" panose="020B0304020202020204" pitchFamily="34" charset="-34"/>
                <a:cs typeface="Cordia New" panose="020B0304020202020204" pitchFamily="34" charset="-34"/>
              </a:rPr>
              <a:t>Violanti</a:t>
            </a:r>
            <a:r>
              <a:rPr lang="en-US" sz="1800" dirty="0">
                <a:latin typeface="Cordia New" panose="020B0304020202020204" pitchFamily="34" charset="-34"/>
                <a:cs typeface="Cordia New" panose="020B0304020202020204" pitchFamily="34" charset="-34"/>
              </a:rPr>
              <a:t>, J. M., Hartley, T. A., Charles, L. E., &amp; Miller, D. B</a:t>
            </a:r>
            <a:r>
              <a:rPr lang="en-US" sz="1800" dirty="0" smtClean="0">
                <a:latin typeface="Cordia New" panose="020B0304020202020204" pitchFamily="34" charset="-34"/>
                <a:cs typeface="Cordia New" panose="020B0304020202020204" pitchFamily="34" charset="-34"/>
              </a:rPr>
              <a:t>. (</a:t>
            </a:r>
            <a:r>
              <a:rPr lang="en-US" sz="1800" dirty="0">
                <a:latin typeface="Cordia New" panose="020B0304020202020204" pitchFamily="34" charset="-34"/>
                <a:cs typeface="Cordia New" panose="020B0304020202020204" pitchFamily="34" charset="-34"/>
              </a:rPr>
              <a:t>2007). Area </a:t>
            </a:r>
            <a:r>
              <a:rPr lang="en-US" sz="1800" dirty="0" smtClean="0">
                <a:latin typeface="Cordia New" panose="020B0304020202020204" pitchFamily="34" charset="-34"/>
                <a:cs typeface="Cordia New" panose="020B0304020202020204" pitchFamily="34" charset="-34"/>
              </a:rPr>
              <a:t>	under </a:t>
            </a:r>
            <a:r>
              <a:rPr lang="en-US" sz="1800" dirty="0">
                <a:latin typeface="Cordia New" panose="020B0304020202020204" pitchFamily="34" charset="-34"/>
                <a:cs typeface="Cordia New" panose="020B0304020202020204" pitchFamily="34" charset="-34"/>
              </a:rPr>
              <a:t>the curve and other summary indicators of repeated waking cortisol </a:t>
            </a:r>
            <a:r>
              <a:rPr lang="en-US" sz="1800" dirty="0" smtClean="0">
                <a:latin typeface="Cordia New" panose="020B0304020202020204" pitchFamily="34" charset="-34"/>
                <a:cs typeface="Cordia New" panose="020B0304020202020204" pitchFamily="34" charset="-34"/>
              </a:rPr>
              <a:t>measurements. </a:t>
            </a:r>
            <a:r>
              <a:rPr lang="en-US" sz="1800" i="1" dirty="0" smtClean="0">
                <a:latin typeface="Cordia New" panose="020B0304020202020204" pitchFamily="34" charset="-34"/>
                <a:cs typeface="Cordia New" panose="020B0304020202020204" pitchFamily="34" charset="-34"/>
              </a:rPr>
              <a:t>Psychosomatic </a:t>
            </a:r>
            <a:r>
              <a:rPr lang="en-US" sz="1800" i="1" dirty="0">
                <a:latin typeface="Cordia New" panose="020B0304020202020204" pitchFamily="34" charset="-34"/>
                <a:cs typeface="Cordia New" panose="020B0304020202020204" pitchFamily="34" charset="-34"/>
              </a:rPr>
              <a:t>Medicine, </a:t>
            </a:r>
            <a:r>
              <a:rPr lang="en-US" sz="1800" i="1" dirty="0" smtClean="0">
                <a:latin typeface="Cordia New" panose="020B0304020202020204" pitchFamily="34" charset="-34"/>
                <a:cs typeface="Cordia New" panose="020B0304020202020204" pitchFamily="34" charset="-34"/>
              </a:rPr>
              <a:t>	69</a:t>
            </a:r>
            <a:r>
              <a:rPr lang="en-US" sz="1800" dirty="0">
                <a:latin typeface="Cordia New" panose="020B0304020202020204" pitchFamily="34" charset="-34"/>
                <a:cs typeface="Cordia New" panose="020B0304020202020204" pitchFamily="34" charset="-34"/>
              </a:rPr>
              <a:t>, 651-659.</a:t>
            </a:r>
          </a:p>
          <a:p>
            <a:pPr marL="0" indent="0">
              <a:spcBef>
                <a:spcPts val="0"/>
              </a:spcBef>
              <a:buNone/>
            </a:pPr>
            <a:endParaRPr lang="en-US" sz="1800" dirty="0">
              <a:latin typeface="Cordia New" panose="020B0304020202020204" pitchFamily="34" charset="-34"/>
              <a:cs typeface="Cordia New" panose="020B0304020202020204" pitchFamily="34" charset="-34"/>
            </a:endParaRPr>
          </a:p>
          <a:p>
            <a:pPr marL="0" indent="0">
              <a:spcBef>
                <a:spcPts val="0"/>
              </a:spcBef>
              <a:buNone/>
            </a:pPr>
            <a:r>
              <a:rPr lang="en-US" sz="1800" dirty="0" err="1" smtClean="0">
                <a:latin typeface="Cordia New" panose="020B0304020202020204" pitchFamily="34" charset="-34"/>
                <a:cs typeface="Cordia New" panose="020B0304020202020204" pitchFamily="34" charset="-34"/>
              </a:rPr>
              <a:t>Gordis</a:t>
            </a:r>
            <a:r>
              <a:rPr lang="en-US" sz="1800" dirty="0">
                <a:latin typeface="Cordia New" panose="020B0304020202020204" pitchFamily="34" charset="-34"/>
                <a:cs typeface="Cordia New" panose="020B0304020202020204" pitchFamily="34" charset="-34"/>
              </a:rPr>
              <a:t>, E. B., Granger, D. A., </a:t>
            </a:r>
            <a:r>
              <a:rPr lang="en-US" sz="1800" dirty="0" err="1">
                <a:latin typeface="Cordia New" panose="020B0304020202020204" pitchFamily="34" charset="-34"/>
                <a:cs typeface="Cordia New" panose="020B0304020202020204" pitchFamily="34" charset="-34"/>
              </a:rPr>
              <a:t>Susman</a:t>
            </a:r>
            <a:r>
              <a:rPr lang="en-US" sz="1800" dirty="0">
                <a:latin typeface="Cordia New" panose="020B0304020202020204" pitchFamily="34" charset="-34"/>
                <a:cs typeface="Cordia New" panose="020B0304020202020204" pitchFamily="34" charset="-34"/>
              </a:rPr>
              <a:t>, E. J., &amp; </a:t>
            </a:r>
            <a:r>
              <a:rPr lang="en-US" sz="1800" dirty="0" err="1">
                <a:latin typeface="Cordia New" panose="020B0304020202020204" pitchFamily="34" charset="-34"/>
                <a:cs typeface="Cordia New" panose="020B0304020202020204" pitchFamily="34" charset="-34"/>
              </a:rPr>
              <a:t>Trickett</a:t>
            </a:r>
            <a:r>
              <a:rPr lang="en-US" sz="1800" dirty="0">
                <a:latin typeface="Cordia New" panose="020B0304020202020204" pitchFamily="34" charset="-34"/>
                <a:cs typeface="Cordia New" panose="020B0304020202020204" pitchFamily="34" charset="-34"/>
              </a:rPr>
              <a:t>, P. K. (2012). Salivary </a:t>
            </a:r>
            <a:r>
              <a:rPr lang="en-US" sz="1800" dirty="0" smtClean="0">
                <a:latin typeface="Cordia New" panose="020B0304020202020204" pitchFamily="34" charset="-34"/>
                <a:cs typeface="Cordia New" panose="020B0304020202020204" pitchFamily="34" charset="-34"/>
              </a:rPr>
              <a:t>alpha amylase </a:t>
            </a:r>
            <a:r>
              <a:rPr lang="en-US" sz="1800" dirty="0">
                <a:latin typeface="Cordia New" panose="020B0304020202020204" pitchFamily="34" charset="-34"/>
                <a:cs typeface="Cordia New" panose="020B0304020202020204" pitchFamily="34" charset="-34"/>
              </a:rPr>
              <a:t>cortisol asymmetry in maltreated </a:t>
            </a:r>
            <a:r>
              <a:rPr lang="en-US" sz="1800" dirty="0" smtClean="0">
                <a:latin typeface="Cordia New" panose="020B0304020202020204" pitchFamily="34" charset="-34"/>
                <a:cs typeface="Cordia New" panose="020B0304020202020204" pitchFamily="34" charset="-34"/>
              </a:rPr>
              <a:t>	youth</a:t>
            </a:r>
            <a:r>
              <a:rPr lang="en-US" sz="1800" dirty="0">
                <a:latin typeface="Cordia New" panose="020B0304020202020204" pitchFamily="34" charset="-34"/>
                <a:cs typeface="Cordia New" panose="020B0304020202020204" pitchFamily="34" charset="-34"/>
              </a:rPr>
              <a:t>. </a:t>
            </a:r>
            <a:r>
              <a:rPr lang="en-US" sz="1800" i="1" dirty="0">
                <a:latin typeface="Cordia New" panose="020B0304020202020204" pitchFamily="34" charset="-34"/>
                <a:cs typeface="Cordia New" panose="020B0304020202020204" pitchFamily="34" charset="-34"/>
              </a:rPr>
              <a:t>Hormones &amp; Behavior, 53</a:t>
            </a:r>
            <a:r>
              <a:rPr lang="en-US" sz="1800" dirty="0">
                <a:latin typeface="Cordia New" panose="020B0304020202020204" pitchFamily="34" charset="-34"/>
                <a:cs typeface="Cordia New" panose="020B0304020202020204" pitchFamily="34" charset="-34"/>
              </a:rPr>
              <a:t>, 96-103. </a:t>
            </a:r>
          </a:p>
          <a:p>
            <a:pPr marL="0" indent="0">
              <a:spcBef>
                <a:spcPts val="0"/>
              </a:spcBef>
              <a:buNone/>
            </a:pPr>
            <a:endParaRPr lang="en-US" sz="1800" dirty="0">
              <a:latin typeface="Cordia New" panose="020B0304020202020204" pitchFamily="34" charset="-34"/>
              <a:cs typeface="Cordia New" panose="020B0304020202020204" pitchFamily="34" charset="-34"/>
            </a:endParaRPr>
          </a:p>
          <a:p>
            <a:pPr marL="0" indent="0">
              <a:spcBef>
                <a:spcPts val="0"/>
              </a:spcBef>
              <a:buNone/>
            </a:pPr>
            <a:r>
              <a:rPr lang="en-US" sz="1800" dirty="0" err="1" smtClean="0">
                <a:latin typeface="Cordia New" panose="020B0304020202020204" pitchFamily="34" charset="-34"/>
                <a:cs typeface="Cordia New" panose="020B0304020202020204" pitchFamily="34" charset="-34"/>
              </a:rPr>
              <a:t>Kirschbaum</a:t>
            </a:r>
            <a:r>
              <a:rPr lang="en-US" sz="1800" dirty="0">
                <a:latin typeface="Cordia New" panose="020B0304020202020204" pitchFamily="34" charset="-34"/>
                <a:cs typeface="Cordia New" panose="020B0304020202020204" pitchFamily="34" charset="-34"/>
              </a:rPr>
              <a:t>, C., </a:t>
            </a:r>
            <a:r>
              <a:rPr lang="en-US" sz="1800" dirty="0" err="1">
                <a:latin typeface="Cordia New" panose="020B0304020202020204" pitchFamily="34" charset="-34"/>
                <a:cs typeface="Cordia New" panose="020B0304020202020204" pitchFamily="34" charset="-34"/>
              </a:rPr>
              <a:t>Pirke</a:t>
            </a:r>
            <a:r>
              <a:rPr lang="en-US" sz="1800" dirty="0">
                <a:latin typeface="Cordia New" panose="020B0304020202020204" pitchFamily="34" charset="-34"/>
                <a:cs typeface="Cordia New" panose="020B0304020202020204" pitchFamily="34" charset="-34"/>
              </a:rPr>
              <a:t>, K. M., &amp; </a:t>
            </a:r>
            <a:r>
              <a:rPr lang="en-US" sz="1800" dirty="0" err="1">
                <a:latin typeface="Cordia New" panose="020B0304020202020204" pitchFamily="34" charset="-34"/>
                <a:cs typeface="Cordia New" panose="020B0304020202020204" pitchFamily="34" charset="-34"/>
              </a:rPr>
              <a:t>Hellhammer</a:t>
            </a:r>
            <a:r>
              <a:rPr lang="en-US" sz="1800" dirty="0">
                <a:latin typeface="Cordia New" panose="020B0304020202020204" pitchFamily="34" charset="-34"/>
                <a:cs typeface="Cordia New" panose="020B0304020202020204" pitchFamily="34" charset="-34"/>
              </a:rPr>
              <a:t>, D. H. (1993). The Trier Social Stress Test: </a:t>
            </a:r>
            <a:r>
              <a:rPr lang="en-US" sz="1800" dirty="0" smtClean="0">
                <a:latin typeface="Cordia New" panose="020B0304020202020204" pitchFamily="34" charset="-34"/>
                <a:cs typeface="Cordia New" panose="020B0304020202020204" pitchFamily="34" charset="-34"/>
              </a:rPr>
              <a:t>A tool </a:t>
            </a:r>
            <a:r>
              <a:rPr lang="en-US" sz="1800" dirty="0">
                <a:latin typeface="Cordia New" panose="020B0304020202020204" pitchFamily="34" charset="-34"/>
                <a:cs typeface="Cordia New" panose="020B0304020202020204" pitchFamily="34" charset="-34"/>
              </a:rPr>
              <a:t>for investigating </a:t>
            </a:r>
            <a:r>
              <a:rPr lang="en-US" sz="1800" dirty="0" smtClean="0">
                <a:latin typeface="Cordia New" panose="020B0304020202020204" pitchFamily="34" charset="-34"/>
                <a:cs typeface="Cordia New" panose="020B0304020202020204" pitchFamily="34" charset="-34"/>
              </a:rPr>
              <a:t>	psychobiological </a:t>
            </a:r>
            <a:r>
              <a:rPr lang="en-US" sz="1800" dirty="0">
                <a:latin typeface="Cordia New" panose="020B0304020202020204" pitchFamily="34" charset="-34"/>
                <a:cs typeface="Cordia New" panose="020B0304020202020204" pitchFamily="34" charset="-34"/>
              </a:rPr>
              <a:t>stress responses in a laboratory setting. </a:t>
            </a:r>
            <a:r>
              <a:rPr lang="en-US" sz="1800" i="1" dirty="0" err="1" smtClean="0">
                <a:latin typeface="Cordia New" panose="020B0304020202020204" pitchFamily="34" charset="-34"/>
                <a:cs typeface="Cordia New" panose="020B0304020202020204" pitchFamily="34" charset="-34"/>
              </a:rPr>
              <a:t>Neuropsychobiology</a:t>
            </a:r>
            <a:r>
              <a:rPr lang="en-US" sz="1800" i="1" dirty="0" smtClean="0">
                <a:latin typeface="Cordia New" panose="020B0304020202020204" pitchFamily="34" charset="-34"/>
                <a:cs typeface="Cordia New" panose="020B0304020202020204" pitchFamily="34" charset="-34"/>
              </a:rPr>
              <a:t>, 28</a:t>
            </a:r>
            <a:r>
              <a:rPr lang="en-US" sz="1800" dirty="0">
                <a:latin typeface="Cordia New" panose="020B0304020202020204" pitchFamily="34" charset="-34"/>
                <a:cs typeface="Cordia New" panose="020B0304020202020204" pitchFamily="34" charset="-34"/>
              </a:rPr>
              <a:t>, 76-81. </a:t>
            </a:r>
          </a:p>
          <a:p>
            <a:pPr marL="0" indent="0">
              <a:spcBef>
                <a:spcPts val="0"/>
              </a:spcBef>
              <a:buNone/>
            </a:pPr>
            <a:endParaRPr lang="en-US" sz="1800" dirty="0">
              <a:latin typeface="Cordia New" panose="020B0304020202020204" pitchFamily="34" charset="-34"/>
              <a:cs typeface="Cordia New" panose="020B0304020202020204" pitchFamily="34" charset="-34"/>
            </a:endParaRPr>
          </a:p>
          <a:p>
            <a:pPr marL="0" indent="0">
              <a:spcBef>
                <a:spcPts val="0"/>
              </a:spcBef>
              <a:buNone/>
            </a:pPr>
            <a:r>
              <a:rPr lang="en-US" sz="1800" dirty="0" err="1">
                <a:latin typeface="Cordia New" panose="020B0304020202020204" pitchFamily="34" charset="-34"/>
                <a:cs typeface="Cordia New" panose="020B0304020202020204" pitchFamily="34" charset="-34"/>
              </a:rPr>
              <a:t>Maslach</a:t>
            </a:r>
            <a:r>
              <a:rPr lang="en-US" sz="1800" dirty="0">
                <a:latin typeface="Cordia New" panose="020B0304020202020204" pitchFamily="34" charset="-34"/>
                <a:cs typeface="Cordia New" panose="020B0304020202020204" pitchFamily="34" charset="-34"/>
              </a:rPr>
              <a:t>, C. (1998). A multidimensional theory of burnout. In C. L. Cooper (Ed.), </a:t>
            </a:r>
            <a:r>
              <a:rPr lang="en-US" sz="1800" i="1" dirty="0" smtClean="0">
                <a:latin typeface="Cordia New" panose="020B0304020202020204" pitchFamily="34" charset="-34"/>
                <a:cs typeface="Cordia New" panose="020B0304020202020204" pitchFamily="34" charset="-34"/>
              </a:rPr>
              <a:t>Theories of </a:t>
            </a:r>
            <a:r>
              <a:rPr lang="en-US" sz="1800" i="1" dirty="0">
                <a:latin typeface="Cordia New" panose="020B0304020202020204" pitchFamily="34" charset="-34"/>
                <a:cs typeface="Cordia New" panose="020B0304020202020204" pitchFamily="34" charset="-34"/>
              </a:rPr>
              <a:t>organizational stress </a:t>
            </a:r>
            <a:r>
              <a:rPr lang="en-US" sz="1800" dirty="0">
                <a:latin typeface="Cordia New" panose="020B0304020202020204" pitchFamily="34" charset="-34"/>
                <a:cs typeface="Cordia New" panose="020B0304020202020204" pitchFamily="34" charset="-34"/>
              </a:rPr>
              <a:t>(pp. 6885). </a:t>
            </a:r>
            <a:r>
              <a:rPr lang="en-US" sz="1800" dirty="0" smtClean="0">
                <a:latin typeface="Cordia New" panose="020B0304020202020204" pitchFamily="34" charset="-34"/>
                <a:cs typeface="Cordia New" panose="020B0304020202020204" pitchFamily="34" charset="-34"/>
              </a:rPr>
              <a:t>	Oxford</a:t>
            </a:r>
            <a:r>
              <a:rPr lang="en-US" sz="1800" dirty="0">
                <a:latin typeface="Cordia New" panose="020B0304020202020204" pitchFamily="34" charset="-34"/>
                <a:cs typeface="Cordia New" panose="020B0304020202020204" pitchFamily="34" charset="-34"/>
              </a:rPr>
              <a:t>, England: Oxford University Press</a:t>
            </a:r>
            <a:r>
              <a:rPr lang="en-US" sz="1800" dirty="0" smtClean="0">
                <a:latin typeface="Cordia New" panose="020B0304020202020204" pitchFamily="34" charset="-34"/>
                <a:cs typeface="Cordia New" panose="020B0304020202020204" pitchFamily="34" charset="-34"/>
              </a:rPr>
              <a:t>.</a:t>
            </a:r>
          </a:p>
          <a:p>
            <a:pPr marL="0" indent="0">
              <a:spcBef>
                <a:spcPts val="0"/>
              </a:spcBef>
              <a:buNone/>
            </a:pPr>
            <a:endParaRPr lang="en-US" sz="800" dirty="0">
              <a:latin typeface="Cordia New" panose="020B0304020202020204" pitchFamily="34" charset="-34"/>
              <a:cs typeface="Cordia New" panose="020B0304020202020204" pitchFamily="34" charset="-34"/>
            </a:endParaRPr>
          </a:p>
        </p:txBody>
      </p:sp>
    </p:spTree>
    <p:extLst>
      <p:ext uri="{BB962C8B-B14F-4D97-AF65-F5344CB8AC3E}">
        <p14:creationId xmlns:p14="http://schemas.microsoft.com/office/powerpoint/2010/main" val="582607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rPr>
              <a:t>Exposure to Secondary Trauma</a:t>
            </a:r>
          </a:p>
        </p:txBody>
      </p:sp>
      <p:sp>
        <p:nvSpPr>
          <p:cNvPr id="3" name="Content Placeholder 2"/>
          <p:cNvSpPr>
            <a:spLocks noGrp="1"/>
          </p:cNvSpPr>
          <p:nvPr>
            <p:ph idx="1"/>
          </p:nvPr>
        </p:nvSpPr>
        <p:spPr/>
        <p:txBody>
          <a:bodyPr>
            <a:normAutofit/>
          </a:bodyPr>
          <a:lstStyle/>
          <a:p>
            <a:r>
              <a:rPr lang="en-US" dirty="0">
                <a:solidFill>
                  <a:srgbClr val="CC0000"/>
                </a:solidFill>
                <a:latin typeface="Euphemia UCAS"/>
              </a:rPr>
              <a:t>Mental health workers and secondary trauma</a:t>
            </a:r>
          </a:p>
          <a:p>
            <a:pPr lvl="1"/>
            <a:r>
              <a:rPr lang="en-US" sz="2000" dirty="0">
                <a:latin typeface="Euphemia UCAS"/>
              </a:rPr>
              <a:t>Stories of trauma from clients</a:t>
            </a:r>
          </a:p>
          <a:p>
            <a:pPr lvl="1"/>
            <a:r>
              <a:rPr lang="en-US" sz="2000" dirty="0">
                <a:latin typeface="Euphemia UCAS"/>
              </a:rPr>
              <a:t>Repeated, chronic exposure</a:t>
            </a:r>
          </a:p>
          <a:p>
            <a:pPr lvl="1"/>
            <a:r>
              <a:rPr lang="en-US" sz="2000" dirty="0">
                <a:latin typeface="Euphemia UCAS"/>
              </a:rPr>
              <a:t>Recognized as trauma in </a:t>
            </a:r>
            <a:r>
              <a:rPr lang="en-US" sz="2000" i="1" dirty="0">
                <a:latin typeface="Euphemia UCAS"/>
              </a:rPr>
              <a:t>DSM</a:t>
            </a:r>
            <a:r>
              <a:rPr lang="en-US" sz="2000" dirty="0">
                <a:latin typeface="Euphemia UCAS"/>
              </a:rPr>
              <a:t> system</a:t>
            </a:r>
            <a:endParaRPr lang="en-US" sz="2000" i="1" dirty="0">
              <a:latin typeface="Euphemia UCAS"/>
            </a:endParaRPr>
          </a:p>
          <a:p>
            <a:r>
              <a:rPr lang="en-US" dirty="0">
                <a:solidFill>
                  <a:srgbClr val="CC0000"/>
                </a:solidFill>
                <a:latin typeface="Euphemia UCAS"/>
              </a:rPr>
              <a:t>Result:</a:t>
            </a:r>
          </a:p>
          <a:p>
            <a:pPr lvl="1"/>
            <a:r>
              <a:rPr lang="en-US" sz="2000" dirty="0">
                <a:latin typeface="Euphemia UCAS"/>
              </a:rPr>
              <a:t>Burnout</a:t>
            </a:r>
          </a:p>
          <a:p>
            <a:pPr lvl="1"/>
            <a:r>
              <a:rPr lang="en-US" sz="2000" dirty="0">
                <a:latin typeface="Euphemia UCAS"/>
              </a:rPr>
              <a:t>Compassion </a:t>
            </a:r>
            <a:r>
              <a:rPr lang="en-US" sz="2000" dirty="0" smtClean="0">
                <a:latin typeface="Euphemia UCAS"/>
              </a:rPr>
              <a:t>fatigue</a:t>
            </a:r>
          </a:p>
          <a:p>
            <a:pPr lvl="1"/>
            <a:r>
              <a:rPr lang="en-US" sz="2000" dirty="0" smtClean="0">
                <a:latin typeface="Euphemia UCAS"/>
              </a:rPr>
              <a:t>Reduced compassion </a:t>
            </a:r>
            <a:r>
              <a:rPr lang="en-US" sz="2000" dirty="0">
                <a:latin typeface="Euphemia UCAS"/>
              </a:rPr>
              <a:t>s</a:t>
            </a:r>
            <a:r>
              <a:rPr lang="en-US" sz="2000" dirty="0" smtClean="0">
                <a:latin typeface="Euphemia UCAS"/>
              </a:rPr>
              <a:t>atisfaction</a:t>
            </a:r>
            <a:endParaRPr lang="en-US" sz="2000" dirty="0">
              <a:latin typeface="Euphemia UCAS"/>
            </a:endParaRPr>
          </a:p>
        </p:txBody>
      </p:sp>
      <p:pic>
        <p:nvPicPr>
          <p:cNvPr id="3074" name="Picture 2" descr="http://vignette2.wikia.nocookie.net/peanuts/images/4/49/Lucy-van-pelt-1-.jpg/revision/latest?cb=2010113004113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35560" y="1905000"/>
            <a:ext cx="2748280" cy="3048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5105400" y="6400800"/>
            <a:ext cx="4015740" cy="230832"/>
          </a:xfrm>
          <a:prstGeom prst="rect">
            <a:avLst/>
          </a:prstGeom>
          <a:noFill/>
        </p:spPr>
        <p:txBody>
          <a:bodyPr wrap="square" rtlCol="0">
            <a:spAutoFit/>
          </a:bodyPr>
          <a:lstStyle/>
          <a:p>
            <a:r>
              <a:rPr lang="en-US" sz="900" dirty="0">
                <a:solidFill>
                  <a:schemeClr val="bg1"/>
                </a:solidFill>
                <a:latin typeface="Euphemia" panose="020B0503040102020104" pitchFamily="34" charset="0"/>
              </a:rPr>
              <a:t>Picture credit: http://peanuts.wikia.com/wiki/Lucy's_psychiatry_booth</a:t>
            </a:r>
          </a:p>
        </p:txBody>
      </p:sp>
    </p:spTree>
    <p:extLst>
      <p:ext uri="{BB962C8B-B14F-4D97-AF65-F5344CB8AC3E}">
        <p14:creationId xmlns:p14="http://schemas.microsoft.com/office/powerpoint/2010/main" val="107405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rPr>
              <a:t>Burnout</a:t>
            </a:r>
          </a:p>
        </p:txBody>
      </p:sp>
      <p:sp>
        <p:nvSpPr>
          <p:cNvPr id="3" name="Content Placeholder 2"/>
          <p:cNvSpPr>
            <a:spLocks noGrp="1"/>
          </p:cNvSpPr>
          <p:nvPr>
            <p:ph idx="1"/>
          </p:nvPr>
        </p:nvSpPr>
        <p:spPr>
          <a:xfrm>
            <a:off x="3194050" y="1143000"/>
            <a:ext cx="2895600" cy="4905861"/>
          </a:xfrm>
        </p:spPr>
        <p:txBody>
          <a:bodyPr/>
          <a:lstStyle/>
          <a:p>
            <a:pPr marL="0" indent="0">
              <a:buNone/>
            </a:pPr>
            <a:endParaRPr lang="en-US" sz="1200" dirty="0">
              <a:latin typeface="Euphemia UCAS"/>
            </a:endParaRPr>
          </a:p>
          <a:p>
            <a:pPr marL="0" indent="0">
              <a:buNone/>
            </a:pPr>
            <a:endParaRPr lang="en-US" sz="1200" dirty="0">
              <a:latin typeface="Euphemia UCAS"/>
            </a:endParaRPr>
          </a:p>
          <a:p>
            <a:pPr marL="0" indent="0">
              <a:buNone/>
            </a:pPr>
            <a:endParaRPr lang="en-US" sz="1200" dirty="0">
              <a:latin typeface="Euphemia UCAS"/>
            </a:endParaRPr>
          </a:p>
          <a:p>
            <a:pPr marL="0" indent="0">
              <a:buNone/>
            </a:pPr>
            <a:endParaRPr lang="en-US" sz="1200" dirty="0">
              <a:latin typeface="Euphemia UCAS"/>
            </a:endParaRPr>
          </a:p>
          <a:p>
            <a:pPr marL="0" indent="0">
              <a:buNone/>
            </a:pPr>
            <a:endParaRPr lang="en-US" sz="1200" dirty="0">
              <a:latin typeface="Euphemia UCAS"/>
            </a:endParaRPr>
          </a:p>
          <a:p>
            <a:pPr marL="0" indent="0">
              <a:buNone/>
            </a:pPr>
            <a:endParaRPr lang="en-US" sz="1200" dirty="0">
              <a:latin typeface="Euphemia UCAS"/>
            </a:endParaRPr>
          </a:p>
          <a:p>
            <a:pPr marL="0" indent="0">
              <a:buNone/>
            </a:pPr>
            <a:endParaRPr lang="en-US" sz="1200" dirty="0">
              <a:latin typeface="Euphemia UCAS"/>
            </a:endParaRPr>
          </a:p>
          <a:p>
            <a:pPr marL="0" indent="0">
              <a:buNone/>
            </a:pPr>
            <a:endParaRPr lang="en-US" sz="1200" dirty="0">
              <a:latin typeface="Euphemia UCAS"/>
            </a:endParaRPr>
          </a:p>
          <a:p>
            <a:pPr marL="0" indent="0">
              <a:buNone/>
            </a:pPr>
            <a:endParaRPr lang="en-US" sz="1200" dirty="0">
              <a:latin typeface="Euphemia UCAS"/>
            </a:endParaRPr>
          </a:p>
          <a:p>
            <a:pPr marL="0" indent="0">
              <a:buNone/>
            </a:pPr>
            <a:endParaRPr lang="en-US" sz="1200" dirty="0">
              <a:latin typeface="Euphemia UCAS"/>
            </a:endParaRPr>
          </a:p>
          <a:p>
            <a:pPr marL="0" indent="0">
              <a:buNone/>
            </a:pPr>
            <a:endParaRPr lang="en-US" sz="1200" dirty="0">
              <a:latin typeface="Euphemia UCAS"/>
            </a:endParaRPr>
          </a:p>
          <a:p>
            <a:pPr marL="0" indent="0">
              <a:buNone/>
            </a:pPr>
            <a:endParaRPr lang="en-US" sz="1200" dirty="0">
              <a:latin typeface="Euphemia UCAS"/>
            </a:endParaRPr>
          </a:p>
          <a:p>
            <a:pPr marL="0" indent="0" algn="ctr">
              <a:buNone/>
            </a:pPr>
            <a:r>
              <a:rPr lang="en-US" sz="1200" dirty="0">
                <a:latin typeface="Euphemia UCAS"/>
              </a:rPr>
              <a:t>(</a:t>
            </a:r>
            <a:r>
              <a:rPr lang="en-US" sz="1200" dirty="0" err="1">
                <a:latin typeface="Euphemia UCAS"/>
              </a:rPr>
              <a:t>Cherniss</a:t>
            </a:r>
            <a:r>
              <a:rPr lang="en-US" sz="1200" dirty="0">
                <a:latin typeface="Euphemia UCAS"/>
              </a:rPr>
              <a:t>, 1980; </a:t>
            </a:r>
            <a:r>
              <a:rPr lang="en-US" sz="1200" dirty="0" err="1">
                <a:latin typeface="Euphemia UCAS"/>
              </a:rPr>
              <a:t>Maslach</a:t>
            </a:r>
            <a:r>
              <a:rPr lang="en-US" sz="1200" dirty="0">
                <a:latin typeface="Euphemia UCAS"/>
              </a:rPr>
              <a:t>, 1998)</a:t>
            </a:r>
            <a:endParaRPr lang="en-US" dirty="0">
              <a:latin typeface="Euphemia UCAS"/>
            </a:endParaRPr>
          </a:p>
          <a:p>
            <a:pPr marL="0" indent="0" algn="ctr">
              <a:buNone/>
            </a:pPr>
            <a:r>
              <a:rPr lang="en-US" dirty="0" smtClean="0">
                <a:solidFill>
                  <a:srgbClr val="CC0000"/>
                </a:solidFill>
                <a:latin typeface="Euphemia UCAS"/>
              </a:rPr>
              <a:t>Risk Factors</a:t>
            </a:r>
            <a:endParaRPr lang="en-US" dirty="0">
              <a:solidFill>
                <a:srgbClr val="CC0000"/>
              </a:solidFill>
              <a:latin typeface="Euphemia UCAS"/>
            </a:endParaRPr>
          </a:p>
          <a:p>
            <a:r>
              <a:rPr lang="en-US" sz="2000" dirty="0">
                <a:latin typeface="Euphemia UCAS"/>
              </a:rPr>
              <a:t>Organizational</a:t>
            </a:r>
          </a:p>
          <a:p>
            <a:r>
              <a:rPr lang="en-US" sz="2000" dirty="0">
                <a:latin typeface="Euphemia UCAS"/>
              </a:rPr>
              <a:t>Personal</a:t>
            </a:r>
          </a:p>
          <a:p>
            <a:r>
              <a:rPr lang="en-US" sz="2000" dirty="0">
                <a:latin typeface="Euphemia UCAS"/>
              </a:rPr>
              <a:t>Patient-related</a:t>
            </a:r>
          </a:p>
        </p:txBody>
      </p:sp>
      <p:pic>
        <p:nvPicPr>
          <p:cNvPr id="5" name="Picture 4"/>
          <p:cNvPicPr>
            <a:picLocks noChangeAspect="1"/>
          </p:cNvPicPr>
          <p:nvPr/>
        </p:nvPicPr>
        <p:blipFill>
          <a:blip r:embed="rId3"/>
          <a:stretch>
            <a:fillRect/>
          </a:stretch>
        </p:blipFill>
        <p:spPr>
          <a:xfrm>
            <a:off x="1828800" y="914400"/>
            <a:ext cx="5626100" cy="2806700"/>
          </a:xfrm>
          <a:prstGeom prst="rect">
            <a:avLst/>
          </a:prstGeom>
          <a:solidFill>
            <a:schemeClr val="bg1"/>
          </a:solidFill>
        </p:spPr>
      </p:pic>
    </p:spTree>
    <p:extLst>
      <p:ext uri="{BB962C8B-B14F-4D97-AF65-F5344CB8AC3E}">
        <p14:creationId xmlns:p14="http://schemas.microsoft.com/office/powerpoint/2010/main" val="357173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rPr>
              <a:t>Physiological Stress Response</a:t>
            </a:r>
          </a:p>
        </p:txBody>
      </p:sp>
      <p:sp>
        <p:nvSpPr>
          <p:cNvPr id="3" name="Content Placeholder 2"/>
          <p:cNvSpPr>
            <a:spLocks noGrp="1"/>
          </p:cNvSpPr>
          <p:nvPr>
            <p:ph idx="1"/>
          </p:nvPr>
        </p:nvSpPr>
        <p:spPr/>
        <p:txBody>
          <a:bodyPr>
            <a:normAutofit/>
          </a:bodyPr>
          <a:lstStyle/>
          <a:p>
            <a:r>
              <a:rPr lang="en-US" dirty="0">
                <a:solidFill>
                  <a:srgbClr val="CC0000"/>
                </a:solidFill>
                <a:latin typeface="Euphemia UCAS"/>
              </a:rPr>
              <a:t>Hypothalamic-Pituitary-Adrenal (HPA) Axis</a:t>
            </a:r>
          </a:p>
          <a:p>
            <a:pPr lvl="1"/>
            <a:r>
              <a:rPr lang="en-US" sz="2000" dirty="0">
                <a:latin typeface="Euphemia UCAS"/>
              </a:rPr>
              <a:t>Produces cortisol (CORT)</a:t>
            </a:r>
          </a:p>
          <a:p>
            <a:pPr lvl="1"/>
            <a:r>
              <a:rPr lang="en-US" sz="2000" dirty="0">
                <a:latin typeface="Euphemia UCAS"/>
              </a:rPr>
              <a:t>Can be measured in saliva</a:t>
            </a:r>
          </a:p>
          <a:p>
            <a:pPr lvl="2"/>
            <a:r>
              <a:rPr lang="en-US" sz="2000" dirty="0">
                <a:latin typeface="Euphemia UCAS"/>
              </a:rPr>
              <a:t>Delay of 15-20 minutes </a:t>
            </a:r>
            <a:r>
              <a:rPr lang="en-US" sz="1200" dirty="0">
                <a:latin typeface="Euphemia UCAS"/>
              </a:rPr>
              <a:t>(</a:t>
            </a:r>
            <a:r>
              <a:rPr lang="en-US" sz="1200" dirty="0" err="1">
                <a:latin typeface="Euphemia UCAS"/>
              </a:rPr>
              <a:t>Gordis</a:t>
            </a:r>
            <a:r>
              <a:rPr lang="en-US" sz="1200" dirty="0">
                <a:latin typeface="Euphemia UCAS"/>
              </a:rPr>
              <a:t> et al., 2006)</a:t>
            </a:r>
          </a:p>
          <a:p>
            <a:r>
              <a:rPr lang="en-US" dirty="0">
                <a:solidFill>
                  <a:srgbClr val="CC0000"/>
                </a:solidFill>
                <a:latin typeface="Euphemia UCAS"/>
              </a:rPr>
              <a:t>Findings related to burnout are mixed</a:t>
            </a:r>
          </a:p>
        </p:txBody>
      </p:sp>
      <p:pic>
        <p:nvPicPr>
          <p:cNvPr id="5" name="Picture 4"/>
          <p:cNvPicPr>
            <a:picLocks noChangeAspect="1"/>
          </p:cNvPicPr>
          <p:nvPr/>
        </p:nvPicPr>
        <p:blipFill>
          <a:blip r:embed="rId3"/>
          <a:stretch>
            <a:fillRect/>
          </a:stretch>
        </p:blipFill>
        <p:spPr>
          <a:xfrm>
            <a:off x="533400" y="4343400"/>
            <a:ext cx="8183872" cy="1996079"/>
          </a:xfrm>
          <a:prstGeom prst="rect">
            <a:avLst/>
          </a:prstGeom>
        </p:spPr>
      </p:pic>
    </p:spTree>
    <p:extLst>
      <p:ext uri="{BB962C8B-B14F-4D97-AF65-F5344CB8AC3E}">
        <p14:creationId xmlns:p14="http://schemas.microsoft.com/office/powerpoint/2010/main" val="4270985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Euphemia UCAS"/>
              </a:rPr>
              <a:t>Hypotheses</a:t>
            </a:r>
            <a:endParaRPr lang="en-US" sz="3200" dirty="0">
              <a:latin typeface="Euphemia UCAS"/>
            </a:endParaRPr>
          </a:p>
        </p:txBody>
      </p:sp>
      <p:sp>
        <p:nvSpPr>
          <p:cNvPr id="3" name="Content Placeholder 2"/>
          <p:cNvSpPr>
            <a:spLocks noGrp="1"/>
          </p:cNvSpPr>
          <p:nvPr>
            <p:ph idx="1"/>
          </p:nvPr>
        </p:nvSpPr>
        <p:spPr>
          <a:xfrm>
            <a:off x="695463" y="1371600"/>
            <a:ext cx="7771030" cy="4683245"/>
          </a:xfrm>
        </p:spPr>
        <p:txBody>
          <a:bodyPr/>
          <a:lstStyle/>
          <a:p>
            <a:pPr marL="457200" lvl="1" indent="0">
              <a:spcAft>
                <a:spcPts val="1200"/>
              </a:spcAft>
              <a:buNone/>
            </a:pPr>
            <a:r>
              <a:rPr lang="en-US" sz="2200" dirty="0" smtClean="0">
                <a:latin typeface="Euphemia UCAS"/>
              </a:rPr>
              <a:t>Lower burnout + lower depression/anxiety </a:t>
            </a:r>
            <a:r>
              <a:rPr lang="en-US" sz="2200" dirty="0">
                <a:latin typeface="Euphemia UCAS"/>
                <a:cs typeface="Times New Roman" panose="02020603050405020304" pitchFamily="18" charset="0"/>
              </a:rPr>
              <a:t>→</a:t>
            </a:r>
            <a:r>
              <a:rPr lang="en-US" sz="2200" dirty="0">
                <a:latin typeface="Euphemia UCAS"/>
              </a:rPr>
              <a:t> </a:t>
            </a:r>
            <a:r>
              <a:rPr lang="en-US" sz="2200" dirty="0" smtClean="0">
                <a:latin typeface="Euphemia UCAS"/>
              </a:rPr>
              <a:t>No HPA </a:t>
            </a:r>
            <a:r>
              <a:rPr lang="en-US" sz="2200" dirty="0">
                <a:latin typeface="Euphemia UCAS"/>
              </a:rPr>
              <a:t>axis </a:t>
            </a:r>
            <a:r>
              <a:rPr lang="en-US" sz="2200" dirty="0" smtClean="0">
                <a:latin typeface="Euphemia UCAS"/>
              </a:rPr>
              <a:t>dysregulation</a:t>
            </a:r>
          </a:p>
          <a:p>
            <a:pPr marL="457200" lvl="1" indent="0">
              <a:spcAft>
                <a:spcPts val="1200"/>
              </a:spcAft>
              <a:buNone/>
            </a:pPr>
            <a:endParaRPr lang="en-US" sz="2200" dirty="0">
              <a:latin typeface="Euphemia UCAS"/>
            </a:endParaRPr>
          </a:p>
          <a:p>
            <a:pPr marL="457200" lvl="1" indent="0">
              <a:spcAft>
                <a:spcPts val="1200"/>
              </a:spcAft>
              <a:buNone/>
            </a:pPr>
            <a:r>
              <a:rPr lang="en-US" sz="2200" dirty="0" smtClean="0">
                <a:latin typeface="Euphemia UCAS"/>
              </a:rPr>
              <a:t>Higher burnout </a:t>
            </a:r>
            <a:r>
              <a:rPr lang="en-US" sz="2200" dirty="0" smtClean="0">
                <a:latin typeface="Euphemia UCAS"/>
                <a:cs typeface="Times New Roman" panose="02020603050405020304" pitchFamily="18" charset="0"/>
              </a:rPr>
              <a:t>→</a:t>
            </a:r>
            <a:r>
              <a:rPr lang="en-US" sz="2200" dirty="0" smtClean="0">
                <a:latin typeface="Euphemia UCAS"/>
              </a:rPr>
              <a:t> HPA axis dysregulation</a:t>
            </a:r>
          </a:p>
          <a:p>
            <a:pPr marL="457200" lvl="1" indent="0">
              <a:spcAft>
                <a:spcPts val="1200"/>
              </a:spcAft>
              <a:buNone/>
            </a:pPr>
            <a:endParaRPr lang="en-US" sz="2200" dirty="0">
              <a:latin typeface="Euphemia UCAS"/>
            </a:endParaRPr>
          </a:p>
          <a:p>
            <a:pPr marL="457200" lvl="1" indent="0">
              <a:spcAft>
                <a:spcPts val="1200"/>
              </a:spcAft>
              <a:buNone/>
            </a:pPr>
            <a:r>
              <a:rPr lang="en-US" sz="2200" dirty="0" smtClean="0">
                <a:latin typeface="Euphemia UCAS"/>
              </a:rPr>
              <a:t>Pattern of HPA axis dysregulation depends on presence of depression/anxiety</a:t>
            </a:r>
            <a:endParaRPr lang="en-US" sz="2200" dirty="0">
              <a:latin typeface="Euphemia UCAS"/>
            </a:endParaRPr>
          </a:p>
        </p:txBody>
      </p:sp>
    </p:spTree>
    <p:extLst>
      <p:ext uri="{BB962C8B-B14F-4D97-AF65-F5344CB8AC3E}">
        <p14:creationId xmlns:p14="http://schemas.microsoft.com/office/powerpoint/2010/main" val="144267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rPr>
              <a:t>Participants</a:t>
            </a:r>
          </a:p>
        </p:txBody>
      </p:sp>
      <p:sp>
        <p:nvSpPr>
          <p:cNvPr id="3" name="Content Placeholder 2"/>
          <p:cNvSpPr>
            <a:spLocks noGrp="1"/>
          </p:cNvSpPr>
          <p:nvPr>
            <p:ph idx="1"/>
          </p:nvPr>
        </p:nvSpPr>
        <p:spPr/>
        <p:txBody>
          <a:bodyPr>
            <a:normAutofit/>
          </a:bodyPr>
          <a:lstStyle/>
          <a:p>
            <a:r>
              <a:rPr lang="en-US" dirty="0">
                <a:solidFill>
                  <a:srgbClr val="C00000"/>
                </a:solidFill>
                <a:latin typeface="Euphemia UCAS"/>
              </a:rPr>
              <a:t>Direct care mental health professionals in Omaha</a:t>
            </a:r>
          </a:p>
          <a:p>
            <a:pPr lvl="1"/>
            <a:r>
              <a:rPr lang="en-US" sz="2400" dirty="0">
                <a:latin typeface="Euphemia UCAS"/>
              </a:rPr>
              <a:t>Recruited from mental health facilities via flyer</a:t>
            </a:r>
          </a:p>
          <a:p>
            <a:pPr lvl="1"/>
            <a:r>
              <a:rPr lang="en-US" sz="2400" dirty="0">
                <a:latin typeface="Euphemia UCAS"/>
              </a:rPr>
              <a:t>Exclusionary criteria</a:t>
            </a:r>
          </a:p>
          <a:p>
            <a:pPr lvl="2"/>
            <a:r>
              <a:rPr lang="en-US" sz="2000" dirty="0">
                <a:latin typeface="Euphemia UCAS"/>
              </a:rPr>
              <a:t>History of direct trauma (as defined by </a:t>
            </a:r>
            <a:r>
              <a:rPr lang="en-US" sz="2000" i="1" dirty="0">
                <a:latin typeface="Euphemia UCAS"/>
              </a:rPr>
              <a:t>DSM-5</a:t>
            </a:r>
            <a:r>
              <a:rPr lang="en-US" sz="2000" dirty="0" smtClean="0">
                <a:latin typeface="Euphemia UCAS"/>
              </a:rPr>
              <a:t>)</a:t>
            </a:r>
          </a:p>
          <a:p>
            <a:pPr lvl="2"/>
            <a:r>
              <a:rPr lang="en-US" sz="2000" dirty="0" smtClean="0">
                <a:latin typeface="Euphemia UCAS"/>
              </a:rPr>
              <a:t>Pregnancy</a:t>
            </a:r>
            <a:endParaRPr lang="en-US" sz="2000" dirty="0">
              <a:latin typeface="Euphemia UCAS"/>
            </a:endParaRPr>
          </a:p>
          <a:p>
            <a:r>
              <a:rPr lang="en-US" dirty="0" smtClean="0">
                <a:solidFill>
                  <a:srgbClr val="C00000"/>
                </a:solidFill>
                <a:latin typeface="Euphemia UCAS"/>
              </a:rPr>
              <a:t>23 participants</a:t>
            </a:r>
          </a:p>
          <a:p>
            <a:pPr lvl="1"/>
            <a:r>
              <a:rPr lang="en-US" sz="2000" dirty="0" smtClean="0">
                <a:solidFill>
                  <a:srgbClr val="FFFFFF"/>
                </a:solidFill>
                <a:latin typeface="Euphemia UCAS"/>
              </a:rPr>
              <a:t>16 females</a:t>
            </a:r>
          </a:p>
          <a:p>
            <a:pPr lvl="1"/>
            <a:r>
              <a:rPr lang="en-US" sz="2000" dirty="0" smtClean="0">
                <a:solidFill>
                  <a:srgbClr val="FFFFFF"/>
                </a:solidFill>
                <a:latin typeface="Euphemia UCAS"/>
              </a:rPr>
              <a:t>7 males</a:t>
            </a:r>
            <a:endParaRPr lang="en-US" sz="2000" dirty="0">
              <a:solidFill>
                <a:srgbClr val="FFFFFF"/>
              </a:solidFill>
              <a:latin typeface="Euphemia UCAS"/>
            </a:endParaRPr>
          </a:p>
        </p:txBody>
      </p:sp>
      <p:sp>
        <p:nvSpPr>
          <p:cNvPr id="5" name="AutoShape 4" descr="Image result for unomaha counseling center"/>
          <p:cNvSpPr>
            <a:spLocks noChangeAspect="1" noChangeArrowheads="1"/>
          </p:cNvSpPr>
          <p:nvPr/>
        </p:nvSpPr>
        <p:spPr bwMode="auto">
          <a:xfrm>
            <a:off x="390663" y="199894"/>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07541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cs typeface="Euphemia UCAS"/>
              </a:rPr>
              <a:t>Method</a:t>
            </a:r>
          </a:p>
        </p:txBody>
      </p:sp>
      <p:sp>
        <p:nvSpPr>
          <p:cNvPr id="3" name="Content Placeholder 2"/>
          <p:cNvSpPr>
            <a:spLocks noGrp="1"/>
          </p:cNvSpPr>
          <p:nvPr>
            <p:ph idx="1"/>
          </p:nvPr>
        </p:nvSpPr>
        <p:spPr>
          <a:xfrm>
            <a:off x="609600" y="850650"/>
            <a:ext cx="7771030" cy="4905861"/>
          </a:xfrm>
        </p:spPr>
        <p:txBody>
          <a:bodyPr>
            <a:normAutofit/>
          </a:bodyPr>
          <a:lstStyle/>
          <a:p>
            <a:r>
              <a:rPr lang="en-US" dirty="0">
                <a:solidFill>
                  <a:srgbClr val="C00000"/>
                </a:solidFill>
                <a:latin typeface="Euphemia UCAS"/>
              </a:rPr>
              <a:t>Psychological assessment</a:t>
            </a:r>
          </a:p>
          <a:p>
            <a:pPr lvl="1"/>
            <a:r>
              <a:rPr lang="en-US" sz="2000" dirty="0">
                <a:latin typeface="Euphemia UCAS"/>
              </a:rPr>
              <a:t>Beck Depression Inventory</a:t>
            </a:r>
          </a:p>
          <a:p>
            <a:pPr lvl="1"/>
            <a:r>
              <a:rPr lang="en-US" sz="2000" dirty="0">
                <a:latin typeface="Euphemia UCAS"/>
              </a:rPr>
              <a:t>State Trait Anxiety Inventory</a:t>
            </a:r>
          </a:p>
          <a:p>
            <a:pPr lvl="1"/>
            <a:r>
              <a:rPr lang="en-US" sz="2000" dirty="0" err="1" smtClean="0">
                <a:latin typeface="Euphemia UCAS"/>
              </a:rPr>
              <a:t>Maslach</a:t>
            </a:r>
            <a:r>
              <a:rPr lang="en-US" sz="2000" dirty="0" smtClean="0">
                <a:latin typeface="Euphemia UCAS"/>
              </a:rPr>
              <a:t> </a:t>
            </a:r>
            <a:r>
              <a:rPr lang="en-US" sz="2000" dirty="0">
                <a:latin typeface="Euphemia UCAS"/>
              </a:rPr>
              <a:t>Burnout Inventory</a:t>
            </a:r>
          </a:p>
          <a:p>
            <a:endParaRPr lang="en-US" dirty="0" smtClean="0">
              <a:solidFill>
                <a:srgbClr val="C00000"/>
              </a:solidFill>
              <a:latin typeface="Euphemia UCAS"/>
            </a:endParaRPr>
          </a:p>
          <a:p>
            <a:r>
              <a:rPr lang="en-US" dirty="0" smtClean="0">
                <a:solidFill>
                  <a:srgbClr val="C00000"/>
                </a:solidFill>
                <a:latin typeface="Euphemia UCAS"/>
              </a:rPr>
              <a:t>Trier </a:t>
            </a:r>
            <a:r>
              <a:rPr lang="en-US" dirty="0">
                <a:solidFill>
                  <a:srgbClr val="C00000"/>
                </a:solidFill>
                <a:latin typeface="Euphemia UCAS"/>
              </a:rPr>
              <a:t>Social Stress Test </a:t>
            </a:r>
            <a:r>
              <a:rPr lang="en-US" sz="1700" dirty="0">
                <a:latin typeface="Euphemia UCAS"/>
              </a:rPr>
              <a:t>(</a:t>
            </a:r>
            <a:r>
              <a:rPr lang="en-US" sz="1700" dirty="0" err="1">
                <a:solidFill>
                  <a:prstClr val="white"/>
                </a:solidFill>
                <a:latin typeface="Euphemia UCAS"/>
              </a:rPr>
              <a:t>Kirschbaum</a:t>
            </a:r>
            <a:r>
              <a:rPr lang="en-US" sz="1700" dirty="0">
                <a:solidFill>
                  <a:prstClr val="white"/>
                </a:solidFill>
                <a:latin typeface="Euphemia UCAS"/>
              </a:rPr>
              <a:t> et al., 1993)</a:t>
            </a:r>
            <a:r>
              <a:rPr lang="en-US" sz="2200" dirty="0">
                <a:solidFill>
                  <a:prstClr val="white"/>
                </a:solidFill>
                <a:latin typeface="Euphemia UCAS"/>
              </a:rPr>
              <a:t> </a:t>
            </a:r>
            <a:endParaRPr lang="en-US" sz="2200" dirty="0">
              <a:latin typeface="Euphemia UCAS"/>
            </a:endParaRPr>
          </a:p>
        </p:txBody>
      </p:sp>
      <p:pic>
        <p:nvPicPr>
          <p:cNvPr id="5" name="Picture 4"/>
          <p:cNvPicPr>
            <a:picLocks noChangeAspect="1"/>
          </p:cNvPicPr>
          <p:nvPr/>
        </p:nvPicPr>
        <p:blipFill>
          <a:blip r:embed="rId3"/>
          <a:stretch>
            <a:fillRect/>
          </a:stretch>
        </p:blipFill>
        <p:spPr>
          <a:xfrm>
            <a:off x="1295400" y="4191000"/>
            <a:ext cx="6794500" cy="1663700"/>
          </a:xfrm>
          <a:prstGeom prst="rect">
            <a:avLst/>
          </a:prstGeom>
          <a:solidFill>
            <a:schemeClr val="bg1"/>
          </a:solidFill>
        </p:spPr>
      </p:pic>
    </p:spTree>
    <p:extLst>
      <p:ext uri="{BB962C8B-B14F-4D97-AF65-F5344CB8AC3E}">
        <p14:creationId xmlns:p14="http://schemas.microsoft.com/office/powerpoint/2010/main" val="3607677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rPr>
              <a:t>Method</a:t>
            </a:r>
          </a:p>
        </p:txBody>
      </p:sp>
      <p:sp>
        <p:nvSpPr>
          <p:cNvPr id="3" name="Content Placeholder 2"/>
          <p:cNvSpPr>
            <a:spLocks noGrp="1"/>
          </p:cNvSpPr>
          <p:nvPr>
            <p:ph idx="1"/>
          </p:nvPr>
        </p:nvSpPr>
        <p:spPr/>
        <p:txBody>
          <a:bodyPr/>
          <a:lstStyle/>
          <a:p>
            <a:r>
              <a:rPr lang="en-US" dirty="0" smtClean="0">
                <a:solidFill>
                  <a:srgbClr val="C00000"/>
                </a:solidFill>
                <a:latin typeface="Euphemia UCAS"/>
              </a:rPr>
              <a:t>Cortisol (CORT) analysis</a:t>
            </a:r>
            <a:endParaRPr lang="en-US" dirty="0">
              <a:solidFill>
                <a:srgbClr val="C00000"/>
              </a:solidFill>
              <a:latin typeface="Euphemia UCAS"/>
            </a:endParaRPr>
          </a:p>
          <a:p>
            <a:pPr lvl="1"/>
            <a:r>
              <a:rPr lang="en-US" sz="2000" dirty="0" smtClean="0">
                <a:latin typeface="Euphemia UCAS"/>
              </a:rPr>
              <a:t>Enzyme immunoassay (EIA)</a:t>
            </a:r>
            <a:endParaRPr lang="en-US" sz="2000" dirty="0">
              <a:latin typeface="Euphemia UCAS"/>
            </a:endParaRPr>
          </a:p>
        </p:txBody>
      </p:sp>
      <p:pic>
        <p:nvPicPr>
          <p:cNvPr id="4" name="Picture 3"/>
          <p:cNvPicPr>
            <a:picLocks noChangeAspect="1"/>
          </p:cNvPicPr>
          <p:nvPr/>
        </p:nvPicPr>
        <p:blipFill>
          <a:blip r:embed="rId2"/>
          <a:stretch>
            <a:fillRect/>
          </a:stretch>
        </p:blipFill>
        <p:spPr>
          <a:xfrm>
            <a:off x="2594782" y="3276600"/>
            <a:ext cx="3972392" cy="2702045"/>
          </a:xfrm>
          <a:prstGeom prst="rect">
            <a:avLst/>
          </a:prstGeom>
        </p:spPr>
      </p:pic>
      <p:sp>
        <p:nvSpPr>
          <p:cNvPr id="5" name="TextBox 4"/>
          <p:cNvSpPr txBox="1"/>
          <p:nvPr/>
        </p:nvSpPr>
        <p:spPr>
          <a:xfrm>
            <a:off x="2514600" y="6054845"/>
            <a:ext cx="1919416" cy="276999"/>
          </a:xfrm>
          <a:prstGeom prst="rect">
            <a:avLst/>
          </a:prstGeom>
          <a:noFill/>
        </p:spPr>
        <p:txBody>
          <a:bodyPr wrap="square" rtlCol="0">
            <a:spAutoFit/>
          </a:bodyPr>
          <a:lstStyle/>
          <a:p>
            <a:r>
              <a:rPr lang="en-US" sz="1200" dirty="0" err="1">
                <a:solidFill>
                  <a:schemeClr val="bg1"/>
                </a:solidFill>
                <a:latin typeface="Euphemia UCAS"/>
              </a:rPr>
              <a:t>Fekedulegn</a:t>
            </a:r>
            <a:r>
              <a:rPr lang="en-US" sz="1200" dirty="0">
                <a:solidFill>
                  <a:schemeClr val="bg1"/>
                </a:solidFill>
                <a:latin typeface="Euphemia UCAS"/>
              </a:rPr>
              <a:t> et al., 2007</a:t>
            </a:r>
          </a:p>
        </p:txBody>
      </p:sp>
    </p:spTree>
    <p:extLst>
      <p:ext uri="{BB962C8B-B14F-4D97-AF65-F5344CB8AC3E}">
        <p14:creationId xmlns:p14="http://schemas.microsoft.com/office/powerpoint/2010/main" val="3689973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Euphemia UCAS"/>
                <a:cs typeface="Euphemia UCAS"/>
              </a:rPr>
              <a:t>Results – </a:t>
            </a:r>
            <a:r>
              <a:rPr lang="en-US" sz="3200" dirty="0" smtClean="0">
                <a:latin typeface="Euphemia UCAS"/>
                <a:cs typeface="Euphemia UCAS"/>
              </a:rPr>
              <a:t>Cortisol</a:t>
            </a:r>
            <a:endParaRPr lang="en-US" sz="3200" dirty="0">
              <a:latin typeface="Euphemia UCAS"/>
              <a:cs typeface="Euphemia UCAS"/>
            </a:endParaRPr>
          </a:p>
        </p:txBody>
      </p:sp>
      <p:sp>
        <p:nvSpPr>
          <p:cNvPr id="3" name="Content Placeholder 2"/>
          <p:cNvSpPr>
            <a:spLocks noGrp="1"/>
          </p:cNvSpPr>
          <p:nvPr>
            <p:ph idx="1"/>
          </p:nvPr>
        </p:nvSpPr>
        <p:spPr>
          <a:xfrm>
            <a:off x="457200" y="914400"/>
            <a:ext cx="8077200" cy="5334000"/>
          </a:xfrm>
        </p:spPr>
        <p:txBody>
          <a:bodyPr/>
          <a:lstStyle/>
          <a:p>
            <a:r>
              <a:rPr lang="en-US" dirty="0">
                <a:latin typeface="Euphemia UCAS"/>
                <a:cs typeface="Euphemia UCAS"/>
              </a:rPr>
              <a:t>No </a:t>
            </a:r>
            <a:r>
              <a:rPr lang="en-US" dirty="0" smtClean="0">
                <a:latin typeface="Euphemia UCAS"/>
                <a:cs typeface="Euphemia UCAS"/>
              </a:rPr>
              <a:t>correlations between CORT </a:t>
            </a:r>
            <a:r>
              <a:rPr lang="en-US" dirty="0">
                <a:latin typeface="Euphemia UCAS"/>
                <a:cs typeface="Euphemia UCAS"/>
              </a:rPr>
              <a:t>AUC</a:t>
            </a:r>
            <a:r>
              <a:rPr lang="en-US" baseline="-25000" dirty="0">
                <a:latin typeface="Euphemia UCAS"/>
                <a:cs typeface="Euphemia UCAS"/>
              </a:rPr>
              <a:t>G</a:t>
            </a:r>
            <a:r>
              <a:rPr lang="en-US" dirty="0" smtClean="0">
                <a:latin typeface="Euphemia UCAS"/>
                <a:cs typeface="Euphemia UCAS"/>
              </a:rPr>
              <a:t> and </a:t>
            </a:r>
            <a:r>
              <a:rPr lang="en-US" dirty="0">
                <a:latin typeface="Euphemia UCAS"/>
                <a:cs typeface="Euphemia UCAS"/>
              </a:rPr>
              <a:t>depression, anxiety, burnout, or compassion fatigue</a:t>
            </a:r>
          </a:p>
          <a:p>
            <a:r>
              <a:rPr lang="en-US" dirty="0">
                <a:latin typeface="Euphemia UCAS"/>
                <a:cs typeface="Euphemia UCAS"/>
              </a:rPr>
              <a:t>No interactions between psychological variables to predict </a:t>
            </a:r>
            <a:r>
              <a:rPr lang="en-US">
                <a:latin typeface="Euphemia UCAS"/>
                <a:cs typeface="Euphemia UCAS"/>
              </a:rPr>
              <a:t>CORT </a:t>
            </a:r>
            <a:r>
              <a:rPr lang="en-US" smtClean="0">
                <a:latin typeface="Euphemia UCAS"/>
                <a:cs typeface="Euphemia UCAS"/>
              </a:rPr>
              <a:t>AUC</a:t>
            </a:r>
            <a:r>
              <a:rPr lang="en-US" baseline="-25000" smtClean="0">
                <a:latin typeface="Euphemia UCAS"/>
                <a:cs typeface="Euphemia UCAS"/>
              </a:rPr>
              <a:t>G</a:t>
            </a:r>
            <a:endParaRPr lang="en-US" dirty="0">
              <a:latin typeface="Euphemia UCAS"/>
              <a:cs typeface="Euphemia UCAS"/>
            </a:endParaRPr>
          </a:p>
        </p:txBody>
      </p:sp>
    </p:spTree>
    <p:extLst>
      <p:ext uri="{BB962C8B-B14F-4D97-AF65-F5344CB8AC3E}">
        <p14:creationId xmlns:p14="http://schemas.microsoft.com/office/powerpoint/2010/main" val="8521831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2925</TotalTime>
  <Words>1372</Words>
  <Application>Microsoft Office PowerPoint</Application>
  <PresentationFormat>On-screen Show (4:3)</PresentationFormat>
  <Paragraphs>162</Paragraphs>
  <Slides>16</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Arial</vt:lpstr>
      <vt:lpstr>Calibri</vt:lpstr>
      <vt:lpstr>Cordia New</vt:lpstr>
      <vt:lpstr>Euphemia</vt:lpstr>
      <vt:lpstr>Euphemia UCAS</vt:lpstr>
      <vt:lpstr>Goudy Old Style</vt:lpstr>
      <vt:lpstr>Minion Pro Medium</vt:lpstr>
      <vt:lpstr>Times New Roman</vt:lpstr>
      <vt:lpstr>Trebuchet MS</vt:lpstr>
      <vt:lpstr>Theme1</vt:lpstr>
      <vt:lpstr>Neuroendocrine and Psychological Factors Associated with Burnout and Compassion Fatigue in Mental Health Workers  Michelle C. Huffman, PhD Callitrichid Research Center University of Nebraska at Omaha</vt:lpstr>
      <vt:lpstr>Exposure to Secondary Trauma</vt:lpstr>
      <vt:lpstr>Burnout</vt:lpstr>
      <vt:lpstr>Physiological Stress Response</vt:lpstr>
      <vt:lpstr>Hypotheses</vt:lpstr>
      <vt:lpstr>Participants</vt:lpstr>
      <vt:lpstr>Method</vt:lpstr>
      <vt:lpstr>Method</vt:lpstr>
      <vt:lpstr>Results – Cortisol</vt:lpstr>
      <vt:lpstr>Results - Cortisol</vt:lpstr>
      <vt:lpstr>Results - Cortisol</vt:lpstr>
      <vt:lpstr>Take-Home Message</vt:lpstr>
      <vt:lpstr>Limitations</vt:lpstr>
      <vt:lpstr>Future Directions</vt:lpstr>
      <vt:lpstr>Acknowledgements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Neuroendocrine and Psychological Factors Associated with Burnout and Compassion Fatigue in Mental Health Workers  Michelle C. Huffman Callitrichid Research Center University of Nebraska at Omaha</dc:title>
  <dc:creator>unouser</dc:creator>
  <cp:lastModifiedBy>Michelle Huffman</cp:lastModifiedBy>
  <cp:revision>159</cp:revision>
  <dcterms:created xsi:type="dcterms:W3CDTF">2016-03-09T23:07:54Z</dcterms:created>
  <dcterms:modified xsi:type="dcterms:W3CDTF">2017-02-21T19:35:24Z</dcterms:modified>
</cp:coreProperties>
</file>