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48" r:id="rId2"/>
  </p:sldMasterIdLst>
  <p:notesMasterIdLst>
    <p:notesMasterId r:id="rId17"/>
  </p:notesMasterIdLst>
  <p:sldIdLst>
    <p:sldId id="266" r:id="rId3"/>
    <p:sldId id="267" r:id="rId4"/>
    <p:sldId id="268" r:id="rId5"/>
    <p:sldId id="270" r:id="rId6"/>
    <p:sldId id="271" r:id="rId7"/>
    <p:sldId id="272" r:id="rId8"/>
    <p:sldId id="273" r:id="rId9"/>
    <p:sldId id="274" r:id="rId10"/>
    <p:sldId id="275" r:id="rId11"/>
    <p:sldId id="276" r:id="rId12"/>
    <p:sldId id="277" r:id="rId13"/>
    <p:sldId id="278" r:id="rId14"/>
    <p:sldId id="279"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1D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5" autoAdjust="0"/>
    <p:restoredTop sz="61489" autoAdjust="0"/>
  </p:normalViewPr>
  <p:slideViewPr>
    <p:cSldViewPr snapToGrid="0">
      <p:cViewPr varScale="1">
        <p:scale>
          <a:sx n="43" d="100"/>
          <a:sy n="43" d="100"/>
        </p:scale>
        <p:origin x="1384"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628EFE-91D5-46A3-8543-EF21C4C6B5A6}" type="datetimeFigureOut">
              <a:rPr lang="en-US" smtClean="0"/>
              <a:t>2/23/2017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CBA473-41EA-40D9-A964-745B159DE48B}" type="slidenum">
              <a:rPr lang="en-US" smtClean="0"/>
              <a:t>‹#›</a:t>
            </a:fld>
            <a:endParaRPr lang="en-US"/>
          </a:p>
        </p:txBody>
      </p:sp>
    </p:spTree>
    <p:extLst>
      <p:ext uri="{BB962C8B-B14F-4D97-AF65-F5344CB8AC3E}">
        <p14:creationId xmlns:p14="http://schemas.microsoft.com/office/powerpoint/2010/main" val="1014886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Thank</a:t>
            </a:r>
            <a:r>
              <a:rPr lang="en-US" baseline="0" dirty="0" smtClean="0"/>
              <a:t> you for attending my presentation.</a:t>
            </a:r>
            <a:endParaRPr lang="en-US" dirty="0"/>
          </a:p>
        </p:txBody>
      </p:sp>
      <p:sp>
        <p:nvSpPr>
          <p:cNvPr id="4" name="Slide Number Placeholder 3"/>
          <p:cNvSpPr>
            <a:spLocks noGrp="1"/>
          </p:cNvSpPr>
          <p:nvPr>
            <p:ph type="sldNum" sz="quarter" idx="10"/>
          </p:nvPr>
        </p:nvSpPr>
        <p:spPr/>
        <p:txBody>
          <a:bodyPr/>
          <a:lstStyle/>
          <a:p>
            <a:fld id="{40CBA473-41EA-40D9-A964-745B159DE48B}" type="slidenum">
              <a:rPr lang="en-US" smtClean="0"/>
              <a:t>1</a:t>
            </a:fld>
            <a:endParaRPr lang="en-US"/>
          </a:p>
        </p:txBody>
      </p:sp>
    </p:spTree>
    <p:extLst>
      <p:ext uri="{BB962C8B-B14F-4D97-AF65-F5344CB8AC3E}">
        <p14:creationId xmlns:p14="http://schemas.microsoft.com/office/powerpoint/2010/main" val="1721729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The cardiorespiratory or “endurance” portion will consist of any aerobic activity to increase breathing and heart rate to a moderate level. This routine will be strictly individualized depending upon accessibility and level of aerobic capacity, with ranges between 5-30 minutes and applied every other day, 3 days per week, only during non-strength days. </a:t>
            </a:r>
            <a:endParaRPr lang="en-US" dirty="0"/>
          </a:p>
        </p:txBody>
      </p:sp>
      <p:sp>
        <p:nvSpPr>
          <p:cNvPr id="4" name="Slide Number Placeholder 3"/>
          <p:cNvSpPr>
            <a:spLocks noGrp="1"/>
          </p:cNvSpPr>
          <p:nvPr>
            <p:ph type="sldNum" sz="quarter" idx="10"/>
          </p:nvPr>
        </p:nvSpPr>
        <p:spPr/>
        <p:txBody>
          <a:bodyPr/>
          <a:lstStyle/>
          <a:p>
            <a:fld id="{40CBA473-41EA-40D9-A964-745B159DE48B}" type="slidenum">
              <a:rPr lang="en-US" smtClean="0"/>
              <a:t>10</a:t>
            </a:fld>
            <a:endParaRPr lang="en-US"/>
          </a:p>
        </p:txBody>
      </p:sp>
    </p:spTree>
    <p:extLst>
      <p:ext uri="{BB962C8B-B14F-4D97-AF65-F5344CB8AC3E}">
        <p14:creationId xmlns:p14="http://schemas.microsoft.com/office/powerpoint/2010/main" val="1782191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balance exercises will be done in circuit style, three times per week following strength training. Exercises in this section would include, but not limited to: stance exercises (standing on one foot) to more advanced gait exercises (tandem walk). </a:t>
            </a:r>
          </a:p>
          <a:p>
            <a:r>
              <a:rPr lang="en-US" dirty="0" smtClean="0"/>
              <a:t>Flexibility exercises will consist of full body static stretching positions, 3 times per week for 15 minutes following endurance sessions. Diaphragmatic and pursed lip breathing techniques will be practiced throughout the day until naturally implemented into daily life. In addition, there will be a 15 minute breathing routine following the flexibility exercises consisting of coordinating, deep, diaphragmatic, Huff cough, and pursed lip breathing techniques.</a:t>
            </a:r>
            <a:endParaRPr lang="en-US" dirty="0"/>
          </a:p>
        </p:txBody>
      </p:sp>
      <p:sp>
        <p:nvSpPr>
          <p:cNvPr id="4" name="Slide Number Placeholder 3"/>
          <p:cNvSpPr>
            <a:spLocks noGrp="1"/>
          </p:cNvSpPr>
          <p:nvPr>
            <p:ph type="sldNum" sz="quarter" idx="10"/>
          </p:nvPr>
        </p:nvSpPr>
        <p:spPr/>
        <p:txBody>
          <a:bodyPr/>
          <a:lstStyle/>
          <a:p>
            <a:fld id="{40CBA473-41EA-40D9-A964-745B159DE48B}" type="slidenum">
              <a:rPr lang="en-US" smtClean="0"/>
              <a:t>11</a:t>
            </a:fld>
            <a:endParaRPr lang="en-US"/>
          </a:p>
        </p:txBody>
      </p:sp>
    </p:spTree>
    <p:extLst>
      <p:ext uri="{BB962C8B-B14F-4D97-AF65-F5344CB8AC3E}">
        <p14:creationId xmlns:p14="http://schemas.microsoft.com/office/powerpoint/2010/main" val="687872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of date</a:t>
            </a:r>
            <a:r>
              <a:rPr lang="en-US" baseline="0" dirty="0" smtClean="0"/>
              <a:t> I have one subject currently enrolled and data is in the process of being collected.  Two individuals are finishing up their out-patient PR.  Once dismissed, they can start mine.  I wish I had some results to share, unfortunately, our subject is in her third week of her 8 week fitness program and scheduled to be completed by mid April.</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40CBA473-41EA-40D9-A964-745B159DE48B}" type="slidenum">
              <a:rPr lang="en-US" smtClean="0"/>
              <a:t>12</a:t>
            </a:fld>
            <a:endParaRPr lang="en-US"/>
          </a:p>
        </p:txBody>
      </p:sp>
    </p:spTree>
    <p:extLst>
      <p:ext uri="{BB962C8B-B14F-4D97-AF65-F5344CB8AC3E}">
        <p14:creationId xmlns:p14="http://schemas.microsoft.com/office/powerpoint/2010/main" val="4277874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a:t>
            </a:r>
            <a:r>
              <a:rPr lang="en-US" baseline="0" dirty="0" smtClean="0"/>
              <a:t>   Are there any questions </a:t>
            </a:r>
            <a:r>
              <a:rPr lang="en-US" baseline="0" smtClean="0"/>
              <a:t>or comments?</a:t>
            </a:r>
            <a:endParaRPr lang="en-US"/>
          </a:p>
        </p:txBody>
      </p:sp>
      <p:sp>
        <p:nvSpPr>
          <p:cNvPr id="4" name="Slide Number Placeholder 3"/>
          <p:cNvSpPr>
            <a:spLocks noGrp="1"/>
          </p:cNvSpPr>
          <p:nvPr>
            <p:ph type="sldNum" sz="quarter" idx="10"/>
          </p:nvPr>
        </p:nvSpPr>
        <p:spPr/>
        <p:txBody>
          <a:bodyPr/>
          <a:lstStyle/>
          <a:p>
            <a:fld id="{40CBA473-41EA-40D9-A964-745B159DE48B}" type="slidenum">
              <a:rPr lang="en-US" smtClean="0"/>
              <a:t>13</a:t>
            </a:fld>
            <a:endParaRPr lang="en-US"/>
          </a:p>
        </p:txBody>
      </p:sp>
    </p:spTree>
    <p:extLst>
      <p:ext uri="{BB962C8B-B14F-4D97-AF65-F5344CB8AC3E}">
        <p14:creationId xmlns:p14="http://schemas.microsoft.com/office/powerpoint/2010/main" val="27322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CBA473-41EA-40D9-A964-745B159DE48B}" type="slidenum">
              <a:rPr lang="en-US" smtClean="0"/>
              <a:t>14</a:t>
            </a:fld>
            <a:endParaRPr lang="en-US"/>
          </a:p>
        </p:txBody>
      </p:sp>
    </p:spTree>
    <p:extLst>
      <p:ext uri="{BB962C8B-B14F-4D97-AF65-F5344CB8AC3E}">
        <p14:creationId xmlns:p14="http://schemas.microsoft.com/office/powerpoint/2010/main" val="3624949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Century Gothic" panose="020B0502020202020204"/>
                <a:ea typeface="+mn-ea"/>
                <a:cs typeface="+mn-cs"/>
              </a:rPr>
              <a:t>Chronic obstructive pulmonary disease or simply, COPD, is classified as a chronic, progressive lower (point to map) respiratory disorder characterized by airflow limitation. It is also characterized by varying degrees of changing pathology in the lungs, eventually leading to the destruction of lung tissue. Between 12 and 24 million people in the United States are affected by COPD, which is ranked third in the leading causes of death in the United States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Century Gothic" panose="020B0502020202020204"/>
                <a:ea typeface="+mn-ea"/>
                <a:cs typeface="+mn-cs"/>
              </a:rPr>
              <a:t> . In addition,</a:t>
            </a:r>
            <a:r>
              <a:rPr kumimoji="0" lang="en-US" sz="1200" b="0" i="0" u="none" strike="noStrike" kern="1200" cap="none" spc="0" normalizeH="0" baseline="0" noProof="0" dirty="0" smtClean="0">
                <a:ln>
                  <a:noFill/>
                </a:ln>
                <a:solidFill>
                  <a:prstClr val="black"/>
                </a:solidFill>
                <a:effectLst/>
                <a:uLnTx/>
                <a:uFillTx/>
                <a:latin typeface="Century Gothic" panose="020B0502020202020204"/>
                <a:ea typeface="MS PGothic" charset="0"/>
                <a:cs typeface="+mn-cs"/>
              </a:rPr>
              <a:t>  </a:t>
            </a:r>
            <a:r>
              <a:rPr kumimoji="0" lang="en-US" sz="1200" b="0" i="0" u="none" strike="noStrike" kern="1200" cap="none" spc="0" normalizeH="0" baseline="0" noProof="0" dirty="0" smtClean="0">
                <a:ln>
                  <a:noFill/>
                </a:ln>
                <a:solidFill>
                  <a:prstClr val="black">
                    <a:tint val="75000"/>
                  </a:prstClr>
                </a:solidFill>
                <a:effectLst/>
                <a:uLnTx/>
                <a:uFillTx/>
                <a:latin typeface="Century Gothic" panose="020B0502020202020204"/>
                <a:ea typeface="+mn-ea"/>
                <a:cs typeface="+mn-cs"/>
              </a:rPr>
              <a:t>COPD is a leading cause of physician office visits, emergency department visits, and hospitalization in older adults</a:t>
            </a:r>
            <a:endParaRPr kumimoji="0" lang="en-US" sz="1200" b="0" i="0" u="none" strike="noStrike" kern="1200" cap="none" spc="0" normalizeH="0" baseline="0" noProof="0" dirty="0" smtClean="0">
              <a:ln>
                <a:noFill/>
              </a:ln>
              <a:solidFill>
                <a:prstClr val="black"/>
              </a:solidFill>
              <a:effectLst/>
              <a:uLnTx/>
              <a:uFillTx/>
              <a:latin typeface="Century Gothic" panose="020B0502020202020204"/>
              <a:ea typeface="+mn-ea"/>
              <a:cs typeface="+mn-cs"/>
            </a:endParaRPr>
          </a:p>
          <a:p>
            <a:endParaRPr lang="en-US" dirty="0"/>
          </a:p>
        </p:txBody>
      </p:sp>
      <p:sp>
        <p:nvSpPr>
          <p:cNvPr id="4" name="Slide Number Placeholder 3"/>
          <p:cNvSpPr>
            <a:spLocks noGrp="1"/>
          </p:cNvSpPr>
          <p:nvPr>
            <p:ph type="sldNum" sz="quarter" idx="10"/>
          </p:nvPr>
        </p:nvSpPr>
        <p:spPr/>
        <p:txBody>
          <a:bodyPr/>
          <a:lstStyle/>
          <a:p>
            <a:fld id="{40CBA473-41EA-40D9-A964-745B159DE48B}" type="slidenum">
              <a:rPr lang="en-US" smtClean="0"/>
              <a:t>2</a:t>
            </a:fld>
            <a:endParaRPr lang="en-US"/>
          </a:p>
        </p:txBody>
      </p:sp>
    </p:spTree>
    <p:extLst>
      <p:ext uri="{BB962C8B-B14F-4D97-AF65-F5344CB8AC3E}">
        <p14:creationId xmlns:p14="http://schemas.microsoft.com/office/powerpoint/2010/main" val="2006104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mn-lt"/>
                <a:ea typeface="+mn-ea"/>
                <a:cs typeface="+mn-cs"/>
              </a:rPr>
              <a:t>Common causes of COPD include smoking, occupational hazards, environmental pollution, and genetics. </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mn-lt"/>
                <a:ea typeface="+mn-ea"/>
                <a:cs typeface="+mn-cs"/>
              </a:rPr>
              <a:t>Some people assume COPD is just a disease of the lungs.  Perhaps, this is because we are bombarded with advertisements promoting better ventilation for folks with this condition.  However, this pulmonary disorder is not just confined in the lungs.  COPD is truly a full systemic disease,  linked with other comorbidities such as cardiac events, Osteoporosis, anxiety/depression, and muscle fatigue and weakness.  Symptoms include progressive dyspnea, chronic cough and the production of sputum (saliva and mucus coughed from resp. tract).</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tint val="75000"/>
                </a:prstClr>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tint val="75000"/>
                  </a:prstClr>
                </a:solidFill>
                <a:effectLst/>
                <a:uLnTx/>
                <a:uFillTx/>
                <a:latin typeface="+mn-lt"/>
                <a:ea typeface="+mn-ea"/>
                <a:cs typeface="+mn-cs"/>
              </a:rPr>
              <a:t> I mentioned that co-morbidities associated with COPD include a lack of physical activity and muscle weakness/fatigue. When a person is inactive, the mitochondria of the muscle cells become less condensed, leading in an inadequate conversion of ATP into energy, which slows metabolism. Thus leading to a conversion of Type 1 aerobic muscle fibers to Type II anaerobic fibers – these fibers fatigue and breakdown faster when not being used. for which they fatigue easier, as well as atrophy faster. It is likely that the increased fall risk of this population is related to these factors, however, this has not been studied completely. </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tint val="75000"/>
                </a:prstClr>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0CBA473-41EA-40D9-A964-745B159DE48B}" type="slidenum">
              <a:rPr lang="en-US" smtClean="0"/>
              <a:t>3</a:t>
            </a:fld>
            <a:endParaRPr lang="en-US"/>
          </a:p>
        </p:txBody>
      </p:sp>
    </p:spTree>
    <p:extLst>
      <p:ext uri="{BB962C8B-B14F-4D97-AF65-F5344CB8AC3E}">
        <p14:creationId xmlns:p14="http://schemas.microsoft.com/office/powerpoint/2010/main" val="2467446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Now that we are familiar with COPD lets</a:t>
            </a:r>
            <a:r>
              <a:rPr lang="en-US" baseline="0" dirty="0" smtClean="0"/>
              <a:t> take a look on how to treat it with pulmonary rehabilitation(PR).  PR is considered </a:t>
            </a:r>
            <a:r>
              <a:rPr lang="en-US" dirty="0" smtClean="0"/>
              <a:t>a multi-disciplined evidence based tool.  This means,</a:t>
            </a:r>
            <a:r>
              <a:rPr lang="en-US" baseline="0" dirty="0" smtClean="0"/>
              <a:t> within the out patient program there is a variety of health care professionals to help</a:t>
            </a:r>
            <a:r>
              <a:rPr lang="en-US" dirty="0" smtClean="0"/>
              <a:t> with</a:t>
            </a:r>
            <a:r>
              <a:rPr lang="en-US" baseline="0" dirty="0" smtClean="0"/>
              <a:t> the rehab including: doctors, nurses, PT’s, RT’s, ES, and dietitians. Individuals with COPD increase independence with programs including: </a:t>
            </a:r>
            <a:r>
              <a:rPr lang="en-US" dirty="0" smtClean="0"/>
              <a:t>ex training,</a:t>
            </a:r>
            <a:r>
              <a:rPr lang="en-US" baseline="0" dirty="0" smtClean="0"/>
              <a:t> smoking cessation, nutrition counselling and ed.  Insurance or Medicaid normally covers up to 36 sessions, about 12 wks.  Research has shown a minimum of 6wks for positive results</a:t>
            </a:r>
          </a:p>
          <a:p>
            <a:endParaRPr lang="en-US" dirty="0"/>
          </a:p>
        </p:txBody>
      </p:sp>
      <p:sp>
        <p:nvSpPr>
          <p:cNvPr id="4" name="Slide Number Placeholder 3"/>
          <p:cNvSpPr>
            <a:spLocks noGrp="1"/>
          </p:cNvSpPr>
          <p:nvPr>
            <p:ph type="sldNum" sz="quarter" idx="10"/>
          </p:nvPr>
        </p:nvSpPr>
        <p:spPr/>
        <p:txBody>
          <a:bodyPr/>
          <a:lstStyle/>
          <a:p>
            <a:fld id="{40CBA473-41EA-40D9-A964-745B159DE48B}" type="slidenum">
              <a:rPr lang="en-US" smtClean="0"/>
              <a:t>4</a:t>
            </a:fld>
            <a:endParaRPr lang="en-US"/>
          </a:p>
        </p:txBody>
      </p:sp>
    </p:spTree>
    <p:extLst>
      <p:ext uri="{BB962C8B-B14F-4D97-AF65-F5344CB8AC3E}">
        <p14:creationId xmlns:p14="http://schemas.microsoft.com/office/powerpoint/2010/main" val="33441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Eligibility for the Pulmonary Rehabilitation Program are for individuals diagnosed with COPD, including emphysema, asthma or chronic bronchitis, as well as pulmonary fibrosis and other respiratory ailments. Lung transplant patients also are accepted. A physician referral is required to join the program. After receiving the referral, a rehab staff member will contact the individual to arrange an appointment. Any person who has chronic cough, dyspnea, and a history of exposure to factors of the disease should get an assessment for COPD.  This is done with a spirometry test.   If the individual’s FEV1 (amount of air expired in 1 sec) divided by the  FVC( forced vital capacity) is less than .0.70L there is a confirmation of airflow limitation, hence COPD.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Century Gothic" panose="020B0502020202020204"/>
              <a:ea typeface="+mn-ea"/>
              <a:cs typeface="+mn-cs"/>
            </a:endParaRPr>
          </a:p>
          <a:p>
            <a:endParaRPr lang="en-US" dirty="0"/>
          </a:p>
        </p:txBody>
      </p:sp>
      <p:sp>
        <p:nvSpPr>
          <p:cNvPr id="4" name="Slide Number Placeholder 3"/>
          <p:cNvSpPr>
            <a:spLocks noGrp="1"/>
          </p:cNvSpPr>
          <p:nvPr>
            <p:ph type="sldNum" sz="quarter" idx="10"/>
          </p:nvPr>
        </p:nvSpPr>
        <p:spPr/>
        <p:txBody>
          <a:bodyPr/>
          <a:lstStyle/>
          <a:p>
            <a:fld id="{40CBA473-41EA-40D9-A964-745B159DE48B}" type="slidenum">
              <a:rPr lang="en-US" smtClean="0"/>
              <a:t>5</a:t>
            </a:fld>
            <a:endParaRPr lang="en-US"/>
          </a:p>
        </p:txBody>
      </p:sp>
    </p:spTree>
    <p:extLst>
      <p:ext uri="{BB962C8B-B14F-4D97-AF65-F5344CB8AC3E}">
        <p14:creationId xmlns:p14="http://schemas.microsoft.com/office/powerpoint/2010/main" val="3160387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 has</a:t>
            </a:r>
            <a:r>
              <a:rPr lang="en-US" baseline="0" dirty="0" smtClean="0"/>
              <a:t> many valuable benefits including: improving ex. Capacity, reduces breathlessness, improves quality of life,…  </a:t>
            </a:r>
          </a:p>
          <a:p>
            <a:endParaRPr lang="en-US" baseline="0" dirty="0" smtClean="0"/>
          </a:p>
          <a:p>
            <a:r>
              <a:rPr lang="en-US" baseline="0" dirty="0" smtClean="0"/>
              <a:t>One might think, with all of these benefits how could there possibly be limitations.  Well there are.  Once you’re released from pulmonary rehab it’s up to you to continue to improve your quality of living.   Current research shows a decline in baseline assessment after being released from rehab.  </a:t>
            </a:r>
            <a:endParaRPr lang="en-US" dirty="0"/>
          </a:p>
        </p:txBody>
      </p:sp>
      <p:sp>
        <p:nvSpPr>
          <p:cNvPr id="4" name="Slide Number Placeholder 3"/>
          <p:cNvSpPr>
            <a:spLocks noGrp="1"/>
          </p:cNvSpPr>
          <p:nvPr>
            <p:ph type="sldNum" sz="quarter" idx="10"/>
          </p:nvPr>
        </p:nvSpPr>
        <p:spPr/>
        <p:txBody>
          <a:bodyPr/>
          <a:lstStyle/>
          <a:p>
            <a:fld id="{40CBA473-41EA-40D9-A964-745B159DE48B}" type="slidenum">
              <a:rPr lang="en-US" smtClean="0"/>
              <a:t>6</a:t>
            </a:fld>
            <a:endParaRPr lang="en-US"/>
          </a:p>
        </p:txBody>
      </p:sp>
    </p:spTree>
    <p:extLst>
      <p:ext uri="{BB962C8B-B14F-4D97-AF65-F5344CB8AC3E}">
        <p14:creationId xmlns:p14="http://schemas.microsoft.com/office/powerpoint/2010/main" val="4148379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you are released from Pulmonary rehab, more often than not you are qualified to continue to exercise at the clinic at an out of pocket expense.  If you cannot afford this or do not have transportation, literature on exercise and nutrition is given out and the patient is to exercise on their own. This information is subject to change from clinic to clinic. Once at home, there may not be any guidance, education, motivation, and/or equipment. </a:t>
            </a:r>
          </a:p>
          <a:p>
            <a:endParaRPr lang="en-US" baseline="0" dirty="0" smtClean="0"/>
          </a:p>
          <a:p>
            <a:r>
              <a:rPr lang="en-US" baseline="0" dirty="0" smtClean="0"/>
              <a:t>New research states, lack of confidence and infrastructure are major causes of reduced activity in COPD patients regarding at-home fitness </a:t>
            </a:r>
          </a:p>
          <a:p>
            <a:endParaRPr lang="en-US" baseline="0" dirty="0" smtClean="0"/>
          </a:p>
        </p:txBody>
      </p:sp>
      <p:sp>
        <p:nvSpPr>
          <p:cNvPr id="4" name="Slide Number Placeholder 3"/>
          <p:cNvSpPr>
            <a:spLocks noGrp="1"/>
          </p:cNvSpPr>
          <p:nvPr>
            <p:ph type="sldNum" sz="quarter" idx="10"/>
          </p:nvPr>
        </p:nvSpPr>
        <p:spPr/>
        <p:txBody>
          <a:bodyPr/>
          <a:lstStyle/>
          <a:p>
            <a:fld id="{40CBA473-41EA-40D9-A964-745B159DE48B}" type="slidenum">
              <a:rPr lang="en-US" smtClean="0"/>
              <a:t>7</a:t>
            </a:fld>
            <a:endParaRPr lang="en-US"/>
          </a:p>
        </p:txBody>
      </p:sp>
    </p:spTree>
    <p:extLst>
      <p:ext uri="{BB962C8B-B14F-4D97-AF65-F5344CB8AC3E}">
        <p14:creationId xmlns:p14="http://schemas.microsoft.com/office/powerpoint/2010/main" val="3860026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 is why I have proposed a</a:t>
            </a:r>
            <a:r>
              <a:rPr lang="en-US" baseline="0" dirty="0" smtClean="0"/>
              <a:t> novel concept in at-home rehabilitation.  I have created a modified at –home pulmonary rehabilitation exercise maintenance kit to be individually prescribed to each individual after dismissal from outpatient rehabilitation.  With more focus on muscular strength, balance, and flexibility, rather than more cardio. Included are 15-20 strength exercises as well , balance, flexibility, and breathing exercises.  The kit will also include resistance bands.  I’ve also included an activity tracker that measures heart rate and 02 consumption plus a daily exercise log to help with the desire to keep exercising through easily read progress.  Continuous motivation is a key ingredient with rehabilitation procedures with this population.</a:t>
            </a:r>
          </a:p>
          <a:p>
            <a:endParaRPr lang="en-US" baseline="0" dirty="0" smtClean="0"/>
          </a:p>
          <a:p>
            <a:r>
              <a:rPr lang="en-US" baseline="0" dirty="0" smtClean="0"/>
              <a:t>In order to test the feasibility of this kit I will enroll 10 COPD diagnosed subjects (ages 60-85 years) for whom have just been released from an outpatient pulmonary rehabilitation clinic at Fremont Medicine and are eligible for an at-home pulmonary rehabilitation exercise maintenance program. For this 8-week pilot project, subjects will be randomized into one of two groups: the standard of care (control) or a modified pulmonary rehabilitation exercise maintenance program (</a:t>
            </a:r>
            <a:r>
              <a:rPr lang="en-US" baseline="0" dirty="0" err="1" smtClean="0"/>
              <a:t>mPREMP</a:t>
            </a:r>
            <a:r>
              <a:rPr lang="en-US" baseline="0" dirty="0" smtClean="0"/>
              <a:t>) done at home. Five control subjects will receive the Nebraska Medicine standard of care program and guidelines. The </a:t>
            </a:r>
            <a:r>
              <a:rPr lang="en-US" baseline="0" dirty="0" err="1" smtClean="0"/>
              <a:t>mPREMP</a:t>
            </a:r>
            <a:r>
              <a:rPr lang="en-US" baseline="0" dirty="0" smtClean="0"/>
              <a:t> group will receive a modified exercise program. All 10 subjects will start their maintenance exercise programs at the same level and intensity as they completed from outpatient pulmonary rehabilitation. Blood pressure, heart rate, physical activity, and oxygen saturation will be recorded prior to starting and again at the end of the 8-week project. </a:t>
            </a:r>
          </a:p>
        </p:txBody>
      </p:sp>
      <p:sp>
        <p:nvSpPr>
          <p:cNvPr id="4" name="Slide Number Placeholder 3"/>
          <p:cNvSpPr>
            <a:spLocks noGrp="1"/>
          </p:cNvSpPr>
          <p:nvPr>
            <p:ph type="sldNum" sz="quarter" idx="10"/>
          </p:nvPr>
        </p:nvSpPr>
        <p:spPr/>
        <p:txBody>
          <a:bodyPr/>
          <a:lstStyle/>
          <a:p>
            <a:fld id="{40CBA473-41EA-40D9-A964-745B159DE48B}" type="slidenum">
              <a:rPr lang="en-US" smtClean="0"/>
              <a:t>8</a:t>
            </a:fld>
            <a:endParaRPr lang="en-US"/>
          </a:p>
        </p:txBody>
      </p:sp>
    </p:spTree>
    <p:extLst>
      <p:ext uri="{BB962C8B-B14F-4D97-AF65-F5344CB8AC3E}">
        <p14:creationId xmlns:p14="http://schemas.microsoft.com/office/powerpoint/2010/main" val="1852687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strength routine will total 15-20 exercises using resistance bands containing both upper and lower body exercises formatted into a full body circuit training plan</a:t>
            </a:r>
            <a:r>
              <a:rPr lang="en-US" baseline="0" dirty="0" smtClean="0"/>
              <a:t>.  </a:t>
            </a:r>
            <a:r>
              <a:rPr lang="en-US" dirty="0" smtClean="0"/>
              <a:t> Each circuit will contain 4-6 exercises done consecutively for 8-12 repetitions. One strength session will consist of three separate circuits to be completed 1-3 times.  Resting times may vary depending upon the progress and condition of each subject. All strength exercises will be done every other day, 3 times per week at 20-30 minutes per session.</a:t>
            </a:r>
            <a:endParaRPr lang="en-US" dirty="0"/>
          </a:p>
        </p:txBody>
      </p:sp>
      <p:sp>
        <p:nvSpPr>
          <p:cNvPr id="4" name="Slide Number Placeholder 3"/>
          <p:cNvSpPr>
            <a:spLocks noGrp="1"/>
          </p:cNvSpPr>
          <p:nvPr>
            <p:ph type="sldNum" sz="quarter" idx="10"/>
          </p:nvPr>
        </p:nvSpPr>
        <p:spPr/>
        <p:txBody>
          <a:bodyPr/>
          <a:lstStyle/>
          <a:p>
            <a:fld id="{40CBA473-41EA-40D9-A964-745B159DE48B}" type="slidenum">
              <a:rPr lang="en-US" smtClean="0"/>
              <a:t>9</a:t>
            </a:fld>
            <a:endParaRPr lang="en-US"/>
          </a:p>
        </p:txBody>
      </p:sp>
    </p:spTree>
    <p:extLst>
      <p:ext uri="{BB962C8B-B14F-4D97-AF65-F5344CB8AC3E}">
        <p14:creationId xmlns:p14="http://schemas.microsoft.com/office/powerpoint/2010/main" val="2171147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327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05141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90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6621" y="-29542"/>
            <a:ext cx="12192000" cy="769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smtClean="0"/>
              <a:t>  </a:t>
            </a:r>
            <a:endParaRPr lang="en-US" sz="5400" dirty="0"/>
          </a:p>
        </p:txBody>
      </p:sp>
      <p:cxnSp>
        <p:nvCxnSpPr>
          <p:cNvPr id="8" name="Straight Connector 7"/>
          <p:cNvCxnSpPr/>
          <p:nvPr userDrawn="1"/>
        </p:nvCxnSpPr>
        <p:spPr>
          <a:xfrm>
            <a:off x="-10048" y="758508"/>
            <a:ext cx="12208669" cy="7393"/>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7500" y="-29542"/>
            <a:ext cx="5718968" cy="798828"/>
          </a:xfrm>
          <a:prstGeom prst="rect">
            <a:avLst/>
          </a:prstGeom>
        </p:spPr>
      </p:pic>
    </p:spTree>
    <p:extLst>
      <p:ext uri="{BB962C8B-B14F-4D97-AF65-F5344CB8AC3E}">
        <p14:creationId xmlns:p14="http://schemas.microsoft.com/office/powerpoint/2010/main" val="2814938855"/>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769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smtClean="0"/>
              <a:t>  </a:t>
            </a:r>
            <a:endParaRPr lang="en-US" sz="5400" dirty="0"/>
          </a:p>
        </p:txBody>
      </p:sp>
      <p:cxnSp>
        <p:nvCxnSpPr>
          <p:cNvPr id="8" name="Straight Connector 7"/>
          <p:cNvCxnSpPr/>
          <p:nvPr userDrawn="1"/>
        </p:nvCxnSpPr>
        <p:spPr>
          <a:xfrm>
            <a:off x="-10048" y="758508"/>
            <a:ext cx="12208669" cy="7393"/>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4721" y="70540"/>
            <a:ext cx="4082979" cy="570312"/>
          </a:xfrm>
          <a:prstGeom prst="rect">
            <a:avLst/>
          </a:prstGeom>
        </p:spPr>
      </p:pic>
    </p:spTree>
    <p:extLst>
      <p:ext uri="{BB962C8B-B14F-4D97-AF65-F5344CB8AC3E}">
        <p14:creationId xmlns:p14="http://schemas.microsoft.com/office/powerpoint/2010/main" val="340541454"/>
      </p:ext>
    </p:extLst>
  </p:cSld>
  <p:clrMap bg1="lt1" tx1="dk1" bg2="lt2" tx2="dk2" accent1="accent1" accent2="accent2" accent3="accent3" accent4="accent4" accent5="accent5" accent6="accent6" hlink="hlink" folHlink="folHlink"/>
  <p:sldLayoutIdLst>
    <p:sldLayoutId id="214748366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13" Type="http://schemas.microsoft.com/office/2007/relationships/hdphoto" Target="../media/hdphoto7.wdp"/><Relationship Id="rId3" Type="http://schemas.openxmlformats.org/officeDocument/2006/relationships/image" Target="../media/image26.png"/><Relationship Id="rId7" Type="http://schemas.microsoft.com/office/2007/relationships/hdphoto" Target="../media/hdphoto4.wdp"/><Relationship Id="rId12"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9.png"/><Relationship Id="rId11" Type="http://schemas.microsoft.com/office/2007/relationships/hdphoto" Target="../media/hdphoto6.wdp"/><Relationship Id="rId5" Type="http://schemas.openxmlformats.org/officeDocument/2006/relationships/image" Target="../media/image28.png"/><Relationship Id="rId10" Type="http://schemas.openxmlformats.org/officeDocument/2006/relationships/image" Target="../media/image31.png"/><Relationship Id="rId4" Type="http://schemas.openxmlformats.org/officeDocument/2006/relationships/image" Target="../media/image27.png"/><Relationship Id="rId9" Type="http://schemas.microsoft.com/office/2007/relationships/hdphoto" Target="../media/hdphoto5.wdp"/></Relationships>
</file>

<file path=ppt/slides/_rels/slide1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png"/><Relationship Id="rId3" Type="http://schemas.openxmlformats.org/officeDocument/2006/relationships/image" Target="../media/image11.png"/><Relationship Id="rId7" Type="http://schemas.microsoft.com/office/2007/relationships/hdphoto" Target="../media/hdphoto2.wdp"/><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9.xml"/><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6.png"/><Relationship Id="rId5" Type="http://schemas.microsoft.com/office/2007/relationships/hdphoto" Target="../media/hdphoto1.wdp"/><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12.png"/><Relationship Id="rId9" Type="http://schemas.microsoft.com/office/2007/relationships/hdphoto" Target="../media/hdphoto3.wdp"/><Relationship Id="rId1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9898" y="2462149"/>
            <a:ext cx="9137142" cy="3046988"/>
          </a:xfrm>
          <a:prstGeom prst="rect">
            <a:avLst/>
          </a:prstGeom>
          <a:noFill/>
          <a:ln>
            <a:noFill/>
            <a:prstDash val="dash"/>
          </a:ln>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Creating a standard </a:t>
            </a:r>
            <a:r>
              <a:rPr lang="en-US" sz="4000" b="1" dirty="0" smtClean="0">
                <a:latin typeface="Times New Roman" panose="02020603050405020304" pitchFamily="18" charset="0"/>
                <a:cs typeface="Times New Roman" panose="02020603050405020304" pitchFamily="18" charset="0"/>
              </a:rPr>
              <a:t>in at-home </a:t>
            </a:r>
            <a:r>
              <a:rPr lang="en-US" sz="4000" b="1" dirty="0">
                <a:latin typeface="Times New Roman" panose="02020603050405020304" pitchFamily="18" charset="0"/>
                <a:cs typeface="Times New Roman" panose="02020603050405020304" pitchFamily="18" charset="0"/>
              </a:rPr>
              <a:t>pulmonary exercise </a:t>
            </a:r>
            <a:r>
              <a:rPr lang="en-US" sz="4000" b="1">
                <a:latin typeface="Times New Roman" panose="02020603050405020304" pitchFamily="18" charset="0"/>
                <a:cs typeface="Times New Roman" panose="02020603050405020304" pitchFamily="18" charset="0"/>
              </a:rPr>
              <a:t>maintenance </a:t>
            </a:r>
            <a:r>
              <a:rPr lang="en-US" sz="4000" b="1" smtClean="0">
                <a:latin typeface="Times New Roman" panose="02020603050405020304" pitchFamily="18" charset="0"/>
                <a:cs typeface="Times New Roman" panose="02020603050405020304" pitchFamily="18" charset="0"/>
              </a:rPr>
              <a:t>programs: </a:t>
            </a:r>
            <a:endParaRPr lang="en-US" sz="4000" b="1" dirty="0" smtClean="0">
              <a:latin typeface="Times New Roman" panose="02020603050405020304" pitchFamily="18" charset="0"/>
              <a:cs typeface="Times New Roman" panose="02020603050405020304" pitchFamily="18" charset="0"/>
            </a:endParaRPr>
          </a:p>
          <a:p>
            <a:pPr algn="ctr"/>
            <a:r>
              <a:rPr lang="en-US" sz="3600" dirty="0" smtClean="0">
                <a:latin typeface="Times New Roman" panose="02020603050405020304" pitchFamily="18" charset="0"/>
                <a:cs typeface="Times New Roman" panose="02020603050405020304" pitchFamily="18" charset="0"/>
              </a:rPr>
              <a:t>A </a:t>
            </a:r>
            <a:r>
              <a:rPr lang="en-US" sz="3600" dirty="0">
                <a:latin typeface="Times New Roman" panose="02020603050405020304" pitchFamily="18" charset="0"/>
                <a:cs typeface="Times New Roman" panose="02020603050405020304" pitchFamily="18" charset="0"/>
              </a:rPr>
              <a:t>pilot </a:t>
            </a:r>
            <a:r>
              <a:rPr lang="en-US" sz="3600" dirty="0" smtClean="0">
                <a:latin typeface="Times New Roman" panose="02020603050405020304" pitchFamily="18" charset="0"/>
                <a:cs typeface="Times New Roman" panose="02020603050405020304" pitchFamily="18" charset="0"/>
              </a:rPr>
              <a:t>study</a:t>
            </a:r>
          </a:p>
          <a:p>
            <a:pPr algn="ctr"/>
            <a:r>
              <a:rPr lang="en-US" sz="3600" dirty="0" smtClean="0">
                <a:latin typeface="Times New Roman" panose="02020603050405020304" pitchFamily="18" charset="0"/>
                <a:cs typeface="Times New Roman" panose="02020603050405020304" pitchFamily="18" charset="0"/>
              </a:rPr>
              <a:t>Casey Caniglia</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0363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374801" y="1202836"/>
            <a:ext cx="5577840" cy="5303520"/>
          </a:xfrm>
          <a:prstGeom prst="rect">
            <a:avLst/>
          </a:prstGeom>
          <a:solidFill>
            <a:schemeClr val="bg1"/>
          </a:solidFill>
        </p:spPr>
        <p:txBody>
          <a:bodyPr wrap="square" rtlCol="0">
            <a:spAutoFit/>
          </a:bodyPr>
          <a:lstStyle/>
          <a:p>
            <a:endParaRPr lang="en-US" dirty="0"/>
          </a:p>
        </p:txBody>
      </p:sp>
      <p:sp>
        <p:nvSpPr>
          <p:cNvPr id="2" name="Rectangle 1"/>
          <p:cNvSpPr/>
          <p:nvPr/>
        </p:nvSpPr>
        <p:spPr>
          <a:xfrm>
            <a:off x="0" y="0"/>
            <a:ext cx="3289170" cy="646331"/>
          </a:xfrm>
          <a:prstGeom prst="rect">
            <a:avLst/>
          </a:prstGeom>
        </p:spPr>
        <p:txBody>
          <a:bodyPr wrap="none">
            <a:spAutoFit/>
          </a:bodyPr>
          <a:lstStyle/>
          <a:p>
            <a:pPr lvl="0"/>
            <a:r>
              <a:rPr lang="en-US" sz="3600" dirty="0">
                <a:solidFill>
                  <a:prstClr val="white"/>
                </a:solidFill>
                <a:latin typeface="Times New Roman" panose="02020603050405020304" pitchFamily="18" charset="0"/>
                <a:cs typeface="Times New Roman" panose="02020603050405020304" pitchFamily="18" charset="0"/>
              </a:rPr>
              <a:t> Fitness Training</a:t>
            </a:r>
          </a:p>
        </p:txBody>
      </p:sp>
      <p:sp>
        <p:nvSpPr>
          <p:cNvPr id="3" name="Rectangle 2"/>
          <p:cNvSpPr/>
          <p:nvPr/>
        </p:nvSpPr>
        <p:spPr>
          <a:xfrm>
            <a:off x="241170" y="1003690"/>
            <a:ext cx="3657600" cy="1785104"/>
          </a:xfrm>
          <a:prstGeom prst="rect">
            <a:avLst/>
          </a:prstGeom>
        </p:spPr>
        <p:txBody>
          <a:bodyPr wrap="square">
            <a:spAutoFit/>
          </a:bodyPr>
          <a:lstStyle/>
          <a:p>
            <a:pPr lvl="0"/>
            <a:r>
              <a:rPr lang="en-US" sz="3200" b="1" dirty="0" smtClean="0">
                <a:solidFill>
                  <a:prstClr val="black"/>
                </a:solidFill>
                <a:latin typeface="Times New Roman" panose="02020603050405020304" pitchFamily="18" charset="0"/>
                <a:cs typeface="Times New Roman" panose="02020603050405020304" pitchFamily="18" charset="0"/>
              </a:rPr>
              <a:t>Cardio</a:t>
            </a:r>
            <a:endParaRPr lang="en-US" sz="3200" b="1" dirty="0">
              <a:solidFill>
                <a:prstClr val="black"/>
              </a:solidFill>
              <a:latin typeface="Times New Roman" panose="02020603050405020304" pitchFamily="18" charset="0"/>
              <a:cs typeface="Times New Roman" panose="02020603050405020304" pitchFamily="18" charset="0"/>
            </a:endParaRPr>
          </a:p>
          <a:p>
            <a:pPr marL="457200" lvl="0" indent="-457200">
              <a:lnSpc>
                <a:spcPct val="150000"/>
              </a:lnSpc>
              <a:buFont typeface="Arial" panose="020B0604020202020204" pitchFamily="34" charset="0"/>
              <a:buChar char="•"/>
            </a:pPr>
            <a:r>
              <a:rPr lang="en-US" sz="2800" dirty="0" smtClean="0">
                <a:solidFill>
                  <a:prstClr val="black"/>
                </a:solidFill>
                <a:latin typeface="Times New Roman" panose="02020603050405020304" pitchFamily="18" charset="0"/>
                <a:cs typeface="Times New Roman" panose="02020603050405020304" pitchFamily="18" charset="0"/>
              </a:rPr>
              <a:t>Moderate</a:t>
            </a:r>
          </a:p>
          <a:p>
            <a:pPr marL="914400" lvl="1" indent="-457200">
              <a:lnSpc>
                <a:spcPct val="150000"/>
              </a:lnSpc>
              <a:buFont typeface="Arial" panose="020B0604020202020204" pitchFamily="34" charset="0"/>
              <a:buChar char="•"/>
            </a:pPr>
            <a:r>
              <a:rPr lang="en-US" sz="2400" dirty="0" smtClean="0">
                <a:solidFill>
                  <a:prstClr val="black"/>
                </a:solidFill>
                <a:latin typeface="Times New Roman" panose="02020603050405020304" pitchFamily="18" charset="0"/>
                <a:cs typeface="Times New Roman" panose="02020603050405020304" pitchFamily="18" charset="0"/>
              </a:rPr>
              <a:t>↑ Breath and HR</a:t>
            </a:r>
          </a:p>
        </p:txBody>
      </p:sp>
      <p:sp>
        <p:nvSpPr>
          <p:cNvPr id="8" name="Rectangle 7"/>
          <p:cNvSpPr/>
          <p:nvPr/>
        </p:nvSpPr>
        <p:spPr>
          <a:xfrm>
            <a:off x="241170" y="2154537"/>
            <a:ext cx="3402227" cy="2400657"/>
          </a:xfrm>
          <a:prstGeom prst="rect">
            <a:avLst/>
          </a:prstGeom>
        </p:spPr>
        <p:txBody>
          <a:bodyPr wrap="square">
            <a:spAutoFit/>
          </a:bodyPr>
          <a:lstStyle/>
          <a:p>
            <a:pPr marL="457200" indent="-457200">
              <a:lnSpc>
                <a:spcPct val="150000"/>
              </a:lnSpc>
              <a:buFont typeface="Arial" panose="020B0604020202020204" pitchFamily="34" charset="0"/>
              <a:buChar char="•"/>
            </a:pPr>
            <a:endParaRPr lang="en-US" sz="2400" dirty="0">
              <a:solidFill>
                <a:prstClr val="black"/>
              </a:solidFill>
              <a:latin typeface="Times New Roman" panose="02020603050405020304" pitchFamily="18" charset="0"/>
              <a:cs typeface="Times New Roman" panose="02020603050405020304" pitchFamily="18" charset="0"/>
            </a:endParaRPr>
          </a:p>
          <a:p>
            <a:pPr marL="457200" lvl="0" indent="-457200">
              <a:lnSpc>
                <a:spcPct val="150000"/>
              </a:lnSpc>
              <a:buFont typeface="Arial" panose="020B0604020202020204" pitchFamily="34" charset="0"/>
              <a:buChar char="•"/>
            </a:pPr>
            <a:r>
              <a:rPr lang="en-US" sz="2800" dirty="0">
                <a:solidFill>
                  <a:prstClr val="black"/>
                </a:solidFill>
                <a:latin typeface="Times New Roman" panose="02020603050405020304" pitchFamily="18" charset="0"/>
                <a:cs typeface="Times New Roman" panose="02020603050405020304" pitchFamily="18" charset="0"/>
              </a:rPr>
              <a:t>Individualized</a:t>
            </a:r>
          </a:p>
          <a:p>
            <a:pPr marL="914400" lvl="1" indent="-457200">
              <a:lnSpc>
                <a:spcPct val="150000"/>
              </a:lnSpc>
              <a:buFont typeface="Arial" panose="020B0604020202020204" pitchFamily="34" charset="0"/>
              <a:buChar char="•"/>
            </a:pPr>
            <a:r>
              <a:rPr lang="en-US" sz="2400" dirty="0">
                <a:solidFill>
                  <a:prstClr val="black"/>
                </a:solidFill>
                <a:latin typeface="Times New Roman" panose="02020603050405020304" pitchFamily="18" charset="0"/>
                <a:cs typeface="Times New Roman" panose="02020603050405020304" pitchFamily="18" charset="0"/>
              </a:rPr>
              <a:t>Any activity</a:t>
            </a:r>
          </a:p>
          <a:p>
            <a:pPr marL="914400" lvl="1" indent="-457200">
              <a:lnSpc>
                <a:spcPct val="150000"/>
              </a:lnSpc>
              <a:buFont typeface="Arial" panose="020B0604020202020204" pitchFamily="34" charset="0"/>
              <a:buChar char="•"/>
            </a:pPr>
            <a:r>
              <a:rPr lang="en-US" sz="2400" dirty="0">
                <a:solidFill>
                  <a:prstClr val="black"/>
                </a:solidFill>
                <a:latin typeface="Times New Roman" panose="02020603050405020304" pitchFamily="18" charset="0"/>
                <a:cs typeface="Times New Roman" panose="02020603050405020304" pitchFamily="18" charset="0"/>
              </a:rPr>
              <a:t>3 x </a:t>
            </a:r>
            <a:r>
              <a:rPr lang="en-US" sz="2400" dirty="0" err="1">
                <a:solidFill>
                  <a:prstClr val="black"/>
                </a:solidFill>
                <a:latin typeface="Times New Roman" panose="02020603050405020304" pitchFamily="18" charset="0"/>
                <a:cs typeface="Times New Roman" panose="02020603050405020304" pitchFamily="18" charset="0"/>
              </a:rPr>
              <a:t>wk</a:t>
            </a:r>
            <a:r>
              <a:rPr lang="en-US" sz="2400" dirty="0">
                <a:solidFill>
                  <a:prstClr val="black"/>
                </a:solidFill>
                <a:latin typeface="Times New Roman" panose="02020603050405020304" pitchFamily="18" charset="0"/>
                <a:cs typeface="Times New Roman" panose="02020603050405020304" pitchFamily="18" charset="0"/>
              </a:rPr>
              <a:t> @ 5-30min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8688" y="1484776"/>
            <a:ext cx="4970065" cy="2792703"/>
          </a:xfrm>
          <a:prstGeom prst="rect">
            <a:avLst/>
          </a:prstGeom>
          <a:ln w="19050">
            <a:solidFill>
              <a:schemeClr val="tx1"/>
            </a:solidFill>
          </a:ln>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1000" r="9044"/>
          <a:stretch/>
        </p:blipFill>
        <p:spPr>
          <a:xfrm>
            <a:off x="6678688" y="4357496"/>
            <a:ext cx="2618725" cy="1801368"/>
          </a:xfrm>
          <a:prstGeom prst="rect">
            <a:avLst/>
          </a:prstGeom>
          <a:ln w="12700">
            <a:solidFill>
              <a:schemeClr val="tx1"/>
            </a:solidFill>
          </a:ln>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r="11799"/>
          <a:stretch/>
        </p:blipFill>
        <p:spPr>
          <a:xfrm>
            <a:off x="9262169" y="4357496"/>
            <a:ext cx="2386584" cy="1802143"/>
          </a:xfrm>
          <a:prstGeom prst="rect">
            <a:avLst/>
          </a:prstGeom>
          <a:ln w="12700">
            <a:solidFill>
              <a:schemeClr val="tx1"/>
            </a:solidFill>
          </a:ln>
        </p:spPr>
      </p:pic>
    </p:spTree>
    <p:extLst>
      <p:ext uri="{BB962C8B-B14F-4D97-AF65-F5344CB8AC3E}">
        <p14:creationId xmlns:p14="http://schemas.microsoft.com/office/powerpoint/2010/main" val="14706376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877325" y="1153667"/>
            <a:ext cx="6157731" cy="5394960"/>
          </a:xfrm>
          <a:prstGeom prst="rect">
            <a:avLst/>
          </a:prstGeom>
          <a:solidFill>
            <a:schemeClr val="bg1"/>
          </a:solidFill>
        </p:spPr>
        <p:txBody>
          <a:bodyPr wrap="square" rtlCol="0">
            <a:spAutoFit/>
          </a:bodyPr>
          <a:lstStyle/>
          <a:p>
            <a:endParaRPr lang="en-US" dirty="0"/>
          </a:p>
        </p:txBody>
      </p:sp>
      <p:sp>
        <p:nvSpPr>
          <p:cNvPr id="2" name="Rectangle 1"/>
          <p:cNvSpPr/>
          <p:nvPr/>
        </p:nvSpPr>
        <p:spPr>
          <a:xfrm>
            <a:off x="123568" y="37070"/>
            <a:ext cx="3173754" cy="646331"/>
          </a:xfrm>
          <a:prstGeom prst="rect">
            <a:avLst/>
          </a:prstGeom>
        </p:spPr>
        <p:txBody>
          <a:bodyPr wrap="none">
            <a:spAutoFit/>
          </a:bodyPr>
          <a:lstStyle/>
          <a:p>
            <a:pPr lvl="0"/>
            <a:r>
              <a:rPr lang="en-US" sz="3600" dirty="0">
                <a:solidFill>
                  <a:prstClr val="white"/>
                </a:solidFill>
                <a:latin typeface="Times New Roman" panose="02020603050405020304" pitchFamily="18" charset="0"/>
                <a:cs typeface="Times New Roman" panose="02020603050405020304" pitchFamily="18" charset="0"/>
              </a:rPr>
              <a:t>Fitness Training</a:t>
            </a:r>
          </a:p>
        </p:txBody>
      </p:sp>
      <p:sp>
        <p:nvSpPr>
          <p:cNvPr id="3" name="Rectangle 2"/>
          <p:cNvSpPr/>
          <p:nvPr/>
        </p:nvSpPr>
        <p:spPr>
          <a:xfrm>
            <a:off x="366584" y="1046597"/>
            <a:ext cx="6096000" cy="4185761"/>
          </a:xfrm>
          <a:prstGeom prst="rect">
            <a:avLst/>
          </a:prstGeom>
        </p:spPr>
        <p:txBody>
          <a:bodyPr>
            <a:spAutoFit/>
          </a:bodyPr>
          <a:lstStyle/>
          <a:p>
            <a:pPr lvl="0"/>
            <a:r>
              <a:rPr lang="en-US" sz="3200" b="1" dirty="0" smtClean="0">
                <a:solidFill>
                  <a:prstClr val="black"/>
                </a:solidFill>
                <a:latin typeface="Times New Roman" panose="02020603050405020304" pitchFamily="18" charset="0"/>
                <a:cs typeface="Times New Roman" panose="02020603050405020304" pitchFamily="18" charset="0"/>
              </a:rPr>
              <a:t>Balance and Flexibility</a:t>
            </a:r>
            <a:endParaRPr lang="en-US" sz="3200" b="1" dirty="0">
              <a:solidFill>
                <a:prstClr val="black"/>
              </a:solidFill>
              <a:latin typeface="Times New Roman" panose="02020603050405020304" pitchFamily="18" charset="0"/>
              <a:cs typeface="Times New Roman" panose="02020603050405020304" pitchFamily="18" charset="0"/>
            </a:endParaRPr>
          </a:p>
          <a:p>
            <a:pPr marL="457200" lvl="0" indent="-457200">
              <a:lnSpc>
                <a:spcPct val="150000"/>
              </a:lnSpc>
              <a:buFont typeface="Arial" panose="020B0604020202020204" pitchFamily="34" charset="0"/>
              <a:buChar char="•"/>
            </a:pPr>
            <a:r>
              <a:rPr lang="en-US" sz="2800" dirty="0" smtClean="0">
                <a:solidFill>
                  <a:prstClr val="black"/>
                </a:solidFill>
                <a:latin typeface="Times New Roman" panose="02020603050405020304" pitchFamily="18" charset="0"/>
                <a:cs typeface="Times New Roman" panose="02020603050405020304" pitchFamily="18" charset="0"/>
              </a:rPr>
              <a:t>Balance</a:t>
            </a:r>
          </a:p>
          <a:p>
            <a:pPr marL="914400" lvl="1" indent="-457200">
              <a:lnSpc>
                <a:spcPct val="150000"/>
              </a:lnSpc>
              <a:buFont typeface="Arial" panose="020B0604020202020204" pitchFamily="34" charset="0"/>
              <a:buChar char="•"/>
            </a:pPr>
            <a:r>
              <a:rPr lang="en-US" sz="2400" dirty="0" smtClean="0">
                <a:solidFill>
                  <a:prstClr val="black"/>
                </a:solidFill>
                <a:latin typeface="Times New Roman" panose="02020603050405020304" pitchFamily="18" charset="0"/>
                <a:cs typeface="Times New Roman" panose="02020603050405020304" pitchFamily="18" charset="0"/>
              </a:rPr>
              <a:t>10-15min</a:t>
            </a:r>
            <a:r>
              <a:rPr lang="en-US" sz="2800" dirty="0" smtClean="0">
                <a:solidFill>
                  <a:prstClr val="black"/>
                </a:solidFill>
                <a:latin typeface="Times New Roman" panose="02020603050405020304" pitchFamily="18" charset="0"/>
                <a:cs typeface="Times New Roman" panose="02020603050405020304" pitchFamily="18" charset="0"/>
              </a:rPr>
              <a:t>.</a:t>
            </a:r>
          </a:p>
          <a:p>
            <a:pPr marL="914400" lvl="1" indent="-457200">
              <a:lnSpc>
                <a:spcPct val="150000"/>
              </a:lnSpc>
              <a:buFont typeface="Arial" panose="020B0604020202020204" pitchFamily="34" charset="0"/>
              <a:buChar char="•"/>
            </a:pPr>
            <a:r>
              <a:rPr lang="en-US" sz="2400" dirty="0" smtClean="0">
                <a:solidFill>
                  <a:prstClr val="black"/>
                </a:solidFill>
                <a:latin typeface="Times New Roman" panose="02020603050405020304" pitchFamily="18" charset="0"/>
                <a:cs typeface="Times New Roman" panose="02020603050405020304" pitchFamily="18" charset="0"/>
              </a:rPr>
              <a:t>3x wk. following resistance</a:t>
            </a:r>
          </a:p>
          <a:p>
            <a:pPr marL="457200" lvl="0" indent="-457200">
              <a:lnSpc>
                <a:spcPct val="150000"/>
              </a:lnSpc>
              <a:buFont typeface="Arial" panose="020B0604020202020204" pitchFamily="34" charset="0"/>
              <a:buChar char="•"/>
            </a:pPr>
            <a:r>
              <a:rPr lang="en-US" sz="2800" dirty="0" smtClean="0">
                <a:solidFill>
                  <a:prstClr val="black"/>
                </a:solidFill>
                <a:latin typeface="Times New Roman" panose="02020603050405020304" pitchFamily="18" charset="0"/>
                <a:cs typeface="Times New Roman" panose="02020603050405020304" pitchFamily="18" charset="0"/>
              </a:rPr>
              <a:t>Flexibility</a:t>
            </a:r>
            <a:endParaRPr lang="en-US" sz="2800" dirty="0">
              <a:solidFill>
                <a:prstClr val="black"/>
              </a:solidFill>
              <a:latin typeface="Times New Roman" panose="02020603050405020304" pitchFamily="18" charset="0"/>
              <a:cs typeface="Times New Roman" panose="02020603050405020304" pitchFamily="18" charset="0"/>
            </a:endParaRPr>
          </a:p>
          <a:p>
            <a:pPr marL="914400" lvl="1" indent="-457200">
              <a:lnSpc>
                <a:spcPct val="150000"/>
              </a:lnSpc>
              <a:buFont typeface="Arial" panose="020B0604020202020204" pitchFamily="34" charset="0"/>
              <a:buChar char="•"/>
            </a:pPr>
            <a:r>
              <a:rPr lang="en-US" sz="2400" dirty="0" smtClean="0">
                <a:solidFill>
                  <a:prstClr val="black"/>
                </a:solidFill>
                <a:latin typeface="Times New Roman" panose="02020603050405020304" pitchFamily="18" charset="0"/>
                <a:cs typeface="Times New Roman" panose="02020603050405020304" pitchFamily="18" charset="0"/>
              </a:rPr>
              <a:t>10-15min</a:t>
            </a:r>
            <a:endParaRPr lang="en-US" sz="2400" dirty="0">
              <a:solidFill>
                <a:prstClr val="black"/>
              </a:solidFill>
              <a:latin typeface="Times New Roman" panose="02020603050405020304" pitchFamily="18" charset="0"/>
              <a:cs typeface="Times New Roman" panose="02020603050405020304" pitchFamily="18" charset="0"/>
            </a:endParaRPr>
          </a:p>
          <a:p>
            <a:pPr marL="914400" lvl="1" indent="-457200">
              <a:lnSpc>
                <a:spcPct val="150000"/>
              </a:lnSpc>
              <a:buFont typeface="Arial" panose="020B0604020202020204" pitchFamily="34" charset="0"/>
              <a:buChar char="•"/>
            </a:pPr>
            <a:r>
              <a:rPr lang="en-US" sz="2400" dirty="0">
                <a:solidFill>
                  <a:prstClr val="black"/>
                </a:solidFill>
                <a:latin typeface="Times New Roman" panose="02020603050405020304" pitchFamily="18" charset="0"/>
                <a:cs typeface="Times New Roman" panose="02020603050405020304" pitchFamily="18" charset="0"/>
              </a:rPr>
              <a:t>3 x </a:t>
            </a:r>
            <a:r>
              <a:rPr lang="en-US" sz="2400" dirty="0" smtClean="0">
                <a:solidFill>
                  <a:prstClr val="black"/>
                </a:solidFill>
                <a:latin typeface="Times New Roman" panose="02020603050405020304" pitchFamily="18" charset="0"/>
                <a:cs typeface="Times New Roman" panose="02020603050405020304" pitchFamily="18" charset="0"/>
              </a:rPr>
              <a:t>wk. following cardio activity</a:t>
            </a:r>
            <a:endParaRPr lang="en-US" sz="2400" dirty="0">
              <a:solidFill>
                <a:prstClr val="black"/>
              </a:solidFill>
              <a:latin typeface="Times New Roman" panose="02020603050405020304" pitchFamily="18" charset="0"/>
              <a:cs typeface="Times New Roman" panose="02020603050405020304" pitchFamily="18" charset="0"/>
            </a:endParaRPr>
          </a:p>
        </p:txBody>
      </p:sp>
      <p:pic>
        <p:nvPicPr>
          <p:cNvPr id="6" name="Picture 5" descr="C:\Users\Casey\AppData\Local\Microsoft\Windows\INetCache\Content.Word\IMG_0729.jpg"/>
          <p:cNvPicPr/>
          <p:nvPr/>
        </p:nvPicPr>
        <p:blipFill rotWithShape="1">
          <a:blip r:embed="rId3">
            <a:extLst>
              <a:ext uri="{28A0092B-C50C-407E-A947-70E740481C1C}">
                <a14:useLocalDpi xmlns:a14="http://schemas.microsoft.com/office/drawing/2010/main" val="0"/>
              </a:ext>
            </a:extLst>
          </a:blip>
          <a:srcRect l="1102" t="21053" r="24544" b="18011"/>
          <a:stretch/>
        </p:blipFill>
        <p:spPr bwMode="auto">
          <a:xfrm rot="5400000">
            <a:off x="5663993" y="2753219"/>
            <a:ext cx="1340129" cy="692333"/>
          </a:xfrm>
          <a:prstGeom prst="rect">
            <a:avLst/>
          </a:prstGeom>
          <a:noFill/>
          <a:ln>
            <a:noFill/>
          </a:ln>
          <a:extLst>
            <a:ext uri="{53640926-AAD7-44D8-BBD7-CCE9431645EC}">
              <a14:shadowObscured xmlns:a14="http://schemas.microsoft.com/office/drawing/2010/main"/>
            </a:ext>
          </a:extLst>
        </p:spPr>
      </p:pic>
      <p:sp>
        <p:nvSpPr>
          <p:cNvPr id="7" name="TextBox 6"/>
          <p:cNvSpPr txBox="1"/>
          <p:nvPr/>
        </p:nvSpPr>
        <p:spPr>
          <a:xfrm>
            <a:off x="5895611" y="1883392"/>
            <a:ext cx="1170513" cy="338554"/>
          </a:xfrm>
          <a:prstGeom prst="rect">
            <a:avLst/>
          </a:prstGeom>
          <a:noFill/>
        </p:spPr>
        <p:txBody>
          <a:bodyPr wrap="none" rtlCol="0">
            <a:spAutoFit/>
          </a:bodyPr>
          <a:lstStyle/>
          <a:p>
            <a:r>
              <a:rPr lang="en-US" sz="1600" b="1" dirty="0" smtClean="0">
                <a:latin typeface="Times New Roman" panose="02020603050405020304" pitchFamily="18" charset="0"/>
                <a:cs typeface="Times New Roman" panose="02020603050405020304" pitchFamily="18" charset="0"/>
              </a:rPr>
              <a:t>Side Lunge</a:t>
            </a:r>
            <a:endParaRPr lang="en-US" sz="1600" b="1" dirty="0">
              <a:latin typeface="Times New Roman" panose="02020603050405020304" pitchFamily="18" charset="0"/>
              <a:cs typeface="Times New Roman" panose="02020603050405020304" pitchFamily="18" charset="0"/>
            </a:endParaRPr>
          </a:p>
        </p:txBody>
      </p:sp>
      <p:pic>
        <p:nvPicPr>
          <p:cNvPr id="8" name="Picture 7" descr="C:\Users\Casey\AppData\Local\Microsoft\Windows\INetCache\Content.Word\IMG_0717.jpg"/>
          <p:cNvPicPr/>
          <p:nvPr/>
        </p:nvPicPr>
        <p:blipFill rotWithShape="1">
          <a:blip r:embed="rId4">
            <a:extLst>
              <a:ext uri="{28A0092B-C50C-407E-A947-70E740481C1C}">
                <a14:useLocalDpi xmlns:a14="http://schemas.microsoft.com/office/drawing/2010/main" val="0"/>
              </a:ext>
            </a:extLst>
          </a:blip>
          <a:srcRect l="12660" t="23910" r="27994" b="5016"/>
          <a:stretch/>
        </p:blipFill>
        <p:spPr bwMode="auto">
          <a:xfrm rot="5400000">
            <a:off x="10710710" y="2774516"/>
            <a:ext cx="949853" cy="828278"/>
          </a:xfrm>
          <a:prstGeom prst="rect">
            <a:avLst/>
          </a:prstGeom>
          <a:noFill/>
          <a:ln>
            <a:noFill/>
          </a:ln>
          <a:extLst>
            <a:ext uri="{53640926-AAD7-44D8-BBD7-CCE9431645EC}">
              <a14:shadowObscured xmlns:a14="http://schemas.microsoft.com/office/drawing/2010/main"/>
            </a:ext>
          </a:extLst>
        </p:spPr>
      </p:pic>
      <p:sp>
        <p:nvSpPr>
          <p:cNvPr id="9" name="TextBox 8"/>
          <p:cNvSpPr txBox="1"/>
          <p:nvPr/>
        </p:nvSpPr>
        <p:spPr>
          <a:xfrm>
            <a:off x="10602046" y="1883392"/>
            <a:ext cx="1167179" cy="338554"/>
          </a:xfrm>
          <a:prstGeom prst="rect">
            <a:avLst/>
          </a:prstGeom>
          <a:noFill/>
        </p:spPr>
        <p:txBody>
          <a:bodyPr wrap="none" rtlCol="0">
            <a:spAutoFit/>
          </a:bodyPr>
          <a:lstStyle/>
          <a:p>
            <a:r>
              <a:rPr lang="en-US" sz="1600" b="1" dirty="0" smtClean="0">
                <a:latin typeface="Times New Roman" panose="02020603050405020304" pitchFamily="18" charset="0"/>
                <a:cs typeface="Times New Roman" panose="02020603050405020304" pitchFamily="18" charset="0"/>
              </a:rPr>
              <a:t>Heel to Toe</a:t>
            </a:r>
            <a:endParaRPr lang="en-US" sz="1600" b="1" dirty="0">
              <a:latin typeface="Times New Roman" panose="02020603050405020304" pitchFamily="18" charset="0"/>
              <a:cs typeface="Times New Roman" panose="02020603050405020304" pitchFamily="18" charset="0"/>
            </a:endParaRPr>
          </a:p>
        </p:txBody>
      </p:sp>
      <p:pic>
        <p:nvPicPr>
          <p:cNvPr id="10" name="Picture 9" descr="C:\Users\Casey\AppData\Local\Microsoft\Windows\INetCache\Content.Word\IMG_0719.jpg"/>
          <p:cNvPicPr/>
          <p:nvPr/>
        </p:nvPicPr>
        <p:blipFill rotWithShape="1">
          <a:blip r:embed="rId5">
            <a:extLst>
              <a:ext uri="{28A0092B-C50C-407E-A947-70E740481C1C}">
                <a14:useLocalDpi xmlns:a14="http://schemas.microsoft.com/office/drawing/2010/main" val="0"/>
              </a:ext>
            </a:extLst>
          </a:blip>
          <a:srcRect l="1" t="20147" r="43146" b="21009"/>
          <a:stretch/>
        </p:blipFill>
        <p:spPr bwMode="auto">
          <a:xfrm rot="5400000">
            <a:off x="8311440" y="2788311"/>
            <a:ext cx="949851" cy="702332"/>
          </a:xfrm>
          <a:prstGeom prst="rect">
            <a:avLst/>
          </a:prstGeom>
          <a:noFill/>
          <a:ln>
            <a:noFill/>
          </a:ln>
          <a:extLst>
            <a:ext uri="{53640926-AAD7-44D8-BBD7-CCE9431645EC}">
              <a14:shadowObscured xmlns:a14="http://schemas.microsoft.com/office/drawing/2010/main"/>
            </a:ext>
          </a:extLst>
        </p:spPr>
      </p:pic>
      <p:sp>
        <p:nvSpPr>
          <p:cNvPr id="11" name="Rectangle 10"/>
          <p:cNvSpPr/>
          <p:nvPr/>
        </p:nvSpPr>
        <p:spPr>
          <a:xfrm>
            <a:off x="8216145" y="1883392"/>
            <a:ext cx="1140440" cy="338554"/>
          </a:xfrm>
          <a:prstGeom prst="rect">
            <a:avLst/>
          </a:prstGeom>
        </p:spPr>
        <p:txBody>
          <a:bodyPr wrap="none">
            <a:spAutoFit/>
          </a:bodyPr>
          <a:lstStyle/>
          <a:p>
            <a:pPr lvl="0"/>
            <a:r>
              <a:rPr lang="en-US" sz="1600" b="1" dirty="0" smtClean="0">
                <a:solidFill>
                  <a:prstClr val="black"/>
                </a:solidFill>
                <a:latin typeface="Times New Roman" panose="02020603050405020304" pitchFamily="18" charset="0"/>
                <a:cs typeface="Times New Roman" panose="02020603050405020304" pitchFamily="18" charset="0"/>
              </a:rPr>
              <a:t>Toe Stands</a:t>
            </a:r>
            <a:endParaRPr lang="en-US" sz="1600" b="1" dirty="0">
              <a:solidFill>
                <a:prstClr val="black"/>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8129967" y="1326251"/>
            <a:ext cx="1226618"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Balance</a:t>
            </a:r>
            <a:endParaRPr lang="en-US" sz="2400" b="1" dirty="0">
              <a:latin typeface="Times New Roman" panose="02020603050405020304" pitchFamily="18" charset="0"/>
              <a:cs typeface="Times New Roman" panose="02020603050405020304" pitchFamily="18" charset="0"/>
            </a:endParaRPr>
          </a:p>
        </p:txBody>
      </p:sp>
      <p:cxnSp>
        <p:nvCxnSpPr>
          <p:cNvPr id="14" name="Straight Connector 13"/>
          <p:cNvCxnSpPr/>
          <p:nvPr/>
        </p:nvCxnSpPr>
        <p:spPr>
          <a:xfrm>
            <a:off x="5877326" y="2399235"/>
            <a:ext cx="6157731" cy="25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877325" y="3825272"/>
            <a:ext cx="6157731" cy="25875"/>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8129967" y="4056104"/>
            <a:ext cx="1515158" cy="461665"/>
          </a:xfrm>
          <a:prstGeom prst="rect">
            <a:avLst/>
          </a:prstGeom>
        </p:spPr>
        <p:txBody>
          <a:bodyPr wrap="none">
            <a:spAutoFit/>
          </a:bodyPr>
          <a:lstStyle/>
          <a:p>
            <a:pPr lvl="0"/>
            <a:r>
              <a:rPr lang="en-US" sz="2400" b="1" dirty="0" smtClean="0">
                <a:solidFill>
                  <a:prstClr val="black"/>
                </a:solidFill>
                <a:latin typeface="Times New Roman" panose="02020603050405020304" pitchFamily="18" charset="0"/>
                <a:cs typeface="Times New Roman" panose="02020603050405020304" pitchFamily="18" charset="0"/>
              </a:rPr>
              <a:t>Flexibility</a:t>
            </a:r>
            <a:endParaRPr lang="en-US" sz="2400" b="1" dirty="0">
              <a:solidFill>
                <a:prstClr val="black"/>
              </a:solidFill>
              <a:latin typeface="Times New Roman" panose="02020603050405020304" pitchFamily="18" charset="0"/>
              <a:cs typeface="Times New Roman" panose="02020603050405020304" pitchFamily="18" charset="0"/>
            </a:endParaRPr>
          </a:p>
        </p:txBody>
      </p:sp>
      <p:pic>
        <p:nvPicPr>
          <p:cNvPr id="21" name="Picture 20" descr="C:\Users\Casey\AppData\Local\Microsoft\Windows\INetCache\Content.Word\IMG_0766.jpg"/>
          <p:cNvPicPr/>
          <p:nvPr/>
        </p:nvPicPr>
        <p:blipFill rotWithShape="1">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l="23015" t="20469" r="25061" b="17070"/>
          <a:stretch/>
        </p:blipFill>
        <p:spPr bwMode="auto">
          <a:xfrm rot="5400000">
            <a:off x="5879409" y="5464560"/>
            <a:ext cx="1074364" cy="760181"/>
          </a:xfrm>
          <a:prstGeom prst="rect">
            <a:avLst/>
          </a:prstGeom>
          <a:noFill/>
          <a:ln>
            <a:noFill/>
          </a:ln>
          <a:extLst>
            <a:ext uri="{53640926-AAD7-44D8-BBD7-CCE9431645EC}">
              <a14:shadowObscured xmlns:a14="http://schemas.microsoft.com/office/drawing/2010/main"/>
            </a:ext>
          </a:extLst>
        </p:spPr>
      </p:pic>
      <p:pic>
        <p:nvPicPr>
          <p:cNvPr id="22" name="Picture 21" descr="C:\Users\Casey\AppData\Local\Microsoft\Windows\INetCache\Content.Word\IMG_0767.jpg"/>
          <p:cNvPicPr/>
          <p:nvPr/>
        </p:nvPicPr>
        <p:blipFill rotWithShape="1">
          <a:blip r:embed="rId8">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val="0"/>
              </a:ext>
            </a:extLst>
          </a:blip>
          <a:srcRect l="15861" t="25939" r="35801" b="23221"/>
          <a:stretch/>
        </p:blipFill>
        <p:spPr bwMode="auto">
          <a:xfrm rot="5400000">
            <a:off x="7254467" y="5489027"/>
            <a:ext cx="998948" cy="553202"/>
          </a:xfrm>
          <a:prstGeom prst="rect">
            <a:avLst/>
          </a:prstGeom>
          <a:noFill/>
          <a:ln>
            <a:noFill/>
          </a:ln>
          <a:extLst>
            <a:ext uri="{53640926-AAD7-44D8-BBD7-CCE9431645EC}">
              <a14:shadowObscured xmlns:a14="http://schemas.microsoft.com/office/drawing/2010/main"/>
            </a:ext>
          </a:extLst>
        </p:spPr>
      </p:pic>
      <p:sp>
        <p:nvSpPr>
          <p:cNvPr id="23" name="Rectangle 22"/>
          <p:cNvSpPr/>
          <p:nvPr/>
        </p:nvSpPr>
        <p:spPr>
          <a:xfrm>
            <a:off x="5877327" y="4621112"/>
            <a:ext cx="2484976" cy="338554"/>
          </a:xfrm>
          <a:prstGeom prst="rect">
            <a:avLst/>
          </a:prstGeom>
        </p:spPr>
        <p:txBody>
          <a:bodyPr wrap="none">
            <a:spAutoFit/>
          </a:bodyPr>
          <a:lstStyle/>
          <a:p>
            <a:pPr lvl="0"/>
            <a:r>
              <a:rPr lang="en-US" sz="1600" b="1" dirty="0" smtClean="0">
                <a:solidFill>
                  <a:prstClr val="black"/>
                </a:solidFill>
                <a:latin typeface="Times New Roman" panose="02020603050405020304" pitchFamily="18" charset="0"/>
                <a:cs typeface="Times New Roman" panose="02020603050405020304" pitchFamily="18" charset="0"/>
              </a:rPr>
              <a:t>Gluteal and hip abductors</a:t>
            </a:r>
            <a:endParaRPr lang="en-US" sz="1600" b="1" dirty="0">
              <a:solidFill>
                <a:prstClr val="black"/>
              </a:solidFill>
              <a:latin typeface="Times New Roman" panose="02020603050405020304" pitchFamily="18" charset="0"/>
              <a:cs typeface="Times New Roman" panose="02020603050405020304" pitchFamily="18" charset="0"/>
            </a:endParaRPr>
          </a:p>
        </p:txBody>
      </p:sp>
      <p:pic>
        <p:nvPicPr>
          <p:cNvPr id="24" name="Picture 23"/>
          <p:cNvPicPr/>
          <p:nvPr/>
        </p:nvPicPr>
        <p:blipFill>
          <a:blip r:embed="rId10">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0051645" y="4959666"/>
            <a:ext cx="761443" cy="1323264"/>
          </a:xfrm>
          <a:prstGeom prst="rect">
            <a:avLst/>
          </a:prstGeom>
          <a:noFill/>
        </p:spPr>
      </p:pic>
      <p:pic>
        <p:nvPicPr>
          <p:cNvPr id="25" name="Picture 24"/>
          <p:cNvPicPr/>
          <p:nvPr/>
        </p:nvPicPr>
        <p:blipFill>
          <a:blip r:embed="rId12" cstate="print">
            <a:extLst>
              <a:ext uri="{BEBA8EAE-BF5A-486C-A8C5-ECC9F3942E4B}">
                <a14:imgProps xmlns:a14="http://schemas.microsoft.com/office/drawing/2010/main">
                  <a14:imgLayer r:embed="rId1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1115413" y="4907120"/>
            <a:ext cx="700546" cy="1335210"/>
          </a:xfrm>
          <a:prstGeom prst="rect">
            <a:avLst/>
          </a:prstGeom>
          <a:noFill/>
        </p:spPr>
      </p:pic>
      <p:sp>
        <p:nvSpPr>
          <p:cNvPr id="26" name="Rectangle 25"/>
          <p:cNvSpPr/>
          <p:nvPr/>
        </p:nvSpPr>
        <p:spPr>
          <a:xfrm>
            <a:off x="9750938" y="4621112"/>
            <a:ext cx="2124299" cy="338554"/>
          </a:xfrm>
          <a:prstGeom prst="rect">
            <a:avLst/>
          </a:prstGeom>
        </p:spPr>
        <p:txBody>
          <a:bodyPr wrap="none">
            <a:spAutoFit/>
          </a:bodyPr>
          <a:lstStyle/>
          <a:p>
            <a:pPr lvl="0"/>
            <a:r>
              <a:rPr lang="en-US" sz="1600" b="1" dirty="0" smtClean="0">
                <a:solidFill>
                  <a:prstClr val="black"/>
                </a:solidFill>
                <a:latin typeface="Times New Roman" panose="02020603050405020304" pitchFamily="18" charset="0"/>
                <a:cs typeface="Times New Roman" panose="02020603050405020304" pitchFamily="18" charset="0"/>
              </a:rPr>
              <a:t>Shoulders/Rhomboids</a:t>
            </a:r>
            <a:endParaRPr lang="en-US" sz="16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69577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1328" y="0"/>
            <a:ext cx="2262158" cy="646331"/>
          </a:xfrm>
          <a:prstGeom prst="rect">
            <a:avLst/>
          </a:prstGeom>
        </p:spPr>
        <p:txBody>
          <a:bodyPr wrap="none">
            <a:spAutoFit/>
          </a:bodyPr>
          <a:lstStyle/>
          <a:p>
            <a:pPr lvl="0"/>
            <a:r>
              <a:rPr lang="en-US" sz="3600" dirty="0" smtClean="0">
                <a:solidFill>
                  <a:prstClr val="white"/>
                </a:solidFill>
                <a:latin typeface="Times New Roman" panose="02020603050405020304" pitchFamily="18" charset="0"/>
                <a:cs typeface="Times New Roman" panose="02020603050405020304" pitchFamily="18" charset="0"/>
              </a:rPr>
              <a:t>Enrollment</a:t>
            </a:r>
            <a:endParaRPr lang="en-US" sz="3600" dirty="0">
              <a:solidFill>
                <a:prstClr val="white"/>
              </a:solidFill>
              <a:latin typeface="Times New Roman" panose="02020603050405020304" pitchFamily="18" charset="0"/>
              <a:cs typeface="Times New Roman" panose="02020603050405020304" pitchFamily="18" charset="0"/>
            </a:endParaRPr>
          </a:p>
        </p:txBody>
      </p:sp>
      <p:sp>
        <p:nvSpPr>
          <p:cNvPr id="3" name="Rectangle 2"/>
          <p:cNvSpPr/>
          <p:nvPr/>
        </p:nvSpPr>
        <p:spPr>
          <a:xfrm>
            <a:off x="221328" y="1110105"/>
            <a:ext cx="3714030" cy="2769989"/>
          </a:xfrm>
          <a:prstGeom prst="rect">
            <a:avLst/>
          </a:prstGeom>
        </p:spPr>
        <p:txBody>
          <a:bodyPr wrap="none">
            <a:spAutoFit/>
          </a:bodyPr>
          <a:lstStyle/>
          <a:p>
            <a:pPr lvl="0">
              <a:lnSpc>
                <a:spcPct val="150000"/>
              </a:lnSpc>
            </a:pPr>
            <a:r>
              <a:rPr lang="en-US" sz="3200" b="1" dirty="0" smtClean="0">
                <a:solidFill>
                  <a:prstClr val="black"/>
                </a:solidFill>
                <a:latin typeface="Times New Roman" panose="02020603050405020304" pitchFamily="18" charset="0"/>
                <a:cs typeface="Times New Roman" panose="02020603050405020304" pitchFamily="18" charset="0"/>
              </a:rPr>
              <a:t>Current Enrollment</a:t>
            </a:r>
            <a:endParaRPr lang="en-US" sz="3200" b="1" dirty="0">
              <a:solidFill>
                <a:prstClr val="black"/>
              </a:solidFill>
              <a:latin typeface="Times New Roman" panose="02020603050405020304" pitchFamily="18" charset="0"/>
              <a:cs typeface="Times New Roman" panose="02020603050405020304" pitchFamily="18" charset="0"/>
            </a:endParaRPr>
          </a:p>
          <a:p>
            <a:pPr marL="457200" lvl="0" indent="-457200">
              <a:lnSpc>
                <a:spcPct val="150000"/>
              </a:lnSpc>
              <a:buFont typeface="Arial" panose="020B0604020202020204" pitchFamily="34" charset="0"/>
              <a:buChar char="•"/>
            </a:pPr>
            <a:r>
              <a:rPr lang="en-US" sz="3200" dirty="0" smtClean="0">
                <a:solidFill>
                  <a:prstClr val="black"/>
                </a:solidFill>
                <a:latin typeface="Times New Roman" panose="02020603050405020304" pitchFamily="18" charset="0"/>
                <a:cs typeface="Times New Roman" panose="02020603050405020304" pitchFamily="18" charset="0"/>
              </a:rPr>
              <a:t>1. subject</a:t>
            </a:r>
          </a:p>
          <a:p>
            <a:pPr marL="914400" lvl="1" indent="-457200">
              <a:lnSpc>
                <a:spcPct val="150000"/>
              </a:lnSpc>
              <a:buFont typeface="Arial" panose="020B0604020202020204" pitchFamily="34" charset="0"/>
              <a:buChar char="•"/>
            </a:pPr>
            <a:r>
              <a:rPr lang="en-US" sz="2400" dirty="0" smtClean="0">
                <a:solidFill>
                  <a:prstClr val="black"/>
                </a:solidFill>
                <a:latin typeface="Times New Roman" panose="02020603050405020304" pitchFamily="18" charset="0"/>
                <a:cs typeface="Times New Roman" panose="02020603050405020304" pitchFamily="18" charset="0"/>
              </a:rPr>
              <a:t>Week 3 </a:t>
            </a:r>
          </a:p>
          <a:p>
            <a:pPr marL="457200" indent="-457200">
              <a:lnSpc>
                <a:spcPct val="150000"/>
              </a:lnSpc>
              <a:buFont typeface="Arial" panose="020B0604020202020204" pitchFamily="34" charset="0"/>
              <a:buChar char="•"/>
            </a:pPr>
            <a:r>
              <a:rPr lang="en-US" sz="2800" dirty="0" smtClean="0">
                <a:solidFill>
                  <a:prstClr val="black"/>
                </a:solidFill>
                <a:latin typeface="Times New Roman" panose="02020603050405020304" pitchFamily="18" charset="0"/>
                <a:cs typeface="Times New Roman" panose="02020603050405020304" pitchFamily="18" charset="0"/>
              </a:rPr>
              <a:t>2. Verbal commit</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082"/>
          <a:stretch/>
        </p:blipFill>
        <p:spPr>
          <a:xfrm>
            <a:off x="5420953" y="2063579"/>
            <a:ext cx="5732466" cy="3361756"/>
          </a:xfrm>
          <a:prstGeom prst="rect">
            <a:avLst/>
          </a:prstGeom>
        </p:spPr>
      </p:pic>
    </p:spTree>
    <p:extLst>
      <p:ext uri="{BB962C8B-B14F-4D97-AF65-F5344CB8AC3E}">
        <p14:creationId xmlns:p14="http://schemas.microsoft.com/office/powerpoint/2010/main" val="23195662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4141"/>
            <a:ext cx="2548775" cy="646331"/>
          </a:xfrm>
          <a:prstGeom prst="rect">
            <a:avLst/>
          </a:prstGeom>
        </p:spPr>
        <p:txBody>
          <a:bodyPr wrap="none">
            <a:spAutoFit/>
          </a:bodyPr>
          <a:lstStyle/>
          <a:p>
            <a:pPr lvl="0"/>
            <a:r>
              <a:rPr lang="en-US" sz="3600" dirty="0" smtClean="0">
                <a:solidFill>
                  <a:prstClr val="white"/>
                </a:solidFill>
                <a:latin typeface="Times New Roman" panose="02020603050405020304" pitchFamily="18" charset="0"/>
                <a:cs typeface="Times New Roman" panose="02020603050405020304" pitchFamily="18" charset="0"/>
              </a:rPr>
              <a:t>  Thank you!</a:t>
            </a:r>
            <a:endParaRPr lang="en-US" sz="3600" dirty="0">
              <a:solidFill>
                <a:prstClr val="white"/>
              </a:solidFill>
              <a:latin typeface="Times New Roman" panose="02020603050405020304" pitchFamily="18" charset="0"/>
              <a:cs typeface="Times New Roman" panose="02020603050405020304" pitchFamily="18" charset="0"/>
            </a:endParaRPr>
          </a:p>
        </p:txBody>
      </p:sp>
      <p:sp>
        <p:nvSpPr>
          <p:cNvPr id="3" name="AutoShape 2" descr="Displaying IMG_0022.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8420" y="1223319"/>
            <a:ext cx="6808573" cy="5106430"/>
          </a:xfrm>
          <a:prstGeom prst="rect">
            <a:avLst/>
          </a:prstGeom>
        </p:spPr>
      </p:pic>
    </p:spTree>
    <p:extLst>
      <p:ext uri="{BB962C8B-B14F-4D97-AF65-F5344CB8AC3E}">
        <p14:creationId xmlns:p14="http://schemas.microsoft.com/office/powerpoint/2010/main" val="26559739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2791" y="877720"/>
            <a:ext cx="10300640" cy="6986528"/>
          </a:xfrm>
          <a:prstGeom prst="rect">
            <a:avLst/>
          </a:prstGeom>
          <a:noFill/>
        </p:spPr>
        <p:txBody>
          <a:bodyPr wrap="none" rtlCol="0">
            <a:spAutoFit/>
          </a:bodyPr>
          <a:lstStyle/>
          <a:p>
            <a:r>
              <a:rPr lang="en-US" sz="3200" b="1" dirty="0" smtClean="0">
                <a:latin typeface="Times New Roman" panose="02020603050405020304" pitchFamily="18" charset="0"/>
                <a:cs typeface="Times New Roman" panose="02020603050405020304" pitchFamily="18" charset="0"/>
              </a:rPr>
              <a:t>References</a:t>
            </a:r>
          </a:p>
          <a:p>
            <a:r>
              <a:rPr lang="en-US" dirty="0">
                <a:latin typeface="Times New Roman" panose="02020603050405020304" pitchFamily="18" charset="0"/>
                <a:cs typeface="Times New Roman" panose="02020603050405020304" pitchFamily="18" charset="0"/>
              </a:rPr>
              <a:t>Dalal, et al. (2012) Respiratory Research, 13(1), 41.</a:t>
            </a:r>
          </a:p>
          <a:p>
            <a:r>
              <a:rPr lang="en-US" dirty="0" err="1">
                <a:latin typeface="Times New Roman" panose="02020603050405020304" pitchFamily="18" charset="0"/>
                <a:cs typeface="Times New Roman" panose="02020603050405020304" pitchFamily="18" charset="0"/>
              </a:rPr>
              <a:t>Saey</a:t>
            </a:r>
            <a:r>
              <a:rPr lang="en-US" dirty="0">
                <a:latin typeface="Times New Roman" panose="02020603050405020304" pitchFamily="18" charset="0"/>
                <a:cs typeface="Times New Roman" panose="02020603050405020304" pitchFamily="18" charset="0"/>
              </a:rPr>
              <a:t>, et al. (2003) </a:t>
            </a:r>
            <a:r>
              <a:rPr lang="en-US" dirty="0" err="1">
                <a:latin typeface="Times New Roman" panose="02020603050405020304" pitchFamily="18" charset="0"/>
                <a:cs typeface="Times New Roman" panose="02020603050405020304" pitchFamily="18" charset="0"/>
              </a:rPr>
              <a:t>Am.J.Respir.Crit.Care</a:t>
            </a:r>
            <a:r>
              <a:rPr lang="en-US" dirty="0">
                <a:latin typeface="Times New Roman" panose="02020603050405020304" pitchFamily="18" charset="0"/>
                <a:cs typeface="Times New Roman" panose="02020603050405020304" pitchFamily="18" charset="0"/>
              </a:rPr>
              <a:t> Med, 168, 425-430.</a:t>
            </a:r>
          </a:p>
          <a:p>
            <a:r>
              <a:rPr lang="en-US" dirty="0" err="1">
                <a:latin typeface="Times New Roman" panose="02020603050405020304" pitchFamily="18" charset="0"/>
                <a:cs typeface="Times New Roman" panose="02020603050405020304" pitchFamily="18" charset="0"/>
              </a:rPr>
              <a:t>Roig</a:t>
            </a:r>
            <a:r>
              <a:rPr lang="en-US" dirty="0">
                <a:latin typeface="Times New Roman" panose="02020603050405020304" pitchFamily="18" charset="0"/>
                <a:cs typeface="Times New Roman" panose="02020603050405020304" pitchFamily="18" charset="0"/>
              </a:rPr>
              <a:t>, et al. (2009) Respiratory Medicine, 103(9), 1257   1269.</a:t>
            </a:r>
          </a:p>
          <a:p>
            <a:r>
              <a:rPr lang="en-US" dirty="0" err="1">
                <a:latin typeface="Times New Roman" panose="02020603050405020304" pitchFamily="18" charset="0"/>
                <a:cs typeface="Times New Roman" panose="02020603050405020304" pitchFamily="18" charset="0"/>
              </a:rPr>
              <a:t>Shrikrishna</a:t>
            </a:r>
            <a:r>
              <a:rPr lang="en-US" dirty="0">
                <a:latin typeface="Times New Roman" panose="02020603050405020304" pitchFamily="18" charset="0"/>
                <a:cs typeface="Times New Roman" panose="02020603050405020304" pitchFamily="18" charset="0"/>
              </a:rPr>
              <a:t>, et al. (2009) Quadriceps weakness in Gold Stage II COPD:  Data from the ECLIPSE study. 2009</a:t>
            </a:r>
          </a:p>
          <a:p>
            <a:r>
              <a:rPr lang="en-US" dirty="0">
                <a:latin typeface="Times New Roman" panose="02020603050405020304" pitchFamily="18" charset="0"/>
                <a:cs typeface="Times New Roman" panose="02020603050405020304" pitchFamily="18" charset="0"/>
              </a:rPr>
              <a:t>Smith, et al. (2010) Gait &amp; Posture, 31(4), 456-60.</a:t>
            </a:r>
          </a:p>
          <a:p>
            <a:r>
              <a:rPr lang="en-US" dirty="0">
                <a:latin typeface="Times New Roman" panose="02020603050405020304" pitchFamily="18" charset="0"/>
                <a:cs typeface="Times New Roman" panose="02020603050405020304" pitchFamily="18" charset="0"/>
              </a:rPr>
              <a:t>Leahy, et al. (2014) Asian Journal of Gerontology &amp;     Geriatrics, 9(2), </a:t>
            </a:r>
            <a:r>
              <a:rPr lang="en-US" dirty="0" smtClean="0">
                <a:latin typeface="Times New Roman" panose="02020603050405020304" pitchFamily="18" charset="0"/>
                <a:cs typeface="Times New Roman" panose="02020603050405020304" pitchFamily="18" charset="0"/>
              </a:rPr>
              <a:t>67-70</a:t>
            </a:r>
          </a:p>
          <a:p>
            <a:r>
              <a:rPr lang="en-US" sz="3200" b="1" dirty="0" smtClean="0">
                <a:latin typeface="Times New Roman" panose="02020603050405020304" pitchFamily="18" charset="0"/>
                <a:cs typeface="Times New Roman" panose="02020603050405020304" pitchFamily="18" charset="0"/>
              </a:rPr>
              <a:t>Image References</a:t>
            </a:r>
          </a:p>
          <a:p>
            <a:r>
              <a:rPr lang="en-US" sz="1600" dirty="0">
                <a:latin typeface="Times New Roman" panose="02020603050405020304" pitchFamily="18" charset="0"/>
                <a:cs typeface="Times New Roman" panose="02020603050405020304" pitchFamily="18" charset="0"/>
              </a:rPr>
              <a:t>Imhospital.org</a:t>
            </a:r>
          </a:p>
          <a:p>
            <a:r>
              <a:rPr lang="en-US" sz="1600" dirty="0">
                <a:latin typeface="Times New Roman" panose="02020603050405020304" pitchFamily="18" charset="0"/>
                <a:cs typeface="Times New Roman" panose="02020603050405020304" pitchFamily="18" charset="0"/>
              </a:rPr>
              <a:t>Blf.uk.org</a:t>
            </a:r>
          </a:p>
          <a:p>
            <a:r>
              <a:rPr lang="en-US" sz="1600" dirty="0" err="1">
                <a:latin typeface="Times New Roman" panose="02020603050405020304" pitchFamily="18" charset="0"/>
                <a:cs typeface="Times New Roman" panose="02020603050405020304" pitchFamily="18" charset="0"/>
              </a:rPr>
              <a:t>Cvh</a:t>
            </a:r>
            <a:r>
              <a:rPr lang="en-US" sz="1600" dirty="0">
                <a:latin typeface="Times New Roman" panose="02020603050405020304" pitchFamily="18" charset="0"/>
                <a:cs typeface="Times New Roman" panose="02020603050405020304" pitchFamily="18" charset="0"/>
              </a:rPr>
              <a:t>. On.ca</a:t>
            </a:r>
          </a:p>
          <a:p>
            <a:r>
              <a:rPr lang="en-US" sz="1600" dirty="0">
                <a:latin typeface="Times New Roman" panose="02020603050405020304" pitchFamily="18" charset="0"/>
                <a:cs typeface="Times New Roman" panose="02020603050405020304" pitchFamily="18" charset="0"/>
              </a:rPr>
              <a:t>Heathinaging.org</a:t>
            </a:r>
          </a:p>
          <a:p>
            <a:r>
              <a:rPr lang="en-US" sz="1600" dirty="0">
                <a:latin typeface="Times New Roman" panose="02020603050405020304" pitchFamily="18" charset="0"/>
                <a:cs typeface="Times New Roman" panose="02020603050405020304" pitchFamily="18" charset="0"/>
              </a:rPr>
              <a:t>Albawellness.net</a:t>
            </a:r>
          </a:p>
          <a:p>
            <a:r>
              <a:rPr lang="en-US" sz="1600" dirty="0">
                <a:latin typeface="Times New Roman" panose="02020603050405020304" pitchFamily="18" charset="0"/>
                <a:cs typeface="Times New Roman" panose="02020603050405020304" pitchFamily="18" charset="0"/>
              </a:rPr>
              <a:t>Wholehealthinsider.com</a:t>
            </a:r>
          </a:p>
          <a:p>
            <a:r>
              <a:rPr lang="en-US" sz="1600" dirty="0">
                <a:latin typeface="Times New Roman" panose="02020603050405020304" pitchFamily="18" charset="0"/>
                <a:cs typeface="Times New Roman" panose="02020603050405020304" pitchFamily="18" charset="0"/>
              </a:rPr>
              <a:t>Healthcentral.com</a:t>
            </a:r>
          </a:p>
          <a:p>
            <a:r>
              <a:rPr lang="en-US" sz="1600" dirty="0">
                <a:latin typeface="Times New Roman" panose="02020603050405020304" pitchFamily="18" charset="0"/>
                <a:cs typeface="Times New Roman" panose="02020603050405020304" pitchFamily="18" charset="0"/>
              </a:rPr>
              <a:t>Rehabsmarter.com</a:t>
            </a:r>
          </a:p>
          <a:p>
            <a:r>
              <a:rPr lang="en-US" sz="1600" dirty="0">
                <a:latin typeface="Times New Roman" panose="02020603050405020304" pitchFamily="18" charset="0"/>
                <a:cs typeface="Times New Roman" panose="02020603050405020304" pitchFamily="18" charset="0"/>
              </a:rPr>
              <a:t>Papermasters.com</a:t>
            </a:r>
          </a:p>
          <a:p>
            <a:r>
              <a:rPr lang="en-US" sz="1600" dirty="0" smtClean="0">
                <a:latin typeface="Times New Roman" panose="02020603050405020304" pitchFamily="18" charset="0"/>
                <a:cs typeface="Times New Roman" panose="02020603050405020304" pitchFamily="18" charset="0"/>
              </a:rPr>
              <a:t>Nerdreactor.com</a:t>
            </a:r>
          </a:p>
          <a:p>
            <a:r>
              <a:rPr lang="en-US" sz="1600" dirty="0" smtClean="0">
                <a:latin typeface="Times New Roman" panose="02020603050405020304" pitchFamily="18" charset="0"/>
                <a:cs typeface="Times New Roman" panose="02020603050405020304" pitchFamily="18" charset="0"/>
              </a:rPr>
              <a:t>Dibibloomquist.com</a:t>
            </a:r>
          </a:p>
          <a:p>
            <a:r>
              <a:rPr lang="en-US" sz="1600" dirty="0" smtClean="0">
                <a:latin typeface="Times New Roman" panose="02020603050405020304" pitchFamily="18" charset="0"/>
                <a:cs typeface="Times New Roman" panose="02020603050405020304" pitchFamily="18" charset="0"/>
              </a:rPr>
              <a:t>Huffingtonpost.com</a:t>
            </a:r>
            <a:endParaRPr lang="en-US" sz="1600" dirty="0">
              <a:latin typeface="Times New Roman" panose="02020603050405020304" pitchFamily="18" charset="0"/>
              <a:cs typeface="Times New Roman" panose="02020603050405020304" pitchFamily="18" charset="0"/>
            </a:endParaRPr>
          </a:p>
          <a:p>
            <a:pPr>
              <a:lnSpc>
                <a:spcPct val="150000"/>
              </a:lnSpc>
            </a:pPr>
            <a:endParaRPr lang="en-US" sz="1600" b="1" dirty="0" smtClean="0"/>
          </a:p>
          <a:p>
            <a:endParaRPr lang="en-US" sz="2000" dirty="0"/>
          </a:p>
          <a:p>
            <a:endParaRPr lang="en-US" sz="2000" dirty="0"/>
          </a:p>
          <a:p>
            <a:endParaRPr lang="en-US" sz="2000" b="1" dirty="0"/>
          </a:p>
        </p:txBody>
      </p:sp>
    </p:spTree>
    <p:extLst>
      <p:ext uri="{BB962C8B-B14F-4D97-AF65-F5344CB8AC3E}">
        <p14:creationId xmlns:p14="http://schemas.microsoft.com/office/powerpoint/2010/main" val="25370324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4403" y="0"/>
            <a:ext cx="1415772" cy="646331"/>
          </a:xfrm>
          <a:prstGeom prst="rect">
            <a:avLst/>
          </a:prstGeom>
          <a:noFill/>
        </p:spPr>
        <p:txBody>
          <a:bodyPr wrap="none" rtlCol="0">
            <a:spAutoFit/>
          </a:bodyPr>
          <a:lstStyle/>
          <a:p>
            <a:r>
              <a:rPr lang="en-US" sz="3600" dirty="0" smtClean="0">
                <a:solidFill>
                  <a:schemeClr val="bg1"/>
                </a:solidFill>
                <a:latin typeface="Times New Roman" panose="02020603050405020304" pitchFamily="18" charset="0"/>
                <a:cs typeface="Times New Roman" panose="02020603050405020304" pitchFamily="18" charset="0"/>
              </a:rPr>
              <a:t>COPD</a:t>
            </a:r>
            <a:endParaRPr lang="en-US" sz="3800" dirty="0">
              <a:solidFill>
                <a:schemeClr val="bg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05916" y="895149"/>
            <a:ext cx="9295197" cy="4755148"/>
          </a:xfrm>
          <a:prstGeom prst="rect">
            <a:avLst/>
          </a:prstGeom>
          <a:noFill/>
        </p:spPr>
        <p:txBody>
          <a:bodyPr wrap="square" rtlCol="0">
            <a:spAutoFit/>
          </a:bodyPr>
          <a:lstStyle/>
          <a:p>
            <a:pPr>
              <a:lnSpc>
                <a:spcPct val="150000"/>
              </a:lnSpc>
            </a:pPr>
            <a:r>
              <a:rPr lang="en-US" sz="3200" b="1" dirty="0" smtClean="0">
                <a:latin typeface="Times New Roman" panose="02020603050405020304" pitchFamily="18" charset="0"/>
                <a:cs typeface="Times New Roman" panose="02020603050405020304" pitchFamily="18" charset="0"/>
              </a:rPr>
              <a:t>Chronic Obstructive Pulmonary Disease (COPD)</a:t>
            </a:r>
          </a:p>
          <a:p>
            <a:pPr marL="457200" indent="-457200">
              <a:lnSpc>
                <a:spcPct val="150000"/>
              </a:lnSpc>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Lower </a:t>
            </a:r>
            <a:r>
              <a:rPr lang="en-US" sz="2800" dirty="0">
                <a:latin typeface="Times New Roman" panose="02020603050405020304" pitchFamily="18" charset="0"/>
                <a:cs typeface="Times New Roman" panose="02020603050405020304" pitchFamily="18" charset="0"/>
              </a:rPr>
              <a:t>respiratory chronic, progressive </a:t>
            </a:r>
            <a:r>
              <a:rPr lang="en-US" sz="2800" dirty="0" smtClean="0">
                <a:latin typeface="Times New Roman" panose="02020603050405020304" pitchFamily="18" charset="0"/>
                <a:cs typeface="Times New Roman" panose="02020603050405020304" pitchFamily="18" charset="0"/>
              </a:rPr>
              <a:t>disorder</a:t>
            </a:r>
          </a:p>
          <a:p>
            <a:pPr marL="914400" lvl="1" indent="-45720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2-24 million in U.S.</a:t>
            </a:r>
          </a:p>
          <a:p>
            <a:pPr marL="914400" lvl="1" indent="-45720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3rd leading cause of </a:t>
            </a:r>
            <a:r>
              <a:rPr lang="en-US" sz="2400" dirty="0" smtClean="0">
                <a:latin typeface="Times New Roman" panose="02020603050405020304" pitchFamily="18" charset="0"/>
                <a:cs typeface="Times New Roman" panose="02020603050405020304" pitchFamily="18" charset="0"/>
              </a:rPr>
              <a:t>death</a:t>
            </a:r>
          </a:p>
          <a:p>
            <a:pPr marL="457200" indent="-457200">
              <a:lnSpc>
                <a:spcPct val="150000"/>
              </a:lnSpc>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Characteristics</a:t>
            </a:r>
          </a:p>
          <a:p>
            <a:pPr marL="914400" lvl="1" indent="-457200">
              <a:lnSpc>
                <a:spcPct val="15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Airflow limitation</a:t>
            </a:r>
          </a:p>
          <a:p>
            <a:pPr marL="1371600" lvl="2" indent="-457200">
              <a:lnSpc>
                <a:spcPct val="150000"/>
              </a:lnSpc>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Changing lung pathology</a:t>
            </a:r>
          </a:p>
          <a:p>
            <a:pPr marL="1828800" lvl="3" indent="-457200">
              <a:lnSpc>
                <a:spcPct val="150000"/>
              </a:lnSpc>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Leads to destruction of lung tissue</a:t>
            </a:r>
            <a:endParaRPr lang="en-US"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6274" t="1" r="8235" b="1366"/>
          <a:stretch/>
        </p:blipFill>
        <p:spPr>
          <a:xfrm>
            <a:off x="6543592" y="2574038"/>
            <a:ext cx="5252774" cy="3480253"/>
          </a:xfrm>
          <a:prstGeom prst="rect">
            <a:avLst/>
          </a:prstGeom>
        </p:spPr>
      </p:pic>
      <p:sp>
        <p:nvSpPr>
          <p:cNvPr id="7" name="Rectangle 6"/>
          <p:cNvSpPr/>
          <p:nvPr/>
        </p:nvSpPr>
        <p:spPr>
          <a:xfrm>
            <a:off x="94403" y="6054291"/>
            <a:ext cx="3734776" cy="523220"/>
          </a:xfrm>
          <a:prstGeom prst="rect">
            <a:avLst/>
          </a:prstGeom>
        </p:spPr>
        <p:txBody>
          <a:bodyPr wrap="square">
            <a:spAutoFit/>
          </a:bodyPr>
          <a:lstStyle/>
          <a:p>
            <a:r>
              <a:rPr lang="en-US" sz="1400" dirty="0" err="1">
                <a:latin typeface="Times New Roman" panose="02020603050405020304" pitchFamily="18" charset="0"/>
                <a:cs typeface="Times New Roman" panose="02020603050405020304" pitchFamily="18" charset="0"/>
              </a:rPr>
              <a:t>Dalal</a:t>
            </a:r>
            <a:r>
              <a:rPr lang="en-US" sz="1400" dirty="0">
                <a:latin typeface="Times New Roman" panose="02020603050405020304" pitchFamily="18" charset="0"/>
                <a:cs typeface="Times New Roman" panose="02020603050405020304" pitchFamily="18" charset="0"/>
              </a:rPr>
              <a:t>, et al. (2012) Respiratory Research</a:t>
            </a:r>
          </a:p>
          <a:p>
            <a:r>
              <a:rPr lang="en-US" sz="1400" dirty="0" err="1">
                <a:latin typeface="Times New Roman" panose="02020603050405020304" pitchFamily="18" charset="0"/>
                <a:cs typeface="Times New Roman" panose="02020603050405020304" pitchFamily="18" charset="0"/>
              </a:rPr>
              <a:t>Roig</a:t>
            </a:r>
            <a:r>
              <a:rPr lang="en-US" sz="1400" dirty="0">
                <a:latin typeface="Times New Roman" panose="02020603050405020304" pitchFamily="18" charset="0"/>
                <a:cs typeface="Times New Roman" panose="02020603050405020304" pitchFamily="18" charset="0"/>
              </a:rPr>
              <a:t>, et al. (2009) Respiratory Medicine</a:t>
            </a:r>
          </a:p>
        </p:txBody>
      </p:sp>
    </p:spTree>
    <p:extLst>
      <p:ext uri="{BB962C8B-B14F-4D97-AF65-F5344CB8AC3E}">
        <p14:creationId xmlns:p14="http://schemas.microsoft.com/office/powerpoint/2010/main" val="30297751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452" y="0"/>
            <a:ext cx="4492961" cy="677108"/>
          </a:xfrm>
          <a:prstGeom prst="rect">
            <a:avLst/>
          </a:prstGeom>
          <a:noFill/>
        </p:spPr>
        <p:txBody>
          <a:bodyPr wrap="none" rtlCol="0">
            <a:spAutoFit/>
          </a:bodyPr>
          <a:lstStyle/>
          <a:p>
            <a:r>
              <a:rPr lang="en-US" sz="3600" dirty="0" smtClean="0">
                <a:solidFill>
                  <a:schemeClr val="bg1"/>
                </a:solidFill>
                <a:latin typeface="Times New Roman" panose="02020603050405020304" pitchFamily="18" charset="0"/>
                <a:cs typeface="Times New Roman" panose="02020603050405020304" pitchFamily="18" charset="0"/>
              </a:rPr>
              <a:t>Causes</a:t>
            </a:r>
            <a:r>
              <a:rPr lang="en-US" sz="3800" dirty="0" smtClean="0">
                <a:solidFill>
                  <a:schemeClr val="bg1"/>
                </a:solidFill>
                <a:latin typeface="Times New Roman" panose="02020603050405020304" pitchFamily="18" charset="0"/>
                <a:cs typeface="Times New Roman" panose="02020603050405020304" pitchFamily="18" charset="0"/>
              </a:rPr>
              <a:t> and Pathology</a:t>
            </a:r>
            <a:endParaRPr lang="en-US" sz="3800" dirty="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38058" y="1039529"/>
            <a:ext cx="5683645" cy="7663636"/>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Causes </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Smoking </a:t>
            </a:r>
            <a:r>
              <a:rPr lang="en-US" sz="2800" dirty="0" smtClean="0">
                <a:latin typeface="Times New Roman" panose="02020603050405020304" pitchFamily="18" charset="0"/>
                <a:cs typeface="Times New Roman" panose="02020603050405020304" pitchFamily="18" charset="0"/>
              </a:rPr>
              <a:t>tobacco</a:t>
            </a:r>
          </a:p>
          <a:p>
            <a:pPr marL="457200" indent="-4572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Occupational hazards</a:t>
            </a:r>
          </a:p>
          <a:p>
            <a:pPr marL="457200" indent="-4572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Environmental pollution</a:t>
            </a:r>
          </a:p>
          <a:p>
            <a:pPr marL="457200" indent="-4572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Genetics</a:t>
            </a:r>
          </a:p>
          <a:p>
            <a:pPr marL="457200" indent="-457200">
              <a:buFont typeface="Arial" panose="020B0604020202020204" pitchFamily="34" charset="0"/>
              <a:buChar char="•"/>
            </a:pPr>
            <a:endParaRPr lang="en-US" sz="2800" dirty="0" smtClean="0">
              <a:latin typeface="Times New Roman" panose="02020603050405020304" pitchFamily="18" charset="0"/>
              <a:cs typeface="Times New Roman" panose="02020603050405020304" pitchFamily="18" charset="0"/>
            </a:endParaRPr>
          </a:p>
          <a:p>
            <a:r>
              <a:rPr lang="en-US" sz="3200" b="1" dirty="0" smtClean="0">
                <a:latin typeface="Times New Roman" panose="02020603050405020304" pitchFamily="18" charset="0"/>
                <a:cs typeface="Times New Roman" panose="02020603050405020304" pitchFamily="18" charset="0"/>
              </a:rPr>
              <a:t>Comorbidities</a:t>
            </a:r>
          </a:p>
          <a:p>
            <a:pPr marL="342900"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Cardiac </a:t>
            </a:r>
            <a:r>
              <a:rPr lang="en-US" sz="2800" dirty="0" smtClean="0">
                <a:latin typeface="Times New Roman" panose="02020603050405020304" pitchFamily="18" charset="0"/>
                <a:cs typeface="Times New Roman" panose="02020603050405020304" pitchFamily="18" charset="0"/>
              </a:rPr>
              <a:t>episodes</a:t>
            </a:r>
          </a:p>
          <a:p>
            <a:pPr marL="342900" indent="-3429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Osteoporosis</a:t>
            </a:r>
          </a:p>
          <a:p>
            <a:pPr marL="342900" indent="-3429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Anxiety</a:t>
            </a:r>
          </a:p>
          <a:p>
            <a:pPr marL="342900" indent="-342900">
              <a:buFont typeface="Arial" panose="020B0604020202020204" pitchFamily="34" charset="0"/>
              <a:buChar char="•"/>
            </a:pPr>
            <a:r>
              <a:rPr lang="en-US" sz="2800" b="1" dirty="0" smtClean="0">
                <a:latin typeface="Times New Roman" panose="02020603050405020304" pitchFamily="18" charset="0"/>
                <a:cs typeface="Times New Roman" panose="02020603050405020304" pitchFamily="18" charset="0"/>
              </a:rPr>
              <a:t>Depression</a:t>
            </a:r>
          </a:p>
          <a:p>
            <a:pPr marL="342900" indent="-342900">
              <a:buFont typeface="Arial" panose="020B0604020202020204" pitchFamily="34" charset="0"/>
              <a:buChar char="•"/>
            </a:pPr>
            <a:r>
              <a:rPr lang="en-US" sz="2800" b="1" dirty="0" smtClean="0">
                <a:latin typeface="Times New Roman" panose="02020603050405020304" pitchFamily="18" charset="0"/>
                <a:cs typeface="Times New Roman" panose="02020603050405020304" pitchFamily="18" charset="0"/>
              </a:rPr>
              <a:t>Muscle </a:t>
            </a:r>
            <a:r>
              <a:rPr lang="en-US" sz="2800" b="1" dirty="0">
                <a:latin typeface="Times New Roman" panose="02020603050405020304" pitchFamily="18" charset="0"/>
                <a:cs typeface="Times New Roman" panose="02020603050405020304" pitchFamily="18" charset="0"/>
              </a:rPr>
              <a:t>fatigue/decrease physical activity</a:t>
            </a:r>
          </a:p>
          <a:p>
            <a:pPr>
              <a:lnSpc>
                <a:spcPct val="150000"/>
              </a:lnSpc>
            </a:pPr>
            <a:endParaRPr lang="en-US" sz="2400" b="1" dirty="0" smtClean="0"/>
          </a:p>
          <a:p>
            <a:pPr>
              <a:lnSpc>
                <a:spcPct val="150000"/>
              </a:lnSpc>
            </a:pPr>
            <a:endParaRPr lang="en-US" sz="2400" b="1" dirty="0"/>
          </a:p>
          <a:p>
            <a:pPr>
              <a:lnSpc>
                <a:spcPct val="150000"/>
              </a:lnSpc>
            </a:pPr>
            <a:endParaRPr lang="en-US" sz="3200" b="1" dirty="0"/>
          </a:p>
        </p:txBody>
      </p:sp>
      <p:sp>
        <p:nvSpPr>
          <p:cNvPr id="4" name="TextBox 3"/>
          <p:cNvSpPr txBox="1"/>
          <p:nvPr/>
        </p:nvSpPr>
        <p:spPr>
          <a:xfrm>
            <a:off x="5943033" y="1039529"/>
            <a:ext cx="5506636" cy="2554545"/>
          </a:xfrm>
          <a:prstGeom prst="rect">
            <a:avLst/>
          </a:prstGeom>
          <a:noFill/>
        </p:spPr>
        <p:txBody>
          <a:bodyPr wrap="none" rtlCol="0">
            <a:spAutoFit/>
          </a:bodyPr>
          <a:lstStyle/>
          <a:p>
            <a:r>
              <a:rPr lang="en-US" sz="3200" b="1" dirty="0" smtClean="0">
                <a:latin typeface="Times New Roman" panose="02020603050405020304" pitchFamily="18" charset="0"/>
                <a:cs typeface="Times New Roman" panose="02020603050405020304" pitchFamily="18" charset="0"/>
              </a:rPr>
              <a:t>Pathology</a:t>
            </a:r>
          </a:p>
          <a:p>
            <a:pPr marL="342900" indent="-3429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Muscle </a:t>
            </a:r>
            <a:r>
              <a:rPr lang="en-US" sz="2800" dirty="0">
                <a:latin typeface="Times New Roman" panose="02020603050405020304" pitchFamily="18" charset="0"/>
                <a:cs typeface="Times New Roman" panose="02020603050405020304" pitchFamily="18" charset="0"/>
              </a:rPr>
              <a:t>fiber type shift </a:t>
            </a:r>
            <a:r>
              <a:rPr lang="en-US" sz="2800" dirty="0" smtClean="0">
                <a:latin typeface="Times New Roman" panose="02020603050405020304" pitchFamily="18" charset="0"/>
                <a:cs typeface="Times New Roman" panose="02020603050405020304" pitchFamily="18" charset="0"/>
              </a:rPr>
              <a:t>possibility?</a:t>
            </a:r>
          </a:p>
          <a:p>
            <a:pPr marL="342900" indent="-3429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Type </a:t>
            </a:r>
            <a:r>
              <a:rPr lang="en-US" sz="2800" dirty="0">
                <a:latin typeface="Times New Roman" panose="02020603050405020304" pitchFamily="18" charset="0"/>
                <a:cs typeface="Times New Roman" panose="02020603050405020304" pitchFamily="18" charset="0"/>
              </a:rPr>
              <a:t>I → Type II</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Mitochondria less </a:t>
            </a:r>
            <a:r>
              <a:rPr lang="en-US" sz="2400" dirty="0" smtClean="0">
                <a:latin typeface="Times New Roman" panose="02020603050405020304" pitchFamily="18" charset="0"/>
                <a:cs typeface="Times New Roman" panose="02020603050405020304" pitchFamily="18" charset="0"/>
              </a:rPr>
              <a:t>dense</a:t>
            </a:r>
          </a:p>
          <a:p>
            <a:pPr marL="800100" lvl="1"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Slower metabolism</a:t>
            </a:r>
          </a:p>
          <a:p>
            <a:pPr marL="800100" lvl="1"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Increase </a:t>
            </a:r>
            <a:r>
              <a:rPr lang="en-US" sz="2400" dirty="0">
                <a:latin typeface="Times New Roman" panose="02020603050405020304" pitchFamily="18" charset="0"/>
                <a:cs typeface="Times New Roman" panose="02020603050405020304" pitchFamily="18" charset="0"/>
              </a:rPr>
              <a:t>in fatigue and breakdown</a:t>
            </a:r>
          </a:p>
        </p:txBody>
      </p:sp>
      <p:pic>
        <p:nvPicPr>
          <p:cNvPr id="5" name="Picture 4"/>
          <p:cNvPicPr>
            <a:picLocks noChangeAspect="1"/>
          </p:cNvPicPr>
          <p:nvPr/>
        </p:nvPicPr>
        <p:blipFill>
          <a:blip r:embed="rId3"/>
          <a:stretch>
            <a:fillRect/>
          </a:stretch>
        </p:blipFill>
        <p:spPr>
          <a:xfrm>
            <a:off x="6819619" y="3473001"/>
            <a:ext cx="4651379" cy="2271351"/>
          </a:xfrm>
          <a:prstGeom prst="rect">
            <a:avLst/>
          </a:prstGeom>
        </p:spPr>
      </p:pic>
      <p:sp>
        <p:nvSpPr>
          <p:cNvPr id="6" name="Rectangle 5"/>
          <p:cNvSpPr/>
          <p:nvPr/>
        </p:nvSpPr>
        <p:spPr>
          <a:xfrm>
            <a:off x="6798625" y="5712456"/>
            <a:ext cx="5234849" cy="523220"/>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Roig, et al. (2009) Respiratory Medicine.</a:t>
            </a:r>
          </a:p>
          <a:p>
            <a:r>
              <a:rPr lang="en-US" sz="1400" dirty="0">
                <a:latin typeface="Times New Roman" panose="02020603050405020304" pitchFamily="18" charset="0"/>
                <a:cs typeface="Times New Roman" panose="02020603050405020304" pitchFamily="18" charset="0"/>
              </a:rPr>
              <a:t>Leahy, et al. (2014) Asian Journal of Gerontology &amp; Geriatrics</a:t>
            </a:r>
          </a:p>
        </p:txBody>
      </p:sp>
      <p:sp>
        <p:nvSpPr>
          <p:cNvPr id="7" name="Rectangle 6"/>
          <p:cNvSpPr/>
          <p:nvPr/>
        </p:nvSpPr>
        <p:spPr>
          <a:xfrm>
            <a:off x="6798625" y="6235676"/>
            <a:ext cx="6096000" cy="523220"/>
          </a:xfrm>
          <a:prstGeom prst="rect">
            <a:avLst/>
          </a:prstGeom>
        </p:spPr>
        <p:txBody>
          <a:bodyPr>
            <a:spAutoFit/>
          </a:bodyPr>
          <a:lstStyle/>
          <a:p>
            <a:r>
              <a:rPr lang="en-US" sz="1400" dirty="0" err="1">
                <a:latin typeface="Times New Roman" panose="02020603050405020304" pitchFamily="18" charset="0"/>
                <a:cs typeface="Times New Roman" panose="02020603050405020304" pitchFamily="18" charset="0"/>
              </a:rPr>
              <a:t>Pauwels</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Romain</a:t>
            </a:r>
            <a:r>
              <a:rPr lang="en-US" sz="1400" dirty="0">
                <a:latin typeface="Times New Roman" panose="02020603050405020304" pitchFamily="18" charset="0"/>
                <a:cs typeface="Times New Roman" panose="02020603050405020304" pitchFamily="18" charset="0"/>
              </a:rPr>
              <a:t> A., et al. (2012). American journal </a:t>
            </a:r>
            <a:endParaRPr lang="en-US" sz="1400" dirty="0" smtClean="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of </a:t>
            </a:r>
            <a:r>
              <a:rPr lang="en-US" sz="1400" dirty="0">
                <a:latin typeface="Times New Roman" panose="02020603050405020304" pitchFamily="18" charset="0"/>
                <a:cs typeface="Times New Roman" panose="02020603050405020304" pitchFamily="18" charset="0"/>
              </a:rPr>
              <a:t>respiratory and critical care medicine</a:t>
            </a:r>
          </a:p>
        </p:txBody>
      </p:sp>
    </p:spTree>
    <p:extLst>
      <p:ext uri="{BB962C8B-B14F-4D97-AF65-F5344CB8AC3E}">
        <p14:creationId xmlns:p14="http://schemas.microsoft.com/office/powerpoint/2010/main" val="18825222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5954752" cy="677108"/>
          </a:xfrm>
          <a:prstGeom prst="rect">
            <a:avLst/>
          </a:prstGeom>
          <a:noFill/>
        </p:spPr>
        <p:txBody>
          <a:bodyPr wrap="square" rtlCol="0">
            <a:spAutoFit/>
          </a:bodyPr>
          <a:lstStyle/>
          <a:p>
            <a:r>
              <a:rPr lang="en-US" sz="3800" dirty="0" smtClean="0">
                <a:solidFill>
                  <a:schemeClr val="bg1"/>
                </a:solidFill>
                <a:latin typeface="Times New Roman" panose="02020603050405020304" pitchFamily="18" charset="0"/>
                <a:cs typeface="Times New Roman" panose="02020603050405020304" pitchFamily="18" charset="0"/>
              </a:rPr>
              <a:t>Pulmonary </a:t>
            </a:r>
            <a:r>
              <a:rPr lang="en-US" sz="3600" dirty="0" smtClean="0">
                <a:solidFill>
                  <a:schemeClr val="bg1"/>
                </a:solidFill>
                <a:latin typeface="Times New Roman" panose="02020603050405020304" pitchFamily="18" charset="0"/>
                <a:cs typeface="Times New Roman" panose="02020603050405020304" pitchFamily="18" charset="0"/>
              </a:rPr>
              <a:t>Rehabilitation</a:t>
            </a:r>
            <a:endParaRPr lang="en-US" sz="3800" dirty="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67629" y="1081667"/>
            <a:ext cx="12110224" cy="7414146"/>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Multi-disciplined evidence based tool</a:t>
            </a:r>
          </a:p>
          <a:p>
            <a:pPr marL="457200" indent="-4572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Doctors, nurses, physical therapists, </a:t>
            </a:r>
          </a:p>
          <a:p>
            <a:r>
              <a:rPr lang="en-US" sz="2800" dirty="0" smtClean="0">
                <a:latin typeface="Times New Roman" panose="02020603050405020304" pitchFamily="18" charset="0"/>
                <a:cs typeface="Times New Roman" panose="02020603050405020304" pitchFamily="18" charset="0"/>
              </a:rPr>
              <a:t>     respiratory therapists, exercise specialists</a:t>
            </a:r>
          </a:p>
          <a:p>
            <a:r>
              <a:rPr lang="en-US" sz="2800" dirty="0" smtClean="0">
                <a:latin typeface="Times New Roman" panose="02020603050405020304" pitchFamily="18" charset="0"/>
                <a:cs typeface="Times New Roman" panose="02020603050405020304" pitchFamily="18" charset="0"/>
              </a:rPr>
              <a:t>     and dieticians</a:t>
            </a:r>
          </a:p>
          <a:p>
            <a:endParaRPr lang="en-US" sz="3200" b="1" dirty="0" smtClean="0">
              <a:latin typeface="Times New Roman" panose="02020603050405020304" pitchFamily="18" charset="0"/>
              <a:cs typeface="Times New Roman" panose="02020603050405020304" pitchFamily="18" charset="0"/>
            </a:endParaRPr>
          </a:p>
          <a:p>
            <a:r>
              <a:rPr lang="en-US" sz="3200" b="1" dirty="0" smtClean="0">
                <a:latin typeface="Times New Roman" panose="02020603050405020304" pitchFamily="18" charset="0"/>
                <a:cs typeface="Times New Roman" panose="02020603050405020304" pitchFamily="18" charset="0"/>
              </a:rPr>
              <a:t>Increase Independence </a:t>
            </a:r>
          </a:p>
          <a:p>
            <a:r>
              <a:rPr lang="en-US" sz="3200" b="1" dirty="0" smtClean="0">
                <a:latin typeface="Times New Roman" panose="02020603050405020304" pitchFamily="18" charset="0"/>
                <a:cs typeface="Times New Roman" panose="02020603050405020304" pitchFamily="18" charset="0"/>
              </a:rPr>
              <a:t>with individuals with COPD</a:t>
            </a:r>
          </a:p>
          <a:p>
            <a:pPr marL="457200" indent="-4572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Programs</a:t>
            </a:r>
          </a:p>
          <a:p>
            <a:pPr marL="914400" lvl="1" indent="-4572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Exercise training, smoking cessation,</a:t>
            </a:r>
          </a:p>
          <a:p>
            <a:pPr lvl="1"/>
            <a:r>
              <a:rPr lang="en-US" sz="2800" dirty="0" smtClean="0">
                <a:latin typeface="Times New Roman" panose="02020603050405020304" pitchFamily="18" charset="0"/>
                <a:cs typeface="Times New Roman" panose="02020603050405020304" pitchFamily="18" charset="0"/>
              </a:rPr>
              <a:t>     nutrition and education</a:t>
            </a:r>
            <a:endParaRPr lang="en-US" sz="1600" dirty="0" smtClean="0">
              <a:latin typeface="Times New Roman" panose="02020603050405020304" pitchFamily="18" charset="0"/>
              <a:cs typeface="Times New Roman" panose="02020603050405020304" pitchFamily="18" charset="0"/>
            </a:endParaRPr>
          </a:p>
          <a:p>
            <a:pPr lvl="0"/>
            <a:endParaRPr lang="en-US" sz="1600" dirty="0">
              <a:latin typeface="Times New Roman" panose="02020603050405020304" pitchFamily="18" charset="0"/>
              <a:cs typeface="Times New Roman" panose="02020603050405020304" pitchFamily="18" charset="0"/>
            </a:endParaRPr>
          </a:p>
          <a:p>
            <a:pPr lvl="0"/>
            <a:endParaRPr lang="en-US" sz="1600" dirty="0" smtClean="0">
              <a:latin typeface="Times New Roman" panose="02020603050405020304" pitchFamily="18" charset="0"/>
              <a:cs typeface="Times New Roman" panose="02020603050405020304" pitchFamily="18" charset="0"/>
            </a:endParaRPr>
          </a:p>
          <a:p>
            <a:pPr lvl="0"/>
            <a:r>
              <a:rPr lang="en-US" sz="1600" dirty="0" smtClean="0">
                <a:latin typeface="Times New Roman" panose="02020603050405020304" pitchFamily="18" charset="0"/>
                <a:cs typeface="Times New Roman" panose="02020603050405020304" pitchFamily="18" charset="0"/>
              </a:rPr>
              <a:t>Ro</a:t>
            </a:r>
            <a:r>
              <a:rPr lang="en-US" sz="1400" dirty="0" smtClean="0">
                <a:latin typeface="Times New Roman" panose="02020603050405020304" pitchFamily="18" charset="0"/>
                <a:cs typeface="Times New Roman" panose="02020603050405020304" pitchFamily="18" charset="0"/>
              </a:rPr>
              <a:t>chester</a:t>
            </a:r>
            <a:r>
              <a:rPr lang="en-US" sz="1400" dirty="0">
                <a:latin typeface="Times New Roman" panose="02020603050405020304" pitchFamily="18" charset="0"/>
                <a:cs typeface="Times New Roman" panose="02020603050405020304" pitchFamily="18" charset="0"/>
              </a:rPr>
              <a:t>, Carolyn L., et al.(2015).  </a:t>
            </a:r>
            <a:r>
              <a:rPr lang="en-US" sz="1400" i="1" dirty="0">
                <a:latin typeface="Times New Roman" panose="02020603050405020304" pitchFamily="18" charset="0"/>
                <a:cs typeface="Times New Roman" panose="02020603050405020304" pitchFamily="18" charset="0"/>
              </a:rPr>
              <a:t>American journal of respiratory and critical </a:t>
            </a:r>
            <a:r>
              <a:rPr lang="en-US" sz="1400" i="1" dirty="0" smtClean="0">
                <a:latin typeface="Times New Roman" panose="02020603050405020304" pitchFamily="18" charset="0"/>
                <a:cs typeface="Times New Roman" panose="02020603050405020304" pitchFamily="18" charset="0"/>
              </a:rPr>
              <a:t>care  </a:t>
            </a:r>
            <a:r>
              <a:rPr lang="en-US" sz="1400" i="1" dirty="0">
                <a:latin typeface="Times New Roman" panose="02020603050405020304" pitchFamily="18" charset="0"/>
                <a:cs typeface="Times New Roman" panose="02020603050405020304" pitchFamily="18" charset="0"/>
              </a:rPr>
              <a:t>medicine</a:t>
            </a:r>
            <a:r>
              <a:rPr lang="en-US" sz="1400" dirty="0">
                <a:latin typeface="Times New Roman" panose="02020603050405020304" pitchFamily="18" charset="0"/>
                <a:cs typeface="Times New Roman" panose="02020603050405020304" pitchFamily="18" charset="0"/>
              </a:rPr>
              <a:t>.</a:t>
            </a:r>
          </a:p>
          <a:p>
            <a:pPr lvl="0">
              <a:lnSpc>
                <a:spcPct val="107000"/>
              </a:lnSpc>
              <a:spcAft>
                <a:spcPts val="800"/>
              </a:spcAft>
            </a:pPr>
            <a:r>
              <a:rPr lang="en-US" sz="1400" dirty="0" err="1">
                <a:latin typeface="Times New Roman" panose="02020603050405020304" pitchFamily="18" charset="0"/>
                <a:ea typeface="Calibri" panose="020F0502020204030204" pitchFamily="34" charset="0"/>
                <a:cs typeface="Times New Roman" panose="02020603050405020304" pitchFamily="18" charset="0"/>
              </a:rPr>
              <a:t>Pauwels</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Romain</a:t>
            </a:r>
            <a:r>
              <a:rPr lang="en-US" sz="1400" dirty="0">
                <a:latin typeface="Times New Roman" panose="02020603050405020304" pitchFamily="18" charset="0"/>
                <a:ea typeface="Calibri" panose="020F0502020204030204" pitchFamily="34" charset="0"/>
                <a:cs typeface="Times New Roman" panose="02020603050405020304" pitchFamily="18" charset="0"/>
              </a:rPr>
              <a:t> A., et al. (2012). </a:t>
            </a:r>
            <a:r>
              <a:rPr lang="en-US" sz="1400" i="1" dirty="0">
                <a:latin typeface="Times New Roman" panose="02020603050405020304" pitchFamily="18" charset="0"/>
                <a:ea typeface="Calibri" panose="020F0502020204030204" pitchFamily="34" charset="0"/>
                <a:cs typeface="Times New Roman" panose="02020603050405020304" pitchFamily="18" charset="0"/>
              </a:rPr>
              <a:t>American journal of respiratory and critical care medicine</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lvl="1"/>
            <a:endParaRPr lang="en-US" sz="2800" dirty="0" smtClean="0">
              <a:latin typeface="Times New Roman" panose="02020603050405020304" pitchFamily="18" charset="0"/>
              <a:cs typeface="Times New Roman" panose="02020603050405020304" pitchFamily="18" charset="0"/>
            </a:endParaRPr>
          </a:p>
          <a:p>
            <a:endParaRPr lang="en-US" sz="3200" b="1" dirty="0" smtClean="0">
              <a:latin typeface="Times New Roman" panose="02020603050405020304" pitchFamily="18" charset="0"/>
              <a:cs typeface="Times New Roman" panose="02020603050405020304" pitchFamily="18" charset="0"/>
            </a:endParaRPr>
          </a:p>
          <a:p>
            <a:endParaRPr lang="en-US" sz="3200" b="1" dirty="0" smtClean="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9900" y="1242017"/>
            <a:ext cx="4059671" cy="2909431"/>
          </a:xfrm>
          <a:prstGeom prst="rect">
            <a:avLst/>
          </a:prstGeom>
        </p:spPr>
      </p:pic>
      <p:sp>
        <p:nvSpPr>
          <p:cNvPr id="6" name="Rectangle 5"/>
          <p:cNvSpPr/>
          <p:nvPr/>
        </p:nvSpPr>
        <p:spPr>
          <a:xfrm>
            <a:off x="7459539" y="4183038"/>
            <a:ext cx="6096000" cy="1692771"/>
          </a:xfrm>
          <a:prstGeom prst="rect">
            <a:avLst/>
          </a:prstGeom>
        </p:spPr>
        <p:txBody>
          <a:bodyPr>
            <a:spAutoFit/>
          </a:bodyPr>
          <a:lstStyle/>
          <a:p>
            <a:pPr lvl="0">
              <a:lnSpc>
                <a:spcPct val="150000"/>
              </a:lnSpc>
              <a:buClr>
                <a:srgbClr val="B4DCFA">
                  <a:lumMod val="25000"/>
                </a:srgbClr>
              </a:buClr>
            </a:pPr>
            <a:r>
              <a:rPr lang="en-US" sz="3200" b="1" dirty="0">
                <a:latin typeface="Times New Roman" panose="02020603050405020304" pitchFamily="18" charset="0"/>
                <a:cs typeface="Times New Roman" panose="02020603050405020304" pitchFamily="18" charset="0"/>
              </a:rPr>
              <a:t>Length and cost of PR</a:t>
            </a:r>
            <a:r>
              <a:rPr lang="en-US" sz="3200" dirty="0">
                <a:latin typeface="Times New Roman" panose="02020603050405020304" pitchFamily="18" charset="0"/>
                <a:cs typeface="Times New Roman" panose="02020603050405020304" pitchFamily="18" charset="0"/>
              </a:rPr>
              <a:t>.</a:t>
            </a:r>
          </a:p>
          <a:p>
            <a:pPr marL="457200" lvl="0" indent="-457200">
              <a:buClr>
                <a:srgbClr val="B4DCFA">
                  <a:lumMod val="25000"/>
                </a:srgbClr>
              </a:buCl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Min of </a:t>
            </a:r>
            <a:r>
              <a:rPr lang="en-US" sz="2800" dirty="0" smtClean="0">
                <a:latin typeface="Times New Roman" panose="02020603050405020304" pitchFamily="18" charset="0"/>
                <a:cs typeface="Times New Roman" panose="02020603050405020304" pitchFamily="18" charset="0"/>
              </a:rPr>
              <a:t>6weeks</a:t>
            </a:r>
          </a:p>
          <a:p>
            <a:pPr marL="457200" lvl="0" indent="-457200">
              <a:buClr>
                <a:srgbClr val="B4DCFA">
                  <a:lumMod val="25000"/>
                </a:srgbClr>
              </a:buClr>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40 </a:t>
            </a:r>
            <a:r>
              <a:rPr lang="en-US" sz="2800" dirty="0">
                <a:latin typeface="Times New Roman" panose="02020603050405020304" pitchFamily="18" charset="0"/>
                <a:cs typeface="Times New Roman" panose="02020603050405020304" pitchFamily="18" charset="0"/>
              </a:rPr>
              <a:t>sessions</a:t>
            </a:r>
          </a:p>
        </p:txBody>
      </p:sp>
    </p:spTree>
    <p:extLst>
      <p:ext uri="{BB962C8B-B14F-4D97-AF65-F5344CB8AC3E}">
        <p14:creationId xmlns:p14="http://schemas.microsoft.com/office/powerpoint/2010/main" val="32256269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7036420" cy="646331"/>
          </a:xfrm>
          <a:prstGeom prst="rect">
            <a:avLst/>
          </a:prstGeom>
          <a:noFill/>
        </p:spPr>
        <p:txBody>
          <a:bodyPr wrap="square" rtlCol="0">
            <a:spAutoFit/>
          </a:bodyPr>
          <a:lstStyle/>
          <a:p>
            <a:r>
              <a:rPr lang="en-US" sz="3600" dirty="0" smtClean="0">
                <a:solidFill>
                  <a:schemeClr val="bg1"/>
                </a:solidFill>
                <a:latin typeface="Times New Roman" panose="02020603050405020304" pitchFamily="18" charset="0"/>
                <a:cs typeface="Times New Roman" panose="02020603050405020304" pitchFamily="18" charset="0"/>
              </a:rPr>
              <a:t>Pulmonary Rehabilitation</a:t>
            </a:r>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23385" y="1159321"/>
            <a:ext cx="5430644" cy="4955203"/>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Enrollment</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COPD</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Emphysema</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Asthma</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Chronic bronchitis</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Pulmonary </a:t>
            </a:r>
            <a:r>
              <a:rPr lang="en-US" sz="2800" dirty="0" smtClean="0">
                <a:latin typeface="Times New Roman" panose="02020603050405020304" pitchFamily="18" charset="0"/>
                <a:cs typeface="Times New Roman" panose="02020603050405020304" pitchFamily="18" charset="0"/>
              </a:rPr>
              <a:t>fibrosis</a:t>
            </a:r>
          </a:p>
          <a:p>
            <a:endParaRPr lang="en-US" sz="2800" dirty="0">
              <a:latin typeface="Times New Roman" panose="02020603050405020304" pitchFamily="18" charset="0"/>
              <a:cs typeface="Times New Roman" panose="02020603050405020304" pitchFamily="18" charset="0"/>
            </a:endParaRPr>
          </a:p>
          <a:p>
            <a:r>
              <a:rPr lang="en-US" sz="3200" b="1" dirty="0" smtClean="0">
                <a:latin typeface="Times New Roman" panose="02020603050405020304" pitchFamily="18" charset="0"/>
                <a:cs typeface="Times New Roman" panose="02020603050405020304" pitchFamily="18" charset="0"/>
              </a:rPr>
              <a:t>Physicians referral</a:t>
            </a:r>
          </a:p>
          <a:p>
            <a:pPr marL="457200" indent="-4572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Staff </a:t>
            </a:r>
            <a:r>
              <a:rPr lang="en-US" sz="2800" dirty="0">
                <a:latin typeface="Times New Roman" panose="02020603050405020304" pitchFamily="18" charset="0"/>
                <a:cs typeface="Times New Roman" panose="02020603050405020304" pitchFamily="18" charset="0"/>
              </a:rPr>
              <a:t>contact for appointment</a:t>
            </a:r>
          </a:p>
          <a:p>
            <a:endParaRPr lang="en-US" sz="2800" dirty="0">
              <a:latin typeface="Times New Roman" panose="02020603050405020304" pitchFamily="18" charset="0"/>
              <a:cs typeface="Times New Roman" panose="02020603050405020304" pitchFamily="18" charset="0"/>
            </a:endParaRPr>
          </a:p>
          <a:p>
            <a:endParaRPr lang="en-US" sz="2800" dirty="0"/>
          </a:p>
        </p:txBody>
      </p:sp>
      <p:sp>
        <p:nvSpPr>
          <p:cNvPr id="4" name="TextBox 3"/>
          <p:cNvSpPr txBox="1"/>
          <p:nvPr/>
        </p:nvSpPr>
        <p:spPr>
          <a:xfrm>
            <a:off x="7582829" y="1170473"/>
            <a:ext cx="3858322" cy="2800767"/>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Diagnosis</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History of associated symptoms</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Spirometry FEV1/FVC &lt; 0.70</a:t>
            </a:r>
          </a:p>
          <a:p>
            <a:pPr marL="457200" indent="-457200">
              <a:buFont typeface="Arial" panose="020B0604020202020204" pitchFamily="34" charset="0"/>
              <a:buChar char="•"/>
            </a:pPr>
            <a:endParaRPr lang="en-US" sz="32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 r="34219" b="86"/>
          <a:stretch/>
        </p:blipFill>
        <p:spPr>
          <a:xfrm>
            <a:off x="7593980" y="3661722"/>
            <a:ext cx="3810704" cy="2864238"/>
          </a:xfrm>
          <a:prstGeom prst="rect">
            <a:avLst/>
          </a:prstGeom>
        </p:spPr>
      </p:pic>
      <p:sp>
        <p:nvSpPr>
          <p:cNvPr id="6" name="Rectangle 5"/>
          <p:cNvSpPr/>
          <p:nvPr/>
        </p:nvSpPr>
        <p:spPr>
          <a:xfrm>
            <a:off x="199316" y="6358423"/>
            <a:ext cx="7857290" cy="307777"/>
          </a:xfrm>
          <a:prstGeom prst="rect">
            <a:avLst/>
          </a:prstGeom>
        </p:spPr>
        <p:txBody>
          <a:bodyPr wrap="square">
            <a:spAutoFit/>
          </a:bodyPr>
          <a:lstStyle/>
          <a:p>
            <a:r>
              <a:rPr lang="en-US" sz="1400" dirty="0" err="1"/>
              <a:t>Pauwels</a:t>
            </a:r>
            <a:r>
              <a:rPr lang="en-US" sz="1400" dirty="0"/>
              <a:t>, </a:t>
            </a:r>
            <a:r>
              <a:rPr lang="en-US" sz="1400" dirty="0" err="1"/>
              <a:t>Romain</a:t>
            </a:r>
            <a:r>
              <a:rPr lang="en-US" sz="1400" dirty="0"/>
              <a:t> A., et al. (2012). American journal of respiratory and critical care medicine</a:t>
            </a:r>
          </a:p>
        </p:txBody>
      </p:sp>
    </p:spTree>
    <p:extLst>
      <p:ext uri="{BB962C8B-B14F-4D97-AF65-F5344CB8AC3E}">
        <p14:creationId xmlns:p14="http://schemas.microsoft.com/office/powerpoint/2010/main" val="14972736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0361"/>
            <a:ext cx="4865434" cy="646331"/>
          </a:xfrm>
          <a:prstGeom prst="rect">
            <a:avLst/>
          </a:prstGeom>
        </p:spPr>
        <p:txBody>
          <a:bodyPr wrap="none">
            <a:spAutoFit/>
          </a:bodyPr>
          <a:lstStyle/>
          <a:p>
            <a:r>
              <a:rPr lang="en-US" sz="3600" dirty="0" smtClean="0">
                <a:solidFill>
                  <a:schemeClr val="bg1"/>
                </a:solidFill>
                <a:latin typeface="Times New Roman" panose="02020603050405020304" pitchFamily="18" charset="0"/>
                <a:cs typeface="Times New Roman" panose="02020603050405020304" pitchFamily="18" charset="0"/>
              </a:rPr>
              <a:t> Benefits and Limitations</a:t>
            </a:r>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44966" y="1081668"/>
            <a:ext cx="11797990" cy="5570756"/>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Overall Benefits</a:t>
            </a:r>
          </a:p>
          <a:p>
            <a:pPr marL="457200" indent="-4572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Improve </a:t>
            </a:r>
            <a:r>
              <a:rPr lang="en-US" sz="2800" dirty="0">
                <a:latin typeface="Times New Roman" panose="02020603050405020304" pitchFamily="18" charset="0"/>
                <a:cs typeface="Times New Roman" panose="02020603050405020304" pitchFamily="18" charset="0"/>
              </a:rPr>
              <a:t>Ex. </a:t>
            </a:r>
            <a:r>
              <a:rPr lang="en-US" sz="2800" dirty="0" smtClean="0">
                <a:latin typeface="Times New Roman" panose="02020603050405020304" pitchFamily="18" charset="0"/>
                <a:cs typeface="Times New Roman" panose="02020603050405020304" pitchFamily="18" charset="0"/>
              </a:rPr>
              <a:t>Capacity</a:t>
            </a:r>
          </a:p>
          <a:p>
            <a:pPr marL="457200" indent="-4572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Reduces </a:t>
            </a:r>
            <a:r>
              <a:rPr lang="en-US" sz="2800" dirty="0">
                <a:latin typeface="Times New Roman" panose="02020603050405020304" pitchFamily="18" charset="0"/>
                <a:cs typeface="Times New Roman" panose="02020603050405020304" pitchFamily="18" charset="0"/>
              </a:rPr>
              <a:t>intensity of </a:t>
            </a:r>
            <a:r>
              <a:rPr lang="en-US" sz="2800" dirty="0" smtClean="0">
                <a:latin typeface="Times New Roman" panose="02020603050405020304" pitchFamily="18" charset="0"/>
                <a:cs typeface="Times New Roman" panose="02020603050405020304" pitchFamily="18" charset="0"/>
              </a:rPr>
              <a:t>breathlessness</a:t>
            </a:r>
          </a:p>
          <a:p>
            <a:pPr marL="457200" indent="-4572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Improves </a:t>
            </a:r>
            <a:r>
              <a:rPr lang="en-US" sz="2800" dirty="0">
                <a:latin typeface="Times New Roman" panose="02020603050405020304" pitchFamily="18" charset="0"/>
                <a:cs typeface="Times New Roman" panose="02020603050405020304" pitchFamily="18" charset="0"/>
              </a:rPr>
              <a:t>overall quality of </a:t>
            </a:r>
            <a:r>
              <a:rPr lang="en-US" sz="2800" dirty="0" smtClean="0">
                <a:latin typeface="Times New Roman" panose="02020603050405020304" pitchFamily="18" charset="0"/>
                <a:cs typeface="Times New Roman" panose="02020603050405020304" pitchFamily="18" charset="0"/>
              </a:rPr>
              <a:t>life</a:t>
            </a:r>
          </a:p>
          <a:p>
            <a:pPr marL="457200" indent="-4572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Reduces hospitalization</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r>
              <a:rPr lang="en-US" sz="3200" b="1" dirty="0" smtClean="0">
                <a:latin typeface="Times New Roman" panose="02020603050405020304" pitchFamily="18" charset="0"/>
                <a:cs typeface="Times New Roman" panose="02020603050405020304" pitchFamily="18" charset="0"/>
              </a:rPr>
              <a:t>                                            </a:t>
            </a:r>
          </a:p>
          <a:p>
            <a:r>
              <a:rPr lang="en-US" sz="3200" b="1" dirty="0" smtClean="0">
                <a:latin typeface="Times New Roman" panose="02020603050405020304" pitchFamily="18" charset="0"/>
                <a:cs typeface="Times New Roman" panose="02020603050405020304" pitchFamily="18" charset="0"/>
              </a:rPr>
              <a:t>Limitations</a:t>
            </a:r>
            <a:endParaRPr lang="en-US" sz="28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Once released, you’re on your own.</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Positive results start declining</a:t>
            </a:r>
          </a:p>
          <a:p>
            <a:pPr marL="457200" indent="-457200">
              <a:buFont typeface="Arial" panose="020B0604020202020204" pitchFamily="34" charset="0"/>
              <a:buChar char="•"/>
            </a:pPr>
            <a:endParaRPr lang="en-US" sz="3200" b="1" dirty="0" smtClean="0"/>
          </a:p>
          <a:p>
            <a:endParaRPr lang="en-US" sz="3200" b="1" dirty="0"/>
          </a:p>
        </p:txBody>
      </p:sp>
      <p:sp>
        <p:nvSpPr>
          <p:cNvPr id="7" name="Rectangle 6"/>
          <p:cNvSpPr/>
          <p:nvPr/>
        </p:nvSpPr>
        <p:spPr>
          <a:xfrm>
            <a:off x="6348761" y="1595735"/>
            <a:ext cx="6096000" cy="1815882"/>
          </a:xfrm>
          <a:prstGeom prst="rect">
            <a:avLst/>
          </a:prstGeom>
        </p:spPr>
        <p:txBody>
          <a:bodyPr>
            <a:spAutoFit/>
          </a:bodyPr>
          <a:lstStyle/>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Reduces </a:t>
            </a:r>
            <a:r>
              <a:rPr lang="en-US" sz="2800" dirty="0" smtClean="0">
                <a:latin typeface="Times New Roman" panose="02020603050405020304" pitchFamily="18" charset="0"/>
                <a:cs typeface="Times New Roman" panose="02020603050405020304" pitchFamily="18" charset="0"/>
              </a:rPr>
              <a:t>depression</a:t>
            </a:r>
          </a:p>
          <a:p>
            <a:pPr marL="457200" indent="-4572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Improves mortality</a:t>
            </a:r>
          </a:p>
          <a:p>
            <a:pPr marL="457200" indent="-4572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Improves </a:t>
            </a:r>
            <a:r>
              <a:rPr lang="en-US" sz="2800" dirty="0">
                <a:latin typeface="Times New Roman" panose="02020603050405020304" pitchFamily="18" charset="0"/>
                <a:cs typeface="Times New Roman" panose="02020603050405020304" pitchFamily="18" charset="0"/>
              </a:rPr>
              <a:t>recovery time after an exacerbation</a:t>
            </a:r>
          </a:p>
        </p:txBody>
      </p:sp>
      <p:sp>
        <p:nvSpPr>
          <p:cNvPr id="8" name="Rectangle 7"/>
          <p:cNvSpPr/>
          <p:nvPr/>
        </p:nvSpPr>
        <p:spPr>
          <a:xfrm>
            <a:off x="5846956" y="5971738"/>
            <a:ext cx="6096000" cy="584775"/>
          </a:xfrm>
          <a:prstGeom prst="rect">
            <a:avLst/>
          </a:prstGeom>
        </p:spPr>
        <p:txBody>
          <a:bodyPr>
            <a:spAutoFit/>
          </a:bodyPr>
          <a:lstStyle/>
          <a:p>
            <a:r>
              <a:rPr lang="en-US" sz="1600" dirty="0"/>
              <a:t>Rochester, Carolyn L., et al.(2015).  American journal of respiratory and critical care medicine</a:t>
            </a:r>
          </a:p>
        </p:txBody>
      </p:sp>
    </p:spTree>
    <p:extLst>
      <p:ext uri="{BB962C8B-B14F-4D97-AF65-F5344CB8AC3E}">
        <p14:creationId xmlns:p14="http://schemas.microsoft.com/office/powerpoint/2010/main" val="32508655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906" y="-21857"/>
            <a:ext cx="4661854" cy="707886"/>
          </a:xfrm>
          <a:prstGeom prst="rect">
            <a:avLst/>
          </a:prstGeom>
        </p:spPr>
        <p:txBody>
          <a:bodyPr wrap="none">
            <a:spAutoFit/>
          </a:bodyPr>
          <a:lstStyle/>
          <a:p>
            <a:r>
              <a:rPr lang="en-US" sz="4000" dirty="0" smtClean="0">
                <a:solidFill>
                  <a:schemeClr val="bg1"/>
                </a:solidFill>
                <a:latin typeface="Times New Roman" panose="02020603050405020304" pitchFamily="18" charset="0"/>
                <a:cs typeface="Times New Roman" panose="02020603050405020304" pitchFamily="18" charset="0"/>
              </a:rPr>
              <a:t>Maintenance</a:t>
            </a:r>
            <a:r>
              <a:rPr lang="en-US" dirty="0" smtClean="0">
                <a:solidFill>
                  <a:schemeClr val="bg1"/>
                </a:solidFill>
                <a:latin typeface="Times New Roman" panose="02020603050405020304" pitchFamily="18" charset="0"/>
                <a:cs typeface="Times New Roman" panose="02020603050405020304" pitchFamily="18" charset="0"/>
              </a:rPr>
              <a:t> </a:t>
            </a:r>
            <a:r>
              <a:rPr lang="en-US" sz="3600" dirty="0" smtClean="0">
                <a:solidFill>
                  <a:schemeClr val="bg1"/>
                </a:solidFill>
                <a:latin typeface="Times New Roman" panose="02020603050405020304" pitchFamily="18" charset="0"/>
                <a:cs typeface="Times New Roman" panose="02020603050405020304" pitchFamily="18" charset="0"/>
              </a:rPr>
              <a:t>Programs</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6019" y="4161169"/>
            <a:ext cx="4839629" cy="1877437"/>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 Post- Care Declination</a:t>
            </a:r>
          </a:p>
          <a:p>
            <a:pPr marL="457200" indent="-457200">
              <a:lnSpc>
                <a:spcPct val="150000"/>
              </a:lnSpc>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Low self confidence</a:t>
            </a:r>
          </a:p>
          <a:p>
            <a:pPr marL="457200" indent="-457200">
              <a:lnSpc>
                <a:spcPct val="150000"/>
              </a:lnSpc>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Lack of infrastructure</a:t>
            </a:r>
            <a:endParaRPr lang="en-US" sz="2800" dirty="0">
              <a:latin typeface="Times New Roman" panose="02020603050405020304" pitchFamily="18" charset="0"/>
              <a:cs typeface="Times New Roman" panose="02020603050405020304" pitchFamily="18" charset="0"/>
            </a:endParaRPr>
          </a:p>
        </p:txBody>
      </p:sp>
      <p:sp>
        <p:nvSpPr>
          <p:cNvPr id="5" name="Rectangle 4"/>
          <p:cNvSpPr/>
          <p:nvPr/>
        </p:nvSpPr>
        <p:spPr>
          <a:xfrm>
            <a:off x="26019" y="847934"/>
            <a:ext cx="6096000" cy="2123658"/>
          </a:xfrm>
          <a:prstGeom prst="rect">
            <a:avLst/>
          </a:prstGeom>
        </p:spPr>
        <p:txBody>
          <a:bodyPr>
            <a:spAutoFit/>
          </a:bodyPr>
          <a:lstStyle/>
          <a:p>
            <a:pPr lvl="0">
              <a:lnSpc>
                <a:spcPct val="150000"/>
              </a:lnSpc>
              <a:buClr>
                <a:srgbClr val="B4DCFA">
                  <a:lumMod val="25000"/>
                </a:srgbClr>
              </a:buClr>
            </a:pPr>
            <a:r>
              <a:rPr lang="en-US" sz="3200" b="1" dirty="0" smtClean="0">
                <a:latin typeface="Times New Roman" panose="02020603050405020304" pitchFamily="18" charset="0"/>
                <a:cs typeface="Times New Roman" panose="02020603050405020304" pitchFamily="18" charset="0"/>
              </a:rPr>
              <a:t> Recommended</a:t>
            </a:r>
          </a:p>
          <a:p>
            <a:pPr marL="457200" lvl="0" indent="-457200">
              <a:lnSpc>
                <a:spcPct val="150000"/>
              </a:lnSpc>
              <a:buClr>
                <a:srgbClr val="B4DCFA">
                  <a:lumMod val="25000"/>
                </a:srgbClr>
              </a:buClr>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Literature </a:t>
            </a:r>
            <a:r>
              <a:rPr lang="en-US" sz="2800" dirty="0">
                <a:latin typeface="Times New Roman" panose="02020603050405020304" pitchFamily="18" charset="0"/>
                <a:cs typeface="Times New Roman" panose="02020603050405020304" pitchFamily="18" charset="0"/>
              </a:rPr>
              <a:t>on Ex. and </a:t>
            </a:r>
            <a:r>
              <a:rPr lang="en-US" sz="2800" dirty="0" smtClean="0">
                <a:latin typeface="Times New Roman" panose="02020603050405020304" pitchFamily="18" charset="0"/>
                <a:cs typeface="Times New Roman" panose="02020603050405020304" pitchFamily="18" charset="0"/>
              </a:rPr>
              <a:t>nutrition</a:t>
            </a:r>
          </a:p>
          <a:p>
            <a:pPr marL="457200" lvl="0" indent="-457200">
              <a:lnSpc>
                <a:spcPct val="150000"/>
              </a:lnSpc>
              <a:buClr>
                <a:srgbClr val="B4DCFA">
                  <a:lumMod val="25000"/>
                </a:srgbClr>
              </a:buClr>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Continue </a:t>
            </a:r>
            <a:r>
              <a:rPr lang="en-US" sz="2800" dirty="0">
                <a:latin typeface="Times New Roman" panose="02020603050405020304" pitchFamily="18" charset="0"/>
                <a:cs typeface="Times New Roman" panose="02020603050405020304" pitchFamily="18" charset="0"/>
              </a:rPr>
              <a:t>exercise on your own</a:t>
            </a:r>
          </a:p>
        </p:txBody>
      </p:sp>
      <mc:AlternateContent xmlns:mc="http://schemas.openxmlformats.org/markup-compatibility/2006" xmlns:a14="http://schemas.microsoft.com/office/drawing/2010/main">
        <mc:Choice Requires="a14">
          <p:sp>
            <p:nvSpPr>
              <p:cNvPr id="6" name="Rectangle 5"/>
              <p:cNvSpPr/>
              <p:nvPr/>
            </p:nvSpPr>
            <p:spPr>
              <a:xfrm>
                <a:off x="5316951" y="2746833"/>
                <a:ext cx="6058694" cy="1651912"/>
              </a:xfrm>
              <a:prstGeom prst="rect">
                <a:avLst/>
              </a:prstGeom>
              <a:solidFill>
                <a:schemeClr val="bg1">
                  <a:lumMod val="95000"/>
                </a:schemeClr>
              </a:solidFill>
              <a:ln w="12700" cap="flat" cmpd="sng" algn="ctr">
                <a:solidFill>
                  <a:schemeClr val="tx1"/>
                </a:solidFill>
                <a:prstDash val="solid"/>
                <a:miter lim="800000"/>
              </a:ln>
              <a:effectLst/>
            </p:spPr>
            <p:txBody>
              <a:bodyPr rtlCol="0" anchor="ctr"/>
              <a:lstStyle/>
              <a:p>
                <a:pPr lvl="0" algn="ctr"/>
                <a:r>
                  <a:rPr lang="en-US" sz="2800" dirty="0" smtClean="0">
                    <a:solidFill>
                      <a:schemeClr val="tx1"/>
                    </a:solidFill>
                    <a:effectLst>
                      <a:outerShdw blurRad="50800" dist="38100" dir="8100000" algn="tr" rotWithShape="0">
                        <a:prstClr val="black">
                          <a:alpha val="40000"/>
                        </a:prstClr>
                      </a:outerShdw>
                    </a:effectLst>
                    <a:latin typeface="Century Gothic" panose="020B0502020202020204"/>
                  </a:rPr>
                  <a:t>Disappointment = </a:t>
                </a:r>
                <a14:m>
                  <m:oMath xmlns:m="http://schemas.openxmlformats.org/officeDocument/2006/math">
                    <m:f>
                      <m:fPr>
                        <m:ctrlPr>
                          <a:rPr lang="en-US" sz="2800" i="1">
                            <a:solidFill>
                              <a:schemeClr val="tx1"/>
                            </a:solidFill>
                            <a:effectLst>
                              <a:outerShdw blurRad="50800" dist="38100" dir="8100000" algn="tr" rotWithShape="0">
                                <a:prstClr val="black">
                                  <a:alpha val="40000"/>
                                </a:prstClr>
                              </a:outerShdw>
                            </a:effectLst>
                            <a:latin typeface="Cambria Math" panose="02040503050406030204" pitchFamily="18" charset="0"/>
                          </a:rPr>
                        </m:ctrlPr>
                      </m:fPr>
                      <m:num>
                        <m:r>
                          <m:rPr>
                            <m:sty m:val="p"/>
                          </m:rPr>
                          <a:rPr lang="en-US" sz="2800">
                            <a:solidFill>
                              <a:schemeClr val="tx1"/>
                            </a:solidFill>
                            <a:effectLst>
                              <a:outerShdw blurRad="50800" dist="38100" dir="8100000" algn="tr" rotWithShape="0">
                                <a:prstClr val="black">
                                  <a:alpha val="40000"/>
                                </a:prstClr>
                              </a:outerShdw>
                            </a:effectLst>
                            <a:latin typeface="Cambria Math" panose="02040503050406030204" pitchFamily="18" charset="0"/>
                          </a:rPr>
                          <m:t>Expectation</m:t>
                        </m:r>
                      </m:num>
                      <m:den>
                        <m:r>
                          <m:rPr>
                            <m:sty m:val="p"/>
                          </m:rPr>
                          <a:rPr lang="en-US" sz="2800">
                            <a:solidFill>
                              <a:schemeClr val="tx1"/>
                            </a:solidFill>
                            <a:effectLst>
                              <a:outerShdw blurRad="50800" dist="38100" dir="8100000" algn="tr" rotWithShape="0">
                                <a:prstClr val="black">
                                  <a:alpha val="40000"/>
                                </a:prstClr>
                              </a:outerShdw>
                            </a:effectLst>
                            <a:latin typeface="Cambria Math" panose="02040503050406030204" pitchFamily="18" charset="0"/>
                          </a:rPr>
                          <m:t>Reality</m:t>
                        </m:r>
                      </m:den>
                    </m:f>
                  </m:oMath>
                </a14:m>
                <a:endParaRPr kumimoji="0" lang="en-US" sz="1800" b="0" i="0" u="none" strike="noStrike" kern="0" cap="none" spc="0" normalizeH="0" baseline="0" noProof="0" dirty="0" smtClean="0">
                  <a:ln>
                    <a:noFill/>
                  </a:ln>
                  <a:solidFill>
                    <a:schemeClr val="tx1"/>
                  </a:solidFill>
                  <a:effectLst/>
                  <a:uLnTx/>
                  <a:uFillTx/>
                  <a:latin typeface="Century Gothic" panose="020B0502020202020204"/>
                  <a:ea typeface="+mn-ea"/>
                  <a:cs typeface="+mn-cs"/>
                </a:endParaRPr>
              </a:p>
            </p:txBody>
          </p:sp>
        </mc:Choice>
        <mc:Fallback xmlns="">
          <p:sp>
            <p:nvSpPr>
              <p:cNvPr id="6" name="Rectangle 5"/>
              <p:cNvSpPr>
                <a:spLocks noRot="1" noChangeAspect="1" noMove="1" noResize="1" noEditPoints="1" noAdjustHandles="1" noChangeArrowheads="1" noChangeShapeType="1" noTextEdit="1"/>
              </p:cNvSpPr>
              <p:nvPr/>
            </p:nvSpPr>
            <p:spPr>
              <a:xfrm>
                <a:off x="5316951" y="2746833"/>
                <a:ext cx="6058694" cy="1651912"/>
              </a:xfrm>
              <a:prstGeom prst="rect">
                <a:avLst/>
              </a:prstGeom>
              <a:blipFill rotWithShape="0">
                <a:blip r:embed="rId3"/>
                <a:stretch>
                  <a:fillRect/>
                </a:stretch>
              </a:blipFill>
              <a:ln w="12700" cap="flat" cmpd="sng" algn="ctr">
                <a:solidFill>
                  <a:schemeClr val="tx1"/>
                </a:solidFill>
                <a:prstDash val="solid"/>
                <a:miter lim="800000"/>
              </a:ln>
              <a:effectLst/>
            </p:spPr>
            <p:txBody>
              <a:bodyPr/>
              <a:lstStyle/>
              <a:p>
                <a:r>
                  <a:rPr lang="en-US">
                    <a:noFill/>
                  </a:rPr>
                  <a:t> </a:t>
                </a:r>
              </a:p>
            </p:txBody>
          </p:sp>
        </mc:Fallback>
      </mc:AlternateContent>
      <p:sp>
        <p:nvSpPr>
          <p:cNvPr id="7" name="Rectangle 6"/>
          <p:cNvSpPr/>
          <p:nvPr/>
        </p:nvSpPr>
        <p:spPr>
          <a:xfrm>
            <a:off x="5768898" y="6038606"/>
            <a:ext cx="6096000" cy="584775"/>
          </a:xfrm>
          <a:prstGeom prst="rect">
            <a:avLst/>
          </a:prstGeom>
        </p:spPr>
        <p:txBody>
          <a:bodyPr>
            <a:spAutoFit/>
          </a:bodyPr>
          <a:lstStyle/>
          <a:p>
            <a:r>
              <a:rPr lang="en-US" sz="1600" dirty="0" err="1">
                <a:latin typeface="Times New Roman" panose="02020603050405020304" pitchFamily="18" charset="0"/>
                <a:cs typeface="Times New Roman" panose="02020603050405020304" pitchFamily="18" charset="0"/>
              </a:rPr>
              <a:t>Pauwels</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Romain</a:t>
            </a:r>
            <a:r>
              <a:rPr lang="en-US" sz="1600" dirty="0">
                <a:latin typeface="Times New Roman" panose="02020603050405020304" pitchFamily="18" charset="0"/>
                <a:cs typeface="Times New Roman" panose="02020603050405020304" pitchFamily="18" charset="0"/>
              </a:rPr>
              <a:t> A., et al. (2012). American journal of respiratory and critical care medicine</a:t>
            </a:r>
          </a:p>
        </p:txBody>
      </p:sp>
    </p:spTree>
    <p:extLst>
      <p:ext uri="{BB962C8B-B14F-4D97-AF65-F5344CB8AC3E}">
        <p14:creationId xmlns:p14="http://schemas.microsoft.com/office/powerpoint/2010/main" val="38055326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327" y="960996"/>
            <a:ext cx="6096000" cy="4801314"/>
          </a:xfrm>
          <a:prstGeom prst="rect">
            <a:avLst/>
          </a:prstGeom>
        </p:spPr>
        <p:txBody>
          <a:bodyPr>
            <a:spAutoFit/>
          </a:bodyPr>
          <a:lstStyle/>
          <a:p>
            <a:pPr lvl="1">
              <a:lnSpc>
                <a:spcPct val="150000"/>
              </a:lnSpc>
              <a:buClr>
                <a:schemeClr val="tx1"/>
              </a:buClr>
            </a:pPr>
            <a:r>
              <a:rPr lang="en-US" sz="3200" b="1" dirty="0">
                <a:latin typeface="Times New Roman" panose="02020603050405020304" pitchFamily="18" charset="0"/>
                <a:cs typeface="Times New Roman" panose="02020603050405020304" pitchFamily="18" charset="0"/>
              </a:rPr>
              <a:t>Pilot </a:t>
            </a:r>
            <a:r>
              <a:rPr lang="en-US" sz="3200" b="1" dirty="0" smtClean="0">
                <a:latin typeface="Times New Roman" panose="02020603050405020304" pitchFamily="18" charset="0"/>
                <a:cs typeface="Times New Roman" panose="02020603050405020304" pitchFamily="18" charset="0"/>
              </a:rPr>
              <a:t>study</a:t>
            </a:r>
          </a:p>
          <a:p>
            <a:pPr marL="914400" lvl="1" indent="-457200">
              <a:lnSpc>
                <a:spcPct val="150000"/>
              </a:lnSpc>
              <a:buClr>
                <a:schemeClr val="tx1"/>
              </a:buCl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E</a:t>
            </a:r>
            <a:r>
              <a:rPr lang="en-US" sz="2800" dirty="0" smtClean="0">
                <a:latin typeface="Times New Roman" panose="02020603050405020304" pitchFamily="18" charset="0"/>
                <a:cs typeface="Times New Roman" panose="02020603050405020304" pitchFamily="18" charset="0"/>
              </a:rPr>
              <a:t>xercise manual</a:t>
            </a:r>
          </a:p>
          <a:p>
            <a:pPr marL="1371600" lvl="2" indent="-457200">
              <a:lnSpc>
                <a:spcPct val="150000"/>
              </a:lnSpc>
              <a:buClr>
                <a:schemeClr val="tx1"/>
              </a:buCl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Focus </a:t>
            </a:r>
            <a:r>
              <a:rPr lang="en-US" sz="2400" dirty="0">
                <a:latin typeface="Times New Roman" panose="02020603050405020304" pitchFamily="18" charset="0"/>
                <a:cs typeface="Times New Roman" panose="02020603050405020304" pitchFamily="18" charset="0"/>
              </a:rPr>
              <a:t>on individual </a:t>
            </a:r>
            <a:r>
              <a:rPr lang="en-US" sz="2400" dirty="0" smtClean="0">
                <a:latin typeface="Times New Roman" panose="02020603050405020304" pitchFamily="18" charset="0"/>
                <a:cs typeface="Times New Roman" panose="02020603050405020304" pitchFamily="18" charset="0"/>
              </a:rPr>
              <a:t>prescription</a:t>
            </a:r>
          </a:p>
          <a:p>
            <a:pPr lvl="2">
              <a:lnSpc>
                <a:spcPct val="150000"/>
              </a:lnSpc>
              <a:buClr>
                <a:schemeClr val="tx1"/>
              </a:buClr>
            </a:pPr>
            <a:r>
              <a:rPr lang="en-US" sz="2400" dirty="0" smtClean="0">
                <a:latin typeface="Times New Roman" panose="02020603050405020304" pitchFamily="18" charset="0"/>
                <a:cs typeface="Times New Roman" panose="02020603050405020304" pitchFamily="18" charset="0"/>
              </a:rPr>
              <a:t>      including </a:t>
            </a:r>
            <a:r>
              <a:rPr lang="en-US" sz="2400" dirty="0">
                <a:latin typeface="Times New Roman" panose="02020603050405020304" pitchFamily="18" charset="0"/>
                <a:cs typeface="Times New Roman" panose="02020603050405020304" pitchFamily="18" charset="0"/>
              </a:rPr>
              <a:t>balance </a:t>
            </a:r>
            <a:r>
              <a:rPr lang="en-US" sz="2400" dirty="0" smtClean="0">
                <a:latin typeface="Times New Roman" panose="02020603050405020304" pitchFamily="18" charset="0"/>
                <a:cs typeface="Times New Roman" panose="02020603050405020304" pitchFamily="18" charset="0"/>
              </a:rPr>
              <a:t>and agility</a:t>
            </a:r>
          </a:p>
          <a:p>
            <a:pPr marL="1257300" lvl="2" indent="-342900">
              <a:lnSpc>
                <a:spcPct val="150000"/>
              </a:lnSpc>
              <a:buClr>
                <a:schemeClr val="tx1"/>
              </a:buCl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Incorporate </a:t>
            </a:r>
            <a:r>
              <a:rPr lang="en-US" sz="2400" dirty="0">
                <a:latin typeface="Times New Roman" panose="02020603050405020304" pitchFamily="18" charset="0"/>
                <a:cs typeface="Times New Roman" panose="02020603050405020304" pitchFamily="18" charset="0"/>
              </a:rPr>
              <a:t>Activity </a:t>
            </a:r>
            <a:r>
              <a:rPr lang="en-US" sz="2400" dirty="0" smtClean="0">
                <a:latin typeface="Times New Roman" panose="02020603050405020304" pitchFamily="18" charset="0"/>
                <a:cs typeface="Times New Roman" panose="02020603050405020304" pitchFamily="18" charset="0"/>
              </a:rPr>
              <a:t>tracker</a:t>
            </a:r>
          </a:p>
          <a:p>
            <a:pPr marL="1257300" lvl="2" indent="-342900">
              <a:lnSpc>
                <a:spcPct val="150000"/>
              </a:lnSpc>
              <a:buClr>
                <a:schemeClr val="tx1"/>
              </a:buCl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Resistance </a:t>
            </a:r>
            <a:r>
              <a:rPr lang="en-US" sz="2400" dirty="0">
                <a:latin typeface="Times New Roman" panose="02020603050405020304" pitchFamily="18" charset="0"/>
                <a:cs typeface="Times New Roman" panose="02020603050405020304" pitchFamily="18" charset="0"/>
              </a:rPr>
              <a:t>band </a:t>
            </a:r>
            <a:r>
              <a:rPr lang="en-US" sz="2400" dirty="0" smtClean="0">
                <a:latin typeface="Times New Roman" panose="02020603050405020304" pitchFamily="18" charset="0"/>
                <a:cs typeface="Times New Roman" panose="02020603050405020304" pitchFamily="18" charset="0"/>
              </a:rPr>
              <a:t>kit</a:t>
            </a:r>
          </a:p>
          <a:p>
            <a:pPr marL="1257300" lvl="2" indent="-342900">
              <a:lnSpc>
                <a:spcPct val="150000"/>
              </a:lnSpc>
              <a:buClr>
                <a:schemeClr val="tx1"/>
              </a:buCl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Pulse/O2</a:t>
            </a:r>
            <a:endParaRPr lang="en-US" sz="2400" dirty="0">
              <a:latin typeface="Times New Roman" panose="02020603050405020304" pitchFamily="18" charset="0"/>
              <a:cs typeface="Times New Roman" panose="02020603050405020304" pitchFamily="18" charset="0"/>
            </a:endParaRPr>
          </a:p>
          <a:p>
            <a:pPr marL="1257300" lvl="2" indent="-342900">
              <a:lnSpc>
                <a:spcPct val="150000"/>
              </a:lnSpc>
              <a:buClr>
                <a:schemeClr val="tx1"/>
              </a:buCl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Daily </a:t>
            </a:r>
            <a:r>
              <a:rPr lang="en-US" sz="2400" dirty="0">
                <a:latin typeface="Times New Roman" panose="02020603050405020304" pitchFamily="18" charset="0"/>
                <a:cs typeface="Times New Roman" panose="02020603050405020304" pitchFamily="18" charset="0"/>
              </a:rPr>
              <a:t>exercise log</a:t>
            </a:r>
          </a:p>
        </p:txBody>
      </p:sp>
      <p:sp>
        <p:nvSpPr>
          <p:cNvPr id="3" name="Rectangle 2"/>
          <p:cNvSpPr/>
          <p:nvPr/>
        </p:nvSpPr>
        <p:spPr>
          <a:xfrm>
            <a:off x="6130533" y="1137639"/>
            <a:ext cx="5749656" cy="4991100"/>
          </a:xfrm>
          <a:prstGeom prst="rect">
            <a:avLst/>
          </a:prstGeom>
          <a:solidFill>
            <a:sysClr val="window" lastClr="FFFFFF"/>
          </a:solidFill>
          <a:ln w="12700" cap="flat" cmpd="sng" algn="ctr">
            <a:solidFill>
              <a:srgbClr val="B4DCFA">
                <a:lumMod val="2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panose="020B0502020202020204"/>
              <a:ea typeface="+mn-ea"/>
              <a:cs typeface="+mn-cs"/>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10" t="1" b="-1030"/>
          <a:stretch/>
        </p:blipFill>
        <p:spPr>
          <a:xfrm>
            <a:off x="8685213" y="1566252"/>
            <a:ext cx="2812640" cy="3590802"/>
          </a:xfrm>
          <a:prstGeom prst="rect">
            <a:avLst/>
          </a:prstGeom>
        </p:spPr>
      </p:pic>
      <p:pic>
        <p:nvPicPr>
          <p:cNvPr id="5" name="Picture 4"/>
          <p:cNvPicPr>
            <a:picLocks noChangeAspect="1"/>
          </p:cNvPicPr>
          <p:nvPr/>
        </p:nvPicPr>
        <p:blipFill>
          <a:blip r:embed="rId4" cstate="print">
            <a:duotone>
              <a:prstClr val="black"/>
              <a:srgbClr val="4E67C8">
                <a:tint val="45000"/>
                <a:satMod val="400000"/>
              </a:srgbClr>
            </a:duotone>
            <a:extLst>
              <a:ext uri="{28A0092B-C50C-407E-A947-70E740481C1C}">
                <a14:useLocalDpi xmlns:a14="http://schemas.microsoft.com/office/drawing/2010/main" val="0"/>
              </a:ext>
            </a:extLst>
          </a:blip>
          <a:stretch>
            <a:fillRect/>
          </a:stretch>
        </p:blipFill>
        <p:spPr>
          <a:xfrm rot="21141669">
            <a:off x="9660434" y="2101625"/>
            <a:ext cx="807310" cy="1076414"/>
          </a:xfrm>
          <a:prstGeom prst="rect">
            <a:avLst/>
          </a:prstGeom>
        </p:spPr>
      </p:pic>
      <p:sp>
        <p:nvSpPr>
          <p:cNvPr id="6" name="Rectangle 5"/>
          <p:cNvSpPr/>
          <p:nvPr/>
        </p:nvSpPr>
        <p:spPr>
          <a:xfrm rot="21173515">
            <a:off x="8875221" y="3173073"/>
            <a:ext cx="2594517" cy="615553"/>
          </a:xfrm>
          <a:prstGeom prst="rect">
            <a:avLst/>
          </a:prstGeom>
        </p:spPr>
        <p:txBody>
          <a:bodyPr wrap="square">
            <a:spAutoFit/>
          </a:bodyPr>
          <a:lstStyle/>
          <a:p>
            <a:pPr lvl="0" algn="ctr"/>
            <a:r>
              <a:rPr lang="en-US" sz="1000" dirty="0" smtClean="0">
                <a:solidFill>
                  <a:prstClr val="black"/>
                </a:solidFill>
                <a:latin typeface="Times New Roman" panose="02020603050405020304" pitchFamily="18" charset="0"/>
                <a:cs typeface="Times New Roman" panose="02020603050405020304" pitchFamily="18" charset="0"/>
              </a:rPr>
              <a:t> Modified </a:t>
            </a:r>
            <a:r>
              <a:rPr lang="en-US" sz="1000" dirty="0">
                <a:solidFill>
                  <a:prstClr val="black"/>
                </a:solidFill>
                <a:latin typeface="Times New Roman" panose="02020603050405020304" pitchFamily="18" charset="0"/>
                <a:cs typeface="Times New Roman" panose="02020603050405020304" pitchFamily="18" charset="0"/>
              </a:rPr>
              <a:t>Pulmonary Rehabilitation</a:t>
            </a:r>
          </a:p>
          <a:p>
            <a:pPr lvl="0" algn="ctr"/>
            <a:r>
              <a:rPr lang="en-US" sz="1000" dirty="0">
                <a:solidFill>
                  <a:prstClr val="black"/>
                </a:solidFill>
                <a:latin typeface="Times New Roman" panose="02020603050405020304" pitchFamily="18" charset="0"/>
                <a:cs typeface="Times New Roman" panose="02020603050405020304" pitchFamily="18" charset="0"/>
              </a:rPr>
              <a:t> Exercise Program</a:t>
            </a:r>
          </a:p>
          <a:p>
            <a:pPr lvl="0" algn="ctr"/>
            <a:r>
              <a:rPr lang="en-US" sz="800" dirty="0">
                <a:solidFill>
                  <a:prstClr val="black"/>
                </a:solidFill>
                <a:latin typeface="Times New Roman" panose="02020603050405020304" pitchFamily="18" charset="0"/>
                <a:cs typeface="Times New Roman" panose="02020603050405020304" pitchFamily="18" charset="0"/>
              </a:rPr>
              <a:t>Fitness Manual</a:t>
            </a:r>
          </a:p>
          <a:p>
            <a:pPr lvl="0" algn="ctr"/>
            <a:r>
              <a:rPr lang="en-US" sz="600" dirty="0">
                <a:solidFill>
                  <a:prstClr val="black"/>
                </a:solidFill>
                <a:latin typeface="Times New Roman" panose="02020603050405020304" pitchFamily="18" charset="0"/>
                <a:cs typeface="Times New Roman" panose="02020603050405020304" pitchFamily="18" charset="0"/>
              </a:rPr>
              <a:t>Casey Caniglia</a:t>
            </a:r>
          </a:p>
        </p:txBody>
      </p:sp>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13870" t="-251" r="16194"/>
          <a:stretch/>
        </p:blipFill>
        <p:spPr>
          <a:xfrm>
            <a:off x="6363539" y="1266330"/>
            <a:ext cx="1765971" cy="1686757"/>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92720" y="3127658"/>
            <a:ext cx="2812641" cy="2812641"/>
          </a:xfrm>
          <a:prstGeom prst="rect">
            <a:avLst/>
          </a:prstGeom>
        </p:spPr>
      </p:pic>
      <p:sp>
        <p:nvSpPr>
          <p:cNvPr id="9" name="TextBox 8"/>
          <p:cNvSpPr txBox="1"/>
          <p:nvPr/>
        </p:nvSpPr>
        <p:spPr>
          <a:xfrm>
            <a:off x="135341" y="0"/>
            <a:ext cx="3561168" cy="707886"/>
          </a:xfrm>
          <a:prstGeom prst="rect">
            <a:avLst/>
          </a:prstGeom>
          <a:noFill/>
        </p:spPr>
        <p:txBody>
          <a:bodyPr wrap="none" rtlCol="0">
            <a:spAutoFit/>
          </a:bodyPr>
          <a:lstStyle/>
          <a:p>
            <a:r>
              <a:rPr lang="en-US" sz="4000" dirty="0" smtClean="0">
                <a:solidFill>
                  <a:schemeClr val="bg1"/>
                </a:solidFill>
                <a:latin typeface="Times New Roman" panose="02020603050405020304" pitchFamily="18" charset="0"/>
                <a:cs typeface="Times New Roman" panose="02020603050405020304" pitchFamily="18" charset="0"/>
              </a:rPr>
              <a:t>Novel Approach</a:t>
            </a:r>
            <a:endParaRPr lang="en-US" sz="4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07320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p:cNvSpPr txBox="1"/>
          <p:nvPr/>
        </p:nvSpPr>
        <p:spPr>
          <a:xfrm>
            <a:off x="6267283" y="1151363"/>
            <a:ext cx="5783383" cy="5394960"/>
          </a:xfrm>
          <a:prstGeom prst="rect">
            <a:avLst/>
          </a:prstGeom>
          <a:solidFill>
            <a:schemeClr val="bg1"/>
          </a:solidFill>
        </p:spPr>
        <p:txBody>
          <a:bodyPr wrap="square" rtlCol="0">
            <a:spAutoFit/>
          </a:bodyPr>
          <a:lstStyle/>
          <a:p>
            <a:endParaRPr lang="en-US" dirty="0">
              <a:solidFill>
                <a:srgbClr val="FF0000"/>
              </a:solidFill>
            </a:endParaRPr>
          </a:p>
        </p:txBody>
      </p:sp>
      <p:sp>
        <p:nvSpPr>
          <p:cNvPr id="2" name="TextBox 1"/>
          <p:cNvSpPr txBox="1"/>
          <p:nvPr/>
        </p:nvSpPr>
        <p:spPr>
          <a:xfrm>
            <a:off x="135925" y="0"/>
            <a:ext cx="3289170" cy="646331"/>
          </a:xfrm>
          <a:prstGeom prst="rect">
            <a:avLst/>
          </a:prstGeom>
          <a:noFill/>
        </p:spPr>
        <p:txBody>
          <a:bodyPr wrap="none" rtlCol="0">
            <a:spAutoFit/>
          </a:bodyPr>
          <a:lstStyle/>
          <a:p>
            <a:r>
              <a:rPr lang="en-US" sz="3600" dirty="0" smtClean="0">
                <a:solidFill>
                  <a:schemeClr val="bg1"/>
                </a:solidFill>
                <a:latin typeface="Times New Roman" panose="02020603050405020304" pitchFamily="18" charset="0"/>
                <a:cs typeface="Times New Roman" panose="02020603050405020304" pitchFamily="18" charset="0"/>
              </a:rPr>
              <a:t> Fitness Training</a:t>
            </a:r>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35925" y="902043"/>
            <a:ext cx="6131358" cy="5201424"/>
          </a:xfrm>
          <a:prstGeom prst="rect">
            <a:avLst/>
          </a:prstGeom>
          <a:noFill/>
        </p:spPr>
        <p:txBody>
          <a:bodyPr wrap="none" rtlCol="0">
            <a:spAutoFit/>
          </a:bodyPr>
          <a:lstStyle/>
          <a:p>
            <a:r>
              <a:rPr lang="en-US" sz="3200" b="1" dirty="0">
                <a:latin typeface="Times New Roman" panose="02020603050405020304" pitchFamily="18" charset="0"/>
                <a:cs typeface="Times New Roman" panose="02020603050405020304" pitchFamily="18" charset="0"/>
              </a:rPr>
              <a:t>M</a:t>
            </a:r>
            <a:r>
              <a:rPr lang="en-US" sz="3200" b="1" dirty="0" smtClean="0">
                <a:latin typeface="Times New Roman" panose="02020603050405020304" pitchFamily="18" charset="0"/>
                <a:cs typeface="Times New Roman" panose="02020603050405020304" pitchFamily="18" charset="0"/>
              </a:rPr>
              <a:t>uscular strength and endurance</a:t>
            </a:r>
          </a:p>
          <a:p>
            <a:pPr marL="457200" indent="-457200">
              <a:lnSpc>
                <a:spcPct val="150000"/>
              </a:lnSpc>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15-20 different exercises(ex)</a:t>
            </a:r>
          </a:p>
          <a:p>
            <a:pPr marL="457200" indent="-457200">
              <a:lnSpc>
                <a:spcPct val="150000"/>
              </a:lnSpc>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Circuit</a:t>
            </a:r>
          </a:p>
          <a:p>
            <a:pPr marL="914400" lvl="1" indent="-457200">
              <a:lnSpc>
                <a:spcPct val="15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(4-6)(8-12) x 1-3 </a:t>
            </a:r>
          </a:p>
          <a:p>
            <a:pPr marL="914400" lvl="1" indent="-457200">
              <a:lnSpc>
                <a:spcPct val="15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3 x week @ 20-30 min</a:t>
            </a:r>
          </a:p>
          <a:p>
            <a:pPr lvl="1">
              <a:lnSpc>
                <a:spcPct val="150000"/>
              </a:lnSpc>
            </a:pPr>
            <a:endParaRPr lang="en-US" sz="2800" dirty="0" smtClean="0">
              <a:latin typeface="Times New Roman" panose="02020603050405020304" pitchFamily="18" charset="0"/>
              <a:cs typeface="Times New Roman" panose="02020603050405020304" pitchFamily="18" charset="0"/>
            </a:endParaRPr>
          </a:p>
          <a:p>
            <a:pPr marL="914400" lvl="1" indent="-457200">
              <a:lnSpc>
                <a:spcPct val="150000"/>
              </a:lnSpc>
              <a:buFont typeface="Arial" panose="020B0604020202020204" pitchFamily="34" charset="0"/>
              <a:buChar char="•"/>
            </a:pPr>
            <a:endParaRPr lang="en-US" sz="2800" dirty="0" smtClean="0">
              <a:latin typeface="Times New Roman" panose="02020603050405020304" pitchFamily="18" charset="0"/>
              <a:cs typeface="Times New Roman" panose="02020603050405020304" pitchFamily="18" charset="0"/>
            </a:endParaRPr>
          </a:p>
          <a:p>
            <a:pPr>
              <a:lnSpc>
                <a:spcPct val="150000"/>
              </a:lnSpc>
            </a:pPr>
            <a:endParaRPr lang="en-US" sz="32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7361596" y="1485794"/>
            <a:ext cx="1202060" cy="338554"/>
          </a:xfrm>
          <a:prstGeom prst="rect">
            <a:avLst/>
          </a:prstGeom>
          <a:noFill/>
        </p:spPr>
        <p:txBody>
          <a:bodyPr wrap="none" rtlCol="0">
            <a:spAutoFit/>
          </a:bodyPr>
          <a:lstStyle/>
          <a:p>
            <a:r>
              <a:rPr lang="en-US" sz="1600" b="1" dirty="0" smtClean="0">
                <a:latin typeface="Times New Roman" panose="02020603050405020304" pitchFamily="18" charset="0"/>
                <a:cs typeface="Times New Roman" panose="02020603050405020304" pitchFamily="18" charset="0"/>
              </a:rPr>
              <a:t>Chest Press</a:t>
            </a:r>
            <a:endParaRPr lang="en-US" sz="1600" b="1" dirty="0">
              <a:latin typeface="Times New Roman" panose="02020603050405020304" pitchFamily="18" charset="0"/>
              <a:cs typeface="Times New Roman" panose="02020603050405020304" pitchFamily="18" charset="0"/>
            </a:endParaRPr>
          </a:p>
        </p:txBody>
      </p:sp>
      <p:pic>
        <p:nvPicPr>
          <p:cNvPr id="12" name="Picture 11" descr="C:\Users\Casey\AppData\Local\Microsoft\Windows\INetCache\Content.Word\IMG_0624.jpg"/>
          <p:cNvPicPr/>
          <p:nvPr/>
        </p:nvPicPr>
        <p:blipFill rotWithShape="1">
          <a:blip r:embed="rId3">
            <a:extLst>
              <a:ext uri="{28A0092B-C50C-407E-A947-70E740481C1C}">
                <a14:useLocalDpi xmlns:a14="http://schemas.microsoft.com/office/drawing/2010/main" val="0"/>
              </a:ext>
            </a:extLst>
          </a:blip>
          <a:srcRect l="17762" t="17348" r="26511" b="28116"/>
          <a:stretch/>
        </p:blipFill>
        <p:spPr bwMode="auto">
          <a:xfrm rot="5400000">
            <a:off x="9109148" y="3637402"/>
            <a:ext cx="1183383" cy="540488"/>
          </a:xfrm>
          <a:prstGeom prst="rect">
            <a:avLst/>
          </a:prstGeom>
          <a:noFill/>
          <a:ln>
            <a:noFill/>
          </a:ln>
          <a:extLst>
            <a:ext uri="{53640926-AAD7-44D8-BBD7-CCE9431645EC}">
              <a14:shadowObscured xmlns:a14="http://schemas.microsoft.com/office/drawing/2010/main"/>
            </a:ext>
          </a:extLst>
        </p:spPr>
      </p:pic>
      <p:pic>
        <p:nvPicPr>
          <p:cNvPr id="13" name="Picture 12" descr="C:\Users\Casey\AppData\Local\Microsoft\Windows\INetCache\Content.Word\IMG_0625.jpg"/>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55625" y1="50000" x2="61875" y2="50417"/>
                        <a14:foregroundMark x1="58438" y1="45417" x2="71250" y2="47083"/>
                        <a14:foregroundMark x1="53125" y1="27500" x2="69063" y2="25417"/>
                        <a14:foregroundMark x1="57813" y1="31667" x2="60625" y2="31667"/>
                        <a14:foregroundMark x1="58125" y1="44583" x2="57500" y2="28750"/>
                        <a14:foregroundMark x1="57188" y1="49167" x2="59688" y2="47083"/>
                        <a14:foregroundMark x1="68750" y1="50833" x2="71250" y2="60417"/>
                        <a14:foregroundMark x1="71250" y1="60417" x2="69063" y2="66250"/>
                        <a14:foregroundMark x1="67813" y1="65000" x2="65938" y2="60417"/>
                        <a14:foregroundMark x1="64375" y1="60000" x2="64063" y2="65000"/>
                        <a14:foregroundMark x1="61563" y1="64167" x2="59062" y2="62917"/>
                        <a14:foregroundMark x1="60313" y1="62083" x2="61563" y2="62083"/>
                        <a14:foregroundMark x1="63125" y1="64167" x2="63125" y2="64167"/>
                        <a14:foregroundMark x1="43125" y1="29167" x2="43125" y2="29167"/>
                        <a14:foregroundMark x1="50625" y1="33333" x2="50625" y2="33333"/>
                        <a14:foregroundMark x1="43125" y1="42500" x2="43125" y2="42500"/>
                        <a14:foregroundMark x1="43125" y1="44167" x2="43438" y2="38333"/>
                        <a14:backgroundMark x1="36875" y1="81250" x2="36875" y2="81250"/>
                        <a14:backgroundMark x1="47188" y1="79167" x2="47188" y2="79167"/>
                        <a14:backgroundMark x1="49375" y1="76250" x2="49375" y2="76250"/>
                        <a14:backgroundMark x1="48438" y1="66667" x2="48438" y2="66667"/>
                        <a14:backgroundMark x1="45625" y1="66250" x2="45625" y2="66250"/>
                        <a14:backgroundMark x1="49688" y1="67083" x2="49688" y2="67083"/>
                        <a14:backgroundMark x1="47188" y1="73750" x2="47188" y2="73750"/>
                        <a14:backgroundMark x1="41875" y1="69167" x2="41875" y2="69167"/>
                        <a14:backgroundMark x1="37813" y1="69167" x2="37813" y2="69167"/>
                        <a14:backgroundMark x1="32813" y1="70000" x2="32813" y2="70000"/>
                        <a14:backgroundMark x1="30938" y1="71667" x2="30938" y2="71667"/>
                        <a14:backgroundMark x1="35000" y1="68333" x2="35000" y2="68333"/>
                        <a14:backgroundMark x1="37500" y1="67083" x2="37500" y2="67083"/>
                        <a14:backgroundMark x1="35625" y1="66667" x2="35625" y2="66667"/>
                        <a14:backgroundMark x1="35625" y1="65833" x2="43438" y2="64167"/>
                        <a14:backgroundMark x1="21250" y1="54583" x2="21250" y2="54583"/>
                        <a14:backgroundMark x1="21250" y1="56667" x2="21250" y2="56667"/>
                        <a14:backgroundMark x1="26250" y1="55417" x2="26250" y2="55417"/>
                        <a14:backgroundMark x1="27500" y1="54167" x2="27500" y2="54167"/>
                        <a14:backgroundMark x1="64688" y1="30000" x2="64688" y2="30000"/>
                        <a14:backgroundMark x1="59688" y1="28750" x2="59688" y2="28750"/>
                        <a14:backgroundMark x1="58750" y1="29583" x2="58750" y2="29583"/>
                        <a14:backgroundMark x1="59062" y1="40833" x2="59062" y2="40833"/>
                        <a14:backgroundMark x1="59062" y1="38333" x2="59062" y2="38333"/>
                        <a14:backgroundMark x1="58438" y1="35417" x2="58438" y2="35417"/>
                        <a14:backgroundMark x1="58438" y1="42500" x2="58438" y2="42500"/>
                        <a14:backgroundMark x1="58750" y1="44583" x2="58750" y2="44583"/>
                        <a14:backgroundMark x1="41250" y1="41667" x2="41250" y2="41667"/>
                        <a14:backgroundMark x1="42188" y1="39583" x2="42188" y2="39583"/>
                        <a14:backgroundMark x1="46875" y1="40000" x2="46875" y2="40000"/>
                        <a14:backgroundMark x1="44688" y1="39583" x2="44688" y2="39583"/>
                        <a14:backgroundMark x1="53125" y1="53333" x2="53125" y2="53333"/>
                        <a14:backgroundMark x1="55937" y1="53750" x2="55937" y2="53750"/>
                        <a14:backgroundMark x1="49375" y1="50833" x2="49375" y2="50833"/>
                        <a14:backgroundMark x1="58438" y1="52500" x2="58438" y2="52500"/>
                        <a14:backgroundMark x1="60313" y1="51250" x2="60313" y2="51250"/>
                        <a14:backgroundMark x1="62500" y1="51667" x2="62500" y2="51667"/>
                        <a14:backgroundMark x1="64063" y1="51250" x2="64063" y2="51250"/>
                        <a14:backgroundMark x1="60625" y1="47917" x2="60625" y2="47917"/>
                        <a14:backgroundMark x1="58438" y1="49167" x2="58438" y2="49167"/>
                        <a14:backgroundMark x1="56563" y1="50833" x2="56563" y2="50833"/>
                        <a14:backgroundMark x1="65938" y1="48333" x2="65938" y2="48333"/>
                        <a14:backgroundMark x1="68438" y1="49583" x2="61563" y2="49167"/>
                        <a14:backgroundMark x1="60938" y1="47083" x2="57500" y2="49583"/>
                        <a14:backgroundMark x1="68438" y1="50833" x2="70313" y2="52083"/>
                        <a14:backgroundMark x1="71563" y1="61250" x2="69375" y2="52500"/>
                        <a14:backgroundMark x1="71250" y1="62083" x2="68750" y2="67917"/>
                        <a14:backgroundMark x1="69063" y1="66250" x2="67188" y2="65417"/>
                        <a14:backgroundMark x1="67500" y1="64583" x2="65313" y2="60417"/>
                        <a14:backgroundMark x1="65000" y1="60000" x2="65000" y2="60000"/>
                        <a14:backgroundMark x1="65000" y1="62083" x2="63750" y2="65833"/>
                        <a14:backgroundMark x1="59688" y1="62917" x2="59688" y2="62917"/>
                        <a14:backgroundMark x1="59062" y1="63333" x2="59062" y2="63333"/>
                        <a14:backgroundMark x1="61563" y1="64583" x2="61563" y2="64583"/>
                        <a14:backgroundMark x1="61250" y1="62083" x2="61250" y2="62083"/>
                        <a14:backgroundMark x1="42500" y1="42500" x2="42500" y2="42500"/>
                        <a14:backgroundMark x1="42813" y1="44167" x2="42813" y2="44167"/>
                        <a14:backgroundMark x1="31875" y1="50000" x2="31875" y2="50000"/>
                        <a14:backgroundMark x1="32813" y1="49167" x2="32813" y2="49167"/>
                        <a14:backgroundMark x1="47500" y1="67500" x2="47500" y2="67500"/>
                        <a14:backgroundMark x1="30938" y1="51250" x2="30938" y2="51250"/>
                        <a14:backgroundMark x1="23750" y1="52917" x2="23750" y2="52917"/>
                      </a14:backgroundRemoval>
                    </a14:imgEffect>
                    <a14:imgEffect>
                      <a14:brightnessContrast bright="40000" contrast="40000"/>
                    </a14:imgEffect>
                  </a14:imgLayer>
                </a14:imgProps>
              </a:ext>
              <a:ext uri="{28A0092B-C50C-407E-A947-70E740481C1C}">
                <a14:useLocalDpi xmlns:a14="http://schemas.microsoft.com/office/drawing/2010/main" val="0"/>
              </a:ext>
            </a:extLst>
          </a:blip>
          <a:srcRect l="9449" t="19144" r="28301" b="19823"/>
          <a:stretch/>
        </p:blipFill>
        <p:spPr bwMode="auto">
          <a:xfrm rot="5400000">
            <a:off x="9837142" y="3500976"/>
            <a:ext cx="1115093" cy="598341"/>
          </a:xfrm>
          <a:prstGeom prst="rect">
            <a:avLst/>
          </a:prstGeom>
          <a:noFill/>
          <a:ln>
            <a:noFill/>
          </a:ln>
          <a:extLst>
            <a:ext uri="{53640926-AAD7-44D8-BBD7-CCE9431645EC}">
              <a14:shadowObscured xmlns:a14="http://schemas.microsoft.com/office/drawing/2010/main"/>
            </a:ext>
          </a:extLst>
        </p:spPr>
      </p:pic>
      <p:sp>
        <p:nvSpPr>
          <p:cNvPr id="14" name="TextBox 13"/>
          <p:cNvSpPr txBox="1"/>
          <p:nvPr/>
        </p:nvSpPr>
        <p:spPr>
          <a:xfrm>
            <a:off x="10496848" y="2942740"/>
            <a:ext cx="1255472" cy="338554"/>
          </a:xfrm>
          <a:prstGeom prst="rect">
            <a:avLst/>
          </a:prstGeom>
          <a:noFill/>
        </p:spPr>
        <p:txBody>
          <a:bodyPr wrap="none" rtlCol="0">
            <a:spAutoFit/>
          </a:bodyPr>
          <a:lstStyle/>
          <a:p>
            <a:r>
              <a:rPr lang="en-US" sz="1600" b="1" dirty="0" smtClean="0">
                <a:latin typeface="Times New Roman" panose="02020603050405020304" pitchFamily="18" charset="0"/>
                <a:cs typeface="Times New Roman" panose="02020603050405020304" pitchFamily="18" charset="0"/>
              </a:rPr>
              <a:t>Chair</a:t>
            </a:r>
            <a:r>
              <a:rPr lang="en-US" sz="1400" b="1" dirty="0" smtClean="0">
                <a:latin typeface="Times New Roman" panose="02020603050405020304" pitchFamily="18" charset="0"/>
                <a:cs typeface="Times New Roman" panose="02020603050405020304" pitchFamily="18" charset="0"/>
              </a:rPr>
              <a:t> </a:t>
            </a:r>
            <a:r>
              <a:rPr lang="en-US" sz="1600" b="1" dirty="0" smtClean="0">
                <a:latin typeface="Times New Roman" panose="02020603050405020304" pitchFamily="18" charset="0"/>
                <a:cs typeface="Times New Roman" panose="02020603050405020304" pitchFamily="18" charset="0"/>
              </a:rPr>
              <a:t>Squat</a:t>
            </a:r>
            <a:endParaRPr lang="en-US" sz="1400" b="1" dirty="0">
              <a:latin typeface="Times New Roman" panose="02020603050405020304" pitchFamily="18" charset="0"/>
              <a:cs typeface="Times New Roman" panose="02020603050405020304" pitchFamily="18" charset="0"/>
            </a:endParaRPr>
          </a:p>
        </p:txBody>
      </p:sp>
      <p:pic>
        <p:nvPicPr>
          <p:cNvPr id="35" name="Picture 34" descr="C:\Users\Casey\AppData\Local\Microsoft\Windows\INetCache\IE\5FJXS0SL\IMG_0582.JPG"/>
          <p:cNvPicPr/>
          <p:nvPr/>
        </p:nvPicPr>
        <p:blipFill>
          <a:blip r:embed="rId6" cstate="print">
            <a:extLst>
              <a:ext uri="{BEBA8EAE-BF5A-486C-A8C5-ECC9F3942E4B}">
                <a14:imgProps xmlns:a14="http://schemas.microsoft.com/office/drawing/2010/main">
                  <a14:imgLayer r:embed="rId7">
                    <a14:imgEffect>
                      <a14:backgroundRemoval t="10000" b="90000" l="10000" r="91875">
                        <a14:foregroundMark x1="68125" y1="44583" x2="80000" y2="41250"/>
                        <a14:backgroundMark x1="77813" y1="52083" x2="77813" y2="52083"/>
                        <a14:backgroundMark x1="64375" y1="49583" x2="64375" y2="49583"/>
                        <a14:backgroundMark x1="67813" y1="49583" x2="67813" y2="49583"/>
                        <a14:backgroundMark x1="73750" y1="53333" x2="73750" y2="53333"/>
                        <a14:backgroundMark x1="71563" y1="42083" x2="71563" y2="42083"/>
                        <a14:backgroundMark x1="69375" y1="46667" x2="69375" y2="46667"/>
                        <a14:backgroundMark x1="72188" y1="22917" x2="72188" y2="22917"/>
                        <a14:backgroundMark x1="76250" y1="40417" x2="76250" y2="40417"/>
                        <a14:backgroundMark x1="73750" y1="41667" x2="73750" y2="41667"/>
                        <a14:backgroundMark x1="63750" y1="67917" x2="63750" y2="67917"/>
                      </a14:backgroundRemoval>
                    </a14:imgEffect>
                  </a14:imgLayer>
                </a14:imgProps>
              </a:ext>
              <a:ext uri="{28A0092B-C50C-407E-A947-70E740481C1C}">
                <a14:useLocalDpi xmlns:a14="http://schemas.microsoft.com/office/drawing/2010/main" val="0"/>
              </a:ext>
            </a:extLst>
          </a:blip>
          <a:srcRect/>
          <a:stretch>
            <a:fillRect/>
          </a:stretch>
        </p:blipFill>
        <p:spPr bwMode="auto">
          <a:xfrm rot="5400000">
            <a:off x="6558974" y="1640191"/>
            <a:ext cx="1265619" cy="874258"/>
          </a:xfrm>
          <a:prstGeom prst="rect">
            <a:avLst/>
          </a:prstGeom>
          <a:noFill/>
          <a:ln>
            <a:noFill/>
          </a:ln>
        </p:spPr>
      </p:pic>
      <p:pic>
        <p:nvPicPr>
          <p:cNvPr id="36" name="Picture 35" descr="C:\Users\Casey\AppData\Local\Microsoft\Windows\INetCache\IE\1O5TBU7B\IMG_0581.JPG"/>
          <p:cNvPicPr/>
          <p:nvPr/>
        </p:nvPicPr>
        <p:blipFill rotWithShape="1">
          <a:blip r:embed="rId8">
            <a:extLst>
              <a:ext uri="{BEBA8EAE-BF5A-486C-A8C5-ECC9F3942E4B}">
                <a14:imgProps xmlns:a14="http://schemas.microsoft.com/office/drawing/2010/main">
                  <a14:imgLayer r:embed="rId9">
                    <a14:imgEffect>
                      <a14:backgroundRemoval t="10000" b="90000" l="10000" r="90000">
                        <a14:foregroundMark x1="33750" y1="53750" x2="30625" y2="63333"/>
                        <a14:foregroundMark x1="46250" y1="31250" x2="45000" y2="30833"/>
                        <a14:foregroundMark x1="34688" y1="43333" x2="34688" y2="43333"/>
                        <a14:foregroundMark x1="81250" y1="40833" x2="70625" y2="42917"/>
                        <a14:foregroundMark x1="66563" y1="33750" x2="84375" y2="36667"/>
                        <a14:backgroundMark x1="45000" y1="36250" x2="45000" y2="36250"/>
                        <a14:backgroundMark x1="60000" y1="35000" x2="60000" y2="35000"/>
                        <a14:backgroundMark x1="76563" y1="52500" x2="76563" y2="52500"/>
                        <a14:backgroundMark x1="75938" y1="40417" x2="75938" y2="40417"/>
                        <a14:backgroundMark x1="78750" y1="50417" x2="78750" y2="50417"/>
                        <a14:backgroundMark x1="68438" y1="48750" x2="68438" y2="48750"/>
                        <a14:backgroundMark x1="77500" y1="39583" x2="77500" y2="39583"/>
                        <a14:backgroundMark x1="77500" y1="40417" x2="77500" y2="40417"/>
                        <a14:backgroundMark x1="67500" y1="59583" x2="67500" y2="59583"/>
                        <a14:backgroundMark x1="70625" y1="47083" x2="70625" y2="47083"/>
                        <a14:backgroundMark x1="70938" y1="35833" x2="70938" y2="35833"/>
                        <a14:backgroundMark x1="65625" y1="35417" x2="65625" y2="35417"/>
                        <a14:backgroundMark x1="72500" y1="29583" x2="72500" y2="29583"/>
                      </a14:backgroundRemoval>
                    </a14:imgEffect>
                    <a14:imgEffect>
                      <a14:brightnessContrast bright="20000" contrast="-20000"/>
                    </a14:imgEffect>
                  </a14:imgLayer>
                </a14:imgProps>
              </a:ext>
              <a:ext uri="{28A0092B-C50C-407E-A947-70E740481C1C}">
                <a14:useLocalDpi xmlns:a14="http://schemas.microsoft.com/office/drawing/2010/main" val="0"/>
              </a:ext>
            </a:extLst>
          </a:blip>
          <a:srcRect l="14189" t="9348" r="7291" b="25489"/>
          <a:stretch/>
        </p:blipFill>
        <p:spPr bwMode="auto">
          <a:xfrm rot="5400000">
            <a:off x="6192068" y="1772220"/>
            <a:ext cx="1066803" cy="610200"/>
          </a:xfrm>
          <a:prstGeom prst="rect">
            <a:avLst/>
          </a:prstGeom>
          <a:noFill/>
          <a:ln>
            <a:noFill/>
          </a:ln>
          <a:extLst>
            <a:ext uri="{53640926-AAD7-44D8-BBD7-CCE9431645EC}">
              <a14:shadowObscured xmlns:a14="http://schemas.microsoft.com/office/drawing/2010/main"/>
            </a:ext>
          </a:extLst>
        </p:spPr>
      </p:pic>
      <p:pic>
        <p:nvPicPr>
          <p:cNvPr id="37" name="Picture 36" descr="C:\Users\Casey\AppData\Local\Microsoft\Windows\INetCache\IE\K9HTCSUB\IMG_0587.JPG"/>
          <p:cNvPicPr/>
          <p:nvPr/>
        </p:nvPicPr>
        <p:blipFill rotWithShape="1">
          <a:blip r:embed="rId10" cstate="print">
            <a:extLst>
              <a:ext uri="{28A0092B-C50C-407E-A947-70E740481C1C}">
                <a14:useLocalDpi xmlns:a14="http://schemas.microsoft.com/office/drawing/2010/main" val="0"/>
              </a:ext>
            </a:extLst>
          </a:blip>
          <a:srcRect l="2396" t="35880" r="14417" b="18811"/>
          <a:stretch/>
        </p:blipFill>
        <p:spPr bwMode="auto">
          <a:xfrm rot="5400000">
            <a:off x="8966826" y="1754205"/>
            <a:ext cx="1134613" cy="443639"/>
          </a:xfrm>
          <a:prstGeom prst="rect">
            <a:avLst/>
          </a:prstGeom>
          <a:noFill/>
          <a:ln>
            <a:noFill/>
          </a:ln>
          <a:extLst>
            <a:ext uri="{53640926-AAD7-44D8-BBD7-CCE9431645EC}">
              <a14:shadowObscured xmlns:a14="http://schemas.microsoft.com/office/drawing/2010/main"/>
            </a:ext>
          </a:extLst>
        </p:spPr>
      </p:pic>
      <p:pic>
        <p:nvPicPr>
          <p:cNvPr id="38" name="Picture 37" descr="C:\Users\Casey\AppData\Local\Microsoft\Windows\INetCache\IE\1O5TBU7B\IMG_0586.JPG"/>
          <p:cNvPicPr/>
          <p:nvPr/>
        </p:nvPicPr>
        <p:blipFill rotWithShape="1">
          <a:blip r:embed="rId11" cstate="print">
            <a:extLst>
              <a:ext uri="{28A0092B-C50C-407E-A947-70E740481C1C}">
                <a14:useLocalDpi xmlns:a14="http://schemas.microsoft.com/office/drawing/2010/main" val="0"/>
              </a:ext>
            </a:extLst>
          </a:blip>
          <a:srcRect l="1" t="16524" r="28415" b="25431"/>
          <a:stretch/>
        </p:blipFill>
        <p:spPr bwMode="auto">
          <a:xfrm rot="5400000">
            <a:off x="9765867" y="1788222"/>
            <a:ext cx="953183" cy="508778"/>
          </a:xfrm>
          <a:prstGeom prst="rect">
            <a:avLst/>
          </a:prstGeom>
          <a:noFill/>
          <a:ln>
            <a:noFill/>
          </a:ln>
          <a:extLst>
            <a:ext uri="{53640926-AAD7-44D8-BBD7-CCE9431645EC}">
              <a14:shadowObscured xmlns:a14="http://schemas.microsoft.com/office/drawing/2010/main"/>
            </a:ext>
          </a:extLst>
        </p:spPr>
      </p:pic>
      <p:sp>
        <p:nvSpPr>
          <p:cNvPr id="39" name="TextBox 38"/>
          <p:cNvSpPr txBox="1"/>
          <p:nvPr/>
        </p:nvSpPr>
        <p:spPr>
          <a:xfrm>
            <a:off x="10538761" y="1508008"/>
            <a:ext cx="1153478" cy="338554"/>
          </a:xfrm>
          <a:prstGeom prst="rect">
            <a:avLst/>
          </a:prstGeom>
          <a:noFill/>
        </p:spPr>
        <p:txBody>
          <a:bodyPr wrap="square" rtlCol="0">
            <a:spAutoFit/>
          </a:bodyPr>
          <a:lstStyle/>
          <a:p>
            <a:r>
              <a:rPr lang="en-US" sz="1600" b="1" dirty="0" smtClean="0">
                <a:latin typeface="Times New Roman" panose="02020603050405020304" pitchFamily="18" charset="0"/>
                <a:cs typeface="Times New Roman" panose="02020603050405020304" pitchFamily="18" charset="0"/>
              </a:rPr>
              <a:t>Deadlift</a:t>
            </a:r>
            <a:endParaRPr lang="en-US" sz="1600" b="1" dirty="0">
              <a:latin typeface="Times New Roman" panose="02020603050405020304" pitchFamily="18" charset="0"/>
              <a:cs typeface="Times New Roman" panose="02020603050405020304" pitchFamily="18" charset="0"/>
            </a:endParaRPr>
          </a:p>
        </p:txBody>
      </p:sp>
      <p:pic>
        <p:nvPicPr>
          <p:cNvPr id="40" name="Picture 39" descr="C:\Users\Casey\AppData\Local\Microsoft\Windows\INetCache\Content.Word\IMG_0636.jpg"/>
          <p:cNvPicPr/>
          <p:nvPr/>
        </p:nvPicPr>
        <p:blipFill rotWithShape="1">
          <a:blip r:embed="rId12">
            <a:extLst>
              <a:ext uri="{28A0092B-C50C-407E-A947-70E740481C1C}">
                <a14:useLocalDpi xmlns:a14="http://schemas.microsoft.com/office/drawing/2010/main" val="0"/>
              </a:ext>
            </a:extLst>
          </a:blip>
          <a:srcRect l="20142" t="20817" r="6361" b="17866"/>
          <a:stretch/>
        </p:blipFill>
        <p:spPr bwMode="auto">
          <a:xfrm rot="5400000">
            <a:off x="6109150" y="3544944"/>
            <a:ext cx="1107801" cy="580502"/>
          </a:xfrm>
          <a:prstGeom prst="rect">
            <a:avLst/>
          </a:prstGeom>
          <a:noFill/>
          <a:ln>
            <a:noFill/>
          </a:ln>
          <a:extLst>
            <a:ext uri="{53640926-AAD7-44D8-BBD7-CCE9431645EC}">
              <a14:shadowObscured xmlns:a14="http://schemas.microsoft.com/office/drawing/2010/main"/>
            </a:ext>
          </a:extLst>
        </p:spPr>
      </p:pic>
      <p:pic>
        <p:nvPicPr>
          <p:cNvPr id="41" name="Picture 40" descr="C:\Users\Casey\AppData\Local\Microsoft\Windows\INetCache\Content.Word\IMG_0637.jpg"/>
          <p:cNvPicPr/>
          <p:nvPr/>
        </p:nvPicPr>
        <p:blipFill rotWithShape="1">
          <a:blip r:embed="rId13">
            <a:extLst>
              <a:ext uri="{28A0092B-C50C-407E-A947-70E740481C1C}">
                <a14:useLocalDpi xmlns:a14="http://schemas.microsoft.com/office/drawing/2010/main" val="0"/>
              </a:ext>
            </a:extLst>
          </a:blip>
          <a:srcRect l="6521" t="26289" r="5281" b="18675"/>
          <a:stretch/>
        </p:blipFill>
        <p:spPr bwMode="auto">
          <a:xfrm rot="5400000">
            <a:off x="6572902" y="3541872"/>
            <a:ext cx="1251223" cy="490424"/>
          </a:xfrm>
          <a:prstGeom prst="rect">
            <a:avLst/>
          </a:prstGeom>
          <a:noFill/>
          <a:ln>
            <a:noFill/>
          </a:ln>
          <a:extLst>
            <a:ext uri="{53640926-AAD7-44D8-BBD7-CCE9431645EC}">
              <a14:shadowObscured xmlns:a14="http://schemas.microsoft.com/office/drawing/2010/main"/>
            </a:ext>
          </a:extLst>
        </p:spPr>
      </p:pic>
      <p:sp>
        <p:nvSpPr>
          <p:cNvPr id="42" name="TextBox 41"/>
          <p:cNvSpPr txBox="1"/>
          <p:nvPr/>
        </p:nvSpPr>
        <p:spPr>
          <a:xfrm>
            <a:off x="7375321" y="2936827"/>
            <a:ext cx="1697901" cy="584775"/>
          </a:xfrm>
          <a:prstGeom prst="rect">
            <a:avLst/>
          </a:prstGeom>
          <a:noFill/>
        </p:spPr>
        <p:txBody>
          <a:bodyPr wrap="none" rtlCol="0">
            <a:spAutoFit/>
          </a:bodyPr>
          <a:lstStyle/>
          <a:p>
            <a:pPr algn="ctr"/>
            <a:r>
              <a:rPr lang="en-US" sz="1600" b="1" dirty="0" smtClean="0">
                <a:latin typeface="Times New Roman" panose="02020603050405020304" pitchFamily="18" charset="0"/>
                <a:cs typeface="Times New Roman" panose="02020603050405020304" pitchFamily="18" charset="0"/>
              </a:rPr>
              <a:t>Overhead triceps</a:t>
            </a:r>
          </a:p>
          <a:p>
            <a:pPr algn="ctr"/>
            <a:r>
              <a:rPr lang="en-US" sz="1600" b="1" dirty="0" smtClean="0">
                <a:latin typeface="Times New Roman" panose="02020603050405020304" pitchFamily="18" charset="0"/>
                <a:cs typeface="Times New Roman" panose="02020603050405020304" pitchFamily="18" charset="0"/>
              </a:rPr>
              <a:t>Extension</a:t>
            </a:r>
            <a:endParaRPr lang="en-US" sz="1600" b="1" dirty="0">
              <a:latin typeface="Times New Roman" panose="02020603050405020304" pitchFamily="18" charset="0"/>
              <a:cs typeface="Times New Roman" panose="02020603050405020304" pitchFamily="18" charset="0"/>
            </a:endParaRPr>
          </a:p>
        </p:txBody>
      </p:sp>
      <p:cxnSp>
        <p:nvCxnSpPr>
          <p:cNvPr id="45" name="Straight Connector 44"/>
          <p:cNvCxnSpPr/>
          <p:nvPr/>
        </p:nvCxnSpPr>
        <p:spPr>
          <a:xfrm flipH="1">
            <a:off x="9105263" y="1543918"/>
            <a:ext cx="34190" cy="4651659"/>
          </a:xfrm>
          <a:prstGeom prst="line">
            <a:avLst/>
          </a:prstGeom>
        </p:spPr>
        <p:style>
          <a:lnRef idx="1">
            <a:schemeClr val="accent1"/>
          </a:lnRef>
          <a:fillRef idx="0">
            <a:schemeClr val="accent1"/>
          </a:fillRef>
          <a:effectRef idx="0">
            <a:schemeClr val="accent1"/>
          </a:effectRef>
          <a:fontRef idx="minor">
            <a:schemeClr val="tx1"/>
          </a:fontRef>
        </p:style>
      </p:cxnSp>
      <p:pic>
        <p:nvPicPr>
          <p:cNvPr id="48" name="Picture 47" descr="C:\Users\Casey\AppData\Local\Microsoft\Windows\INetCache\IE\K9HTCSUB\IMG_0587 (1).JPG"/>
          <p:cNvPicPr/>
          <p:nvPr/>
        </p:nvPicPr>
        <p:blipFill rotWithShape="1">
          <a:blip r:embed="rId14" cstate="print">
            <a:extLst>
              <a:ext uri="{28A0092B-C50C-407E-A947-70E740481C1C}">
                <a14:useLocalDpi xmlns:a14="http://schemas.microsoft.com/office/drawing/2010/main" val="0"/>
              </a:ext>
            </a:extLst>
          </a:blip>
          <a:srcRect l="8253" t="18129" r="12083" b="22070"/>
          <a:stretch/>
        </p:blipFill>
        <p:spPr bwMode="auto">
          <a:xfrm rot="5400000">
            <a:off x="6683696" y="5292628"/>
            <a:ext cx="1042510" cy="587256"/>
          </a:xfrm>
          <a:prstGeom prst="rect">
            <a:avLst/>
          </a:prstGeom>
          <a:noFill/>
          <a:ln>
            <a:noFill/>
          </a:ln>
          <a:extLst>
            <a:ext uri="{53640926-AAD7-44D8-BBD7-CCE9431645EC}">
              <a14:shadowObscured xmlns:a14="http://schemas.microsoft.com/office/drawing/2010/main"/>
            </a:ext>
          </a:extLst>
        </p:spPr>
      </p:pic>
      <p:pic>
        <p:nvPicPr>
          <p:cNvPr id="49" name="Picture 48" descr="C:\Users\Casey\AppData\Local\Microsoft\Windows\INetCache\IE\1O5TBU7B\IMG_0588.JPG"/>
          <p:cNvPicPr/>
          <p:nvPr/>
        </p:nvPicPr>
        <p:blipFill rotWithShape="1">
          <a:blip r:embed="rId15">
            <a:extLst>
              <a:ext uri="{28A0092B-C50C-407E-A947-70E740481C1C}">
                <a14:useLocalDpi xmlns:a14="http://schemas.microsoft.com/office/drawing/2010/main" val="0"/>
              </a:ext>
            </a:extLst>
          </a:blip>
          <a:srcRect l="16007" t="26327" r="21616" b="22461"/>
          <a:stretch/>
        </p:blipFill>
        <p:spPr bwMode="auto">
          <a:xfrm rot="5400000">
            <a:off x="6152443" y="5246239"/>
            <a:ext cx="1096861" cy="672497"/>
          </a:xfrm>
          <a:prstGeom prst="rect">
            <a:avLst/>
          </a:prstGeom>
          <a:noFill/>
          <a:ln>
            <a:noFill/>
          </a:ln>
          <a:extLst>
            <a:ext uri="{53640926-AAD7-44D8-BBD7-CCE9431645EC}">
              <a14:shadowObscured xmlns:a14="http://schemas.microsoft.com/office/drawing/2010/main"/>
            </a:ext>
          </a:extLst>
        </p:spPr>
      </p:pic>
      <p:sp>
        <p:nvSpPr>
          <p:cNvPr id="50" name="TextBox 49"/>
          <p:cNvSpPr txBox="1"/>
          <p:nvPr/>
        </p:nvSpPr>
        <p:spPr>
          <a:xfrm>
            <a:off x="7437765" y="4864038"/>
            <a:ext cx="1353256" cy="584775"/>
          </a:xfrm>
          <a:prstGeom prst="rect">
            <a:avLst/>
          </a:prstGeom>
          <a:noFill/>
        </p:spPr>
        <p:txBody>
          <a:bodyPr wrap="none" rtlCol="0">
            <a:spAutoFit/>
          </a:bodyPr>
          <a:lstStyle/>
          <a:p>
            <a:pPr algn="ctr"/>
            <a:r>
              <a:rPr lang="en-US" sz="1600" b="1" dirty="0" smtClean="0">
                <a:latin typeface="Times New Roman" panose="02020603050405020304" pitchFamily="18" charset="0"/>
                <a:cs typeface="Times New Roman" panose="02020603050405020304" pitchFamily="18" charset="0"/>
              </a:rPr>
              <a:t>Lateral Band</a:t>
            </a:r>
          </a:p>
          <a:p>
            <a:pPr algn="ctr"/>
            <a:r>
              <a:rPr lang="en-US" sz="1600" b="1" dirty="0" smtClean="0">
                <a:latin typeface="Times New Roman" panose="02020603050405020304" pitchFamily="18" charset="0"/>
                <a:cs typeface="Times New Roman" panose="02020603050405020304" pitchFamily="18" charset="0"/>
              </a:rPr>
              <a:t> Walk</a:t>
            </a:r>
          </a:p>
        </p:txBody>
      </p:sp>
      <p:pic>
        <p:nvPicPr>
          <p:cNvPr id="51" name="Picture 50" descr="C:\Users\Casey\AppData\Local\Microsoft\Windows\INetCache\Content.Word\IMG_0599.jpg"/>
          <p:cNvPicPr/>
          <p:nvPr/>
        </p:nvPicPr>
        <p:blipFill rotWithShape="1">
          <a:blip r:embed="rId16">
            <a:extLst>
              <a:ext uri="{28A0092B-C50C-407E-A947-70E740481C1C}">
                <a14:useLocalDpi xmlns:a14="http://schemas.microsoft.com/office/drawing/2010/main" val="0"/>
              </a:ext>
            </a:extLst>
          </a:blip>
          <a:srcRect l="12347" t="28263" r="11924" b="19660"/>
          <a:stretch/>
        </p:blipFill>
        <p:spPr bwMode="auto">
          <a:xfrm rot="5400000">
            <a:off x="9005411" y="5261229"/>
            <a:ext cx="1176591" cy="562788"/>
          </a:xfrm>
          <a:prstGeom prst="rect">
            <a:avLst/>
          </a:prstGeom>
          <a:noFill/>
          <a:ln>
            <a:noFill/>
          </a:ln>
          <a:extLst>
            <a:ext uri="{53640926-AAD7-44D8-BBD7-CCE9431645EC}">
              <a14:shadowObscured xmlns:a14="http://schemas.microsoft.com/office/drawing/2010/main"/>
            </a:ext>
          </a:extLst>
        </p:spPr>
      </p:pic>
      <p:pic>
        <p:nvPicPr>
          <p:cNvPr id="52" name="Picture 51" descr="C:\Users\Casey\AppData\Local\Microsoft\Windows\INetCache\Content.Word\IMG_0600.jpg"/>
          <p:cNvPicPr/>
          <p:nvPr/>
        </p:nvPicPr>
        <p:blipFill rotWithShape="1">
          <a:blip r:embed="rId17">
            <a:extLst>
              <a:ext uri="{28A0092B-C50C-407E-A947-70E740481C1C}">
                <a14:useLocalDpi xmlns:a14="http://schemas.microsoft.com/office/drawing/2010/main" val="0"/>
              </a:ext>
            </a:extLst>
          </a:blip>
          <a:srcRect l="10000" t="23109" r="13829" b="24000"/>
          <a:stretch/>
        </p:blipFill>
        <p:spPr bwMode="auto">
          <a:xfrm rot="5400000">
            <a:off x="9641309" y="5237649"/>
            <a:ext cx="1184955" cy="609947"/>
          </a:xfrm>
          <a:prstGeom prst="rect">
            <a:avLst/>
          </a:prstGeom>
          <a:noFill/>
          <a:ln>
            <a:noFill/>
          </a:ln>
          <a:extLst>
            <a:ext uri="{53640926-AAD7-44D8-BBD7-CCE9431645EC}">
              <a14:shadowObscured xmlns:a14="http://schemas.microsoft.com/office/drawing/2010/main"/>
            </a:ext>
          </a:extLst>
        </p:spPr>
      </p:pic>
      <p:sp>
        <p:nvSpPr>
          <p:cNvPr id="53" name="TextBox 52"/>
          <p:cNvSpPr txBox="1"/>
          <p:nvPr/>
        </p:nvSpPr>
        <p:spPr>
          <a:xfrm>
            <a:off x="10538760" y="4864780"/>
            <a:ext cx="1217000" cy="584775"/>
          </a:xfrm>
          <a:prstGeom prst="rect">
            <a:avLst/>
          </a:prstGeom>
          <a:noFill/>
        </p:spPr>
        <p:txBody>
          <a:bodyPr wrap="none" rtlCol="0">
            <a:spAutoFit/>
          </a:bodyPr>
          <a:lstStyle/>
          <a:p>
            <a:pPr algn="ctr"/>
            <a:r>
              <a:rPr lang="en-US" sz="1600" b="1" dirty="0" smtClean="0">
                <a:latin typeface="Times New Roman" panose="02020603050405020304" pitchFamily="18" charset="0"/>
                <a:cs typeface="Times New Roman" panose="02020603050405020304" pitchFamily="18" charset="0"/>
              </a:rPr>
              <a:t>Standing</a:t>
            </a:r>
          </a:p>
          <a:p>
            <a:pPr algn="ctr"/>
            <a:r>
              <a:rPr lang="en-US" sz="1600" b="1" dirty="0" smtClean="0">
                <a:latin typeface="Times New Roman" panose="02020603050405020304" pitchFamily="18" charset="0"/>
                <a:cs typeface="Times New Roman" panose="02020603050405020304" pitchFamily="18" charset="0"/>
              </a:rPr>
              <a:t>Biceps Curl</a:t>
            </a:r>
            <a:endParaRPr lang="en-US"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2451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B Slide Template" id="{F61144C8-4979-4BDC-930E-1C4B37AE40AD}" vid="{F5B492C0-4E54-44FB-A1B4-B2C6078AD7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B Slide Template" id="{F61144C8-4979-4BDC-930E-1C4B37AE40AD}" vid="{F5B492C0-4E54-44FB-A1B4-B2C6078AD79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753</TotalTime>
  <Words>2077</Words>
  <Application>Microsoft Office PowerPoint</Application>
  <PresentationFormat>Widescreen</PresentationFormat>
  <Paragraphs>216</Paragraphs>
  <Slides>14</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MS PGothic</vt:lpstr>
      <vt:lpstr>Arial</vt:lpstr>
      <vt:lpstr>Calibri</vt:lpstr>
      <vt:lpstr>Cambria Math</vt:lpstr>
      <vt:lpstr>Century Gothic</vt:lpstr>
      <vt:lpstr>Times New Roman</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 Nonlinear Analysis Workshop</dc:title>
  <dc:creator>Jennifer Becic</dc:creator>
  <cp:lastModifiedBy>Casey Caniglia</cp:lastModifiedBy>
  <cp:revision>104</cp:revision>
  <dcterms:created xsi:type="dcterms:W3CDTF">2015-07-23T16:44:48Z</dcterms:created>
  <dcterms:modified xsi:type="dcterms:W3CDTF">2017-02-23T20:25:57Z</dcterms:modified>
</cp:coreProperties>
</file>