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Blaskewicz Boron" initials="" lastIdx="9" clrIdx="0"/>
  <p:cmAuthor id="1" name="AARoth9113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22F"/>
    <a:srgbClr val="0000FF"/>
    <a:srgbClr val="5D9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8208" autoAdjust="0"/>
  </p:normalViewPr>
  <p:slideViewPr>
    <p:cSldViewPr snapToGrid="0">
      <p:cViewPr varScale="1">
        <p:scale>
          <a:sx n="16" d="100"/>
          <a:sy n="16" d="100"/>
        </p:scale>
        <p:origin x="846" y="162"/>
      </p:cViewPr>
      <p:guideLst>
        <p:guide orient="horz" pos="1382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Roth9113\Desktop\COBR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Roth9113\Desktop\COBR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NVR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1-WK</c:v>
                </c:pt>
                <c:pt idx="1">
                  <c:v>2-NF</c:v>
                </c:pt>
                <c:pt idx="2">
                  <c:v>3-RF</c:v>
                </c:pt>
                <c:pt idx="3">
                  <c:v>4-LF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2.5999999999999999E-2</c:v>
                </c:pt>
                <c:pt idx="1">
                  <c:v>2.5999999999999999E-2</c:v>
                </c:pt>
                <c:pt idx="2">
                  <c:v>2.4E-2</c:v>
                </c:pt>
                <c:pt idx="3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D3-4065-997A-DB1D2AA62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1-WK</c:v>
                </c:pt>
                <c:pt idx="1">
                  <c:v>2-NF</c:v>
                </c:pt>
                <c:pt idx="2">
                  <c:v>3-RF</c:v>
                </c:pt>
                <c:pt idx="3">
                  <c:v>4-LF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2.1999999999999999E-2</c:v>
                </c:pt>
                <c:pt idx="1">
                  <c:v>1.5800000000000002E-2</c:v>
                </c:pt>
                <c:pt idx="2">
                  <c:v>2.3E-2</c:v>
                </c:pt>
                <c:pt idx="3">
                  <c:v>3.4000000000000002E-2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D3-4065-997A-DB1D2AA62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076040"/>
        <c:axId val="2091086152"/>
      </c:lineChart>
      <c:catAx>
        <c:axId val="2091076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800" dirty="0" smtClean="0"/>
                  <a:t>Conditions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305169471212797"/>
              <c:y val="0.926685561937514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91086152"/>
        <c:crosses val="autoZero"/>
        <c:auto val="1"/>
        <c:lblAlgn val="ctr"/>
        <c:lblOffset val="100"/>
        <c:noMultiLvlLbl val="0"/>
      </c:catAx>
      <c:valAx>
        <c:axId val="2091086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/>
                  <a:t>Estimate</a:t>
                </a:r>
                <a:r>
                  <a:rPr lang="en-US" sz="2800" baseline="0" dirty="0"/>
                  <a:t>d Marginal Means</a:t>
                </a:r>
                <a:endParaRPr lang="en-US" sz="2800" dirty="0"/>
              </a:p>
            </c:rich>
          </c:tx>
          <c:layout>
            <c:manualLayout>
              <c:xMode val="edge"/>
              <c:yMode val="edge"/>
              <c:x val="1.4336917562724E-2"/>
              <c:y val="0.1014305287310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91076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NVR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1-WK</c:v>
                </c:pt>
                <c:pt idx="1">
                  <c:v>2-NF</c:v>
                </c:pt>
                <c:pt idx="2">
                  <c:v>3-RF</c:v>
                </c:pt>
                <c:pt idx="3">
                  <c:v>4-LF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2.5999999999999999E-2</c:v>
                </c:pt>
                <c:pt idx="1">
                  <c:v>2.5999999999999999E-2</c:v>
                </c:pt>
                <c:pt idx="2">
                  <c:v>2.4E-2</c:v>
                </c:pt>
                <c:pt idx="3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A9-4226-A2B6-FED6338D0C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1-WK</c:v>
                </c:pt>
                <c:pt idx="1">
                  <c:v>2-NF</c:v>
                </c:pt>
                <c:pt idx="2">
                  <c:v>3-RF</c:v>
                </c:pt>
                <c:pt idx="3">
                  <c:v>4-LF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2.1999999999999999E-2</c:v>
                </c:pt>
                <c:pt idx="1">
                  <c:v>1.5800000000000002E-2</c:v>
                </c:pt>
                <c:pt idx="2">
                  <c:v>2.3E-2</c:v>
                </c:pt>
                <c:pt idx="3">
                  <c:v>3.4000000000000002E-2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A9-4226-A2B6-FED6338D0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1698872"/>
        <c:axId val="2082245352"/>
      </c:lineChart>
      <c:catAx>
        <c:axId val="2081698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Conditions</a:t>
                </a:r>
              </a:p>
            </c:rich>
          </c:tx>
          <c:layout>
            <c:manualLayout>
              <c:xMode val="edge"/>
              <c:yMode val="edge"/>
              <c:x val="0.39377981525869599"/>
              <c:y val="0.944319123670580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82245352"/>
        <c:crosses val="autoZero"/>
        <c:auto val="1"/>
        <c:lblAlgn val="ctr"/>
        <c:lblOffset val="100"/>
        <c:noMultiLvlLbl val="0"/>
      </c:catAx>
      <c:valAx>
        <c:axId val="2082245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Estimate</a:t>
                </a:r>
                <a:r>
                  <a:rPr lang="en-US" sz="2800" baseline="0" dirty="0" smtClean="0"/>
                  <a:t>d </a:t>
                </a:r>
                <a:r>
                  <a:rPr lang="en-US" sz="2800" baseline="0" dirty="0"/>
                  <a:t>Marginal Means</a:t>
                </a:r>
                <a:endParaRPr lang="en-US" sz="2800" dirty="0"/>
              </a:p>
            </c:rich>
          </c:tx>
          <c:layout>
            <c:manualLayout>
              <c:xMode val="edge"/>
              <c:yMode val="edge"/>
              <c:x val="1.7399555824752701E-2"/>
              <c:y val="7.22279927774985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1698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507FD-0EDE-4C0D-9BD5-C9BBF547AF55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BCEE8-8849-486E-9240-269C34652F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BCEE8-8849-486E-9240-269C34652F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4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"/>
            <a:ext cx="43891200" cy="24070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smtClean="0">
                <a:solidFill>
                  <a:prstClr val="white"/>
                </a:solidFill>
              </a:rPr>
              <a:t>  </a:t>
            </a:r>
            <a:endParaRPr lang="en-US" sz="540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20" y="594689"/>
            <a:ext cx="33515760" cy="13716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1425027"/>
            <a:ext cx="43891200" cy="24661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smtClean="0">
                <a:solidFill>
                  <a:prstClr val="white"/>
                </a:solidFill>
              </a:rPr>
              <a:t>  </a:t>
            </a:r>
            <a:endParaRPr lang="en-US" sz="5400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480" y="40233600"/>
            <a:ext cx="62484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7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8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2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6032480"/>
            <a:ext cx="18568032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6032480"/>
            <a:ext cx="18659477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1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5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FDA2-CA5E-4BE6-A888-D8D7303F1C34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00FC-5143-44D9-B898-D2AF269B1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882588" y="2322902"/>
            <a:ext cx="4024077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rgbClr val="C4022F"/>
                </a:solidFill>
                <a:latin typeface="Arial Bold" charset="0"/>
                <a:cs typeface="Arial Bold" charset="0"/>
              </a:rPr>
              <a:t>Dual Tasking in a Virtual Reality Environment: </a:t>
            </a:r>
            <a:endParaRPr lang="en-US" sz="8000" b="1" dirty="0" smtClean="0">
              <a:solidFill>
                <a:srgbClr val="C4022F"/>
              </a:solidFill>
              <a:latin typeface="Arial Bold" charset="0"/>
              <a:cs typeface="Arial Bold" charset="0"/>
            </a:endParaRPr>
          </a:p>
          <a:p>
            <a:pPr algn="ctr" eaLnBrk="1" hangingPunct="1"/>
            <a:r>
              <a:rPr lang="en-US" sz="8000" b="1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Does </a:t>
            </a:r>
            <a:r>
              <a:rPr lang="en-US" sz="8000" b="1" dirty="0">
                <a:solidFill>
                  <a:srgbClr val="C4022F"/>
                </a:solidFill>
                <a:latin typeface="Arial Bold" charset="0"/>
                <a:cs typeface="Arial Bold" charset="0"/>
              </a:rPr>
              <a:t>Auditory Selective Attention Impact Gait?</a:t>
            </a:r>
          </a:p>
        </p:txBody>
      </p:sp>
      <p:sp>
        <p:nvSpPr>
          <p:cNvPr id="7" name="Rectangle 6"/>
          <p:cNvSpPr/>
          <p:nvPr/>
        </p:nvSpPr>
        <p:spPr>
          <a:xfrm>
            <a:off x="3056345" y="4797804"/>
            <a:ext cx="379472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cs typeface="Arial" charset="0"/>
              </a:rPr>
              <a:t>Angie Helseth Roth</a:t>
            </a:r>
            <a:r>
              <a:rPr lang="en-US" sz="6000" baseline="30000" dirty="0">
                <a:cs typeface="Arial" charset="0"/>
              </a:rPr>
              <a:t>a,b</a:t>
            </a:r>
            <a:r>
              <a:rPr lang="en-US" sz="6000" dirty="0">
                <a:cs typeface="Arial" charset="0"/>
              </a:rPr>
              <a:t>, Taylor Leeder</a:t>
            </a:r>
            <a:r>
              <a:rPr lang="en-US" sz="6000" baseline="30000" dirty="0">
                <a:cs typeface="Arial" charset="0"/>
              </a:rPr>
              <a:t>b,c</a:t>
            </a:r>
            <a:r>
              <a:rPr lang="en-US" sz="6000" dirty="0">
                <a:cs typeface="Arial" charset="0"/>
              </a:rPr>
              <a:t>, Sara Myers</a:t>
            </a:r>
            <a:r>
              <a:rPr lang="en-US" sz="6000" baseline="30000" dirty="0">
                <a:cs typeface="Arial" charset="0"/>
              </a:rPr>
              <a:t>b,c</a:t>
            </a:r>
            <a:r>
              <a:rPr lang="en-US" sz="6000" dirty="0">
                <a:cs typeface="Arial" charset="0"/>
              </a:rPr>
              <a:t>, Molly Scheiber</a:t>
            </a:r>
            <a:r>
              <a:rPr lang="en-US" sz="6000" baseline="30000" dirty="0">
                <a:cs typeface="Arial" charset="0"/>
              </a:rPr>
              <a:t>b,c</a:t>
            </a:r>
            <a:r>
              <a:rPr lang="en-US" sz="6000" dirty="0">
                <a:cs typeface="Arial" charset="0"/>
              </a:rPr>
              <a:t>, Julie Boron</a:t>
            </a:r>
            <a:r>
              <a:rPr lang="en-US" sz="6000" baseline="30000" dirty="0">
                <a:cs typeface="Arial" charset="0"/>
              </a:rPr>
              <a:t>a,b</a:t>
            </a:r>
            <a:r>
              <a:rPr lang="en-US" sz="6000" dirty="0">
                <a:cs typeface="Arial" charset="0"/>
              </a:rPr>
              <a:t> </a:t>
            </a:r>
          </a:p>
          <a:p>
            <a:pPr marL="914378" indent="-914378" algn="ctr">
              <a:buFontTx/>
              <a:buAutoNum type="alphaLcPeriod"/>
            </a:pPr>
            <a:r>
              <a:rPr lang="en-GB" sz="4800" dirty="0"/>
              <a:t>Department of Gerontology, University of Nebraska at Omaha, </a:t>
            </a:r>
            <a:r>
              <a:rPr lang="en-US" sz="4800" dirty="0">
                <a:cs typeface="Arial" charset="0"/>
              </a:rPr>
              <a:t>Omaha, NE 68182</a:t>
            </a:r>
          </a:p>
          <a:p>
            <a:pPr marL="914378" indent="-914378" algn="ctr">
              <a:buFontTx/>
              <a:buAutoNum type="alphaLcPeriod"/>
            </a:pPr>
            <a:r>
              <a:rPr lang="en-GB" sz="4800" dirty="0"/>
              <a:t>Center for Research on Human Movement Variability, University of Nebraska at Omaha</a:t>
            </a:r>
          </a:p>
          <a:p>
            <a:pPr marL="914378" indent="-914378" algn="ctr">
              <a:buFontTx/>
              <a:buAutoNum type="alphaLcPeriod"/>
            </a:pPr>
            <a:r>
              <a:rPr lang="en-GB" sz="4800" dirty="0"/>
              <a:t>Department of Biomechanics, University of Nebraska at Omaha</a:t>
            </a:r>
            <a:endParaRPr lang="en-US" sz="4800" dirty="0"/>
          </a:p>
        </p:txBody>
      </p:sp>
      <p:sp>
        <p:nvSpPr>
          <p:cNvPr id="8" name="TextBox 42"/>
          <p:cNvSpPr txBox="1">
            <a:spLocks noChangeArrowheads="1"/>
          </p:cNvSpPr>
          <p:nvPr/>
        </p:nvSpPr>
        <p:spPr bwMode="auto">
          <a:xfrm>
            <a:off x="1882588" y="8736228"/>
            <a:ext cx="19202400" cy="1015663"/>
          </a:xfrm>
          <a:prstGeom prst="rect">
            <a:avLst/>
          </a:prstGeom>
          <a:gradFill>
            <a:gsLst>
              <a:gs pos="5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INTRODUCTION</a:t>
            </a: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2026967" y="17034110"/>
            <a:ext cx="19202400" cy="1015663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METHODS</a:t>
            </a:r>
          </a:p>
        </p:txBody>
      </p:sp>
      <p:sp>
        <p:nvSpPr>
          <p:cNvPr id="10" name="TextBox 42"/>
          <p:cNvSpPr txBox="1">
            <a:spLocks noChangeArrowheads="1"/>
          </p:cNvSpPr>
          <p:nvPr/>
        </p:nvSpPr>
        <p:spPr bwMode="auto">
          <a:xfrm>
            <a:off x="1978840" y="26764051"/>
            <a:ext cx="19202400" cy="1015663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RESULTS</a:t>
            </a: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22756974" y="23859797"/>
            <a:ext cx="19202400" cy="1015663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 smtClean="0">
                <a:solidFill>
                  <a:srgbClr val="FFFFFF"/>
                </a:solidFill>
                <a:cs typeface="Arial" charset="0"/>
              </a:rPr>
              <a:t>SUMMARY</a:t>
            </a:r>
            <a:endParaRPr lang="en-US" sz="6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23044783" y="29074816"/>
            <a:ext cx="19202400" cy="1045841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CONCLUSIONS</a:t>
            </a:r>
          </a:p>
        </p:txBody>
      </p:sp>
      <p:sp>
        <p:nvSpPr>
          <p:cNvPr id="13" name="TextBox 42"/>
          <p:cNvSpPr txBox="1">
            <a:spLocks noChangeArrowheads="1"/>
          </p:cNvSpPr>
          <p:nvPr/>
        </p:nvSpPr>
        <p:spPr bwMode="auto">
          <a:xfrm>
            <a:off x="22972395" y="37075307"/>
            <a:ext cx="19202400" cy="1015663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2589" y="10096501"/>
            <a:ext cx="2012607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Attention demanding tasks requiring simultaneous cognitive and physical functions create challenges for balance maintenance, which is important for fall prevention</a:t>
            </a:r>
            <a:r>
              <a:rPr lang="en-US" sz="4800" baseline="30000" dirty="0"/>
              <a:t>1</a:t>
            </a:r>
            <a:r>
              <a:rPr lang="en-US" sz="4800" dirty="0"/>
              <a:t>. 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During dual-task walking slower step time may be an attempt by individuals to feel more stable.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overall goal of this project is to investigate dual task costs of an auditory selective attention task compared to a controlled walking only condition by examining variability in step time in Non Virtual Reality (NVR) and Virtual Reality (VR) environments (see </a:t>
            </a:r>
            <a:r>
              <a:rPr lang="en-US" sz="4800" dirty="0" smtClean="0"/>
              <a:t>Figures 1 and 2) </a:t>
            </a:r>
            <a:r>
              <a:rPr lang="en-US" sz="4800" dirty="0"/>
              <a:t>. 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23050500" y="38099999"/>
            <a:ext cx="14516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indent="-685783"/>
            <a:r>
              <a:rPr lang="en-US" sz="4000" dirty="0"/>
              <a:t>1 Smith-Ray, RL, et al. </a:t>
            </a:r>
            <a:r>
              <a:rPr lang="en-US" sz="4000" i="1" dirty="0"/>
              <a:t>Journals of </a:t>
            </a:r>
            <a:r>
              <a:rPr lang="en-US" sz="4000" i="1" dirty="0" err="1"/>
              <a:t>Gero</a:t>
            </a:r>
            <a:r>
              <a:rPr lang="en-US" sz="4000" dirty="0"/>
              <a:t>, </a:t>
            </a:r>
            <a:r>
              <a:rPr lang="en-US" sz="4000" b="1" dirty="0"/>
              <a:t>70</a:t>
            </a:r>
            <a:r>
              <a:rPr lang="en-US" sz="4000" dirty="0"/>
              <a:t>(3), 357-366,  2015.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3157449" y="30395006"/>
            <a:ext cx="19008245" cy="10187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•  Future research is needed to investigate how auditory selective attention </a:t>
            </a:r>
          </a:p>
          <a:p>
            <a:r>
              <a:rPr lang="en-US" sz="4800" dirty="0" smtClean="0"/>
              <a:t>    tasks impact gait in real world settings. This may be informative as to the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types of auditory dual tasks that may increase fall risk.</a:t>
            </a:r>
          </a:p>
          <a:p>
            <a:r>
              <a:rPr lang="en-US" sz="4800" dirty="0" smtClean="0"/>
              <a:t>•  Future research is needed to investigate how step time may differ in each</a:t>
            </a:r>
          </a:p>
          <a:p>
            <a:r>
              <a:rPr lang="en-US" sz="4800" dirty="0" smtClean="0"/>
              <a:t>    decade in order to understand gait changes throughout life and provide</a:t>
            </a:r>
          </a:p>
          <a:p>
            <a:r>
              <a:rPr lang="en-US" sz="4800" dirty="0" smtClean="0"/>
              <a:t>    sufficient and thorough fall prevention programming. </a:t>
            </a:r>
          </a:p>
          <a:p>
            <a:r>
              <a:rPr lang="en-US" sz="4800" dirty="0" smtClean="0"/>
              <a:t>•  Based on our findings, we can conclude that a VR environment may help</a:t>
            </a:r>
          </a:p>
          <a:p>
            <a:r>
              <a:rPr lang="en-US" sz="4800" dirty="0" smtClean="0"/>
              <a:t>    decrease the effect of a cognitive dual task and possibly help decrease</a:t>
            </a:r>
          </a:p>
          <a:p>
            <a:r>
              <a:rPr lang="en-US" sz="4800" dirty="0" smtClean="0"/>
              <a:t>    fall risk.</a:t>
            </a:r>
          </a:p>
          <a:p>
            <a:endParaRPr lang="en-US" sz="4800" dirty="0" smtClean="0"/>
          </a:p>
          <a:p>
            <a:endParaRPr lang="en-US" sz="8000" dirty="0" smtClean="0"/>
          </a:p>
          <a:p>
            <a:r>
              <a:rPr lang="en-US" sz="4800" dirty="0" smtClean="0"/>
              <a:t> </a:t>
            </a:r>
          </a:p>
          <a:p>
            <a:pPr lvl="0"/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1882588" y="28158294"/>
            <a:ext cx="19666118" cy="6758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•  A significant main effect </a:t>
            </a:r>
            <a:r>
              <a:rPr lang="en-US" sz="4800" i="1" dirty="0"/>
              <a:t>(p&lt;0.05) </a:t>
            </a:r>
            <a:r>
              <a:rPr lang="en-US" sz="4800" dirty="0"/>
              <a:t>was found for RST in the </a:t>
            </a:r>
            <a:r>
              <a:rPr lang="en-US" sz="4800" dirty="0" smtClean="0"/>
              <a:t>VR environment.</a:t>
            </a:r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26967" y="18687451"/>
            <a:ext cx="1932317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•  Seventeen healthy older adults (</a:t>
            </a:r>
            <a:r>
              <a:rPr lang="en-US" sz="4800" dirty="0" smtClean="0"/>
              <a:t>74 </a:t>
            </a:r>
            <a:r>
              <a:rPr lang="en-US" sz="4800" u="sng" dirty="0" smtClean="0"/>
              <a:t>+</a:t>
            </a:r>
            <a:r>
              <a:rPr lang="en-US" sz="4800" dirty="0" smtClean="0"/>
              <a:t> </a:t>
            </a:r>
            <a:r>
              <a:rPr lang="en-US" sz="4800" dirty="0"/>
              <a:t>6 years) completed weekly sessions </a:t>
            </a:r>
            <a:endParaRPr lang="en-US" sz="4800" dirty="0" smtClean="0"/>
          </a:p>
          <a:p>
            <a:r>
              <a:rPr lang="en-US" sz="4800" dirty="0" smtClean="0"/>
              <a:t>    for 3 weeks (Session 1: Baseline; Sessions 2 &amp; 3: DT VR/NVR sessions.)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•  Dichotic listening tasks included non forced (NF), right forced (RF), and left </a:t>
            </a:r>
          </a:p>
          <a:p>
            <a:r>
              <a:rPr lang="en-US" sz="4800" dirty="0"/>
              <a:t>    </a:t>
            </a:r>
            <a:r>
              <a:rPr lang="en-US" sz="4800" dirty="0" smtClean="0"/>
              <a:t>forced </a:t>
            </a:r>
            <a:r>
              <a:rPr lang="en-US" sz="4800" dirty="0"/>
              <a:t>(LF)</a:t>
            </a:r>
            <a:r>
              <a:rPr lang="en-US" sz="4800" dirty="0" smtClean="0"/>
              <a:t>.</a:t>
            </a:r>
            <a:endParaRPr lang="en-US" sz="4800" dirty="0"/>
          </a:p>
          <a:p>
            <a:r>
              <a:rPr lang="en-US" sz="4800" dirty="0" smtClean="0"/>
              <a:t>•  DV: Variability </a:t>
            </a:r>
            <a:r>
              <a:rPr lang="en-US" sz="4800" dirty="0"/>
              <a:t>in right and left step time (RST, LST) within three different </a:t>
            </a:r>
            <a:endParaRPr lang="en-US" sz="4800" dirty="0" smtClean="0"/>
          </a:p>
          <a:p>
            <a:r>
              <a:rPr lang="en-US" sz="4800" dirty="0"/>
              <a:t> </a:t>
            </a:r>
            <a:r>
              <a:rPr lang="en-US" sz="4800" dirty="0" smtClean="0"/>
              <a:t>   dichotic </a:t>
            </a:r>
            <a:r>
              <a:rPr lang="en-US" sz="4800" dirty="0"/>
              <a:t>listening tasks compared to a controlled walking </a:t>
            </a:r>
            <a:r>
              <a:rPr lang="en-US" sz="4800" dirty="0" smtClean="0"/>
              <a:t>condition (WK).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•  Step time variability was assessed in standard deviations (SD; see Tables 1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&amp; 2 between four conditions (WK, NF, RF, LF) in VR &amp; NVR environments.)</a:t>
            </a:r>
          </a:p>
          <a:p>
            <a:r>
              <a:rPr lang="en-US" sz="4800" dirty="0" smtClean="0"/>
              <a:t>•  Analyses: A repeated measures ANOVA </a:t>
            </a:r>
            <a:r>
              <a:rPr lang="en-US" sz="4800" i="1" dirty="0" smtClean="0"/>
              <a:t>(p=0.05</a:t>
            </a:r>
            <a:r>
              <a:rPr lang="en-US" sz="4800" dirty="0" smtClean="0"/>
              <a:t>) was utilized.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Adjustments </a:t>
            </a:r>
            <a:r>
              <a:rPr lang="en-US" sz="4800" dirty="0"/>
              <a:t>for multiple </a:t>
            </a:r>
            <a:r>
              <a:rPr lang="en-US" sz="4800" dirty="0" smtClean="0"/>
              <a:t>comparisons: </a:t>
            </a:r>
            <a:r>
              <a:rPr lang="en-US" sz="4800" dirty="0" err="1" smtClean="0"/>
              <a:t>Bonferroni</a:t>
            </a:r>
            <a:r>
              <a:rPr lang="en-US" sz="4800" dirty="0" smtClean="0"/>
              <a:t> </a:t>
            </a:r>
            <a:r>
              <a:rPr lang="en-US" sz="4800" dirty="0"/>
              <a:t>correction.</a:t>
            </a:r>
            <a:endParaRPr lang="en-US" sz="80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486403" y="120878"/>
            <a:ext cx="18165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Table 1:</a:t>
            </a:r>
            <a:r>
              <a:rPr lang="en-US" sz="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Averages for Right Step Time.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93032"/>
              </p:ext>
            </p:extLst>
          </p:nvPr>
        </p:nvGraphicFramePr>
        <p:xfrm>
          <a:off x="22951438" y="20391120"/>
          <a:ext cx="19171923" cy="3048000"/>
        </p:xfrm>
        <a:graphic>
          <a:graphicData uri="http://schemas.openxmlformats.org/drawingml/2006/table">
            <a:tbl>
              <a:tblPr/>
              <a:tblGrid>
                <a:gridCol w="4970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1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0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0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Walking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Non Forced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Forced Right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Forced Left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Optic Flow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022±.005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0158±.396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023±.009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034±.023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Non Optic Flow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026±.007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026±.009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024±.009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020±.008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23523"/>
              </p:ext>
            </p:extLst>
          </p:nvPr>
        </p:nvGraphicFramePr>
        <p:xfrm>
          <a:off x="22955250" y="16493490"/>
          <a:ext cx="19168110" cy="3108960"/>
        </p:xfrm>
        <a:graphic>
          <a:graphicData uri="http://schemas.openxmlformats.org/drawingml/2006/table">
            <a:tbl>
              <a:tblPr/>
              <a:tblGrid>
                <a:gridCol w="496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8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2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Walking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Non Forced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Forced Right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Dichotic Listening Forced Left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Optic Flow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.0211±.004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0129±.330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021±.005*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025±.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009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Non Optic Flow</a:t>
                      </a:r>
                      <a:endParaRPr lang="en-US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024±.006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.023±.008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023±.007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017±.006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486400" y="59323"/>
            <a:ext cx="26837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Table 1:</a:t>
            </a:r>
            <a:r>
              <a:rPr lang="en-US" sz="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Averages for Right Step Time.</a:t>
            </a:r>
            <a:endParaRPr lang="en-US" sz="3000">
              <a:latin typeface="Arial" pitchFamily="34" charset="0"/>
              <a:cs typeface="Arial" pitchFamily="34" charset="0"/>
            </a:endParaRPr>
          </a:p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	  Table 2:</a:t>
            </a:r>
            <a:r>
              <a:rPr lang="en-US" sz="8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Averages for Left Step Time.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031449" y="25131649"/>
            <a:ext cx="19801435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 smtClean="0"/>
              <a:t>•  These preliminary results indicate that while a significant main effect was </a:t>
            </a:r>
          </a:p>
          <a:p>
            <a:r>
              <a:rPr lang="en-US" sz="4800" dirty="0" smtClean="0"/>
              <a:t>     not achieved in all dichotic listening variables, LF conditions in a VR</a:t>
            </a:r>
          </a:p>
          <a:p>
            <a:r>
              <a:rPr lang="en-US" sz="4800" dirty="0" smtClean="0"/>
              <a:t>     environment would likely be significant with a larger sample size. </a:t>
            </a:r>
          </a:p>
          <a:p>
            <a:r>
              <a:rPr lang="en-US" sz="4800" dirty="0" smtClean="0"/>
              <a:t> •  The NF condition in VR and NVR environments is furthest from a</a:t>
            </a:r>
          </a:p>
          <a:p>
            <a:r>
              <a:rPr lang="en-US" sz="4800" dirty="0" smtClean="0"/>
              <a:t>     significant </a:t>
            </a:r>
            <a:r>
              <a:rPr lang="en-US" sz="4800" dirty="0"/>
              <a:t>main </a:t>
            </a:r>
            <a:r>
              <a:rPr lang="en-US" sz="4800" dirty="0" smtClean="0"/>
              <a:t>effect, possibly due to lack of task specificity for subjects.  </a:t>
            </a:r>
            <a:endParaRPr lang="en-US" sz="4800" dirty="0"/>
          </a:p>
          <a:p>
            <a:pPr lvl="0"/>
            <a:endParaRPr lang="en-US" sz="4800" dirty="0"/>
          </a:p>
          <a:p>
            <a:pPr lvl="0"/>
            <a:endParaRPr lang="en-US" sz="4800" dirty="0"/>
          </a:p>
        </p:txBody>
      </p:sp>
      <p:sp>
        <p:nvSpPr>
          <p:cNvPr id="26" name="TextBox 42"/>
          <p:cNvSpPr txBox="1">
            <a:spLocks noChangeArrowheads="1"/>
          </p:cNvSpPr>
          <p:nvPr/>
        </p:nvSpPr>
        <p:spPr bwMode="auto">
          <a:xfrm>
            <a:off x="22972395" y="39137160"/>
            <a:ext cx="19274788" cy="1015663"/>
          </a:xfrm>
          <a:prstGeom prst="rect">
            <a:avLst/>
          </a:prstGeom>
          <a:gradFill flip="none" rotWithShape="1">
            <a:gsLst>
              <a:gs pos="31000">
                <a:srgbClr val="40404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FFFFFF"/>
                </a:solidFill>
                <a:cs typeface="Arial" charset="0"/>
              </a:rPr>
              <a:t>ACKNOWLEDGEMENTS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031453" y="40306665"/>
            <a:ext cx="19091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Funding by  the COBRE Pilot Grant Program NIH grant P20GM109090.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86400" y="90103"/>
            <a:ext cx="3954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1: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Marginal Means for Conditions and Step Time.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486400" y="90103"/>
            <a:ext cx="3954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1: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Marginal Means for Conditions and Step Time.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031450" y="15887704"/>
            <a:ext cx="14458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Table 1: Averages in standard deviation for Right Step Time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917149" y="8807117"/>
            <a:ext cx="1924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Figure </a:t>
            </a:r>
            <a:r>
              <a:rPr lang="en-US" sz="3200" b="1" dirty="0" smtClean="0"/>
              <a:t>1: Environment </a:t>
            </a:r>
            <a:r>
              <a:rPr lang="en-US" sz="3200" b="1" dirty="0"/>
              <a:t>for NVR and VR </a:t>
            </a:r>
            <a:r>
              <a:rPr lang="en-US" sz="3200" b="1" dirty="0" smtClean="0"/>
              <a:t>sessions	Figure 2: Subjects wearing reflective markers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888575" y="19688179"/>
            <a:ext cx="1400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Table 2: Averages in standard deviation for Left Step Time</a:t>
            </a: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1388906209"/>
              </p:ext>
            </p:extLst>
          </p:nvPr>
        </p:nvGraphicFramePr>
        <p:xfrm>
          <a:off x="1882588" y="30210756"/>
          <a:ext cx="8657075" cy="829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2687470842"/>
              </p:ext>
            </p:extLst>
          </p:nvPr>
        </p:nvGraphicFramePr>
        <p:xfrm>
          <a:off x="11309684" y="30162629"/>
          <a:ext cx="8903369" cy="834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767587" y="29076539"/>
            <a:ext cx="592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Figure </a:t>
            </a:r>
            <a:r>
              <a:rPr lang="en-US" sz="3200" b="1" dirty="0" smtClean="0"/>
              <a:t>3: </a:t>
            </a:r>
            <a:r>
              <a:rPr lang="en-US" sz="3200" b="1" dirty="0"/>
              <a:t>RST Marginal Means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595" y="29056575"/>
            <a:ext cx="592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Figure </a:t>
            </a:r>
            <a:r>
              <a:rPr lang="en-US" sz="3200" b="1" dirty="0" smtClean="0"/>
              <a:t>4: </a:t>
            </a:r>
            <a:r>
              <a:rPr lang="en-US" sz="3200" b="1" dirty="0"/>
              <a:t>LST Marginal Means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732" y="9537209"/>
            <a:ext cx="5284588" cy="628649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7"/>
          <a:stretch>
            <a:fillRect/>
          </a:stretch>
        </p:blipFill>
        <p:spPr>
          <a:xfrm>
            <a:off x="35587987" y="9572246"/>
            <a:ext cx="4897791" cy="62804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9661" y="38792047"/>
            <a:ext cx="197423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/>
              <a:t> </a:t>
            </a:r>
            <a:r>
              <a:rPr lang="en-US" sz="4200" i="1" dirty="0" smtClean="0"/>
              <a:t>Note: </a:t>
            </a:r>
            <a:r>
              <a:rPr lang="en-US" sz="4200" dirty="0" smtClean="0"/>
              <a:t>Table </a:t>
            </a:r>
            <a:r>
              <a:rPr lang="en-US" sz="4200" dirty="0"/>
              <a:t>1 data is represented in Figure 3 for RST means throughout the </a:t>
            </a:r>
            <a:r>
              <a:rPr lang="en-US" sz="4200" dirty="0" smtClean="0"/>
              <a:t>4 conditions</a:t>
            </a:r>
            <a:r>
              <a:rPr lang="en-US" sz="4200" dirty="0"/>
              <a:t>; </a:t>
            </a:r>
            <a:endParaRPr lang="en-US" sz="4200" dirty="0" smtClean="0"/>
          </a:p>
          <a:p>
            <a:r>
              <a:rPr lang="en-US" sz="4200" dirty="0"/>
              <a:t> </a:t>
            </a:r>
            <a:r>
              <a:rPr lang="en-US" sz="4200" dirty="0" smtClean="0"/>
              <a:t>           similarly</a:t>
            </a:r>
            <a:r>
              <a:rPr lang="en-US" sz="4200" dirty="0"/>
              <a:t>, Table 2 data is represented in the Figure 4 for LST.</a:t>
            </a:r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5299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9596</TotalTime>
  <Words>646</Words>
  <Application>Microsoft Office PowerPoint</Application>
  <PresentationFormat>Custom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McCamley</dc:creator>
  <cp:lastModifiedBy>cpacs</cp:lastModifiedBy>
  <cp:revision>75</cp:revision>
  <dcterms:created xsi:type="dcterms:W3CDTF">2016-02-17T22:51:40Z</dcterms:created>
  <dcterms:modified xsi:type="dcterms:W3CDTF">2017-02-27T21:44:49Z</dcterms:modified>
</cp:coreProperties>
</file>