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43891200" cy="438912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824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ulie Blaskewicz Boron" initials="" lastIdx="9" clrIdx="0"/>
  <p:cmAuthor id="1" name="AARoth9113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022F"/>
    <a:srgbClr val="0000FF"/>
    <a:srgbClr val="5D9E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0" autoAdjust="0"/>
    <p:restoredTop sz="98208" autoAdjust="0"/>
  </p:normalViewPr>
  <p:slideViewPr>
    <p:cSldViewPr snapToGrid="0">
      <p:cViewPr varScale="1">
        <p:scale>
          <a:sx n="16" d="100"/>
          <a:sy n="16" d="100"/>
        </p:scale>
        <p:origin x="846" y="162"/>
      </p:cViewPr>
      <p:guideLst>
        <p:guide orient="horz" pos="13824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ARoth9113\Desktop\COBRE%20exce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ARoth9113\Desktop\COBRE%20exce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NVR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1-WK</c:v>
                </c:pt>
                <c:pt idx="1">
                  <c:v>2-NF</c:v>
                </c:pt>
                <c:pt idx="2">
                  <c:v>3-RF</c:v>
                </c:pt>
                <c:pt idx="3">
                  <c:v>4-LF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2.5999999999999999E-2</c:v>
                </c:pt>
                <c:pt idx="1">
                  <c:v>2.5999999999999999E-2</c:v>
                </c:pt>
                <c:pt idx="2">
                  <c:v>2.4E-2</c:v>
                </c:pt>
                <c:pt idx="3">
                  <c:v>0.02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CD3-4065-997A-DB1D2AA62DA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VR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1-WK</c:v>
                </c:pt>
                <c:pt idx="1">
                  <c:v>2-NF</c:v>
                </c:pt>
                <c:pt idx="2">
                  <c:v>3-RF</c:v>
                </c:pt>
                <c:pt idx="3">
                  <c:v>4-LF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2.1999999999999999E-2</c:v>
                </c:pt>
                <c:pt idx="1">
                  <c:v>1.5800000000000002E-2</c:v>
                </c:pt>
                <c:pt idx="2">
                  <c:v>2.3E-2</c:v>
                </c:pt>
                <c:pt idx="3">
                  <c:v>3.4000000000000002E-2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CD3-4065-997A-DB1D2AA62D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1076040"/>
        <c:axId val="2091086152"/>
      </c:lineChart>
      <c:catAx>
        <c:axId val="20910760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2800" dirty="0" smtClean="0"/>
                  <a:t>Conditions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39305169471212797"/>
              <c:y val="0.92668556193751495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800"/>
            </a:pPr>
            <a:endParaRPr lang="en-US"/>
          </a:p>
        </c:txPr>
        <c:crossAx val="2091086152"/>
        <c:crosses val="autoZero"/>
        <c:auto val="1"/>
        <c:lblAlgn val="ctr"/>
        <c:lblOffset val="100"/>
        <c:noMultiLvlLbl val="0"/>
      </c:catAx>
      <c:valAx>
        <c:axId val="209108615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800"/>
                </a:pPr>
                <a:r>
                  <a:rPr lang="en-US" sz="2800" dirty="0"/>
                  <a:t>Estimate</a:t>
                </a:r>
                <a:r>
                  <a:rPr lang="en-US" sz="2800" baseline="0" dirty="0"/>
                  <a:t>d Marginal Means</a:t>
                </a:r>
                <a:endParaRPr lang="en-US" sz="2800" dirty="0"/>
              </a:p>
            </c:rich>
          </c:tx>
          <c:layout>
            <c:manualLayout>
              <c:xMode val="edge"/>
              <c:yMode val="edge"/>
              <c:x val="1.4336917562724E-2"/>
              <c:y val="0.10143052873107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09107604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2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NVR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1-WK</c:v>
                </c:pt>
                <c:pt idx="1">
                  <c:v>2-NF</c:v>
                </c:pt>
                <c:pt idx="2">
                  <c:v>3-RF</c:v>
                </c:pt>
                <c:pt idx="3">
                  <c:v>4-LF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2.5999999999999999E-2</c:v>
                </c:pt>
                <c:pt idx="1">
                  <c:v>2.5999999999999999E-2</c:v>
                </c:pt>
                <c:pt idx="2">
                  <c:v>2.4E-2</c:v>
                </c:pt>
                <c:pt idx="3">
                  <c:v>0.02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9A9-4226-A2B6-FED6338D0C0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VR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1-WK</c:v>
                </c:pt>
                <c:pt idx="1">
                  <c:v>2-NF</c:v>
                </c:pt>
                <c:pt idx="2">
                  <c:v>3-RF</c:v>
                </c:pt>
                <c:pt idx="3">
                  <c:v>4-LF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2.1999999999999999E-2</c:v>
                </c:pt>
                <c:pt idx="1">
                  <c:v>1.5800000000000002E-2</c:v>
                </c:pt>
                <c:pt idx="2">
                  <c:v>2.3E-2</c:v>
                </c:pt>
                <c:pt idx="3">
                  <c:v>3.4000000000000002E-2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9A9-4226-A2B6-FED6338D0C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81698872"/>
        <c:axId val="2082245352"/>
      </c:lineChart>
      <c:catAx>
        <c:axId val="208169887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800"/>
                </a:pPr>
                <a:r>
                  <a:rPr lang="en-US" sz="2800"/>
                  <a:t>Conditions</a:t>
                </a:r>
              </a:p>
            </c:rich>
          </c:tx>
          <c:layout>
            <c:manualLayout>
              <c:xMode val="edge"/>
              <c:yMode val="edge"/>
              <c:x val="0.39377981525869599"/>
              <c:y val="0.94431912367058002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800"/>
            </a:pPr>
            <a:endParaRPr lang="en-US"/>
          </a:p>
        </c:txPr>
        <c:crossAx val="2082245352"/>
        <c:crosses val="autoZero"/>
        <c:auto val="1"/>
        <c:lblAlgn val="ctr"/>
        <c:lblOffset val="100"/>
        <c:noMultiLvlLbl val="0"/>
      </c:catAx>
      <c:valAx>
        <c:axId val="208224535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800"/>
                </a:pPr>
                <a:r>
                  <a:rPr lang="en-US" sz="2800" dirty="0" smtClean="0"/>
                  <a:t>Estimate</a:t>
                </a:r>
                <a:r>
                  <a:rPr lang="en-US" sz="2800" baseline="0" dirty="0" smtClean="0"/>
                  <a:t>d </a:t>
                </a:r>
                <a:r>
                  <a:rPr lang="en-US" sz="2800" baseline="0" dirty="0"/>
                  <a:t>Marginal Means</a:t>
                </a:r>
                <a:endParaRPr lang="en-US" sz="2800" dirty="0"/>
              </a:p>
            </c:rich>
          </c:tx>
          <c:layout>
            <c:manualLayout>
              <c:xMode val="edge"/>
              <c:yMode val="edge"/>
              <c:x val="1.7399555824752701E-2"/>
              <c:y val="7.2227992777498501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08169887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2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3507FD-0EDE-4C0D-9BD5-C9BBF547AF55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714500" y="685800"/>
            <a:ext cx="3429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FBCEE8-8849-486E-9240-269C34652F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386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714500" y="685800"/>
            <a:ext cx="3429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FBCEE8-8849-486E-9240-269C34652FE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648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7183123"/>
            <a:ext cx="37307520" cy="1528064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23053043"/>
            <a:ext cx="32918400" cy="10596877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FDA2-CA5E-4BE6-A888-D8D7303F1C34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200FC-5143-44D9-B898-D2AF269B10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1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FDA2-CA5E-4BE6-A888-D8D7303F1C34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200FC-5143-44D9-B898-D2AF269B10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21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2336800"/>
            <a:ext cx="9464040" cy="37195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2336800"/>
            <a:ext cx="27843480" cy="37195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FDA2-CA5E-4BE6-A888-D8D7303F1C34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200FC-5143-44D9-B898-D2AF269B10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92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"/>
            <a:ext cx="43891200" cy="240702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400" smtClean="0">
                <a:solidFill>
                  <a:prstClr val="white"/>
                </a:solidFill>
              </a:rPr>
              <a:t>  </a:t>
            </a:r>
            <a:endParaRPr lang="en-US" sz="5400" dirty="0">
              <a:solidFill>
                <a:prstClr val="white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7720" y="594689"/>
            <a:ext cx="33515760" cy="1371665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41425027"/>
            <a:ext cx="43891200" cy="2466177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5400" smtClean="0">
                <a:solidFill>
                  <a:prstClr val="white"/>
                </a:solidFill>
              </a:rPr>
              <a:t>  </a:t>
            </a:r>
            <a:endParaRPr lang="en-US" sz="5400" dirty="0">
              <a:solidFill>
                <a:prstClr val="white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90480" y="40233600"/>
            <a:ext cx="6248400" cy="468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879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FDA2-CA5E-4BE6-A888-D8D7303F1C34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200FC-5143-44D9-B898-D2AF269B10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985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10942333"/>
            <a:ext cx="37856160" cy="18257517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9372573"/>
            <a:ext cx="37856160" cy="9601197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FDA2-CA5E-4BE6-A888-D8D7303F1C34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200FC-5143-44D9-B898-D2AF269B10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333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11684000"/>
            <a:ext cx="18653760" cy="27848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11684000"/>
            <a:ext cx="18653760" cy="27848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FDA2-CA5E-4BE6-A888-D8D7303F1C34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200FC-5143-44D9-B898-D2AF269B10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824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336810"/>
            <a:ext cx="37856160" cy="848360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10759443"/>
            <a:ext cx="18568032" cy="5273037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6032480"/>
            <a:ext cx="18568032" cy="23581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10759443"/>
            <a:ext cx="18659477" cy="5273037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6032480"/>
            <a:ext cx="18659477" cy="23581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FDA2-CA5E-4BE6-A888-D8D7303F1C34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200FC-5143-44D9-B898-D2AF269B10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418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FDA2-CA5E-4BE6-A888-D8D7303F1C34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200FC-5143-44D9-B898-D2AF269B10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622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FDA2-CA5E-4BE6-A888-D8D7303F1C34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200FC-5143-44D9-B898-D2AF269B10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350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926080"/>
            <a:ext cx="14156054" cy="1024128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6319530"/>
            <a:ext cx="22219920" cy="311912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13167360"/>
            <a:ext cx="14156054" cy="24394163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FDA2-CA5E-4BE6-A888-D8D7303F1C34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200FC-5143-44D9-B898-D2AF269B10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872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926080"/>
            <a:ext cx="14156054" cy="1024128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6319530"/>
            <a:ext cx="22219920" cy="311912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13167360"/>
            <a:ext cx="14156054" cy="24394163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1FDA2-CA5E-4BE6-A888-D8D7303F1C34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200FC-5143-44D9-B898-D2AF269B10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695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2336810"/>
            <a:ext cx="37856160" cy="8483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11684000"/>
            <a:ext cx="37856160" cy="27848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40680650"/>
            <a:ext cx="987552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1FDA2-CA5E-4BE6-A888-D8D7303F1C34}" type="datetimeFigureOut">
              <a:rPr lang="en-US" smtClean="0"/>
              <a:pPr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40680650"/>
            <a:ext cx="1481328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40680650"/>
            <a:ext cx="987552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200FC-5143-44D9-B898-D2AF269B10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233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1882588" y="2322902"/>
            <a:ext cx="40240772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8000" b="1" dirty="0">
                <a:solidFill>
                  <a:srgbClr val="C4022F"/>
                </a:solidFill>
                <a:latin typeface="Arial Bold" charset="0"/>
                <a:cs typeface="Arial Bold" charset="0"/>
              </a:rPr>
              <a:t>Dual Tasking in a Virtual Reality Environment: </a:t>
            </a:r>
            <a:endParaRPr lang="en-US" sz="8000" b="1" dirty="0" smtClean="0">
              <a:solidFill>
                <a:srgbClr val="C4022F"/>
              </a:solidFill>
              <a:latin typeface="Arial Bold" charset="0"/>
              <a:cs typeface="Arial Bold" charset="0"/>
            </a:endParaRPr>
          </a:p>
          <a:p>
            <a:pPr algn="ctr" eaLnBrk="1" hangingPunct="1"/>
            <a:r>
              <a:rPr lang="en-US" sz="8000" b="1" dirty="0" smtClean="0">
                <a:solidFill>
                  <a:srgbClr val="C4022F"/>
                </a:solidFill>
                <a:latin typeface="Arial Bold" charset="0"/>
                <a:cs typeface="Arial Bold" charset="0"/>
              </a:rPr>
              <a:t>Does </a:t>
            </a:r>
            <a:r>
              <a:rPr lang="en-US" sz="8000" b="1" dirty="0">
                <a:solidFill>
                  <a:srgbClr val="C4022F"/>
                </a:solidFill>
                <a:latin typeface="Arial Bold" charset="0"/>
                <a:cs typeface="Arial Bold" charset="0"/>
              </a:rPr>
              <a:t>Auditory Selective Attention Impact Gait?</a:t>
            </a:r>
          </a:p>
        </p:txBody>
      </p:sp>
      <p:sp>
        <p:nvSpPr>
          <p:cNvPr id="7" name="Rectangle 6"/>
          <p:cNvSpPr/>
          <p:nvPr/>
        </p:nvSpPr>
        <p:spPr>
          <a:xfrm>
            <a:off x="3056345" y="4797804"/>
            <a:ext cx="37947275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cs typeface="Arial" charset="0"/>
              </a:rPr>
              <a:t>Angie Helseth Roth</a:t>
            </a:r>
            <a:r>
              <a:rPr lang="en-US" sz="6000" baseline="30000" dirty="0">
                <a:cs typeface="Arial" charset="0"/>
              </a:rPr>
              <a:t>a,b</a:t>
            </a:r>
            <a:r>
              <a:rPr lang="en-US" sz="6000" dirty="0">
                <a:cs typeface="Arial" charset="0"/>
              </a:rPr>
              <a:t>, Taylor Leeder</a:t>
            </a:r>
            <a:r>
              <a:rPr lang="en-US" sz="6000" baseline="30000" dirty="0">
                <a:cs typeface="Arial" charset="0"/>
              </a:rPr>
              <a:t>b,c</a:t>
            </a:r>
            <a:r>
              <a:rPr lang="en-US" sz="6000" dirty="0">
                <a:cs typeface="Arial" charset="0"/>
              </a:rPr>
              <a:t>, Sara Myers</a:t>
            </a:r>
            <a:r>
              <a:rPr lang="en-US" sz="6000" baseline="30000" dirty="0">
                <a:cs typeface="Arial" charset="0"/>
              </a:rPr>
              <a:t>b,c</a:t>
            </a:r>
            <a:r>
              <a:rPr lang="en-US" sz="6000" dirty="0">
                <a:cs typeface="Arial" charset="0"/>
              </a:rPr>
              <a:t>, Molly Scheiber</a:t>
            </a:r>
            <a:r>
              <a:rPr lang="en-US" sz="6000" baseline="30000" dirty="0">
                <a:cs typeface="Arial" charset="0"/>
              </a:rPr>
              <a:t>b,c</a:t>
            </a:r>
            <a:r>
              <a:rPr lang="en-US" sz="6000" dirty="0">
                <a:cs typeface="Arial" charset="0"/>
              </a:rPr>
              <a:t>, Julie Boron</a:t>
            </a:r>
            <a:r>
              <a:rPr lang="en-US" sz="6000" baseline="30000" dirty="0">
                <a:cs typeface="Arial" charset="0"/>
              </a:rPr>
              <a:t>a,b</a:t>
            </a:r>
            <a:r>
              <a:rPr lang="en-US" sz="6000" dirty="0">
                <a:cs typeface="Arial" charset="0"/>
              </a:rPr>
              <a:t> </a:t>
            </a:r>
          </a:p>
          <a:p>
            <a:pPr marL="914378" indent="-914378" algn="ctr">
              <a:buFontTx/>
              <a:buAutoNum type="alphaLcPeriod"/>
            </a:pPr>
            <a:r>
              <a:rPr lang="en-GB" sz="4800" dirty="0"/>
              <a:t>Department of Gerontology, University of Nebraska at Omaha, </a:t>
            </a:r>
            <a:r>
              <a:rPr lang="en-US" sz="4800" dirty="0">
                <a:cs typeface="Arial" charset="0"/>
              </a:rPr>
              <a:t>Omaha, NE 68182</a:t>
            </a:r>
          </a:p>
          <a:p>
            <a:pPr marL="914378" indent="-914378" algn="ctr">
              <a:buFontTx/>
              <a:buAutoNum type="alphaLcPeriod"/>
            </a:pPr>
            <a:r>
              <a:rPr lang="en-GB" sz="4800" dirty="0"/>
              <a:t>Center for Research on Human Movement Variability, University of Nebraska at Omaha</a:t>
            </a:r>
          </a:p>
          <a:p>
            <a:pPr marL="914378" indent="-914378" algn="ctr">
              <a:buFontTx/>
              <a:buAutoNum type="alphaLcPeriod"/>
            </a:pPr>
            <a:r>
              <a:rPr lang="en-GB" sz="4800" dirty="0"/>
              <a:t>Department of Biomechanics, University of Nebraska at Omaha</a:t>
            </a:r>
            <a:endParaRPr lang="en-US" sz="4800" dirty="0"/>
          </a:p>
        </p:txBody>
      </p:sp>
      <p:sp>
        <p:nvSpPr>
          <p:cNvPr id="8" name="TextBox 42"/>
          <p:cNvSpPr txBox="1">
            <a:spLocks noChangeArrowheads="1"/>
          </p:cNvSpPr>
          <p:nvPr/>
        </p:nvSpPr>
        <p:spPr bwMode="auto">
          <a:xfrm>
            <a:off x="1882588" y="8736228"/>
            <a:ext cx="19202400" cy="1015663"/>
          </a:xfrm>
          <a:prstGeom prst="rect">
            <a:avLst/>
          </a:prstGeom>
          <a:gradFill>
            <a:gsLst>
              <a:gs pos="51000">
                <a:srgbClr val="404040"/>
              </a:gs>
              <a:gs pos="100000">
                <a:schemeClr val="tx1"/>
              </a:gs>
            </a:gsLst>
            <a:path path="circle">
              <a:fillToRect l="50000" t="50000" r="50000" b="50000"/>
            </a:path>
          </a:gradFill>
          <a:ln>
            <a:noFill/>
          </a:ln>
          <a:extLst/>
        </p:spPr>
        <p:txBody>
          <a:bodyPr wrap="square" anchor="ctr"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6000" dirty="0">
                <a:solidFill>
                  <a:srgbClr val="FFFFFF"/>
                </a:solidFill>
                <a:cs typeface="Arial" charset="0"/>
              </a:rPr>
              <a:t>INTRODUCTION</a:t>
            </a:r>
          </a:p>
        </p:txBody>
      </p:sp>
      <p:sp>
        <p:nvSpPr>
          <p:cNvPr id="9" name="TextBox 42"/>
          <p:cNvSpPr txBox="1">
            <a:spLocks noChangeArrowheads="1"/>
          </p:cNvSpPr>
          <p:nvPr/>
        </p:nvSpPr>
        <p:spPr bwMode="auto">
          <a:xfrm>
            <a:off x="2026967" y="17034110"/>
            <a:ext cx="19202400" cy="1015663"/>
          </a:xfrm>
          <a:prstGeom prst="rect">
            <a:avLst/>
          </a:prstGeom>
          <a:gradFill flip="none" rotWithShape="1">
            <a:gsLst>
              <a:gs pos="31000">
                <a:srgbClr val="404040"/>
              </a:gs>
              <a:gs pos="100000">
                <a:schemeClr val="tx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xtLst/>
        </p:spPr>
        <p:txBody>
          <a:bodyPr wrap="square" anchor="ctr"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6000" dirty="0">
                <a:solidFill>
                  <a:srgbClr val="FFFFFF"/>
                </a:solidFill>
                <a:cs typeface="Arial" charset="0"/>
              </a:rPr>
              <a:t>METHODS</a:t>
            </a:r>
          </a:p>
        </p:txBody>
      </p:sp>
      <p:sp>
        <p:nvSpPr>
          <p:cNvPr id="10" name="TextBox 42"/>
          <p:cNvSpPr txBox="1">
            <a:spLocks noChangeArrowheads="1"/>
          </p:cNvSpPr>
          <p:nvPr/>
        </p:nvSpPr>
        <p:spPr bwMode="auto">
          <a:xfrm>
            <a:off x="1978840" y="26764051"/>
            <a:ext cx="19202400" cy="1015663"/>
          </a:xfrm>
          <a:prstGeom prst="rect">
            <a:avLst/>
          </a:prstGeom>
          <a:gradFill flip="none" rotWithShape="1">
            <a:gsLst>
              <a:gs pos="31000">
                <a:srgbClr val="404040"/>
              </a:gs>
              <a:gs pos="100000">
                <a:schemeClr val="tx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xtLst/>
        </p:spPr>
        <p:txBody>
          <a:bodyPr wrap="square" anchor="ctr"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6000" dirty="0">
                <a:solidFill>
                  <a:srgbClr val="FFFFFF"/>
                </a:solidFill>
                <a:cs typeface="Arial" charset="0"/>
              </a:rPr>
              <a:t>RESULTS</a:t>
            </a:r>
          </a:p>
        </p:txBody>
      </p:sp>
      <p:sp>
        <p:nvSpPr>
          <p:cNvPr id="11" name="TextBox 42"/>
          <p:cNvSpPr txBox="1">
            <a:spLocks noChangeArrowheads="1"/>
          </p:cNvSpPr>
          <p:nvPr/>
        </p:nvSpPr>
        <p:spPr bwMode="auto">
          <a:xfrm>
            <a:off x="22756974" y="23859797"/>
            <a:ext cx="19202400" cy="1015663"/>
          </a:xfrm>
          <a:prstGeom prst="rect">
            <a:avLst/>
          </a:prstGeom>
          <a:gradFill flip="none" rotWithShape="1">
            <a:gsLst>
              <a:gs pos="31000">
                <a:srgbClr val="404040"/>
              </a:gs>
              <a:gs pos="100000">
                <a:schemeClr val="tx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xtLst/>
        </p:spPr>
        <p:txBody>
          <a:bodyPr wrap="square" anchor="ctr"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6000" dirty="0" smtClean="0">
                <a:solidFill>
                  <a:srgbClr val="FFFFFF"/>
                </a:solidFill>
                <a:cs typeface="Arial" charset="0"/>
              </a:rPr>
              <a:t>SUMMARY</a:t>
            </a:r>
            <a:endParaRPr lang="en-US" sz="6000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" name="TextBox 42"/>
          <p:cNvSpPr txBox="1">
            <a:spLocks noChangeArrowheads="1"/>
          </p:cNvSpPr>
          <p:nvPr/>
        </p:nvSpPr>
        <p:spPr bwMode="auto">
          <a:xfrm>
            <a:off x="23044783" y="29074816"/>
            <a:ext cx="19202400" cy="1045841"/>
          </a:xfrm>
          <a:prstGeom prst="rect">
            <a:avLst/>
          </a:prstGeom>
          <a:gradFill flip="none" rotWithShape="1">
            <a:gsLst>
              <a:gs pos="31000">
                <a:srgbClr val="404040"/>
              </a:gs>
              <a:gs pos="100000">
                <a:schemeClr val="tx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xtLst/>
        </p:spPr>
        <p:txBody>
          <a:bodyPr wrap="square" anchor="ctr"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6000" dirty="0">
                <a:solidFill>
                  <a:srgbClr val="FFFFFF"/>
                </a:solidFill>
                <a:cs typeface="Arial" charset="0"/>
              </a:rPr>
              <a:t>CONCLUSIONS</a:t>
            </a:r>
          </a:p>
        </p:txBody>
      </p:sp>
      <p:sp>
        <p:nvSpPr>
          <p:cNvPr id="13" name="TextBox 42"/>
          <p:cNvSpPr txBox="1">
            <a:spLocks noChangeArrowheads="1"/>
          </p:cNvSpPr>
          <p:nvPr/>
        </p:nvSpPr>
        <p:spPr bwMode="auto">
          <a:xfrm>
            <a:off x="22972395" y="37075307"/>
            <a:ext cx="19202400" cy="1015663"/>
          </a:xfrm>
          <a:prstGeom prst="rect">
            <a:avLst/>
          </a:prstGeom>
          <a:gradFill flip="none" rotWithShape="1">
            <a:gsLst>
              <a:gs pos="31000">
                <a:srgbClr val="404040"/>
              </a:gs>
              <a:gs pos="100000">
                <a:schemeClr val="tx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xtLst/>
        </p:spPr>
        <p:txBody>
          <a:bodyPr wrap="square" anchor="ctr"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6000" dirty="0">
                <a:solidFill>
                  <a:srgbClr val="FFFFFF"/>
                </a:solidFill>
                <a:cs typeface="Arial" charset="0"/>
              </a:rPr>
              <a:t>REFERENCES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882589" y="10096501"/>
            <a:ext cx="20126078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Attention demanding tasks requiring simultaneous cognitive and physical functions create challenges for balance maintenance, which is important for fall prevention</a:t>
            </a:r>
            <a:r>
              <a:rPr lang="en-US" sz="4800" baseline="30000" dirty="0"/>
              <a:t>1</a:t>
            </a:r>
            <a:r>
              <a:rPr lang="en-US" sz="4800" dirty="0"/>
              <a:t>. 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During dual-task walking slower step time may be an attempt by individuals to feel more stable.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r>
              <a:rPr lang="en-US" sz="4800" dirty="0"/>
              <a:t>The overall goal of this project is to investigate dual task costs of an auditory selective attention task compared to a controlled walking only condition by examining variability in step time in Non Virtual Reality (NVR) and Virtual Reality (VR) environments (see </a:t>
            </a:r>
            <a:r>
              <a:rPr lang="en-US" sz="4800" dirty="0" smtClean="0"/>
              <a:t>Figures 1 and 2) </a:t>
            </a:r>
            <a:r>
              <a:rPr lang="en-US" sz="4800" dirty="0"/>
              <a:t>. 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endParaRPr lang="en-US" sz="4800" dirty="0"/>
          </a:p>
        </p:txBody>
      </p:sp>
      <p:sp>
        <p:nvSpPr>
          <p:cNvPr id="22" name="TextBox 21"/>
          <p:cNvSpPr txBox="1"/>
          <p:nvPr/>
        </p:nvSpPr>
        <p:spPr>
          <a:xfrm>
            <a:off x="23050500" y="38099999"/>
            <a:ext cx="145161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783" indent="-685783"/>
            <a:r>
              <a:rPr lang="en-US" sz="4000" dirty="0"/>
              <a:t>1 Smith-Ray, RL, et al. </a:t>
            </a:r>
            <a:r>
              <a:rPr lang="en-US" sz="4000" i="1" dirty="0"/>
              <a:t>Journals of </a:t>
            </a:r>
            <a:r>
              <a:rPr lang="en-US" sz="4000" i="1" dirty="0" err="1"/>
              <a:t>Gero</a:t>
            </a:r>
            <a:r>
              <a:rPr lang="en-US" sz="4000" dirty="0"/>
              <a:t>, </a:t>
            </a:r>
            <a:r>
              <a:rPr lang="en-US" sz="4000" b="1" dirty="0"/>
              <a:t>70</a:t>
            </a:r>
            <a:r>
              <a:rPr lang="en-US" sz="4000" dirty="0"/>
              <a:t>(3), 357-366,  2015.</a:t>
            </a:r>
          </a:p>
          <a:p>
            <a:pPr marL="685783" indent="-685783">
              <a:buFont typeface="Arial" panose="020B0604020202020204" pitchFamily="34" charset="0"/>
              <a:buChar char="•"/>
            </a:pPr>
            <a:endParaRPr lang="en-US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23157449" y="30395006"/>
            <a:ext cx="19008245" cy="10187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•  Future research is needed to investigate how auditory selective attention </a:t>
            </a:r>
          </a:p>
          <a:p>
            <a:r>
              <a:rPr lang="en-US" sz="4800" dirty="0" smtClean="0"/>
              <a:t>    tasks impact gait in real world settings. This may be informative as to the </a:t>
            </a:r>
          </a:p>
          <a:p>
            <a:r>
              <a:rPr lang="en-US" sz="4800" dirty="0"/>
              <a:t> </a:t>
            </a:r>
            <a:r>
              <a:rPr lang="en-US" sz="4800" dirty="0" smtClean="0"/>
              <a:t>   types of auditory dual tasks that may increase fall risk.</a:t>
            </a:r>
          </a:p>
          <a:p>
            <a:r>
              <a:rPr lang="en-US" sz="4800" dirty="0" smtClean="0"/>
              <a:t>•  Future research is needed to investigate how step time may differ in each</a:t>
            </a:r>
          </a:p>
          <a:p>
            <a:r>
              <a:rPr lang="en-US" sz="4800" dirty="0" smtClean="0"/>
              <a:t>    decade in order to understand gait changes throughout life and provide</a:t>
            </a:r>
          </a:p>
          <a:p>
            <a:r>
              <a:rPr lang="en-US" sz="4800" dirty="0" smtClean="0"/>
              <a:t>    sufficient and thorough fall prevention programming. </a:t>
            </a:r>
          </a:p>
          <a:p>
            <a:r>
              <a:rPr lang="en-US" sz="4800" dirty="0" smtClean="0"/>
              <a:t>•  Based on our findings, we can conclude that a VR environment may help</a:t>
            </a:r>
          </a:p>
          <a:p>
            <a:r>
              <a:rPr lang="en-US" sz="4800" dirty="0" smtClean="0"/>
              <a:t>    decrease the effect of a cognitive dual task and possibly help decrease</a:t>
            </a:r>
          </a:p>
          <a:p>
            <a:r>
              <a:rPr lang="en-US" sz="4800" dirty="0" smtClean="0"/>
              <a:t>    fall risk.</a:t>
            </a:r>
          </a:p>
          <a:p>
            <a:endParaRPr lang="en-US" sz="4800" dirty="0" smtClean="0"/>
          </a:p>
          <a:p>
            <a:endParaRPr lang="en-US" sz="8000" dirty="0" smtClean="0"/>
          </a:p>
          <a:p>
            <a:r>
              <a:rPr lang="en-US" sz="4800" dirty="0" smtClean="0"/>
              <a:t> </a:t>
            </a:r>
          </a:p>
          <a:p>
            <a:pPr lvl="0"/>
            <a:r>
              <a:rPr lang="en-US" sz="4800" dirty="0" smtClean="0"/>
              <a:t> </a:t>
            </a:r>
            <a:endParaRPr lang="en-US" sz="4800" dirty="0"/>
          </a:p>
        </p:txBody>
      </p:sp>
      <p:sp>
        <p:nvSpPr>
          <p:cNvPr id="24" name="TextBox 23"/>
          <p:cNvSpPr txBox="1"/>
          <p:nvPr/>
        </p:nvSpPr>
        <p:spPr>
          <a:xfrm>
            <a:off x="1882588" y="28158294"/>
            <a:ext cx="19666118" cy="6758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•  A significant main effect </a:t>
            </a:r>
            <a:r>
              <a:rPr lang="en-US" sz="4800" i="1" dirty="0"/>
              <a:t>(p&lt;0.05) </a:t>
            </a:r>
            <a:r>
              <a:rPr lang="en-US" sz="4800" dirty="0"/>
              <a:t>was found for RST in the </a:t>
            </a:r>
            <a:r>
              <a:rPr lang="en-US" sz="4800" dirty="0" smtClean="0"/>
              <a:t>VR environment.</a:t>
            </a:r>
          </a:p>
          <a:p>
            <a:endParaRPr lang="en-US" sz="4800" dirty="0"/>
          </a:p>
          <a:p>
            <a:endParaRPr lang="en-US" sz="4800" dirty="0"/>
          </a:p>
          <a:p>
            <a:endParaRPr lang="en-US" sz="4800" dirty="0"/>
          </a:p>
          <a:p>
            <a:endParaRPr lang="en-US" sz="4800" dirty="0"/>
          </a:p>
          <a:p>
            <a:endParaRPr lang="en-US" sz="48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026967" y="18687451"/>
            <a:ext cx="19323179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•  Seventeen healthy older adults (</a:t>
            </a:r>
            <a:r>
              <a:rPr lang="en-US" sz="4800" dirty="0" smtClean="0"/>
              <a:t>74 </a:t>
            </a:r>
            <a:r>
              <a:rPr lang="en-US" sz="4800" u="sng" dirty="0" smtClean="0"/>
              <a:t>+</a:t>
            </a:r>
            <a:r>
              <a:rPr lang="en-US" sz="4800" dirty="0" smtClean="0"/>
              <a:t> </a:t>
            </a:r>
            <a:r>
              <a:rPr lang="en-US" sz="4800" dirty="0"/>
              <a:t>6 years) completed weekly sessions </a:t>
            </a:r>
            <a:endParaRPr lang="en-US" sz="4800" dirty="0" smtClean="0"/>
          </a:p>
          <a:p>
            <a:r>
              <a:rPr lang="en-US" sz="4800" dirty="0" smtClean="0"/>
              <a:t>    for 3 weeks (Session 1: Baseline; Sessions 2 &amp; 3: DT VR/NVR sessions.)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/>
              <a:t>•  Dichotic listening tasks included non forced (NF), right forced (RF), and left </a:t>
            </a:r>
          </a:p>
          <a:p>
            <a:r>
              <a:rPr lang="en-US" sz="4800" dirty="0"/>
              <a:t>    </a:t>
            </a:r>
            <a:r>
              <a:rPr lang="en-US" sz="4800" dirty="0" smtClean="0"/>
              <a:t>forced </a:t>
            </a:r>
            <a:r>
              <a:rPr lang="en-US" sz="4800" dirty="0"/>
              <a:t>(LF)</a:t>
            </a:r>
            <a:r>
              <a:rPr lang="en-US" sz="4800" dirty="0" smtClean="0"/>
              <a:t>.</a:t>
            </a:r>
            <a:endParaRPr lang="en-US" sz="4800" dirty="0"/>
          </a:p>
          <a:p>
            <a:r>
              <a:rPr lang="en-US" sz="4800" dirty="0" smtClean="0"/>
              <a:t>•  DV: Variability </a:t>
            </a:r>
            <a:r>
              <a:rPr lang="en-US" sz="4800" dirty="0"/>
              <a:t>in right and left step time (RST, LST) within three different </a:t>
            </a:r>
            <a:endParaRPr lang="en-US" sz="4800" dirty="0" smtClean="0"/>
          </a:p>
          <a:p>
            <a:r>
              <a:rPr lang="en-US" sz="4800" dirty="0"/>
              <a:t> </a:t>
            </a:r>
            <a:r>
              <a:rPr lang="en-US" sz="4800" dirty="0" smtClean="0"/>
              <a:t>   dichotic </a:t>
            </a:r>
            <a:r>
              <a:rPr lang="en-US" sz="4800" dirty="0"/>
              <a:t>listening tasks compared to a controlled walking </a:t>
            </a:r>
            <a:r>
              <a:rPr lang="en-US" sz="4800" dirty="0" smtClean="0"/>
              <a:t>condition (WK).</a:t>
            </a:r>
            <a:r>
              <a:rPr lang="en-US" sz="4800" dirty="0"/>
              <a:t/>
            </a:r>
            <a:br>
              <a:rPr lang="en-US" sz="4800" dirty="0"/>
            </a:br>
            <a:r>
              <a:rPr lang="en-US" sz="4800" dirty="0" smtClean="0"/>
              <a:t>•  Step time variability was assessed in standard deviations (SD; see Tables 1 </a:t>
            </a:r>
          </a:p>
          <a:p>
            <a:r>
              <a:rPr lang="en-US" sz="4800" dirty="0"/>
              <a:t> </a:t>
            </a:r>
            <a:r>
              <a:rPr lang="en-US" sz="4800" dirty="0" smtClean="0"/>
              <a:t>   &amp; 2 between four conditions (WK, NF, RF, LF) in VR &amp; NVR environments.)</a:t>
            </a:r>
          </a:p>
          <a:p>
            <a:r>
              <a:rPr lang="en-US" sz="4800" dirty="0" smtClean="0"/>
              <a:t>•  Analyses: A repeated measures ANOVA </a:t>
            </a:r>
            <a:r>
              <a:rPr lang="en-US" sz="4800" i="1" dirty="0" smtClean="0"/>
              <a:t>(p=0.05</a:t>
            </a:r>
            <a:r>
              <a:rPr lang="en-US" sz="4800" dirty="0" smtClean="0"/>
              <a:t>) was utilized.</a:t>
            </a:r>
          </a:p>
          <a:p>
            <a:r>
              <a:rPr lang="en-US" sz="4800" dirty="0"/>
              <a:t> </a:t>
            </a:r>
            <a:r>
              <a:rPr lang="en-US" sz="4800" dirty="0" smtClean="0"/>
              <a:t>   Adjustments </a:t>
            </a:r>
            <a:r>
              <a:rPr lang="en-US" sz="4800" dirty="0"/>
              <a:t>for multiple </a:t>
            </a:r>
            <a:r>
              <a:rPr lang="en-US" sz="4800" dirty="0" smtClean="0"/>
              <a:t>comparisons: </a:t>
            </a:r>
            <a:r>
              <a:rPr lang="en-US" sz="4800" dirty="0" err="1" smtClean="0"/>
              <a:t>Bonferroni</a:t>
            </a:r>
            <a:r>
              <a:rPr lang="en-US" sz="4800" dirty="0" smtClean="0"/>
              <a:t> </a:t>
            </a:r>
            <a:r>
              <a:rPr lang="en-US" sz="4800" dirty="0"/>
              <a:t>correction.</a:t>
            </a:r>
            <a:endParaRPr lang="en-US" sz="8000" dirty="0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5486403" y="120878"/>
            <a:ext cx="181652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8" fontAlgn="base">
              <a:spcBef>
                <a:spcPct val="0"/>
              </a:spcBef>
              <a:spcAft>
                <a:spcPct val="0"/>
              </a:spcAft>
            </a:pPr>
            <a:r>
              <a:rPr lang="en-US" sz="800" b="1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  Table 1:</a:t>
            </a:r>
            <a:r>
              <a:rPr lang="en-US" sz="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 Averages for Right Step Time.</a:t>
            </a:r>
            <a:endParaRPr lang="en-US" sz="180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8" name="Table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893032"/>
              </p:ext>
            </p:extLst>
          </p:nvPr>
        </p:nvGraphicFramePr>
        <p:xfrm>
          <a:off x="22951438" y="20391120"/>
          <a:ext cx="19171923" cy="3048000"/>
        </p:xfrm>
        <a:graphic>
          <a:graphicData uri="http://schemas.openxmlformats.org/drawingml/2006/table">
            <a:tbl>
              <a:tblPr/>
              <a:tblGrid>
                <a:gridCol w="49704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9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51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503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503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801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0000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Walking</a:t>
                      </a:r>
                      <a:endParaRPr lang="en-US" sz="2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Dichotic Listening Non Forced</a:t>
                      </a:r>
                      <a:endParaRPr lang="en-US" sz="2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Dichotic Listening Forced Right</a:t>
                      </a:r>
                      <a:endParaRPr lang="en-US" sz="2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Dichotic Listening Forced Left</a:t>
                      </a:r>
                      <a:endParaRPr lang="en-US" sz="2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39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Optic Flow</a:t>
                      </a:r>
                      <a:endParaRPr lang="en-US" sz="2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.</a:t>
                      </a: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022±.005</a:t>
                      </a:r>
                      <a:endParaRPr lang="en-US" sz="2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.</a:t>
                      </a: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0158±.396</a:t>
                      </a:r>
                      <a:endParaRPr lang="en-US" sz="2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.</a:t>
                      </a: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023±.009</a:t>
                      </a:r>
                      <a:endParaRPr lang="en-US" sz="2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.</a:t>
                      </a: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034±.023</a:t>
                      </a:r>
                      <a:endParaRPr lang="en-US" sz="2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39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Non Optic Flow</a:t>
                      </a:r>
                      <a:endParaRPr lang="en-US" sz="2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.</a:t>
                      </a: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026±.007</a:t>
                      </a:r>
                      <a:endParaRPr lang="en-US" sz="2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.</a:t>
                      </a: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026±.009</a:t>
                      </a:r>
                      <a:endParaRPr lang="en-US" sz="2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.</a:t>
                      </a: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024±.009</a:t>
                      </a:r>
                      <a:endParaRPr lang="en-US" sz="2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.</a:t>
                      </a: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020±.008</a:t>
                      </a:r>
                      <a:endParaRPr lang="en-US" sz="2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823523"/>
              </p:ext>
            </p:extLst>
          </p:nvPr>
        </p:nvGraphicFramePr>
        <p:xfrm>
          <a:off x="22955250" y="16493490"/>
          <a:ext cx="19168110" cy="3108960"/>
        </p:xfrm>
        <a:graphic>
          <a:graphicData uri="http://schemas.openxmlformats.org/drawingml/2006/table">
            <a:tbl>
              <a:tblPr/>
              <a:tblGrid>
                <a:gridCol w="4969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076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87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625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496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801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000000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Walking</a:t>
                      </a:r>
                      <a:endParaRPr lang="en-US" sz="2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Dichotic Listening Non Forced</a:t>
                      </a:r>
                      <a:endParaRPr lang="en-US" sz="2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Dichotic Listening Forced Right</a:t>
                      </a:r>
                      <a:endParaRPr lang="en-US" sz="2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Dichotic Listening Forced Left</a:t>
                      </a:r>
                      <a:endParaRPr lang="en-US" sz="2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Optic Flow</a:t>
                      </a:r>
                      <a:endParaRPr lang="en-US" sz="2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</a:rPr>
                        <a:t>.0211±.004</a:t>
                      </a:r>
                      <a:endParaRPr lang="en-US" sz="2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.</a:t>
                      </a: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0129±.330</a:t>
                      </a:r>
                      <a:endParaRPr lang="en-US" sz="2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.</a:t>
                      </a: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021±.005*</a:t>
                      </a:r>
                      <a:endParaRPr lang="en-US" sz="2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.</a:t>
                      </a: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025±.</a:t>
                      </a:r>
                      <a:r>
                        <a:rPr lang="en-US" sz="2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009</a:t>
                      </a:r>
                      <a:endParaRPr lang="en-US" sz="2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Non Optic Flow</a:t>
                      </a:r>
                      <a:endParaRPr lang="en-US" sz="28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.</a:t>
                      </a: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024±.006</a:t>
                      </a:r>
                      <a:endParaRPr lang="en-US" sz="2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.023±.008</a:t>
                      </a:r>
                      <a:endParaRPr lang="en-US" sz="2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.</a:t>
                      </a: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023±.007</a:t>
                      </a:r>
                      <a:endParaRPr lang="en-US" sz="2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.</a:t>
                      </a:r>
                      <a:r>
                        <a:rPr lang="en-US" sz="28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</a:rPr>
                        <a:t>017±.006</a:t>
                      </a:r>
                      <a:endParaRPr lang="en-US" sz="28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5486400" y="59323"/>
            <a:ext cx="268374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8" fontAlgn="base">
              <a:spcBef>
                <a:spcPct val="0"/>
              </a:spcBef>
              <a:spcAft>
                <a:spcPct val="0"/>
              </a:spcAft>
            </a:pPr>
            <a:r>
              <a:rPr lang="en-US" sz="800" b="1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Table 1:</a:t>
            </a:r>
            <a:r>
              <a:rPr lang="en-US" sz="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 Averages for Right Step Time.</a:t>
            </a:r>
            <a:endParaRPr lang="en-US" sz="3000">
              <a:latin typeface="Arial" pitchFamily="34" charset="0"/>
              <a:cs typeface="Arial" pitchFamily="34" charset="0"/>
            </a:endParaRPr>
          </a:p>
          <a:p>
            <a:pPr defTabSz="914378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800" b="1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	  Table 2:</a:t>
            </a:r>
            <a:r>
              <a:rPr lang="en-US" sz="80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 Averages for Left Step Time.</a:t>
            </a:r>
            <a:endParaRPr 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3031449" y="25131649"/>
            <a:ext cx="19801435" cy="526297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4800" dirty="0" smtClean="0"/>
              <a:t>•  These preliminary results indicate that while a significant main effect was </a:t>
            </a:r>
          </a:p>
          <a:p>
            <a:r>
              <a:rPr lang="en-US" sz="4800" dirty="0" smtClean="0"/>
              <a:t>     not achieved in all dichotic listening variables, LF conditions in a VR</a:t>
            </a:r>
          </a:p>
          <a:p>
            <a:r>
              <a:rPr lang="en-US" sz="4800" dirty="0" smtClean="0"/>
              <a:t>     environment would likely be significant with a larger sample size. </a:t>
            </a:r>
          </a:p>
          <a:p>
            <a:r>
              <a:rPr lang="en-US" sz="4800" dirty="0" smtClean="0"/>
              <a:t> •  The NF condition in VR and NVR environments is furthest from a</a:t>
            </a:r>
          </a:p>
          <a:p>
            <a:r>
              <a:rPr lang="en-US" sz="4800" dirty="0" smtClean="0"/>
              <a:t>     significant </a:t>
            </a:r>
            <a:r>
              <a:rPr lang="en-US" sz="4800" dirty="0"/>
              <a:t>main </a:t>
            </a:r>
            <a:r>
              <a:rPr lang="en-US" sz="4800" dirty="0" smtClean="0"/>
              <a:t>effect, possibly due to lack of task specificity for subjects.  </a:t>
            </a:r>
            <a:endParaRPr lang="en-US" sz="4800" dirty="0"/>
          </a:p>
          <a:p>
            <a:pPr lvl="0"/>
            <a:endParaRPr lang="en-US" sz="4800" dirty="0"/>
          </a:p>
          <a:p>
            <a:pPr lvl="0"/>
            <a:endParaRPr lang="en-US" sz="4800" dirty="0"/>
          </a:p>
        </p:txBody>
      </p:sp>
      <p:sp>
        <p:nvSpPr>
          <p:cNvPr id="26" name="TextBox 42"/>
          <p:cNvSpPr txBox="1">
            <a:spLocks noChangeArrowheads="1"/>
          </p:cNvSpPr>
          <p:nvPr/>
        </p:nvSpPr>
        <p:spPr bwMode="auto">
          <a:xfrm>
            <a:off x="22972395" y="39137160"/>
            <a:ext cx="19274788" cy="1015663"/>
          </a:xfrm>
          <a:prstGeom prst="rect">
            <a:avLst/>
          </a:prstGeom>
          <a:gradFill flip="none" rotWithShape="1">
            <a:gsLst>
              <a:gs pos="31000">
                <a:srgbClr val="404040"/>
              </a:gs>
              <a:gs pos="100000">
                <a:schemeClr val="tx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xtLst/>
        </p:spPr>
        <p:txBody>
          <a:bodyPr wrap="square" anchor="ctr">
            <a:spAutoFit/>
          </a:bodyPr>
          <a:lstStyle>
            <a:lvl1pPr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eaLnBrk="0" fontAlgn="base" hangingPunct="0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6000" dirty="0">
                <a:solidFill>
                  <a:srgbClr val="FFFFFF"/>
                </a:solidFill>
                <a:cs typeface="Arial" charset="0"/>
              </a:rPr>
              <a:t>ACKNOWLEDGEMENTS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3031453" y="40306665"/>
            <a:ext cx="190919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Funding by  the COBRE Pilot Grant Program NIH grant P20GM109090.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5486400" y="90103"/>
            <a:ext cx="39542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8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Table 1:</a:t>
            </a:r>
            <a:r>
              <a:rPr lang="en-US" sz="120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Marginal Means for Conditions and Step Time.</a:t>
            </a:r>
            <a:endParaRPr 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486400" y="90103"/>
            <a:ext cx="395428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378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Table 1:</a:t>
            </a:r>
            <a:r>
              <a:rPr lang="en-US" sz="120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Marginal Means for Conditions and Step Time.</a:t>
            </a:r>
            <a:endParaRPr lang="en-US" sz="180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3031450" y="15887704"/>
            <a:ext cx="144589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Table 1: Averages in standard deviation for Right Step Time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2917149" y="8807117"/>
            <a:ext cx="192415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Figure </a:t>
            </a:r>
            <a:r>
              <a:rPr lang="en-US" sz="3200" b="1" dirty="0" smtClean="0"/>
              <a:t>1: Environment </a:t>
            </a:r>
            <a:r>
              <a:rPr lang="en-US" sz="3200" b="1" dirty="0"/>
              <a:t>for NVR and VR </a:t>
            </a:r>
            <a:r>
              <a:rPr lang="en-US" sz="3200" b="1" dirty="0" smtClean="0"/>
              <a:t>sessions	Figure 2: Subjects wearing reflective markers</a:t>
            </a:r>
            <a:endParaRPr lang="en-US" sz="32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22888575" y="19688179"/>
            <a:ext cx="140017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Table 2: Averages in standard deviation for Left Step Time</a:t>
            </a:r>
          </a:p>
        </p:txBody>
      </p:sp>
      <p:graphicFrame>
        <p:nvGraphicFramePr>
          <p:cNvPr id="29" name="Chart 28"/>
          <p:cNvGraphicFramePr/>
          <p:nvPr>
            <p:extLst>
              <p:ext uri="{D42A27DB-BD31-4B8C-83A1-F6EECF244321}">
                <p14:modId xmlns:p14="http://schemas.microsoft.com/office/powerpoint/2010/main" val="1388906209"/>
              </p:ext>
            </p:extLst>
          </p:nvPr>
        </p:nvGraphicFramePr>
        <p:xfrm>
          <a:off x="1882588" y="30210756"/>
          <a:ext cx="8657075" cy="8299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5" name="Chart 34"/>
          <p:cNvGraphicFramePr/>
          <p:nvPr>
            <p:extLst>
              <p:ext uri="{D42A27DB-BD31-4B8C-83A1-F6EECF244321}">
                <p14:modId xmlns:p14="http://schemas.microsoft.com/office/powerpoint/2010/main" val="2687470842"/>
              </p:ext>
            </p:extLst>
          </p:nvPr>
        </p:nvGraphicFramePr>
        <p:xfrm>
          <a:off x="11309684" y="30162629"/>
          <a:ext cx="8903369" cy="83479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2767587" y="29076539"/>
            <a:ext cx="5924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Figure </a:t>
            </a:r>
            <a:r>
              <a:rPr lang="en-US" sz="3200" b="1" dirty="0" smtClean="0"/>
              <a:t>3: </a:t>
            </a:r>
            <a:r>
              <a:rPr lang="en-US" sz="3200" b="1" dirty="0"/>
              <a:t>RST Marginal Means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2555595" y="29056575"/>
            <a:ext cx="5924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Figure </a:t>
            </a:r>
            <a:r>
              <a:rPr lang="en-US" sz="3200" b="1" dirty="0" smtClean="0"/>
              <a:t>4: </a:t>
            </a:r>
            <a:r>
              <a:rPr lang="en-US" sz="3200" b="1" dirty="0"/>
              <a:t>LST Marginal Means</a:t>
            </a: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26732" y="9537209"/>
            <a:ext cx="5284588" cy="6286499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67"/>
          <a:stretch>
            <a:fillRect/>
          </a:stretch>
        </p:blipFill>
        <p:spPr>
          <a:xfrm>
            <a:off x="35587987" y="9572246"/>
            <a:ext cx="4897791" cy="628048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039661" y="38792047"/>
            <a:ext cx="1974238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0" dirty="0"/>
              <a:t> </a:t>
            </a:r>
            <a:r>
              <a:rPr lang="en-US" sz="4200" i="1" dirty="0" smtClean="0"/>
              <a:t>Note: </a:t>
            </a:r>
            <a:r>
              <a:rPr lang="en-US" sz="4200" dirty="0" smtClean="0"/>
              <a:t>Table </a:t>
            </a:r>
            <a:r>
              <a:rPr lang="en-US" sz="4200" dirty="0"/>
              <a:t>1 data is represented in Figure 3 for RST means throughout the </a:t>
            </a:r>
            <a:r>
              <a:rPr lang="en-US" sz="4200" dirty="0" smtClean="0"/>
              <a:t>4 conditions</a:t>
            </a:r>
            <a:r>
              <a:rPr lang="en-US" sz="4200" dirty="0"/>
              <a:t>; </a:t>
            </a:r>
            <a:endParaRPr lang="en-US" sz="4200" dirty="0" smtClean="0"/>
          </a:p>
          <a:p>
            <a:r>
              <a:rPr lang="en-US" sz="4200" dirty="0"/>
              <a:t> </a:t>
            </a:r>
            <a:r>
              <a:rPr lang="en-US" sz="4200" dirty="0" smtClean="0"/>
              <a:t>           similarly</a:t>
            </a:r>
            <a:r>
              <a:rPr lang="en-US" sz="4200" dirty="0"/>
              <a:t>, Table 2 data is represented in the Figure 4 for LST.</a:t>
            </a:r>
          </a:p>
          <a:p>
            <a:endParaRPr lang="en-US" sz="4200" dirty="0"/>
          </a:p>
        </p:txBody>
      </p:sp>
    </p:spTree>
    <p:extLst>
      <p:ext uri="{BB962C8B-B14F-4D97-AF65-F5344CB8AC3E}">
        <p14:creationId xmlns:p14="http://schemas.microsoft.com/office/powerpoint/2010/main" val="52991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9596</TotalTime>
  <Words>646</Words>
  <Application>Microsoft Office PowerPoint</Application>
  <PresentationFormat>Custom</PresentationFormat>
  <Paragraphs>95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ＭＳ Ｐゴシック</vt:lpstr>
      <vt:lpstr>Arial</vt:lpstr>
      <vt:lpstr>Arial Bold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McCamley</dc:creator>
  <cp:lastModifiedBy>cpacs</cp:lastModifiedBy>
  <cp:revision>75</cp:revision>
  <dcterms:created xsi:type="dcterms:W3CDTF">2016-02-17T22:51:40Z</dcterms:created>
  <dcterms:modified xsi:type="dcterms:W3CDTF">2017-02-27T21:44:49Z</dcterms:modified>
</cp:coreProperties>
</file>