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4660"/>
  </p:normalViewPr>
  <p:slideViewPr>
    <p:cSldViewPr snapToGrid="0">
      <p:cViewPr varScale="1">
        <p:scale>
          <a:sx n="24" d="100"/>
          <a:sy n="24" d="100"/>
        </p:scale>
        <p:origin x="2058" y="1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9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4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3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2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0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0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9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6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3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5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9B5BF-D6ED-47EE-A854-DF35E3A87971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84A6C-BFDE-40CE-8804-80E01D58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5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0" y="0"/>
            <a:ext cx="3505200" cy="3505200"/>
          </a:xfrm>
          <a:prstGeom prst="rect">
            <a:avLst/>
          </a:prstGeom>
          <a:solidFill>
            <a:srgbClr val="C00C3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0"/>
            <a:ext cx="43891200" cy="4541519"/>
          </a:xfrm>
          <a:prstGeom prst="rect">
            <a:avLst/>
          </a:prstGeom>
          <a:solidFill>
            <a:srgbClr val="E4022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</a:pPr>
            <a:r>
              <a:rPr lang="en-US" sz="6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1" y="-1"/>
            <a:ext cx="43891200" cy="4541519"/>
          </a:xfrm>
          <a:prstGeom prst="rect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61834" y="705646"/>
            <a:ext cx="309716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Analyzing Teacher Perceptions of Student Behavior in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 Implementing </a:t>
            </a:r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PBIS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372265" y="3032446"/>
            <a:ext cx="23019686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6700" dirty="0" smtClean="0">
                <a:solidFill>
                  <a:srgbClr val="FFFFFF"/>
                </a:solidFill>
                <a:latin typeface="Arial Narrow" panose="020B0606020202030204" pitchFamily="34" charset="0"/>
                <a:cs typeface="Arial" charset="0"/>
              </a:rPr>
              <a:t>Lauren Drelicharz &amp; Brian McKevitt</a:t>
            </a:r>
            <a:endParaRPr lang="en-US" sz="6700" dirty="0">
              <a:solidFill>
                <a:srgbClr val="FFFFFF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694750" y="5851369"/>
            <a:ext cx="12183049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noProof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Introduction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0951869" y="24147147"/>
            <a:ext cx="12183049" cy="1276867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References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691554" y="17030132"/>
            <a:ext cx="12183049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Method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30951869" y="5840379"/>
            <a:ext cx="12183049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Discussion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15854075" y="5829230"/>
            <a:ext cx="12183049" cy="1306800"/>
          </a:xfrm>
          <a:prstGeom prst="roundRect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kern="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Results</a:t>
            </a:r>
            <a:endParaRPr kumimoji="0" lang="en-US" sz="8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517736"/>
            <a:ext cx="43891201" cy="62145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50" y="247585"/>
            <a:ext cx="4123987" cy="40156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2382" y="987906"/>
            <a:ext cx="7063864" cy="28295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1554" y="7464728"/>
            <a:ext cx="12769632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Research is needed to understand teachers’ perceptions of behavior and discipline in order to identify needs and concerns of school 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Schools had better student outcomes when PBIS was implemented with fidelity and when teachers were more supportive of PBIS (</a:t>
            </a:r>
            <a:r>
              <a:rPr lang="en-US" sz="3600" dirty="0" err="1"/>
              <a:t>Feuerborn</a:t>
            </a:r>
            <a:r>
              <a:rPr lang="en-US" sz="3600" dirty="0"/>
              <a:t>, </a:t>
            </a:r>
            <a:r>
              <a:rPr lang="en-US" sz="3600" dirty="0" err="1"/>
              <a:t>Tyre</a:t>
            </a:r>
            <a:r>
              <a:rPr lang="en-US" sz="3600" dirty="0"/>
              <a:t>, &amp; King, </a:t>
            </a:r>
            <a:r>
              <a:rPr lang="en-US" sz="3600" dirty="0" smtClean="0"/>
              <a:t>2015; Flannery</a:t>
            </a:r>
            <a:r>
              <a:rPr lang="en-US" sz="3600" dirty="0"/>
              <a:t>, </a:t>
            </a:r>
            <a:r>
              <a:rPr lang="en-US" sz="3600" dirty="0" err="1"/>
              <a:t>Fenning</a:t>
            </a:r>
            <a:r>
              <a:rPr lang="en-US" sz="3600" dirty="0"/>
              <a:t>, Kato, &amp; McIntosh, </a:t>
            </a:r>
            <a:r>
              <a:rPr lang="en-US" sz="3600" dirty="0" smtClean="0"/>
              <a:t>2013; &amp; </a:t>
            </a:r>
            <a:r>
              <a:rPr lang="en-US" sz="3600" dirty="0"/>
              <a:t>Hansen, 2014</a:t>
            </a:r>
            <a:r>
              <a:rPr lang="en-US" sz="36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Elementary teachers had more positive perceptions of discipline and PBIS than secondary school staff</a:t>
            </a:r>
            <a:r>
              <a:rPr lang="en-US" sz="3600" dirty="0"/>
              <a:t>. (Baker, 2005; </a:t>
            </a:r>
            <a:r>
              <a:rPr lang="en-US" sz="3600" dirty="0" err="1"/>
              <a:t>Feuerborn</a:t>
            </a:r>
            <a:r>
              <a:rPr lang="en-US" sz="3600" dirty="0"/>
              <a:t> &amp; </a:t>
            </a:r>
            <a:r>
              <a:rPr lang="en-US" sz="3600" dirty="0" err="1"/>
              <a:t>Tyre</a:t>
            </a:r>
            <a:r>
              <a:rPr lang="en-US" sz="3600" dirty="0"/>
              <a:t>, 2015; </a:t>
            </a:r>
            <a:r>
              <a:rPr lang="en-US" sz="3600" dirty="0" err="1"/>
              <a:t>Feuerborn</a:t>
            </a:r>
            <a:r>
              <a:rPr lang="en-US" sz="3600" dirty="0"/>
              <a:t> et al., 2015</a:t>
            </a:r>
            <a:r>
              <a:rPr lang="en-US" sz="3600" dirty="0" smtClean="0"/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More experienced teachers felt more competent in managing behaviors and had more established sets of beliefs about behavior compared to inexperienced </a:t>
            </a:r>
            <a:r>
              <a:rPr lang="en-US" sz="3600" dirty="0"/>
              <a:t>teachers (Martin &amp; Baldwin, 1994; </a:t>
            </a:r>
            <a:r>
              <a:rPr lang="en-US" sz="3600" dirty="0" err="1"/>
              <a:t>Micek</a:t>
            </a:r>
            <a:r>
              <a:rPr lang="en-US" sz="3600" dirty="0"/>
              <a:t>, 2013</a:t>
            </a:r>
            <a:r>
              <a:rPr lang="en-US" sz="36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The current study examines staff perceptions as they relate to PBIS implementation, school level, and years of experience</a:t>
            </a:r>
            <a:endParaRPr lang="en-US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7515" y="18746561"/>
            <a:ext cx="12275777" cy="13880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Participants &amp; Setting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292 certified staff at public school district in large Midwestern city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Average years of teaching experience was 10.5 years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Ten elementary schools, one middle school, one comprehensive high school, and one alternative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High schools were not included in the study</a:t>
            </a:r>
          </a:p>
          <a:p>
            <a:r>
              <a:rPr lang="en-US" sz="3600" b="1" dirty="0" smtClean="0"/>
              <a:t>Measures &amp; Procedure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School-wide Evaluation Tool (SET) was conducted at each school building to determine integrity in each school building (</a:t>
            </a:r>
            <a:r>
              <a:rPr lang="en-US" sz="3600" dirty="0"/>
              <a:t>Horner, Todd, Lewis-Palmer, Irvin, </a:t>
            </a:r>
            <a:r>
              <a:rPr lang="en-US" sz="3600" dirty="0" err="1"/>
              <a:t>Sugai</a:t>
            </a:r>
            <a:r>
              <a:rPr lang="en-US" sz="3600" dirty="0"/>
              <a:t>, &amp; Boland, </a:t>
            </a:r>
            <a:r>
              <a:rPr lang="en-US" sz="3600" dirty="0" smtClean="0"/>
              <a:t>2004)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Staff Perceptions of Behavior and Discipline survey (SPBD) was administered to all staff using </a:t>
            </a:r>
            <a:r>
              <a:rPr lang="en-US" sz="3600" dirty="0" err="1" smtClean="0"/>
              <a:t>Qualtrics</a:t>
            </a:r>
            <a:r>
              <a:rPr lang="en-US" sz="3600" dirty="0" smtClean="0"/>
              <a:t> via email to identify perceptions, beliefs, and concerns of staff (</a:t>
            </a:r>
            <a:r>
              <a:rPr lang="en-US" sz="3600" dirty="0" err="1" smtClean="0"/>
              <a:t>Feuerborn</a:t>
            </a:r>
            <a:r>
              <a:rPr lang="en-US" sz="3600" dirty="0"/>
              <a:t> </a:t>
            </a:r>
            <a:r>
              <a:rPr lang="en-US" sz="3600" dirty="0" smtClean="0"/>
              <a:t>et al., 2015)</a:t>
            </a:r>
          </a:p>
          <a:p>
            <a:r>
              <a:rPr lang="en-US" sz="3600" b="1" dirty="0" smtClean="0"/>
              <a:t>Research Design &amp; 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Correlations were conducted to determine the relationship between PBIS implementation and staff perceptions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T-tests were conducted to examine school level differences in perception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T-tests were conducted to examine differences in perceptions between experienced and inexperienced 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Supplemental analyses were conducted to examine the five factors of the SPBD</a:t>
            </a:r>
            <a:endParaRPr lang="en-US" sz="36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3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1112749" y="7479850"/>
            <a:ext cx="11781926" cy="1671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Hypothesis 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A positive relationship was found but it was not significant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High </a:t>
            </a:r>
            <a:r>
              <a:rPr lang="en-US" sz="3600" dirty="0"/>
              <a:t>SET and SPBD scores could affect detection of a </a:t>
            </a:r>
            <a:r>
              <a:rPr lang="en-US" sz="3600" dirty="0" smtClean="0"/>
              <a:t>relationship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S</a:t>
            </a:r>
            <a:r>
              <a:rPr lang="en-US" sz="3600" dirty="0" smtClean="0"/>
              <a:t>mall </a:t>
            </a:r>
            <a:r>
              <a:rPr lang="en-US" sz="3600" dirty="0"/>
              <a:t>number of schools could indicate an issue with </a:t>
            </a:r>
            <a:r>
              <a:rPr lang="en-US" sz="3600" dirty="0" smtClean="0"/>
              <a:t>power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PBIS was mandated by school district, meaning that perceptions did not play a role</a:t>
            </a:r>
          </a:p>
          <a:p>
            <a:r>
              <a:rPr lang="en-US" sz="3600" b="1" dirty="0" smtClean="0"/>
              <a:t>Hypothesis 2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Elementary teachers held views that better align with PBIS philosophy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Behavior problems are more common in elementary schools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Elementary school staff are more prepared to manage challenging behaviors (Baker, 2005)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It </a:t>
            </a:r>
            <a:r>
              <a:rPr lang="en-US" sz="3600" dirty="0"/>
              <a:t>takes longer to implement PBIS in secondary </a:t>
            </a:r>
            <a:r>
              <a:rPr lang="en-US" sz="3600" dirty="0" smtClean="0"/>
              <a:t>schools (Flannery </a:t>
            </a:r>
            <a:r>
              <a:rPr lang="en-US" sz="3600" dirty="0"/>
              <a:t>et al., </a:t>
            </a:r>
            <a:r>
              <a:rPr lang="en-US" sz="3600" dirty="0" smtClean="0"/>
              <a:t>2013)</a:t>
            </a:r>
          </a:p>
          <a:p>
            <a:r>
              <a:rPr lang="en-US" sz="3600" b="1" dirty="0" smtClean="0"/>
              <a:t>Hypothesis 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Years of experience may not play a role in perceptions of behavior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This relationship is worthy of further investigation</a:t>
            </a:r>
          </a:p>
          <a:p>
            <a:r>
              <a:rPr lang="en-US" sz="3600" b="1" dirty="0" smtClean="0"/>
              <a:t>Implications</a:t>
            </a:r>
            <a:r>
              <a:rPr lang="en-US" sz="36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Alter PBIS training for secondary school staff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Educate staff about the importance of perceptions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Provide more support and praise to secondary school 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Involve administration and stake holders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Discuss the effectiveness of PBIS</a:t>
            </a:r>
          </a:p>
          <a:p>
            <a:r>
              <a:rPr lang="en-US" sz="3600" b="1" dirty="0" smtClean="0"/>
              <a:t>Limitations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Only one middle school was used to represent secondary school staff perceptions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Only 11 schools were used in the study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854075" y="7425716"/>
            <a:ext cx="12183049" cy="1498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Hypothesis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The relationship between SET scores and staff perceptions was moderate but not significant, </a:t>
            </a:r>
            <a:r>
              <a:rPr lang="en-US" sz="3600" i="1" dirty="0" smtClean="0"/>
              <a:t>r</a:t>
            </a:r>
            <a:r>
              <a:rPr lang="en-US" sz="3600" dirty="0" smtClean="0"/>
              <a:t> = .58, </a:t>
            </a:r>
            <a:r>
              <a:rPr lang="en-US" sz="3600" i="1" dirty="0" smtClean="0"/>
              <a:t>p</a:t>
            </a:r>
            <a:r>
              <a:rPr lang="en-US" sz="3600" dirty="0" smtClean="0"/>
              <a:t> = .064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Moderate positive correlations were found for all factors but they were not statistically significant</a:t>
            </a:r>
            <a:endParaRPr lang="en-US" sz="3600" b="1" dirty="0" smtClean="0"/>
          </a:p>
          <a:p>
            <a:r>
              <a:rPr lang="en-US" sz="3600" b="1" dirty="0" smtClean="0"/>
              <a:t>Hypothesis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There was a significant difference between SPBD scores of </a:t>
            </a:r>
            <a:r>
              <a:rPr lang="en-US" sz="3600" dirty="0"/>
              <a:t>elementary school (</a:t>
            </a:r>
            <a:r>
              <a:rPr lang="en-US" sz="3600" i="1" dirty="0"/>
              <a:t>M </a:t>
            </a:r>
            <a:r>
              <a:rPr lang="en-US" sz="3600" dirty="0"/>
              <a:t>= 72.83, </a:t>
            </a:r>
            <a:r>
              <a:rPr lang="en-US" sz="3600" i="1" dirty="0"/>
              <a:t>SD</a:t>
            </a:r>
            <a:r>
              <a:rPr lang="en-US" sz="3600" dirty="0"/>
              <a:t> = 6.44) and secondary school teachers (</a:t>
            </a:r>
            <a:r>
              <a:rPr lang="en-US" sz="3600" i="1" dirty="0"/>
              <a:t>M </a:t>
            </a:r>
            <a:r>
              <a:rPr lang="en-US" sz="3600" dirty="0"/>
              <a:t>= 66.07, </a:t>
            </a:r>
            <a:r>
              <a:rPr lang="en-US" sz="3600" i="1" dirty="0"/>
              <a:t>SD </a:t>
            </a:r>
            <a:r>
              <a:rPr lang="en-US" sz="3600" dirty="0"/>
              <a:t>= 8.07), </a:t>
            </a:r>
            <a:r>
              <a:rPr lang="en-US" sz="3600" i="1" dirty="0"/>
              <a:t>t</a:t>
            </a:r>
            <a:r>
              <a:rPr lang="en-US" sz="3600" dirty="0"/>
              <a:t>(285) = 7.42, </a:t>
            </a:r>
            <a:r>
              <a:rPr lang="en-US" sz="3600" i="1" dirty="0"/>
              <a:t>p </a:t>
            </a:r>
            <a:r>
              <a:rPr lang="en-US" sz="3600" dirty="0"/>
              <a:t>&lt; .</a:t>
            </a:r>
            <a:r>
              <a:rPr lang="en-US" sz="3600" dirty="0" smtClean="0"/>
              <a:t>000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Significant </a:t>
            </a:r>
            <a:r>
              <a:rPr lang="en-US" sz="3600" dirty="0"/>
              <a:t>differences between school level and each factor were found in all factors with the exception of the first </a:t>
            </a:r>
            <a:r>
              <a:rPr lang="en-US" sz="3600" dirty="0" smtClean="0"/>
              <a:t>factor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Qualitative </a:t>
            </a:r>
            <a:r>
              <a:rPr lang="en-US" sz="3600" dirty="0"/>
              <a:t>data </a:t>
            </a:r>
            <a:r>
              <a:rPr lang="en-US" sz="3600" dirty="0" smtClean="0"/>
              <a:t>on the SPBD revealed </a:t>
            </a:r>
            <a:r>
              <a:rPr lang="en-US" sz="3600" dirty="0"/>
              <a:t>that secondary school teachers had a more negative perception of PBIS than elementary school </a:t>
            </a:r>
            <a:r>
              <a:rPr lang="en-US" sz="3600" dirty="0" smtClean="0"/>
              <a:t>teachers</a:t>
            </a:r>
            <a:endParaRPr lang="en-US" sz="3600" b="1" dirty="0" smtClean="0"/>
          </a:p>
          <a:p>
            <a:r>
              <a:rPr lang="en-US" sz="3600" b="1" dirty="0" smtClean="0"/>
              <a:t>Hypothesis 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There was no significant difference in </a:t>
            </a:r>
            <a:r>
              <a:rPr lang="en-US" sz="3600" dirty="0"/>
              <a:t>SPBD scores between inexperienced (</a:t>
            </a:r>
            <a:r>
              <a:rPr lang="en-US" sz="3600" i="1" dirty="0"/>
              <a:t>M </a:t>
            </a:r>
            <a:r>
              <a:rPr lang="en-US" sz="3600" dirty="0"/>
              <a:t>= 71.10, </a:t>
            </a:r>
            <a:r>
              <a:rPr lang="en-US" sz="3600" i="1" dirty="0"/>
              <a:t>SD </a:t>
            </a:r>
            <a:r>
              <a:rPr lang="en-US" sz="3600" dirty="0"/>
              <a:t>= 6.52) and experienced teachers (</a:t>
            </a:r>
            <a:r>
              <a:rPr lang="en-US" sz="3600" i="1" dirty="0"/>
              <a:t>M </a:t>
            </a:r>
            <a:r>
              <a:rPr lang="en-US" sz="3600" dirty="0"/>
              <a:t>= 70.75, </a:t>
            </a:r>
            <a:r>
              <a:rPr lang="en-US" sz="3600" i="1" dirty="0"/>
              <a:t>SD </a:t>
            </a:r>
            <a:r>
              <a:rPr lang="en-US" sz="3600" dirty="0"/>
              <a:t>= 7.89), </a:t>
            </a:r>
            <a:r>
              <a:rPr lang="en-US" sz="3600" i="1" dirty="0"/>
              <a:t>t</a:t>
            </a:r>
            <a:r>
              <a:rPr lang="en-US" sz="3600" dirty="0"/>
              <a:t>(1295) = .298, </a:t>
            </a:r>
            <a:r>
              <a:rPr lang="en-US" sz="3600" i="1" dirty="0"/>
              <a:t>p = </a:t>
            </a:r>
            <a:r>
              <a:rPr lang="en-US" sz="3600" dirty="0"/>
              <a:t>.</a:t>
            </a:r>
            <a:r>
              <a:rPr lang="en-US" sz="3600" dirty="0" smtClean="0"/>
              <a:t>76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R</a:t>
            </a:r>
            <a:r>
              <a:rPr lang="en-US" sz="3600" dirty="0" smtClean="0"/>
              <a:t>egression showed </a:t>
            </a:r>
            <a:r>
              <a:rPr lang="en-US" sz="3600" dirty="0"/>
              <a:t>no significant relationship, </a:t>
            </a:r>
            <a:r>
              <a:rPr lang="en-US" sz="3600" i="1" dirty="0"/>
              <a:t>b</a:t>
            </a:r>
            <a:r>
              <a:rPr lang="en-US" sz="3600" dirty="0"/>
              <a:t> = -.033, </a:t>
            </a:r>
            <a:r>
              <a:rPr lang="en-US" sz="3600" i="1" dirty="0"/>
              <a:t>t</a:t>
            </a:r>
            <a:r>
              <a:rPr lang="en-US" sz="3600" dirty="0"/>
              <a:t>(295) = -.604, </a:t>
            </a:r>
            <a:r>
              <a:rPr lang="en-US" sz="3600" i="1" dirty="0"/>
              <a:t>p</a:t>
            </a:r>
            <a:r>
              <a:rPr lang="en-US" sz="3600" dirty="0"/>
              <a:t> = .</a:t>
            </a:r>
            <a:r>
              <a:rPr lang="en-US" sz="3600" dirty="0" smtClean="0"/>
              <a:t>546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Years </a:t>
            </a:r>
            <a:r>
              <a:rPr lang="en-US" sz="3600" dirty="0"/>
              <a:t>of experience was negatively related to the first </a:t>
            </a:r>
            <a:r>
              <a:rPr lang="en-US" sz="3600" dirty="0" smtClean="0"/>
              <a:t>factor </a:t>
            </a:r>
            <a:r>
              <a:rPr lang="en-US" sz="3600" dirty="0"/>
              <a:t>and was found to be a small but significant relationship, </a:t>
            </a:r>
            <a:r>
              <a:rPr lang="en-US" sz="3600" i="1" dirty="0"/>
              <a:t>r </a:t>
            </a:r>
            <a:r>
              <a:rPr lang="en-US" sz="3600" dirty="0"/>
              <a:t>= -.13, </a:t>
            </a:r>
            <a:r>
              <a:rPr lang="en-US" sz="3600" i="1" dirty="0"/>
              <a:t>p </a:t>
            </a:r>
            <a:r>
              <a:rPr lang="en-US" sz="3600" dirty="0"/>
              <a:t>&lt; .</a:t>
            </a:r>
            <a:r>
              <a:rPr lang="en-US" sz="3600" dirty="0" smtClean="0"/>
              <a:t>030</a:t>
            </a:r>
          </a:p>
          <a:p>
            <a:endParaRPr lang="en-US" sz="3600" i="1" dirty="0" smtClean="0"/>
          </a:p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i="1" dirty="0" smtClean="0"/>
              <a:t>Elementary and Middle School SPBD Scores</a:t>
            </a:r>
            <a:endParaRPr lang="en-US" sz="3600" b="1" dirty="0"/>
          </a:p>
          <a:p>
            <a:endParaRPr lang="en-US" sz="3200" i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830943"/>
              </p:ext>
            </p:extLst>
          </p:nvPr>
        </p:nvGraphicFramePr>
        <p:xfrm>
          <a:off x="15883693" y="21923547"/>
          <a:ext cx="12086896" cy="952655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14336"/>
                <a:gridCol w="3857520"/>
                <a:gridCol w="2314512"/>
                <a:gridCol w="2700264"/>
                <a:gridCol w="1543008"/>
                <a:gridCol w="1157256"/>
              </a:tblGrid>
              <a:tr h="5838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Factor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Elementary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Middle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T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p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38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Mean (SD)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Mean (SD)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38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3807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Total SPBD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72.83 (6.44)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66.07 (8.07)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7.42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.000*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38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0728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</a:rPr>
                        <a:t>1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Teaching Expectations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16.31 (1.92)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15.86 (2.07)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1.75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.082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0728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0728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</a:rPr>
                        <a:t>2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Sustainability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15.75 (2.03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13.59 (2.66)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7.38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.000*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0728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83475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</a:rPr>
                        <a:t>3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Implementation Integrity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10.00 (1.49)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9.40 (1.33)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3.16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.000*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0728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0728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</a:rPr>
                        <a:t>4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Philosophical Views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14.65 (1.89)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13.58 (2.03)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4.21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.000*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0728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4692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</a:rPr>
                        <a:t>5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Cohesiveness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15.47 (1.94)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13.59 (2.43)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6.86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.000*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74692">
                <a:tc gridSpan="6">
                  <a:txBody>
                    <a:bodyPr/>
                    <a:lstStyle/>
                    <a:p>
                      <a:pPr marL="0" marR="0" algn="l"/>
                      <a:r>
                        <a:rPr lang="en-US" sz="3200" dirty="0">
                          <a:effectLst/>
                        </a:rPr>
                        <a:t>Note. * indicates p &lt; .05. 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951869" y="25686922"/>
            <a:ext cx="11942806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Baker, P. H. (2005). Managing student behavior: How ready are teachers to meet the challenge? </a:t>
            </a:r>
            <a:r>
              <a:rPr lang="en-US" sz="2000" i="1" dirty="0"/>
              <a:t>American </a:t>
            </a:r>
            <a:r>
              <a:rPr lang="en-US" sz="2000" i="1" dirty="0" smtClean="0"/>
              <a:t>Secondary Education</a:t>
            </a:r>
            <a:r>
              <a:rPr lang="en-US" sz="2000" i="1" dirty="0"/>
              <a:t>, 33</a:t>
            </a:r>
            <a:r>
              <a:rPr lang="en-US" sz="2000" dirty="0"/>
              <a:t>(3</a:t>
            </a:r>
            <a:r>
              <a:rPr lang="en-US" sz="2000" dirty="0" smtClean="0"/>
              <a:t>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Feuerborn</a:t>
            </a:r>
            <a:r>
              <a:rPr lang="en-US" sz="2000" dirty="0"/>
              <a:t>, L. L., &amp; </a:t>
            </a:r>
            <a:r>
              <a:rPr lang="en-US" sz="2000" dirty="0" err="1"/>
              <a:t>Tyre</a:t>
            </a:r>
            <a:r>
              <a:rPr lang="en-US" sz="2000" dirty="0"/>
              <a:t>, A. D. (2015) How do staff perceive schoolwide positive behavior supports? Implications for </a:t>
            </a:r>
            <a:r>
              <a:rPr lang="en-US" sz="2000" dirty="0" smtClean="0"/>
              <a:t>teams in </a:t>
            </a:r>
            <a:r>
              <a:rPr lang="en-US" sz="2000" dirty="0"/>
              <a:t>planning and implementing schools. </a:t>
            </a:r>
            <a:r>
              <a:rPr lang="en-US" sz="2000" i="1" dirty="0"/>
              <a:t>Preventing School Failure, 0</a:t>
            </a:r>
            <a:r>
              <a:rPr lang="en-US" sz="2000" dirty="0"/>
              <a:t>(0), 1-7. </a:t>
            </a:r>
            <a:r>
              <a:rPr lang="en-US" sz="2000" dirty="0" err="1"/>
              <a:t>doi</a:t>
            </a:r>
            <a:r>
              <a:rPr lang="en-US" sz="2000" dirty="0"/>
              <a:t>: </a:t>
            </a:r>
            <a:r>
              <a:rPr lang="en-US" sz="2000" dirty="0" smtClean="0"/>
              <a:t>10.1080/1045988X.2014.974489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Feuerborn</a:t>
            </a:r>
            <a:r>
              <a:rPr lang="en-US" sz="2000" dirty="0"/>
              <a:t>, L. L., </a:t>
            </a:r>
            <a:r>
              <a:rPr lang="en-US" sz="2000" dirty="0" err="1"/>
              <a:t>Tyre</a:t>
            </a:r>
            <a:r>
              <a:rPr lang="en-US" sz="2000" dirty="0"/>
              <a:t>, A. D., &amp; King, J. P. (2015). The staff perceptions of behavior and discipline survey: A tool to </a:t>
            </a:r>
            <a:r>
              <a:rPr lang="en-US" sz="2000" dirty="0" smtClean="0"/>
              <a:t>help achieve </a:t>
            </a:r>
            <a:r>
              <a:rPr lang="en-US" sz="2000" dirty="0"/>
              <a:t>systemic change through schoolwide </a:t>
            </a:r>
            <a:r>
              <a:rPr lang="en-US" sz="2000" dirty="0" smtClean="0"/>
              <a:t>positive behavior </a:t>
            </a:r>
            <a:r>
              <a:rPr lang="en-US" sz="2000" dirty="0"/>
              <a:t>support. </a:t>
            </a:r>
            <a:r>
              <a:rPr lang="en-US" sz="2000" i="1" dirty="0"/>
              <a:t>Journal of Positive </a:t>
            </a:r>
            <a:r>
              <a:rPr lang="en-US" sz="2000" i="1" dirty="0" smtClean="0"/>
              <a:t>Behavior Interventions</a:t>
            </a:r>
            <a:r>
              <a:rPr lang="en-US" sz="2000" i="1" dirty="0"/>
              <a:t>, 17</a:t>
            </a:r>
            <a:r>
              <a:rPr lang="en-US" sz="2000" dirty="0"/>
              <a:t>(2), 116-126. </a:t>
            </a:r>
            <a:r>
              <a:rPr lang="en-US" sz="2000" dirty="0" err="1"/>
              <a:t>doi</a:t>
            </a:r>
            <a:r>
              <a:rPr lang="en-US" sz="2000" dirty="0"/>
              <a:t>: </a:t>
            </a:r>
            <a:r>
              <a:rPr lang="en-US" sz="2000" dirty="0" smtClean="0"/>
              <a:t>10.1177/1098300714556675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Flannery</a:t>
            </a:r>
            <a:r>
              <a:rPr lang="en-US" sz="2000" dirty="0"/>
              <a:t>, K. B., </a:t>
            </a:r>
            <a:r>
              <a:rPr lang="en-US" sz="2000" dirty="0" err="1"/>
              <a:t>Fenning</a:t>
            </a:r>
            <a:r>
              <a:rPr lang="en-US" sz="2000" dirty="0"/>
              <a:t>, P., Kato, M. M., &amp; McIntosh, K. (2014). Effects of school-wide positive behavioral </a:t>
            </a:r>
            <a:r>
              <a:rPr lang="en-US" sz="2000" dirty="0" smtClean="0"/>
              <a:t>interventions and supports </a:t>
            </a:r>
            <a:r>
              <a:rPr lang="en-US" sz="2000" dirty="0"/>
              <a:t>and fidelity of implementation on problem behavior in high schools. </a:t>
            </a:r>
            <a:r>
              <a:rPr lang="en-US" sz="2000" i="1" dirty="0"/>
              <a:t>School Psychology Quarterly</a:t>
            </a:r>
            <a:r>
              <a:rPr lang="en-US" sz="2000" dirty="0"/>
              <a:t>, </a:t>
            </a:r>
            <a:r>
              <a:rPr lang="en-US" sz="2000" i="1" dirty="0"/>
              <a:t>29</a:t>
            </a:r>
            <a:r>
              <a:rPr lang="en-US" sz="2000" dirty="0"/>
              <a:t>(2</a:t>
            </a:r>
            <a:r>
              <a:rPr lang="en-US" sz="2000" dirty="0" smtClean="0"/>
              <a:t>), 111-124</a:t>
            </a:r>
            <a:r>
              <a:rPr lang="en-US" sz="2000" dirty="0"/>
              <a:t>. </a:t>
            </a:r>
            <a:r>
              <a:rPr lang="en-US" sz="2000" dirty="0" smtClean="0"/>
              <a:t>doi:10.1037/spq0000039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Hansen, J. M. (2015). Relationship between teacher perception of positive behavior interventions support and </a:t>
            </a:r>
            <a:r>
              <a:rPr lang="en-US" sz="2000" dirty="0" smtClean="0"/>
              <a:t>the implementation </a:t>
            </a:r>
            <a:r>
              <a:rPr lang="en-US" sz="2000" dirty="0"/>
              <a:t>process. </a:t>
            </a:r>
            <a:r>
              <a:rPr lang="en-US" sz="2000" i="1" dirty="0"/>
              <a:t>Dissertation Abstracts International Section A</a:t>
            </a:r>
            <a:r>
              <a:rPr lang="en-US" sz="2000" dirty="0"/>
              <a:t>, </a:t>
            </a:r>
            <a:r>
              <a:rPr lang="en-US" sz="2000" i="1" dirty="0"/>
              <a:t>75</a:t>
            </a:r>
            <a:r>
              <a:rPr lang="en-US" sz="2000" dirty="0"/>
              <a:t>, 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Horner</a:t>
            </a:r>
            <a:r>
              <a:rPr lang="en-US" sz="2000" dirty="0"/>
              <a:t>, R. H., Todd, A. W., Lewis-Palmer, T., Irvin, L. K., </a:t>
            </a:r>
            <a:r>
              <a:rPr lang="en-US" sz="2000" dirty="0" err="1"/>
              <a:t>Sugai</a:t>
            </a:r>
            <a:r>
              <a:rPr lang="en-US" sz="2000" dirty="0"/>
              <a:t>, G., &amp; Boland, J. B. (2004).The School-wide Evaluation </a:t>
            </a:r>
            <a:r>
              <a:rPr lang="en-US" sz="2000" dirty="0" smtClean="0"/>
              <a:t>Tool (SET</a:t>
            </a:r>
            <a:r>
              <a:rPr lang="en-US" sz="2000" dirty="0"/>
              <a:t>): A research instrument for assessing school wide positive behavior support. </a:t>
            </a:r>
            <a:r>
              <a:rPr lang="en-US" sz="2000" i="1" dirty="0"/>
              <a:t>Journal of Positive </a:t>
            </a:r>
            <a:r>
              <a:rPr lang="en-US" sz="2000" i="1" dirty="0" smtClean="0"/>
              <a:t>Behavior Interventions</a:t>
            </a:r>
            <a:r>
              <a:rPr lang="en-US" sz="2000" i="1" dirty="0"/>
              <a:t>, 6</a:t>
            </a:r>
            <a:r>
              <a:rPr lang="en-US" sz="2000" dirty="0"/>
              <a:t>(1), 3-12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Martin</a:t>
            </a:r>
            <a:r>
              <a:rPr lang="en-US" sz="2000" dirty="0"/>
              <a:t>, N. K., &amp; Baldwin, B. (1994). Beliefs regarding classroom management style: Differences between novice </a:t>
            </a:r>
            <a:r>
              <a:rPr lang="en-US" sz="2000" dirty="0" smtClean="0"/>
              <a:t>and experienced </a:t>
            </a:r>
            <a:r>
              <a:rPr lang="en-US" sz="2000" dirty="0"/>
              <a:t>teachers. Paper presented at the annual meeting of the Southwest Educational Research </a:t>
            </a:r>
            <a:r>
              <a:rPr lang="en-US" sz="2000" dirty="0" smtClean="0"/>
              <a:t>Association, San </a:t>
            </a:r>
            <a:r>
              <a:rPr lang="en-US" sz="2000" dirty="0"/>
              <a:t>Antonio, TX. 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Micek</a:t>
            </a:r>
            <a:r>
              <a:rPr lang="en-US" sz="2000" dirty="0"/>
              <a:t>, K. (2014). </a:t>
            </a:r>
            <a:r>
              <a:rPr lang="en-US" sz="2000" i="1" dirty="0"/>
              <a:t>The relationship between teachers' self-efficacy with behavior management and school-wide </a:t>
            </a:r>
            <a:r>
              <a:rPr lang="en-US" sz="2000" i="1" dirty="0" smtClean="0"/>
              <a:t>positive behavior </a:t>
            </a:r>
            <a:r>
              <a:rPr lang="en-US" sz="2000" i="1" dirty="0"/>
              <a:t>supports </a:t>
            </a:r>
            <a:r>
              <a:rPr lang="en-US" sz="2000" dirty="0"/>
              <a:t>(Order No. 3556131). Available from Dissertations &amp; Theses @ University of Nebraska - Omaha</a:t>
            </a:r>
            <a:r>
              <a:rPr lang="en-US" sz="2000" dirty="0" smtClean="0"/>
              <a:t>. (</a:t>
            </a:r>
            <a:r>
              <a:rPr lang="en-US" sz="2000" dirty="0"/>
              <a:t>1323196027). Retrieved </a:t>
            </a:r>
            <a:r>
              <a:rPr lang="en-US" sz="2000" dirty="0" smtClean="0"/>
              <a:t>from http</a:t>
            </a:r>
            <a:r>
              <a:rPr lang="en-US" sz="2000" dirty="0"/>
              <a:t>://</a:t>
            </a:r>
            <a:r>
              <a:rPr lang="en-US" sz="2000" dirty="0" smtClean="0"/>
              <a:t>search.proquest.com.leo.lib.unomaha.edu/docview/ 1323196027?account id=14692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283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2953</TotalTime>
  <Words>1215</Words>
  <Application>Microsoft Office PowerPoint</Application>
  <PresentationFormat>Custom</PresentationFormat>
  <Paragraphs>159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Company>UNO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Prine</dc:creator>
  <cp:lastModifiedBy>Lauren Drelicharz</cp:lastModifiedBy>
  <cp:revision>70</cp:revision>
  <dcterms:created xsi:type="dcterms:W3CDTF">2016-01-22T17:42:21Z</dcterms:created>
  <dcterms:modified xsi:type="dcterms:W3CDTF">2017-02-08T23:59:46Z</dcterms:modified>
</cp:coreProperties>
</file>