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20104100" cy="15087600"/>
  <p:custDataLst>
    <p:tags r:id="rId5"/>
  </p:custDataLst>
  <p:defaultTextStyle>
    <a:defPPr>
      <a:defRPr lang="en-US"/>
    </a:defPPr>
    <a:lvl1pPr marL="0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1pPr>
    <a:lvl2pPr marL="997885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2pPr>
    <a:lvl3pPr marL="1995769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3pPr>
    <a:lvl4pPr marL="2993654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4pPr>
    <a:lvl5pPr marL="3991539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5pPr>
    <a:lvl6pPr marL="4989424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6pPr>
    <a:lvl7pPr marL="5987308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7pPr>
    <a:lvl8pPr marL="6985193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8pPr>
    <a:lvl9pPr marL="7983078" algn="l" defTabSz="1995769" rtl="0" eaLnBrk="1" latinLnBrk="0" hangingPunct="1">
      <a:defRPr sz="3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84" userDrawn="1">
          <p15:clr>
            <a:srgbClr val="A4A3A4"/>
          </p15:clr>
        </p15:guide>
        <p15:guide id="2" pos="47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181F"/>
    <a:srgbClr val="9C1314"/>
    <a:srgbClr val="D71E1F"/>
    <a:srgbClr val="CFD0D5"/>
    <a:srgbClr val="A9A3A1"/>
    <a:srgbClr val="C25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43" autoAdjust="0"/>
  </p:normalViewPr>
  <p:slideViewPr>
    <p:cSldViewPr>
      <p:cViewPr>
        <p:scale>
          <a:sx n="50" d="100"/>
          <a:sy n="50" d="100"/>
        </p:scale>
        <p:origin x="5024" y="3248"/>
      </p:cViewPr>
      <p:guideLst>
        <p:guide orient="horz" pos="6284"/>
        <p:guide pos="4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yoerger:Desktop:FInal%20GRACA%20write%20up:Results%20for%20GRACA%20poster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Type of Humor Use and Meeting Satisfaction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Humor Use and Meeting Satisfaction</c:v>
          </c:tx>
          <c:invertIfNegative val="0"/>
          <c:cat>
            <c:strRef>
              <c:f>Sheet1!$C$7:$C$11</c:f>
              <c:strCache>
                <c:ptCount val="5"/>
                <c:pt idx="0">
                  <c:v>Self-Defeating</c:v>
                </c:pt>
                <c:pt idx="1">
                  <c:v>Aggressive </c:v>
                </c:pt>
                <c:pt idx="2">
                  <c:v>Self-Enhancing</c:v>
                </c:pt>
                <c:pt idx="3">
                  <c:v>Affiliative </c:v>
                </c:pt>
                <c:pt idx="4">
                  <c:v>Neutral</c:v>
                </c:pt>
              </c:strCache>
            </c:strRef>
          </c:cat>
          <c:val>
            <c:numRef>
              <c:f>Sheet1!$D$7:$D$11</c:f>
              <c:numCache>
                <c:formatCode>General</c:formatCode>
                <c:ptCount val="5"/>
                <c:pt idx="0">
                  <c:v>2.6206</c:v>
                </c:pt>
                <c:pt idx="1">
                  <c:v>2.6364</c:v>
                </c:pt>
                <c:pt idx="2">
                  <c:v>2.8871</c:v>
                </c:pt>
                <c:pt idx="3">
                  <c:v>3.39</c:v>
                </c:pt>
                <c:pt idx="4">
                  <c:v>3.672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8115608"/>
        <c:axId val="-2087908632"/>
      </c:barChart>
      <c:catAx>
        <c:axId val="-2088115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300"/>
            </a:pPr>
            <a:endParaRPr lang="en-US"/>
          </a:p>
        </c:txPr>
        <c:crossAx val="-2087908632"/>
        <c:crossesAt val="0.0"/>
        <c:auto val="1"/>
        <c:lblAlgn val="ctr"/>
        <c:lblOffset val="100"/>
        <c:noMultiLvlLbl val="0"/>
      </c:catAx>
      <c:valAx>
        <c:axId val="-2087908632"/>
        <c:scaling>
          <c:orientation val="minMax"/>
          <c:max val="5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88115608"/>
        <c:crosses val="autoZero"/>
        <c:crossBetween val="between"/>
        <c:majorUnit val="0.5"/>
        <c:min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DD75C-9126-0E4C-BB56-00000A2420F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6388" y="1885950"/>
            <a:ext cx="6791325" cy="509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261225"/>
            <a:ext cx="16084550" cy="594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25F8-4631-564F-BD2A-126C00473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7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F25F8-4631-564F-BD2A-126C004733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83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91839" y="10204704"/>
            <a:ext cx="37307522" cy="691286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583680" y="18434304"/>
            <a:ext cx="30723840" cy="8229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2/24/17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2/24/17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194560" y="7571232"/>
            <a:ext cx="19092673" cy="217261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2603967" y="7571232"/>
            <a:ext cx="19092673" cy="217261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2/24/17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2/24/17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2/24/17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43891200" cy="5505781"/>
          </a:xfrm>
          <a:custGeom>
            <a:avLst/>
            <a:gdLst/>
            <a:ahLst/>
            <a:cxnLst/>
            <a:rect l="l" t="t" r="r" b="b"/>
            <a:pathLst>
              <a:path w="20104100" h="2523483">
                <a:moveTo>
                  <a:pt x="0" y="2523483"/>
                </a:moveTo>
                <a:lnTo>
                  <a:pt x="20104100" y="2523483"/>
                </a:lnTo>
                <a:lnTo>
                  <a:pt x="20104100" y="0"/>
                </a:lnTo>
                <a:lnTo>
                  <a:pt x="0" y="0"/>
                </a:lnTo>
                <a:lnTo>
                  <a:pt x="0" y="2523483"/>
                </a:lnTo>
              </a:path>
            </a:pathLst>
          </a:custGeom>
          <a:solidFill>
            <a:srgbClr val="A9A3A1"/>
          </a:solidFill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17" name="bk object 17"/>
          <p:cNvSpPr/>
          <p:nvPr/>
        </p:nvSpPr>
        <p:spPr>
          <a:xfrm>
            <a:off x="43427649" y="4294971"/>
            <a:ext cx="463549" cy="7712917"/>
          </a:xfrm>
          <a:custGeom>
            <a:avLst/>
            <a:gdLst/>
            <a:ahLst/>
            <a:cxnLst/>
            <a:rect l="l" t="t" r="r" b="b"/>
            <a:pathLst>
              <a:path w="212326" h="3535087">
                <a:moveTo>
                  <a:pt x="7283" y="0"/>
                </a:moveTo>
                <a:lnTo>
                  <a:pt x="0" y="3535087"/>
                </a:lnTo>
                <a:lnTo>
                  <a:pt x="212326" y="3535087"/>
                </a:lnTo>
                <a:lnTo>
                  <a:pt x="212326" y="3257"/>
                </a:lnTo>
                <a:lnTo>
                  <a:pt x="7283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8572" b="0" i="0" u="none"/>
          </a:p>
        </p:txBody>
      </p:sp>
      <p:sp>
        <p:nvSpPr>
          <p:cNvPr id="18" name="bk object 18"/>
          <p:cNvSpPr/>
          <p:nvPr/>
        </p:nvSpPr>
        <p:spPr>
          <a:xfrm>
            <a:off x="0" y="1319965"/>
            <a:ext cx="43891200" cy="8348784"/>
          </a:xfrm>
          <a:custGeom>
            <a:avLst/>
            <a:gdLst/>
            <a:ahLst/>
            <a:cxnLst/>
            <a:rect l="l" t="t" r="r" b="b"/>
            <a:pathLst>
              <a:path w="20104100" h="3826526">
                <a:moveTo>
                  <a:pt x="9779807" y="0"/>
                </a:moveTo>
                <a:lnTo>
                  <a:pt x="8778475" y="6342"/>
                </a:lnTo>
                <a:lnTo>
                  <a:pt x="7799436" y="25041"/>
                </a:lnTo>
                <a:lnTo>
                  <a:pt x="6845831" y="55604"/>
                </a:lnTo>
                <a:lnTo>
                  <a:pt x="5920803" y="97539"/>
                </a:lnTo>
                <a:lnTo>
                  <a:pt x="5027493" y="150354"/>
                </a:lnTo>
                <a:lnTo>
                  <a:pt x="4169045" y="213555"/>
                </a:lnTo>
                <a:lnTo>
                  <a:pt x="3348600" y="286651"/>
                </a:lnTo>
                <a:lnTo>
                  <a:pt x="2569300" y="369149"/>
                </a:lnTo>
                <a:lnTo>
                  <a:pt x="1834287" y="460557"/>
                </a:lnTo>
                <a:lnTo>
                  <a:pt x="1146704" y="560382"/>
                </a:lnTo>
                <a:lnTo>
                  <a:pt x="509692" y="668133"/>
                </a:lnTo>
                <a:lnTo>
                  <a:pt x="0" y="768781"/>
                </a:lnTo>
                <a:lnTo>
                  <a:pt x="0" y="3057745"/>
                </a:lnTo>
                <a:lnTo>
                  <a:pt x="509692" y="3158393"/>
                </a:lnTo>
                <a:lnTo>
                  <a:pt x="1146704" y="3266144"/>
                </a:lnTo>
                <a:lnTo>
                  <a:pt x="1834287" y="3365969"/>
                </a:lnTo>
                <a:lnTo>
                  <a:pt x="2569300" y="3457377"/>
                </a:lnTo>
                <a:lnTo>
                  <a:pt x="3348600" y="3539875"/>
                </a:lnTo>
                <a:lnTo>
                  <a:pt x="4169045" y="3612971"/>
                </a:lnTo>
                <a:lnTo>
                  <a:pt x="5027493" y="3676172"/>
                </a:lnTo>
                <a:lnTo>
                  <a:pt x="5920803" y="3728987"/>
                </a:lnTo>
                <a:lnTo>
                  <a:pt x="6845831" y="3770922"/>
                </a:lnTo>
                <a:lnTo>
                  <a:pt x="7799436" y="3801485"/>
                </a:lnTo>
                <a:lnTo>
                  <a:pt x="8778475" y="3820184"/>
                </a:lnTo>
                <a:lnTo>
                  <a:pt x="9779807" y="3826526"/>
                </a:lnTo>
                <a:lnTo>
                  <a:pt x="10781139" y="3820184"/>
                </a:lnTo>
                <a:lnTo>
                  <a:pt x="11760178" y="3801485"/>
                </a:lnTo>
                <a:lnTo>
                  <a:pt x="12713783" y="3770922"/>
                </a:lnTo>
                <a:lnTo>
                  <a:pt x="13638811" y="3728987"/>
                </a:lnTo>
                <a:lnTo>
                  <a:pt x="14532121" y="3676172"/>
                </a:lnTo>
                <a:lnTo>
                  <a:pt x="15390569" y="3612971"/>
                </a:lnTo>
                <a:lnTo>
                  <a:pt x="16211014" y="3539875"/>
                </a:lnTo>
                <a:lnTo>
                  <a:pt x="16990314" y="3457377"/>
                </a:lnTo>
                <a:lnTo>
                  <a:pt x="17725327" y="3365969"/>
                </a:lnTo>
                <a:lnTo>
                  <a:pt x="18412910" y="3266144"/>
                </a:lnTo>
                <a:lnTo>
                  <a:pt x="19049922" y="3158393"/>
                </a:lnTo>
                <a:lnTo>
                  <a:pt x="19633220" y="3043210"/>
                </a:lnTo>
                <a:lnTo>
                  <a:pt x="20104100" y="2933977"/>
                </a:lnTo>
                <a:lnTo>
                  <a:pt x="20104100" y="892549"/>
                </a:lnTo>
                <a:lnTo>
                  <a:pt x="19633220" y="783316"/>
                </a:lnTo>
                <a:lnTo>
                  <a:pt x="19049922" y="668133"/>
                </a:lnTo>
                <a:lnTo>
                  <a:pt x="18412910" y="560382"/>
                </a:lnTo>
                <a:lnTo>
                  <a:pt x="17725327" y="460557"/>
                </a:lnTo>
                <a:lnTo>
                  <a:pt x="16990314" y="369149"/>
                </a:lnTo>
                <a:lnTo>
                  <a:pt x="16211014" y="286651"/>
                </a:lnTo>
                <a:lnTo>
                  <a:pt x="15390569" y="213555"/>
                </a:lnTo>
                <a:lnTo>
                  <a:pt x="14532121" y="150354"/>
                </a:lnTo>
                <a:lnTo>
                  <a:pt x="13638811" y="97539"/>
                </a:lnTo>
                <a:lnTo>
                  <a:pt x="12713783" y="55604"/>
                </a:lnTo>
                <a:lnTo>
                  <a:pt x="11760178" y="25041"/>
                </a:lnTo>
                <a:lnTo>
                  <a:pt x="10781139" y="6342"/>
                </a:lnTo>
                <a:lnTo>
                  <a:pt x="9779807" y="0"/>
                </a:lnTo>
              </a:path>
            </a:pathLst>
          </a:custGeom>
          <a:solidFill>
            <a:srgbClr val="D6181F"/>
          </a:solidFill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19" name="bk object 19"/>
          <p:cNvSpPr/>
          <p:nvPr/>
        </p:nvSpPr>
        <p:spPr>
          <a:xfrm>
            <a:off x="21351239" y="7721370"/>
            <a:ext cx="22539960" cy="1947380"/>
          </a:xfrm>
          <a:custGeom>
            <a:avLst/>
            <a:gdLst/>
            <a:ahLst/>
            <a:cxnLst/>
            <a:rect l="l" t="t" r="r" b="b"/>
            <a:pathLst>
              <a:path w="10324293" h="892549">
                <a:moveTo>
                  <a:pt x="0" y="892549"/>
                </a:moveTo>
                <a:lnTo>
                  <a:pt x="1001331" y="886207"/>
                </a:lnTo>
                <a:lnTo>
                  <a:pt x="1980371" y="867508"/>
                </a:lnTo>
                <a:lnTo>
                  <a:pt x="2933976" y="836945"/>
                </a:lnTo>
                <a:lnTo>
                  <a:pt x="3859004" y="795010"/>
                </a:lnTo>
                <a:lnTo>
                  <a:pt x="4752313" y="742195"/>
                </a:lnTo>
                <a:lnTo>
                  <a:pt x="5610762" y="678994"/>
                </a:lnTo>
                <a:lnTo>
                  <a:pt x="6431207" y="605898"/>
                </a:lnTo>
                <a:lnTo>
                  <a:pt x="7210507" y="523400"/>
                </a:lnTo>
                <a:lnTo>
                  <a:pt x="7945520" y="431992"/>
                </a:lnTo>
                <a:lnTo>
                  <a:pt x="8633103" y="332167"/>
                </a:lnTo>
                <a:lnTo>
                  <a:pt x="9270115" y="224416"/>
                </a:lnTo>
                <a:lnTo>
                  <a:pt x="9853413" y="109233"/>
                </a:lnTo>
                <a:lnTo>
                  <a:pt x="10324293" y="0"/>
                </a:lnTo>
              </a:path>
            </a:pathLst>
          </a:custGeom>
          <a:ln w="58171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20" name="bk object 20"/>
          <p:cNvSpPr/>
          <p:nvPr/>
        </p:nvSpPr>
        <p:spPr>
          <a:xfrm>
            <a:off x="0" y="1319966"/>
            <a:ext cx="43891200" cy="1947380"/>
          </a:xfrm>
          <a:custGeom>
            <a:avLst/>
            <a:gdLst/>
            <a:ahLst/>
            <a:cxnLst/>
            <a:rect l="l" t="t" r="r" b="b"/>
            <a:pathLst>
              <a:path w="20104100" h="892549">
                <a:moveTo>
                  <a:pt x="20104100" y="892549"/>
                </a:moveTo>
                <a:lnTo>
                  <a:pt x="19633220" y="783316"/>
                </a:lnTo>
                <a:lnTo>
                  <a:pt x="19049922" y="668133"/>
                </a:lnTo>
                <a:lnTo>
                  <a:pt x="18412910" y="560382"/>
                </a:lnTo>
                <a:lnTo>
                  <a:pt x="17725327" y="460557"/>
                </a:lnTo>
                <a:lnTo>
                  <a:pt x="16990314" y="369149"/>
                </a:lnTo>
                <a:lnTo>
                  <a:pt x="16211014" y="286651"/>
                </a:lnTo>
                <a:lnTo>
                  <a:pt x="15390569" y="213555"/>
                </a:lnTo>
                <a:lnTo>
                  <a:pt x="14532121" y="150354"/>
                </a:lnTo>
                <a:lnTo>
                  <a:pt x="13638811" y="97539"/>
                </a:lnTo>
                <a:lnTo>
                  <a:pt x="12713783" y="55604"/>
                </a:lnTo>
                <a:lnTo>
                  <a:pt x="11760178" y="25041"/>
                </a:lnTo>
                <a:lnTo>
                  <a:pt x="10781139" y="6342"/>
                </a:lnTo>
                <a:lnTo>
                  <a:pt x="9779807" y="0"/>
                </a:lnTo>
                <a:lnTo>
                  <a:pt x="8778475" y="6342"/>
                </a:lnTo>
                <a:lnTo>
                  <a:pt x="7799436" y="25041"/>
                </a:lnTo>
                <a:lnTo>
                  <a:pt x="6845831" y="55604"/>
                </a:lnTo>
                <a:lnTo>
                  <a:pt x="5920803" y="97539"/>
                </a:lnTo>
                <a:lnTo>
                  <a:pt x="5027493" y="150354"/>
                </a:lnTo>
                <a:lnTo>
                  <a:pt x="4169045" y="213555"/>
                </a:lnTo>
                <a:lnTo>
                  <a:pt x="3348600" y="286651"/>
                </a:lnTo>
                <a:lnTo>
                  <a:pt x="2569300" y="369149"/>
                </a:lnTo>
                <a:lnTo>
                  <a:pt x="1834287" y="460557"/>
                </a:lnTo>
                <a:lnTo>
                  <a:pt x="1146704" y="560382"/>
                </a:lnTo>
                <a:lnTo>
                  <a:pt x="509692" y="668133"/>
                </a:lnTo>
                <a:lnTo>
                  <a:pt x="0" y="768781"/>
                </a:lnTo>
              </a:path>
            </a:pathLst>
          </a:custGeom>
          <a:ln w="58171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21" name="bk object 21"/>
          <p:cNvSpPr/>
          <p:nvPr/>
        </p:nvSpPr>
        <p:spPr>
          <a:xfrm>
            <a:off x="0" y="7991412"/>
            <a:ext cx="21351238" cy="1677340"/>
          </a:xfrm>
          <a:custGeom>
            <a:avLst/>
            <a:gdLst/>
            <a:ahLst/>
            <a:cxnLst/>
            <a:rect l="l" t="t" r="r" b="b"/>
            <a:pathLst>
              <a:path w="9779806" h="768781">
                <a:moveTo>
                  <a:pt x="0" y="0"/>
                </a:moveTo>
                <a:lnTo>
                  <a:pt x="509692" y="100648"/>
                </a:lnTo>
                <a:lnTo>
                  <a:pt x="1146704" y="208398"/>
                </a:lnTo>
                <a:lnTo>
                  <a:pt x="1834287" y="308223"/>
                </a:lnTo>
                <a:lnTo>
                  <a:pt x="2569300" y="399631"/>
                </a:lnTo>
                <a:lnTo>
                  <a:pt x="3348600" y="482129"/>
                </a:lnTo>
                <a:lnTo>
                  <a:pt x="4169045" y="555225"/>
                </a:lnTo>
                <a:lnTo>
                  <a:pt x="5027493" y="618427"/>
                </a:lnTo>
                <a:lnTo>
                  <a:pt x="5920803" y="671241"/>
                </a:lnTo>
                <a:lnTo>
                  <a:pt x="6845831" y="713176"/>
                </a:lnTo>
                <a:lnTo>
                  <a:pt x="7799436" y="743739"/>
                </a:lnTo>
                <a:lnTo>
                  <a:pt x="8778475" y="762438"/>
                </a:lnTo>
                <a:lnTo>
                  <a:pt x="9779807" y="768781"/>
                </a:lnTo>
              </a:path>
            </a:pathLst>
          </a:custGeom>
          <a:ln w="58171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22" name="bk object 22"/>
          <p:cNvSpPr/>
          <p:nvPr/>
        </p:nvSpPr>
        <p:spPr>
          <a:xfrm>
            <a:off x="0" y="2294710"/>
            <a:ext cx="43891200" cy="8348784"/>
          </a:xfrm>
          <a:custGeom>
            <a:avLst/>
            <a:gdLst/>
            <a:ahLst/>
            <a:cxnLst/>
            <a:rect l="l" t="t" r="r" b="b"/>
            <a:pathLst>
              <a:path w="20104100" h="3826526">
                <a:moveTo>
                  <a:pt x="9779807" y="0"/>
                </a:moveTo>
                <a:lnTo>
                  <a:pt x="8778475" y="6342"/>
                </a:lnTo>
                <a:lnTo>
                  <a:pt x="7799436" y="25041"/>
                </a:lnTo>
                <a:lnTo>
                  <a:pt x="6845831" y="55604"/>
                </a:lnTo>
                <a:lnTo>
                  <a:pt x="5920803" y="97539"/>
                </a:lnTo>
                <a:lnTo>
                  <a:pt x="5027493" y="150354"/>
                </a:lnTo>
                <a:lnTo>
                  <a:pt x="4169045" y="213555"/>
                </a:lnTo>
                <a:lnTo>
                  <a:pt x="3348600" y="286651"/>
                </a:lnTo>
                <a:lnTo>
                  <a:pt x="2569300" y="369149"/>
                </a:lnTo>
                <a:lnTo>
                  <a:pt x="1834287" y="460557"/>
                </a:lnTo>
                <a:lnTo>
                  <a:pt x="1146704" y="560382"/>
                </a:lnTo>
                <a:lnTo>
                  <a:pt x="509692" y="668133"/>
                </a:lnTo>
                <a:lnTo>
                  <a:pt x="0" y="768781"/>
                </a:lnTo>
                <a:lnTo>
                  <a:pt x="0" y="3057745"/>
                </a:lnTo>
                <a:lnTo>
                  <a:pt x="509692" y="3158393"/>
                </a:lnTo>
                <a:lnTo>
                  <a:pt x="1146704" y="3266144"/>
                </a:lnTo>
                <a:lnTo>
                  <a:pt x="1834287" y="3365969"/>
                </a:lnTo>
                <a:lnTo>
                  <a:pt x="2569300" y="3457377"/>
                </a:lnTo>
                <a:lnTo>
                  <a:pt x="3348600" y="3539875"/>
                </a:lnTo>
                <a:lnTo>
                  <a:pt x="4169045" y="3612971"/>
                </a:lnTo>
                <a:lnTo>
                  <a:pt x="5027493" y="3676172"/>
                </a:lnTo>
                <a:lnTo>
                  <a:pt x="5920803" y="3728987"/>
                </a:lnTo>
                <a:lnTo>
                  <a:pt x="6845831" y="3770922"/>
                </a:lnTo>
                <a:lnTo>
                  <a:pt x="7799436" y="3801485"/>
                </a:lnTo>
                <a:lnTo>
                  <a:pt x="8778475" y="3820184"/>
                </a:lnTo>
                <a:lnTo>
                  <a:pt x="9779807" y="3826526"/>
                </a:lnTo>
                <a:lnTo>
                  <a:pt x="10781139" y="3820184"/>
                </a:lnTo>
                <a:lnTo>
                  <a:pt x="11760178" y="3801485"/>
                </a:lnTo>
                <a:lnTo>
                  <a:pt x="12713783" y="3770922"/>
                </a:lnTo>
                <a:lnTo>
                  <a:pt x="13638811" y="3728987"/>
                </a:lnTo>
                <a:lnTo>
                  <a:pt x="14532121" y="3676172"/>
                </a:lnTo>
                <a:lnTo>
                  <a:pt x="15390569" y="3612971"/>
                </a:lnTo>
                <a:lnTo>
                  <a:pt x="16211014" y="3539875"/>
                </a:lnTo>
                <a:lnTo>
                  <a:pt x="16990314" y="3457377"/>
                </a:lnTo>
                <a:lnTo>
                  <a:pt x="17725327" y="3365969"/>
                </a:lnTo>
                <a:lnTo>
                  <a:pt x="18412910" y="3266144"/>
                </a:lnTo>
                <a:lnTo>
                  <a:pt x="19049922" y="3158393"/>
                </a:lnTo>
                <a:lnTo>
                  <a:pt x="19633220" y="3043210"/>
                </a:lnTo>
                <a:lnTo>
                  <a:pt x="20104100" y="2933977"/>
                </a:lnTo>
                <a:lnTo>
                  <a:pt x="20104100" y="892549"/>
                </a:lnTo>
                <a:lnTo>
                  <a:pt x="19633220" y="783316"/>
                </a:lnTo>
                <a:lnTo>
                  <a:pt x="19049922" y="668133"/>
                </a:lnTo>
                <a:lnTo>
                  <a:pt x="18412910" y="560382"/>
                </a:lnTo>
                <a:lnTo>
                  <a:pt x="17725327" y="460557"/>
                </a:lnTo>
                <a:lnTo>
                  <a:pt x="16990314" y="369149"/>
                </a:lnTo>
                <a:lnTo>
                  <a:pt x="16211014" y="286651"/>
                </a:lnTo>
                <a:lnTo>
                  <a:pt x="15390569" y="213555"/>
                </a:lnTo>
                <a:lnTo>
                  <a:pt x="14532121" y="150354"/>
                </a:lnTo>
                <a:lnTo>
                  <a:pt x="13638811" y="97539"/>
                </a:lnTo>
                <a:lnTo>
                  <a:pt x="12713783" y="55604"/>
                </a:lnTo>
                <a:lnTo>
                  <a:pt x="11760178" y="25041"/>
                </a:lnTo>
                <a:lnTo>
                  <a:pt x="10781139" y="6342"/>
                </a:lnTo>
                <a:lnTo>
                  <a:pt x="9779807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23" name="bk object 23"/>
          <p:cNvSpPr/>
          <p:nvPr/>
        </p:nvSpPr>
        <p:spPr>
          <a:xfrm>
            <a:off x="12790965" y="3001651"/>
            <a:ext cx="18359117" cy="4052479"/>
          </a:xfrm>
          <a:custGeom>
            <a:avLst/>
            <a:gdLst/>
            <a:ahLst/>
            <a:cxnLst/>
            <a:rect l="l" t="t" r="r" b="b"/>
            <a:pathLst>
              <a:path w="8409283" h="1857386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1632981"/>
                </a:lnTo>
                <a:lnTo>
                  <a:pt x="850" y="1696657"/>
                </a:lnTo>
                <a:lnTo>
                  <a:pt x="4057" y="1746983"/>
                </a:lnTo>
                <a:lnTo>
                  <a:pt x="11190" y="1785529"/>
                </a:lnTo>
                <a:lnTo>
                  <a:pt x="32688" y="1824697"/>
                </a:lnTo>
                <a:lnTo>
                  <a:pt x="71856" y="1846195"/>
                </a:lnTo>
                <a:lnTo>
                  <a:pt x="110402" y="1853328"/>
                </a:lnTo>
                <a:lnTo>
                  <a:pt x="160728" y="1856535"/>
                </a:lnTo>
                <a:lnTo>
                  <a:pt x="224404" y="1857386"/>
                </a:lnTo>
                <a:lnTo>
                  <a:pt x="8184879" y="1857386"/>
                </a:lnTo>
                <a:lnTo>
                  <a:pt x="8248555" y="1856535"/>
                </a:lnTo>
                <a:lnTo>
                  <a:pt x="8298880" y="1853328"/>
                </a:lnTo>
                <a:lnTo>
                  <a:pt x="8337426" y="1846195"/>
                </a:lnTo>
                <a:lnTo>
                  <a:pt x="8376594" y="1824697"/>
                </a:lnTo>
                <a:lnTo>
                  <a:pt x="8398092" y="1785529"/>
                </a:lnTo>
                <a:lnTo>
                  <a:pt x="8405225" y="1746983"/>
                </a:lnTo>
                <a:lnTo>
                  <a:pt x="8408432" y="1696657"/>
                </a:lnTo>
                <a:lnTo>
                  <a:pt x="8409283" y="1632981"/>
                </a:lnTo>
                <a:lnTo>
                  <a:pt x="8409283" y="224436"/>
                </a:lnTo>
                <a:lnTo>
                  <a:pt x="8408432" y="160760"/>
                </a:lnTo>
                <a:lnTo>
                  <a:pt x="8405225" y="110435"/>
                </a:lnTo>
                <a:lnTo>
                  <a:pt x="8398092" y="71889"/>
                </a:lnTo>
                <a:lnTo>
                  <a:pt x="8376594" y="32721"/>
                </a:lnTo>
                <a:lnTo>
                  <a:pt x="8337426" y="11223"/>
                </a:lnTo>
                <a:lnTo>
                  <a:pt x="8298880" y="4090"/>
                </a:lnTo>
                <a:lnTo>
                  <a:pt x="8248555" y="883"/>
                </a:lnTo>
                <a:lnTo>
                  <a:pt x="261739" y="0"/>
                </a:lnTo>
                <a:close/>
              </a:path>
            </a:pathLst>
          </a:custGeom>
          <a:solidFill>
            <a:srgbClr val="A9A3A1"/>
          </a:solidFill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94560" y="1316736"/>
            <a:ext cx="39502080" cy="52669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7571232"/>
            <a:ext cx="39502080" cy="217261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23008" y="30614112"/>
            <a:ext cx="14045184" cy="1645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94561" y="30614112"/>
            <a:ext cx="10094976" cy="1645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2/24/17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601667" y="30614112"/>
            <a:ext cx="10094976" cy="1645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1995038" rtl="0" eaLnBrk="1" latinLnBrk="0" hangingPunct="1">
        <a:lnSpc>
          <a:spcPct val="90000"/>
        </a:lnSpc>
        <a:spcBef>
          <a:spcPct val="0"/>
        </a:spcBef>
        <a:buNone/>
        <a:defRPr sz="96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8759" indent="-498759" algn="l" defTabSz="1995038" rtl="0" eaLnBrk="1" latinLnBrk="0" hangingPunct="1">
        <a:lnSpc>
          <a:spcPct val="90000"/>
        </a:lnSpc>
        <a:spcBef>
          <a:spcPts val="2182"/>
        </a:spcBef>
        <a:buFont typeface="Arial" panose="020B0604020202020204" pitchFamily="34" charset="0"/>
        <a:buChar char="•"/>
        <a:defRPr sz="6109" kern="1200">
          <a:solidFill>
            <a:schemeClr val="tx1"/>
          </a:solidFill>
          <a:latin typeface="+mn-lt"/>
          <a:ea typeface="+mn-ea"/>
          <a:cs typeface="+mn-cs"/>
        </a:defRPr>
      </a:lvl1pPr>
      <a:lvl2pPr marL="1496278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5236" kern="1200">
          <a:solidFill>
            <a:schemeClr val="tx1"/>
          </a:solidFill>
          <a:latin typeface="+mn-lt"/>
          <a:ea typeface="+mn-ea"/>
          <a:cs typeface="+mn-cs"/>
        </a:defRPr>
      </a:lvl2pPr>
      <a:lvl3pPr marL="2493797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4364" kern="1200">
          <a:solidFill>
            <a:schemeClr val="tx1"/>
          </a:solidFill>
          <a:latin typeface="+mn-lt"/>
          <a:ea typeface="+mn-ea"/>
          <a:cs typeface="+mn-cs"/>
        </a:defRPr>
      </a:lvl3pPr>
      <a:lvl4pPr marL="3491316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4pPr>
      <a:lvl5pPr marL="4488835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5pPr>
      <a:lvl6pPr marL="5486354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6pPr>
      <a:lvl7pPr marL="6483873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7pPr>
      <a:lvl8pPr marL="7481392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8pPr>
      <a:lvl9pPr marL="8478911" indent="-498759" algn="l" defTabSz="1995038" rtl="0" eaLnBrk="1" latinLnBrk="0" hangingPunct="1">
        <a:lnSpc>
          <a:spcPct val="90000"/>
        </a:lnSpc>
        <a:spcBef>
          <a:spcPts val="1091"/>
        </a:spcBef>
        <a:buFont typeface="Arial" panose="020B0604020202020204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1pPr>
      <a:lvl2pPr marL="997519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2pPr>
      <a:lvl3pPr marL="1995038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3pPr>
      <a:lvl4pPr marL="2992557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4pPr>
      <a:lvl5pPr marL="3990076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5pPr>
      <a:lvl6pPr marL="4987595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6pPr>
      <a:lvl7pPr marL="5985114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7pPr>
      <a:lvl8pPr marL="6982633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8pPr>
      <a:lvl9pPr marL="7980152" algn="l" defTabSz="1995038" rtl="0" eaLnBrk="1" latinLnBrk="0" hangingPunct="1">
        <a:defRPr sz="39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/>
          <p:nvPr/>
        </p:nvSpPr>
        <p:spPr>
          <a:xfrm>
            <a:off x="16644268" y="7259864"/>
            <a:ext cx="26484931" cy="25096344"/>
          </a:xfrm>
          <a:custGeom>
            <a:avLst/>
            <a:gdLst/>
            <a:ahLst/>
            <a:cxnLst/>
            <a:rect l="l" t="t" r="r" b="b"/>
            <a:pathLst>
              <a:path w="13039095" h="11509774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11285370"/>
                </a:lnTo>
                <a:lnTo>
                  <a:pt x="850" y="11349046"/>
                </a:lnTo>
                <a:lnTo>
                  <a:pt x="4057" y="11399371"/>
                </a:lnTo>
                <a:lnTo>
                  <a:pt x="11190" y="11437917"/>
                </a:lnTo>
                <a:lnTo>
                  <a:pt x="32688" y="11477085"/>
                </a:lnTo>
                <a:lnTo>
                  <a:pt x="71856" y="11498583"/>
                </a:lnTo>
                <a:lnTo>
                  <a:pt x="110402" y="11505716"/>
                </a:lnTo>
                <a:lnTo>
                  <a:pt x="160728" y="11508923"/>
                </a:lnTo>
                <a:lnTo>
                  <a:pt x="224404" y="11509774"/>
                </a:lnTo>
                <a:lnTo>
                  <a:pt x="12814691" y="11509774"/>
                </a:lnTo>
                <a:lnTo>
                  <a:pt x="12878367" y="11508923"/>
                </a:lnTo>
                <a:lnTo>
                  <a:pt x="12928693" y="11505716"/>
                </a:lnTo>
                <a:lnTo>
                  <a:pt x="12967239" y="11498583"/>
                </a:lnTo>
                <a:lnTo>
                  <a:pt x="13006406" y="11477085"/>
                </a:lnTo>
                <a:lnTo>
                  <a:pt x="13027905" y="11437917"/>
                </a:lnTo>
                <a:lnTo>
                  <a:pt x="13035038" y="11399371"/>
                </a:lnTo>
                <a:lnTo>
                  <a:pt x="13038245" y="11349046"/>
                </a:lnTo>
                <a:lnTo>
                  <a:pt x="13039095" y="11285370"/>
                </a:lnTo>
                <a:lnTo>
                  <a:pt x="13039095" y="224436"/>
                </a:lnTo>
                <a:lnTo>
                  <a:pt x="13038245" y="160760"/>
                </a:lnTo>
                <a:lnTo>
                  <a:pt x="13035038" y="110435"/>
                </a:lnTo>
                <a:lnTo>
                  <a:pt x="13027905" y="71889"/>
                </a:lnTo>
                <a:lnTo>
                  <a:pt x="13006406" y="32721"/>
                </a:lnTo>
                <a:lnTo>
                  <a:pt x="12967239" y="11223"/>
                </a:lnTo>
                <a:lnTo>
                  <a:pt x="12928693" y="4090"/>
                </a:lnTo>
                <a:lnTo>
                  <a:pt x="12878367" y="883"/>
                </a:lnTo>
                <a:lnTo>
                  <a:pt x="261739" y="0"/>
                </a:lnTo>
                <a:close/>
              </a:path>
            </a:pathLst>
          </a:custGeom>
          <a:solidFill>
            <a:srgbClr val="A9A3A1"/>
          </a:solidFill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41" name="object 12"/>
          <p:cNvSpPr/>
          <p:nvPr/>
        </p:nvSpPr>
        <p:spPr>
          <a:xfrm>
            <a:off x="31318200" y="28422600"/>
            <a:ext cx="11501325" cy="3962400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lang="en-US" sz="1800" dirty="0"/>
          </a:p>
        </p:txBody>
      </p:sp>
      <p:sp>
        <p:nvSpPr>
          <p:cNvPr id="8" name="object 8"/>
          <p:cNvSpPr/>
          <p:nvPr/>
        </p:nvSpPr>
        <p:spPr>
          <a:xfrm>
            <a:off x="30784801" y="20726400"/>
            <a:ext cx="12192000" cy="6324600"/>
          </a:xfrm>
          <a:custGeom>
            <a:avLst/>
            <a:gdLst/>
            <a:ahLst/>
            <a:cxnLst/>
            <a:rect l="l" t="t" r="r" b="b"/>
            <a:pathLst>
              <a:path w="6050064" h="6344224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6119820"/>
                </a:lnTo>
                <a:lnTo>
                  <a:pt x="850" y="6183496"/>
                </a:lnTo>
                <a:lnTo>
                  <a:pt x="4057" y="6233822"/>
                </a:lnTo>
                <a:lnTo>
                  <a:pt x="11190" y="6272368"/>
                </a:lnTo>
                <a:lnTo>
                  <a:pt x="32688" y="6311535"/>
                </a:lnTo>
                <a:lnTo>
                  <a:pt x="71856" y="6333033"/>
                </a:lnTo>
                <a:lnTo>
                  <a:pt x="110402" y="6340167"/>
                </a:lnTo>
                <a:lnTo>
                  <a:pt x="160728" y="6343373"/>
                </a:lnTo>
                <a:lnTo>
                  <a:pt x="224404" y="6344224"/>
                </a:lnTo>
                <a:lnTo>
                  <a:pt x="5825660" y="6344224"/>
                </a:lnTo>
                <a:lnTo>
                  <a:pt x="5889336" y="6343373"/>
                </a:lnTo>
                <a:lnTo>
                  <a:pt x="5939662" y="6340167"/>
                </a:lnTo>
                <a:lnTo>
                  <a:pt x="5978208" y="6333033"/>
                </a:lnTo>
                <a:lnTo>
                  <a:pt x="6017375" y="6311535"/>
                </a:lnTo>
                <a:lnTo>
                  <a:pt x="6038873" y="6272368"/>
                </a:lnTo>
                <a:lnTo>
                  <a:pt x="6046007" y="6233822"/>
                </a:lnTo>
                <a:lnTo>
                  <a:pt x="6049213" y="6183496"/>
                </a:lnTo>
                <a:lnTo>
                  <a:pt x="6050064" y="6119820"/>
                </a:lnTo>
                <a:lnTo>
                  <a:pt x="6050064" y="224436"/>
                </a:lnTo>
                <a:lnTo>
                  <a:pt x="6049213" y="160760"/>
                </a:lnTo>
                <a:lnTo>
                  <a:pt x="6046007" y="110435"/>
                </a:lnTo>
                <a:lnTo>
                  <a:pt x="6038873" y="71889"/>
                </a:lnTo>
                <a:lnTo>
                  <a:pt x="6017375" y="32721"/>
                </a:lnTo>
                <a:lnTo>
                  <a:pt x="5978208" y="11223"/>
                </a:lnTo>
                <a:lnTo>
                  <a:pt x="5939662" y="4090"/>
                </a:lnTo>
                <a:lnTo>
                  <a:pt x="5889336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37" name="object 17"/>
          <p:cNvSpPr txBox="1"/>
          <p:nvPr/>
        </p:nvSpPr>
        <p:spPr>
          <a:xfrm>
            <a:off x="31242000" y="27127200"/>
            <a:ext cx="11430000" cy="1156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r>
              <a:rPr lang="en-US" sz="7418" b="1" spc="33" dirty="0" smtClean="0">
                <a:solidFill>
                  <a:srgbClr val="D6181F"/>
                </a:solidFill>
                <a:latin typeface="Times New Roman"/>
                <a:cs typeface="Times New Roman"/>
              </a:rPr>
              <a:t>References</a:t>
            </a:r>
            <a:endParaRPr sz="7418" dirty="0">
              <a:latin typeface="Times New Roman"/>
              <a:cs typeface="Times New Roman"/>
            </a:endParaRPr>
          </a:p>
        </p:txBody>
      </p:sp>
      <p:sp>
        <p:nvSpPr>
          <p:cNvPr id="39" name="object 17"/>
          <p:cNvSpPr txBox="1"/>
          <p:nvPr/>
        </p:nvSpPr>
        <p:spPr>
          <a:xfrm>
            <a:off x="16459200" y="7529945"/>
            <a:ext cx="14097000" cy="1080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r>
              <a:rPr lang="en-US" sz="7418" b="1" spc="33" dirty="0" smtClean="0">
                <a:solidFill>
                  <a:srgbClr val="D6181F"/>
                </a:solidFill>
                <a:latin typeface="Times New Roman"/>
                <a:cs typeface="Times New Roman"/>
              </a:rPr>
              <a:t>Results</a:t>
            </a:r>
            <a:endParaRPr sz="7418" dirty="0">
              <a:latin typeface="Times New Roman"/>
              <a:cs typeface="Times New Roman"/>
            </a:endParaRPr>
          </a:p>
        </p:txBody>
      </p:sp>
      <p:sp>
        <p:nvSpPr>
          <p:cNvPr id="55" name="object 12"/>
          <p:cNvSpPr/>
          <p:nvPr/>
        </p:nvSpPr>
        <p:spPr>
          <a:xfrm>
            <a:off x="16969208" y="8807187"/>
            <a:ext cx="13511485" cy="5594614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 dirty="0"/>
          </a:p>
        </p:txBody>
      </p:sp>
      <p:sp>
        <p:nvSpPr>
          <p:cNvPr id="56" name="object 8"/>
          <p:cNvSpPr/>
          <p:nvPr/>
        </p:nvSpPr>
        <p:spPr>
          <a:xfrm>
            <a:off x="30937201" y="8763000"/>
            <a:ext cx="12039600" cy="10515599"/>
          </a:xfrm>
          <a:custGeom>
            <a:avLst/>
            <a:gdLst/>
            <a:ahLst/>
            <a:cxnLst/>
            <a:rect l="l" t="t" r="r" b="b"/>
            <a:pathLst>
              <a:path w="6050064" h="6344224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6119820"/>
                </a:lnTo>
                <a:lnTo>
                  <a:pt x="850" y="6183496"/>
                </a:lnTo>
                <a:lnTo>
                  <a:pt x="4057" y="6233822"/>
                </a:lnTo>
                <a:lnTo>
                  <a:pt x="11190" y="6272368"/>
                </a:lnTo>
                <a:lnTo>
                  <a:pt x="32688" y="6311535"/>
                </a:lnTo>
                <a:lnTo>
                  <a:pt x="71856" y="6333033"/>
                </a:lnTo>
                <a:lnTo>
                  <a:pt x="110402" y="6340167"/>
                </a:lnTo>
                <a:lnTo>
                  <a:pt x="160728" y="6343373"/>
                </a:lnTo>
                <a:lnTo>
                  <a:pt x="224404" y="6344224"/>
                </a:lnTo>
                <a:lnTo>
                  <a:pt x="5825660" y="6344224"/>
                </a:lnTo>
                <a:lnTo>
                  <a:pt x="5889336" y="6343373"/>
                </a:lnTo>
                <a:lnTo>
                  <a:pt x="5939662" y="6340167"/>
                </a:lnTo>
                <a:lnTo>
                  <a:pt x="5978208" y="6333033"/>
                </a:lnTo>
                <a:lnTo>
                  <a:pt x="6017375" y="6311535"/>
                </a:lnTo>
                <a:lnTo>
                  <a:pt x="6038873" y="6272368"/>
                </a:lnTo>
                <a:lnTo>
                  <a:pt x="6046007" y="6233822"/>
                </a:lnTo>
                <a:lnTo>
                  <a:pt x="6049213" y="6183496"/>
                </a:lnTo>
                <a:lnTo>
                  <a:pt x="6050064" y="6119820"/>
                </a:lnTo>
                <a:lnTo>
                  <a:pt x="6050064" y="224436"/>
                </a:lnTo>
                <a:lnTo>
                  <a:pt x="6049213" y="160760"/>
                </a:lnTo>
                <a:lnTo>
                  <a:pt x="6046007" y="110435"/>
                </a:lnTo>
                <a:lnTo>
                  <a:pt x="6038873" y="71889"/>
                </a:lnTo>
                <a:lnTo>
                  <a:pt x="6017375" y="32721"/>
                </a:lnTo>
                <a:lnTo>
                  <a:pt x="5978208" y="11223"/>
                </a:lnTo>
                <a:lnTo>
                  <a:pt x="5939662" y="4090"/>
                </a:lnTo>
                <a:lnTo>
                  <a:pt x="5889336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18" name="TextBox 17"/>
          <p:cNvSpPr txBox="1"/>
          <p:nvPr/>
        </p:nvSpPr>
        <p:spPr>
          <a:xfrm>
            <a:off x="29548987" y="29549752"/>
            <a:ext cx="132822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31318200" y="20955000"/>
            <a:ext cx="1152559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600" dirty="0" smtClean="0"/>
              <a:t>Future </a:t>
            </a:r>
            <a:r>
              <a:rPr lang="en-US" sz="3600" dirty="0"/>
              <a:t>research should investigate whether meeting attendees’ ratings of meeting outcomes are influenced by an attendee’s use of humor through specific attributions of the leader, such as warmth and </a:t>
            </a:r>
            <a:r>
              <a:rPr lang="en-US" sz="3600" dirty="0" smtClean="0"/>
              <a:t>competence.</a:t>
            </a:r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endParaRPr lang="en-US" sz="400" dirty="0" smtClean="0"/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600" dirty="0"/>
              <a:t>T</a:t>
            </a:r>
            <a:r>
              <a:rPr lang="en-US" sz="3600" dirty="0" smtClean="0"/>
              <a:t>he </a:t>
            </a:r>
            <a:r>
              <a:rPr lang="en-US" sz="3600" dirty="0"/>
              <a:t>effects of negative humor in the </a:t>
            </a:r>
            <a:r>
              <a:rPr lang="en-US" sz="3600" dirty="0" smtClean="0"/>
              <a:t>meeting environment and </a:t>
            </a:r>
            <a:r>
              <a:rPr lang="en-US" sz="3600" dirty="0"/>
              <a:t>how much or little it </a:t>
            </a:r>
            <a:r>
              <a:rPr lang="en-US" sz="3600" dirty="0" smtClean="0"/>
              <a:t>affects overall job satisfaction should be explored.</a:t>
            </a:r>
          </a:p>
          <a:p>
            <a:pPr lvl="0" defTabSz="914400">
              <a:defRPr/>
            </a:pPr>
            <a:endParaRPr lang="en-US" sz="400" dirty="0" smtClean="0"/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600" dirty="0" smtClean="0"/>
              <a:t>Future research could also </a:t>
            </a:r>
            <a:r>
              <a:rPr lang="en-US" sz="3600" dirty="0"/>
              <a:t>look at whether </a:t>
            </a:r>
            <a:r>
              <a:rPr lang="en-US" sz="3600" dirty="0" smtClean="0"/>
              <a:t>some </a:t>
            </a:r>
            <a:r>
              <a:rPr lang="en-US" sz="3600" dirty="0"/>
              <a:t>personality types get more satisfaction out of negative humor rather than positive </a:t>
            </a:r>
            <a:r>
              <a:rPr lang="en-US" sz="3600" dirty="0" smtClean="0"/>
              <a:t>humor.</a:t>
            </a:r>
            <a:endParaRPr lang="en-US" sz="3600" dirty="0"/>
          </a:p>
        </p:txBody>
      </p:sp>
      <p:sp>
        <p:nvSpPr>
          <p:cNvPr id="59" name="object 12"/>
          <p:cNvSpPr/>
          <p:nvPr/>
        </p:nvSpPr>
        <p:spPr>
          <a:xfrm>
            <a:off x="17068800" y="14859000"/>
            <a:ext cx="13487400" cy="7315200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 dirty="0"/>
          </a:p>
        </p:txBody>
      </p:sp>
      <p:sp>
        <p:nvSpPr>
          <p:cNvPr id="49" name="TextBox 48"/>
          <p:cNvSpPr txBox="1"/>
          <p:nvPr/>
        </p:nvSpPr>
        <p:spPr>
          <a:xfrm>
            <a:off x="17834268" y="9570487"/>
            <a:ext cx="93656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000" dirty="0"/>
          </a:p>
        </p:txBody>
      </p:sp>
      <p:sp>
        <p:nvSpPr>
          <p:cNvPr id="40" name="object 17"/>
          <p:cNvSpPr txBox="1"/>
          <p:nvPr/>
        </p:nvSpPr>
        <p:spPr>
          <a:xfrm>
            <a:off x="32994600" y="7543800"/>
            <a:ext cx="7486696" cy="1156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r>
              <a:rPr lang="en-US" sz="7418" b="1" spc="33" dirty="0" smtClean="0">
                <a:solidFill>
                  <a:srgbClr val="D6181F"/>
                </a:solidFill>
                <a:latin typeface="Times New Roman"/>
                <a:cs typeface="Times New Roman"/>
              </a:rPr>
              <a:t>Discussion</a:t>
            </a:r>
            <a:endParaRPr sz="7418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80200" y="28651200"/>
            <a:ext cx="1045601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Andrews, M. C., &amp; </a:t>
            </a:r>
            <a:r>
              <a:rPr lang="en-US" sz="1500" dirty="0" err="1"/>
              <a:t>Kacmar</a:t>
            </a:r>
            <a:r>
              <a:rPr lang="en-US" sz="1500" dirty="0"/>
              <a:t>, K. M. (2001). Impression Management by Association Scale. </a:t>
            </a:r>
            <a:r>
              <a:rPr lang="en-US" sz="1500" dirty="0" err="1"/>
              <a:t>Psychtests</a:t>
            </a:r>
            <a:r>
              <a:rPr lang="en-US" sz="1500" dirty="0"/>
              <a:t>.</a:t>
            </a:r>
          </a:p>
          <a:p>
            <a:r>
              <a:rPr lang="en-US" sz="1500" dirty="0" smtClean="0"/>
              <a:t>Feaster</a:t>
            </a:r>
            <a:r>
              <a:rPr lang="en-US" sz="1500" dirty="0"/>
              <a:t>, J. (2010). Expanding the impression management model of communication channels: An information control scale. Journal of Computer-Mediated Communication, 16, </a:t>
            </a:r>
            <a:r>
              <a:rPr lang="en-US" sz="1500" dirty="0" smtClean="0"/>
              <a:t>115-138</a:t>
            </a:r>
            <a:r>
              <a:rPr lang="en-US" sz="1500" dirty="0"/>
              <a:t>.</a:t>
            </a:r>
          </a:p>
          <a:p>
            <a:r>
              <a:rPr lang="en-US" sz="1500" dirty="0"/>
              <a:t>Gervais, M., &amp; Wilson, D. S. (2005). The evolution and functions of laughter and humor: A synthetic approach. Quarterly </a:t>
            </a:r>
            <a:r>
              <a:rPr lang="en-US" sz="1500" dirty="0" err="1"/>
              <a:t>ReviewoOf</a:t>
            </a:r>
            <a:r>
              <a:rPr lang="en-US" sz="1500" dirty="0"/>
              <a:t> Biology, 80, 395-430.</a:t>
            </a:r>
          </a:p>
          <a:p>
            <a:r>
              <a:rPr lang="en-US" sz="1500" dirty="0" smtClean="0"/>
              <a:t>Hughes</a:t>
            </a:r>
            <a:r>
              <a:rPr lang="en-US" sz="1500" dirty="0"/>
              <a:t>, L. W. (2009). Leader levity: The effects of a reader’s humor delivery on followers’ positive emotions and creative performance. Journal of Behavioral and Applied </a:t>
            </a:r>
            <a:r>
              <a:rPr lang="en-US" sz="1500" dirty="0" smtClean="0"/>
              <a:t>Management</a:t>
            </a:r>
            <a:r>
              <a:rPr lang="en-US" sz="1500" dirty="0"/>
              <a:t>, 10, 415-432.</a:t>
            </a:r>
          </a:p>
          <a:p>
            <a:r>
              <a:rPr lang="en-US" sz="1500" dirty="0" err="1"/>
              <a:t>Janes</a:t>
            </a:r>
            <a:r>
              <a:rPr lang="en-US" sz="1500" dirty="0"/>
              <a:t>, L., &amp; Olson, J. (2015). Humor as an abrasive or a lubricant in social situations: Martineau revisited. Humor: International Journal of Humor Research, 28, 271-288.</a:t>
            </a:r>
          </a:p>
          <a:p>
            <a:r>
              <a:rPr lang="en-US" sz="1500" dirty="0" err="1"/>
              <a:t>Rogelberg</a:t>
            </a:r>
            <a:r>
              <a:rPr lang="en-US" sz="1500" dirty="0"/>
              <a:t>, S. G., Allen, J. A., </a:t>
            </a:r>
            <a:r>
              <a:rPr lang="en-US" sz="1500" dirty="0" err="1"/>
              <a:t>Shanock</a:t>
            </a:r>
            <a:r>
              <a:rPr lang="en-US" sz="1500" dirty="0"/>
              <a:t>, L, Scott, C., &amp; Shuffler, M. (2010). Employee satisfaction with meetings: A contemporary facet of job satisfaction. Human Resource </a:t>
            </a:r>
            <a:r>
              <a:rPr lang="en-US" sz="1500" dirty="0" smtClean="0"/>
              <a:t>Management</a:t>
            </a:r>
            <a:r>
              <a:rPr lang="en-US" sz="1500" dirty="0"/>
              <a:t>, 49, 149-172.</a:t>
            </a:r>
          </a:p>
          <a:p>
            <a:r>
              <a:rPr lang="en-US" sz="1500" dirty="0"/>
              <a:t>Rosenfeld, P., </a:t>
            </a:r>
            <a:r>
              <a:rPr lang="en-US" sz="1500" dirty="0" err="1"/>
              <a:t>Giacalone</a:t>
            </a:r>
            <a:r>
              <a:rPr lang="en-US" sz="1500" dirty="0"/>
              <a:t>, R. A., &amp; </a:t>
            </a:r>
            <a:r>
              <a:rPr lang="en-US" sz="1500" dirty="0" err="1"/>
              <a:t>Tedeschi</a:t>
            </a:r>
            <a:r>
              <a:rPr lang="en-US" sz="1500" dirty="0"/>
              <a:t>, J.T. (1983). Humor and impression management. The  Journal Of Social Psychology [serial online]. October 1983;121(1):59-63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sp>
        <p:nvSpPr>
          <p:cNvPr id="42" name="object 12"/>
          <p:cNvSpPr/>
          <p:nvPr/>
        </p:nvSpPr>
        <p:spPr>
          <a:xfrm>
            <a:off x="17068800" y="22479000"/>
            <a:ext cx="13487400" cy="7467600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 dirty="0"/>
          </a:p>
        </p:txBody>
      </p:sp>
      <p:sp>
        <p:nvSpPr>
          <p:cNvPr id="52" name="object 12"/>
          <p:cNvSpPr/>
          <p:nvPr/>
        </p:nvSpPr>
        <p:spPr>
          <a:xfrm>
            <a:off x="18059400" y="30022800"/>
            <a:ext cx="11391380" cy="2253548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 dirty="0"/>
          </a:p>
        </p:txBody>
      </p:sp>
      <p:sp>
        <p:nvSpPr>
          <p:cNvPr id="54" name="TextBox 53"/>
          <p:cNvSpPr txBox="1"/>
          <p:nvPr/>
        </p:nvSpPr>
        <p:spPr>
          <a:xfrm>
            <a:off x="31470600" y="9144000"/>
            <a:ext cx="11506200" cy="9848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endParaRPr lang="en-US" sz="500" dirty="0"/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900" dirty="0" smtClean="0"/>
              <a:t>The </a:t>
            </a:r>
            <a:r>
              <a:rPr lang="en-US" sz="3900" dirty="0"/>
              <a:t>results of this research indicate that people tend to experience higher meeting satisfaction through the use of positive humor, such as </a:t>
            </a:r>
            <a:r>
              <a:rPr lang="en-US" sz="3900" dirty="0" err="1"/>
              <a:t>affiliative</a:t>
            </a:r>
            <a:r>
              <a:rPr lang="en-US" sz="3900" dirty="0"/>
              <a:t> </a:t>
            </a:r>
            <a:r>
              <a:rPr lang="en-US" sz="3900" dirty="0" smtClean="0"/>
              <a:t>humor </a:t>
            </a:r>
            <a:r>
              <a:rPr lang="en-US" sz="3900" dirty="0" smtClean="0">
                <a:cs typeface="Calibri (Body)"/>
              </a:rPr>
              <a:t>than negative, aggressive humor. </a:t>
            </a:r>
          </a:p>
          <a:p>
            <a:pPr lvl="0" defTabSz="914400">
              <a:defRPr/>
            </a:pPr>
            <a:endParaRPr lang="en-US" sz="3900" dirty="0" smtClean="0">
              <a:cs typeface="Calibri (Body)"/>
            </a:endParaRPr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endParaRPr lang="en-US" sz="500" strike="sngStrike" dirty="0">
              <a:cs typeface="Calibri (Body)"/>
            </a:endParaRPr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900" dirty="0" smtClean="0">
                <a:cs typeface="Calibri (Body)"/>
              </a:rPr>
              <a:t>One limitation </a:t>
            </a:r>
            <a:r>
              <a:rPr lang="en-US" sz="3900" dirty="0">
                <a:cs typeface="Calibri (Body)"/>
              </a:rPr>
              <a:t>is our choice to use video </a:t>
            </a:r>
            <a:r>
              <a:rPr lang="en-US" sz="3900" dirty="0" smtClean="0">
                <a:cs typeface="Calibri (Body)"/>
              </a:rPr>
              <a:t>vignettes. </a:t>
            </a:r>
            <a:r>
              <a:rPr lang="en-US" sz="3900" dirty="0">
                <a:cs typeface="Calibri (Body)"/>
              </a:rPr>
              <a:t>Unlike meeting humor as it naturally occurs within an organization’s full meeting with fellow coworkers, participants in the present study viewed a </a:t>
            </a:r>
            <a:r>
              <a:rPr lang="en-US" sz="3900" dirty="0" smtClean="0">
                <a:cs typeface="Calibri (Body)"/>
              </a:rPr>
              <a:t>short </a:t>
            </a:r>
            <a:r>
              <a:rPr lang="en-US" sz="3900" dirty="0">
                <a:cs typeface="Calibri (Body)"/>
              </a:rPr>
              <a:t>clip that depicted individuals with whom the participant shares no prior history or an expectation of future </a:t>
            </a:r>
            <a:r>
              <a:rPr lang="en-US" sz="3900" dirty="0" smtClean="0">
                <a:cs typeface="Calibri (Body)"/>
              </a:rPr>
              <a:t>contact</a:t>
            </a:r>
          </a:p>
          <a:p>
            <a:pPr lvl="0" defTabSz="914400">
              <a:defRPr/>
            </a:pPr>
            <a:endParaRPr lang="en-US" sz="3900" dirty="0" smtClean="0">
              <a:cs typeface="Calibri (Body)"/>
            </a:endParaRPr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900" dirty="0" smtClean="0">
                <a:cs typeface="Calibri (Body)"/>
              </a:rPr>
              <a:t>At </a:t>
            </a:r>
            <a:r>
              <a:rPr lang="en-US" sz="3900" dirty="0">
                <a:cs typeface="Calibri (Body)"/>
              </a:rPr>
              <a:t>the same time, the decision to use video vignettes was </a:t>
            </a:r>
            <a:r>
              <a:rPr lang="en-US" sz="3900" dirty="0" smtClean="0">
                <a:cs typeface="Calibri (Body)"/>
              </a:rPr>
              <a:t>beneficial, as instances </a:t>
            </a:r>
            <a:r>
              <a:rPr lang="en-US" sz="3900" dirty="0">
                <a:cs typeface="Calibri (Body)"/>
              </a:rPr>
              <a:t>of humor in meetings can actually be rather </a:t>
            </a:r>
            <a:r>
              <a:rPr lang="en-US" sz="3900" dirty="0" smtClean="0">
                <a:cs typeface="Calibri (Body)"/>
              </a:rPr>
              <a:t>rare.</a:t>
            </a:r>
          </a:p>
        </p:txBody>
      </p:sp>
      <p:sp>
        <p:nvSpPr>
          <p:cNvPr id="57" name="object 17"/>
          <p:cNvSpPr txBox="1"/>
          <p:nvPr/>
        </p:nvSpPr>
        <p:spPr>
          <a:xfrm>
            <a:off x="33528000" y="19278600"/>
            <a:ext cx="7486696" cy="1156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r>
              <a:rPr lang="en-US" sz="7418" b="1" spc="33" dirty="0" smtClean="0">
                <a:solidFill>
                  <a:srgbClr val="D6181F"/>
                </a:solidFill>
                <a:latin typeface="Times New Roman"/>
                <a:cs typeface="Times New Roman"/>
              </a:rPr>
              <a:t>Future Research</a:t>
            </a:r>
            <a:endParaRPr sz="7418" dirty="0"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40400" y="30480000"/>
            <a:ext cx="10532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Figure </a:t>
            </a:r>
            <a:r>
              <a:rPr lang="en-US" sz="3600" i="1" dirty="0"/>
              <a:t>1</a:t>
            </a:r>
            <a:r>
              <a:rPr lang="en-US" sz="3600" dirty="0"/>
              <a:t>. Level of meeting satisfaction based on humor type. </a:t>
            </a:r>
          </a:p>
        </p:txBody>
      </p:sp>
      <p:graphicFrame>
        <p:nvGraphicFramePr>
          <p:cNvPr id="43" name="Chart 42"/>
          <p:cNvGraphicFramePr/>
          <p:nvPr>
            <p:extLst>
              <p:ext uri="{D42A27DB-BD31-4B8C-83A1-F6EECF244321}">
                <p14:modId xmlns:p14="http://schemas.microsoft.com/office/powerpoint/2010/main" val="1487361008"/>
              </p:ext>
            </p:extLst>
          </p:nvPr>
        </p:nvGraphicFramePr>
        <p:xfrm>
          <a:off x="18059400" y="23241000"/>
          <a:ext cx="113538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 descr="Screen Shot 2017-02-23 at 6.11.18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0" y="9296400"/>
            <a:ext cx="12725401" cy="4520522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7526000" y="15392400"/>
            <a:ext cx="12268200" cy="6247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900" dirty="0" smtClean="0"/>
              <a:t>To test </a:t>
            </a:r>
            <a:r>
              <a:rPr lang="en-US" sz="3900" dirty="0"/>
              <a:t>Hypothesis 1, a one-way ANOVA was </a:t>
            </a:r>
            <a:r>
              <a:rPr lang="en-US" sz="3900" dirty="0" smtClean="0"/>
              <a:t>conducted.</a:t>
            </a:r>
          </a:p>
          <a:p>
            <a:pPr lvl="0" defTabSz="914400">
              <a:defRPr/>
            </a:pPr>
            <a:endParaRPr lang="en-US" sz="500" dirty="0" smtClean="0"/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900" dirty="0" smtClean="0"/>
              <a:t>There </a:t>
            </a:r>
            <a:r>
              <a:rPr lang="en-US" sz="3900" dirty="0"/>
              <a:t>was a statistically significant difference between groups (F(4,536) = 33.411, p = .000). A </a:t>
            </a:r>
            <a:r>
              <a:rPr lang="en-US" sz="3900" dirty="0" err="1"/>
              <a:t>Tukey</a:t>
            </a:r>
            <a:r>
              <a:rPr lang="en-US" sz="3900" dirty="0"/>
              <a:t> post hoc test revealed statistically significant differences between each condition comparison, with the exception of the difference between </a:t>
            </a:r>
            <a:r>
              <a:rPr lang="en-US" sz="3900" dirty="0" err="1"/>
              <a:t>affiliative</a:t>
            </a:r>
            <a:r>
              <a:rPr lang="en-US" sz="3900" dirty="0"/>
              <a:t> and neutral humor (p = .12), aggressive and self enhancing humor (p = .22), and self-defeating and self-enhancing humor (p = .18). Thus, H1 was supported</a:t>
            </a:r>
            <a:r>
              <a:rPr lang="en-US" sz="3900" dirty="0" smtClean="0"/>
              <a:t>.</a:t>
            </a:r>
          </a:p>
          <a:p>
            <a:pPr lvl="0" defTabSz="914400">
              <a:defRPr/>
            </a:pPr>
            <a:endParaRPr lang="en-US" sz="500" dirty="0" smtClean="0"/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3900" dirty="0" smtClean="0"/>
              <a:t>Neither H1 or H2 was supported. </a:t>
            </a:r>
            <a:endParaRPr lang="en-US" sz="3900" dirty="0"/>
          </a:p>
        </p:txBody>
      </p:sp>
      <p:sp>
        <p:nvSpPr>
          <p:cNvPr id="11" name="object 11"/>
          <p:cNvSpPr txBox="1"/>
          <p:nvPr/>
        </p:nvSpPr>
        <p:spPr>
          <a:xfrm>
            <a:off x="651122" y="7430319"/>
            <a:ext cx="13346527" cy="87048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94480"/>
            <a:endParaRPr sz="7418" b="1" dirty="0">
              <a:solidFill>
                <a:srgbClr val="C25558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1220" y="19668020"/>
            <a:ext cx="12995564" cy="18814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/>
            <a:endParaRPr sz="3927" dirty="0">
              <a:latin typeface="Minion Pro"/>
              <a:cs typeface="Minion Pro"/>
            </a:endParaRPr>
          </a:p>
        </p:txBody>
      </p:sp>
      <p:sp>
        <p:nvSpPr>
          <p:cNvPr id="27" name="object 15"/>
          <p:cNvSpPr txBox="1"/>
          <p:nvPr/>
        </p:nvSpPr>
        <p:spPr>
          <a:xfrm>
            <a:off x="1195512" y="9183762"/>
            <a:ext cx="12995564" cy="18814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/>
            <a:r>
              <a:rPr sz="3927" spc="11" dirty="0">
                <a:solidFill>
                  <a:srgbClr val="231F20"/>
                </a:solidFill>
                <a:latin typeface="Minion Pro"/>
                <a:cs typeface="Minion Pro"/>
              </a:rPr>
              <a:t> </a:t>
            </a:r>
            <a:endParaRPr sz="3927" dirty="0">
              <a:latin typeface="Minion Pro"/>
              <a:cs typeface="Minion Pr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2860" y="7259864"/>
            <a:ext cx="15416866" cy="25096344"/>
          </a:xfrm>
          <a:custGeom>
            <a:avLst/>
            <a:gdLst/>
            <a:ahLst/>
            <a:cxnLst/>
            <a:rect l="l" t="t" r="r" b="b"/>
            <a:pathLst>
              <a:path w="13039095" h="11509774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11285370"/>
                </a:lnTo>
                <a:lnTo>
                  <a:pt x="850" y="11349046"/>
                </a:lnTo>
                <a:lnTo>
                  <a:pt x="4057" y="11399371"/>
                </a:lnTo>
                <a:lnTo>
                  <a:pt x="11190" y="11437917"/>
                </a:lnTo>
                <a:lnTo>
                  <a:pt x="32688" y="11477085"/>
                </a:lnTo>
                <a:lnTo>
                  <a:pt x="71856" y="11498583"/>
                </a:lnTo>
                <a:lnTo>
                  <a:pt x="110402" y="11505716"/>
                </a:lnTo>
                <a:lnTo>
                  <a:pt x="160728" y="11508923"/>
                </a:lnTo>
                <a:lnTo>
                  <a:pt x="224404" y="11509774"/>
                </a:lnTo>
                <a:lnTo>
                  <a:pt x="12814691" y="11509774"/>
                </a:lnTo>
                <a:lnTo>
                  <a:pt x="12878367" y="11508923"/>
                </a:lnTo>
                <a:lnTo>
                  <a:pt x="12928693" y="11505716"/>
                </a:lnTo>
                <a:lnTo>
                  <a:pt x="12967239" y="11498583"/>
                </a:lnTo>
                <a:lnTo>
                  <a:pt x="13006406" y="11477085"/>
                </a:lnTo>
                <a:lnTo>
                  <a:pt x="13027905" y="11437917"/>
                </a:lnTo>
                <a:lnTo>
                  <a:pt x="13035038" y="11399371"/>
                </a:lnTo>
                <a:lnTo>
                  <a:pt x="13038245" y="11349046"/>
                </a:lnTo>
                <a:lnTo>
                  <a:pt x="13039095" y="11285370"/>
                </a:lnTo>
                <a:lnTo>
                  <a:pt x="13039095" y="224436"/>
                </a:lnTo>
                <a:lnTo>
                  <a:pt x="13038245" y="160760"/>
                </a:lnTo>
                <a:lnTo>
                  <a:pt x="13035038" y="110435"/>
                </a:lnTo>
                <a:lnTo>
                  <a:pt x="13027905" y="71889"/>
                </a:lnTo>
                <a:lnTo>
                  <a:pt x="13006406" y="32721"/>
                </a:lnTo>
                <a:lnTo>
                  <a:pt x="12967239" y="11223"/>
                </a:lnTo>
                <a:lnTo>
                  <a:pt x="12928693" y="4090"/>
                </a:lnTo>
                <a:lnTo>
                  <a:pt x="12878367" y="883"/>
                </a:lnTo>
                <a:lnTo>
                  <a:pt x="261739" y="0"/>
                </a:lnTo>
                <a:close/>
              </a:path>
            </a:pathLst>
          </a:custGeom>
          <a:solidFill>
            <a:srgbClr val="A9A3A1"/>
          </a:solidFill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sp>
        <p:nvSpPr>
          <p:cNvPr id="17" name="object 17"/>
          <p:cNvSpPr txBox="1"/>
          <p:nvPr/>
        </p:nvSpPr>
        <p:spPr>
          <a:xfrm>
            <a:off x="861220" y="17602200"/>
            <a:ext cx="15087600" cy="1156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endParaRPr sz="7418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43000" y="8458200"/>
            <a:ext cx="14692322" cy="6483535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 dirty="0"/>
          </a:p>
        </p:txBody>
      </p:sp>
      <p:sp>
        <p:nvSpPr>
          <p:cNvPr id="32" name="object 17"/>
          <p:cNvSpPr txBox="1"/>
          <p:nvPr/>
        </p:nvSpPr>
        <p:spPr>
          <a:xfrm>
            <a:off x="1143000" y="22098000"/>
            <a:ext cx="15087600" cy="1156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r>
              <a:rPr lang="en-US" sz="7418" b="1" dirty="0" smtClean="0">
                <a:solidFill>
                  <a:srgbClr val="D6181F"/>
                </a:solidFill>
                <a:latin typeface="Times New Roman"/>
                <a:cs typeface="Times New Roman"/>
              </a:rPr>
              <a:t>Methods</a:t>
            </a:r>
            <a:endParaRPr sz="7418" b="1" dirty="0">
              <a:solidFill>
                <a:srgbClr val="D6181F"/>
              </a:solidFill>
              <a:latin typeface="Times New Roman"/>
              <a:cs typeface="Times New Roman"/>
            </a:endParaRPr>
          </a:p>
        </p:txBody>
      </p:sp>
      <p:sp>
        <p:nvSpPr>
          <p:cNvPr id="33" name="object 12"/>
          <p:cNvSpPr/>
          <p:nvPr/>
        </p:nvSpPr>
        <p:spPr>
          <a:xfrm>
            <a:off x="1226756" y="23393400"/>
            <a:ext cx="14726825" cy="8534931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 dirty="0"/>
          </a:p>
        </p:txBody>
      </p:sp>
      <p:sp>
        <p:nvSpPr>
          <p:cNvPr id="44" name="TextBox 43"/>
          <p:cNvSpPr txBox="1"/>
          <p:nvPr/>
        </p:nvSpPr>
        <p:spPr>
          <a:xfrm>
            <a:off x="6798129" y="23716022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solidFill>
                <a:srgbClr val="9C1314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0" y="8839200"/>
            <a:ext cx="14137867" cy="5816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Drawing </a:t>
            </a:r>
            <a:r>
              <a:rPr lang="en-US" sz="3600" dirty="0"/>
              <a:t>from theory on humor styles, impression management, and workplace meetings, we developed a video vignette followed by a survey to examine meeting satisfaction. </a:t>
            </a:r>
            <a:endParaRPr lang="en-US" sz="3600" dirty="0" smtClean="0"/>
          </a:p>
          <a:p>
            <a:endParaRPr lang="en-US" sz="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We </a:t>
            </a:r>
            <a:r>
              <a:rPr lang="en-US" sz="3600" dirty="0"/>
              <a:t>began by investigating whether there were differences in meeting satisfaction based on differences in the type of humor utilized. </a:t>
            </a:r>
            <a:endParaRPr lang="en-US" sz="3600" dirty="0" smtClean="0"/>
          </a:p>
          <a:p>
            <a:endParaRPr lang="en-US" sz="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We </a:t>
            </a:r>
            <a:r>
              <a:rPr lang="en-US" sz="3600" dirty="0"/>
              <a:t>then investigated how individual differences in impression management affects the perception of </a:t>
            </a:r>
            <a:r>
              <a:rPr lang="en-US" sz="3600" dirty="0" err="1"/>
              <a:t>affiliative</a:t>
            </a:r>
            <a:r>
              <a:rPr lang="en-US" sz="3600" dirty="0"/>
              <a:t> and aggressive </a:t>
            </a:r>
            <a:r>
              <a:rPr lang="en-US" sz="3600" dirty="0" smtClean="0"/>
              <a:t>humor.</a:t>
            </a:r>
          </a:p>
          <a:p>
            <a:endParaRPr lang="en-US" sz="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One </a:t>
            </a:r>
            <a:r>
              <a:rPr lang="en-US" sz="3600" dirty="0"/>
              <a:t>finding of this study was that </a:t>
            </a:r>
            <a:r>
              <a:rPr lang="en-US" sz="3600" dirty="0" err="1"/>
              <a:t>affiliative</a:t>
            </a:r>
            <a:r>
              <a:rPr lang="en-US" sz="3600" dirty="0"/>
              <a:t> humor tends to result in greater meeting satisfaction than aggressive humor.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strike="sngStrike" dirty="0" smtClean="0"/>
          </a:p>
        </p:txBody>
      </p:sp>
      <p:sp>
        <p:nvSpPr>
          <p:cNvPr id="46" name="object 17"/>
          <p:cNvSpPr txBox="1"/>
          <p:nvPr/>
        </p:nvSpPr>
        <p:spPr>
          <a:xfrm>
            <a:off x="990600" y="7315200"/>
            <a:ext cx="15087600" cy="1156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r>
              <a:rPr lang="en-US" sz="7418" b="1" spc="33" dirty="0" smtClean="0">
                <a:solidFill>
                  <a:srgbClr val="D6181F"/>
                </a:solidFill>
                <a:latin typeface="Times New Roman"/>
                <a:cs typeface="Times New Roman"/>
              </a:rPr>
              <a:t>Introduction</a:t>
            </a:r>
            <a:endParaRPr sz="7418" dirty="0">
              <a:latin typeface="Times New Roman"/>
              <a:cs typeface="Times New Roman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47800" y="19309140"/>
            <a:ext cx="1379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3000" dirty="0">
              <a:solidFill>
                <a:srgbClr val="D6181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676400" y="22326600"/>
            <a:ext cx="1379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 defTabSz="914400">
              <a:defRPr/>
            </a:pP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3622000"/>
            <a:ext cx="138952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Amazon </a:t>
            </a:r>
            <a:r>
              <a:rPr lang="en-US" sz="3600" dirty="0" err="1" smtClean="0"/>
              <a:t>Mturk</a:t>
            </a:r>
            <a:r>
              <a:rPr lang="en-US" sz="3600" dirty="0" smtClean="0"/>
              <a:t> </a:t>
            </a:r>
            <a:r>
              <a:rPr lang="en-US" sz="3600" dirty="0"/>
              <a:t>participants were randomly assigned to view a video clip of a workplace meeting interaction corresponding with one of the experimental conditions</a:t>
            </a:r>
            <a:r>
              <a:rPr lang="en-US" sz="3600" dirty="0" smtClean="0"/>
              <a:t>. Afterwards, they rated their satisfaction with the meeting.</a:t>
            </a:r>
            <a:endParaRPr lang="en-US" sz="3600" dirty="0"/>
          </a:p>
        </p:txBody>
      </p:sp>
      <p:sp>
        <p:nvSpPr>
          <p:cNvPr id="50" name="object 17"/>
          <p:cNvSpPr txBox="1"/>
          <p:nvPr/>
        </p:nvSpPr>
        <p:spPr>
          <a:xfrm>
            <a:off x="1295400" y="15011400"/>
            <a:ext cx="15087600" cy="1156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709" algn="ctr"/>
            <a:r>
              <a:rPr lang="en-US" sz="7418" b="1" spc="33" dirty="0" smtClean="0">
                <a:solidFill>
                  <a:srgbClr val="D6181F"/>
                </a:solidFill>
                <a:latin typeface="Times New Roman"/>
                <a:cs typeface="Times New Roman"/>
              </a:rPr>
              <a:t>Hypothesis</a:t>
            </a:r>
            <a:endParaRPr sz="7418" dirty="0">
              <a:latin typeface="Times New Roman"/>
              <a:cs typeface="Times New Roman"/>
            </a:endParaRPr>
          </a:p>
        </p:txBody>
      </p:sp>
      <p:sp>
        <p:nvSpPr>
          <p:cNvPr id="51" name="object 12"/>
          <p:cNvSpPr/>
          <p:nvPr/>
        </p:nvSpPr>
        <p:spPr>
          <a:xfrm>
            <a:off x="1295400" y="16306800"/>
            <a:ext cx="14692322" cy="5410200"/>
          </a:xfrm>
          <a:custGeom>
            <a:avLst/>
            <a:gdLst/>
            <a:ahLst/>
            <a:cxnLst/>
            <a:rect l="l" t="t" r="r" b="b"/>
            <a:pathLst>
              <a:path w="6022729" h="2236548">
                <a:moveTo>
                  <a:pt x="261739" y="0"/>
                </a:moveTo>
                <a:lnTo>
                  <a:pt x="190799" y="261"/>
                </a:lnTo>
                <a:lnTo>
                  <a:pt x="133994" y="2094"/>
                </a:lnTo>
                <a:lnTo>
                  <a:pt x="89755" y="7067"/>
                </a:lnTo>
                <a:lnTo>
                  <a:pt x="43519" y="23853"/>
                </a:lnTo>
                <a:lnTo>
                  <a:pt x="16720" y="56542"/>
                </a:lnTo>
                <a:lnTo>
                  <a:pt x="4057" y="110435"/>
                </a:lnTo>
                <a:lnTo>
                  <a:pt x="850" y="160760"/>
                </a:lnTo>
                <a:lnTo>
                  <a:pt x="0" y="224436"/>
                </a:lnTo>
                <a:lnTo>
                  <a:pt x="0" y="2012144"/>
                </a:lnTo>
                <a:lnTo>
                  <a:pt x="850" y="2075820"/>
                </a:lnTo>
                <a:lnTo>
                  <a:pt x="4057" y="2126146"/>
                </a:lnTo>
                <a:lnTo>
                  <a:pt x="11190" y="2164692"/>
                </a:lnTo>
                <a:lnTo>
                  <a:pt x="32688" y="2203859"/>
                </a:lnTo>
                <a:lnTo>
                  <a:pt x="71856" y="2225357"/>
                </a:lnTo>
                <a:lnTo>
                  <a:pt x="110402" y="2232490"/>
                </a:lnTo>
                <a:lnTo>
                  <a:pt x="160728" y="2235697"/>
                </a:lnTo>
                <a:lnTo>
                  <a:pt x="224404" y="2236548"/>
                </a:lnTo>
                <a:lnTo>
                  <a:pt x="5798325" y="2236548"/>
                </a:lnTo>
                <a:lnTo>
                  <a:pt x="5831930" y="2236319"/>
                </a:lnTo>
                <a:lnTo>
                  <a:pt x="5888735" y="2234487"/>
                </a:lnTo>
                <a:lnTo>
                  <a:pt x="5932974" y="2229513"/>
                </a:lnTo>
                <a:lnTo>
                  <a:pt x="5979210" y="2212727"/>
                </a:lnTo>
                <a:lnTo>
                  <a:pt x="6006009" y="2180038"/>
                </a:lnTo>
                <a:lnTo>
                  <a:pt x="6018672" y="2126146"/>
                </a:lnTo>
                <a:lnTo>
                  <a:pt x="6021879" y="2075820"/>
                </a:lnTo>
                <a:lnTo>
                  <a:pt x="6022729" y="2012144"/>
                </a:lnTo>
                <a:lnTo>
                  <a:pt x="6022729" y="224436"/>
                </a:lnTo>
                <a:lnTo>
                  <a:pt x="6021879" y="160760"/>
                </a:lnTo>
                <a:lnTo>
                  <a:pt x="6018672" y="110435"/>
                </a:lnTo>
                <a:lnTo>
                  <a:pt x="6011539" y="71889"/>
                </a:lnTo>
                <a:lnTo>
                  <a:pt x="5990041" y="32721"/>
                </a:lnTo>
                <a:lnTo>
                  <a:pt x="5950873" y="11223"/>
                </a:lnTo>
                <a:lnTo>
                  <a:pt x="5912327" y="4090"/>
                </a:lnTo>
                <a:lnTo>
                  <a:pt x="5862001" y="883"/>
                </a:lnTo>
                <a:lnTo>
                  <a:pt x="261739" y="0"/>
                </a:lnTo>
                <a:close/>
              </a:path>
            </a:pathLst>
          </a:custGeom>
          <a:gradFill flip="none" rotWithShape="1">
            <a:gsLst>
              <a:gs pos="13000">
                <a:srgbClr val="FFFFFF"/>
              </a:gs>
              <a:gs pos="100000">
                <a:srgbClr val="A9A3A1"/>
              </a:gs>
            </a:gsLst>
            <a:lin ang="6000000" scaled="0"/>
            <a:tileRect/>
          </a:gradFill>
          <a:ln>
            <a:solidFill>
              <a:srgbClr val="D618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8572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16764000"/>
            <a:ext cx="1412383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H1</a:t>
            </a:r>
            <a:r>
              <a:rPr lang="en-US" sz="3200" b="1" dirty="0"/>
              <a:t>: Meeting attendee satisfaction will differ based on humor condition</a:t>
            </a:r>
            <a:r>
              <a:rPr lang="en-US" sz="3200" b="1" dirty="0" smtClean="0"/>
              <a:t>.</a:t>
            </a:r>
          </a:p>
          <a:p>
            <a:endParaRPr lang="en-US" sz="800" b="1" dirty="0" smtClean="0"/>
          </a:p>
          <a:p>
            <a:r>
              <a:rPr lang="en-US" sz="3200" b="1" dirty="0" smtClean="0"/>
              <a:t>H2</a:t>
            </a:r>
            <a:r>
              <a:rPr lang="en-US" sz="3200" b="1" dirty="0"/>
              <a:t>: </a:t>
            </a:r>
            <a:r>
              <a:rPr lang="en-US" sz="3200" b="1" dirty="0" smtClean="0"/>
              <a:t>Meeting </a:t>
            </a:r>
            <a:r>
              <a:rPr lang="en-US" sz="3200" b="1" dirty="0"/>
              <a:t>satisfaction will differ based on attendee personality, such that individuals possessing a high degree of impression management will be significantly more satisfied with </a:t>
            </a:r>
            <a:r>
              <a:rPr lang="en-US" sz="3200" b="1" dirty="0" err="1" smtClean="0"/>
              <a:t>affiliative</a:t>
            </a:r>
            <a:r>
              <a:rPr lang="en-US" sz="3200" b="1" dirty="0" smtClean="0"/>
              <a:t> </a:t>
            </a:r>
            <a:r>
              <a:rPr lang="en-US" sz="3200" b="1" dirty="0"/>
              <a:t>humor </a:t>
            </a:r>
            <a:r>
              <a:rPr lang="en-US" sz="3200" b="1" dirty="0" smtClean="0"/>
              <a:t>in meetings, </a:t>
            </a:r>
            <a:r>
              <a:rPr lang="en-US" sz="3200" b="1" dirty="0"/>
              <a:t>when compared to individuals with a low degree of impression management.</a:t>
            </a:r>
          </a:p>
          <a:p>
            <a:endParaRPr lang="en-US" sz="800" b="1" dirty="0"/>
          </a:p>
          <a:p>
            <a:r>
              <a:rPr lang="en-US" sz="3200" b="1" dirty="0" smtClean="0"/>
              <a:t>H3: Meeting </a:t>
            </a:r>
            <a:r>
              <a:rPr lang="en-US" sz="3200" b="1" dirty="0"/>
              <a:t>satisfaction will differ based on attendee personality, such that individuals possessing a high degree of impression management will be significantly less satisfied </a:t>
            </a:r>
            <a:r>
              <a:rPr lang="en-US" sz="3200" b="1" dirty="0" smtClean="0"/>
              <a:t>with aggressive humor </a:t>
            </a:r>
            <a:r>
              <a:rPr lang="en-US" sz="3200" b="1" dirty="0"/>
              <a:t>in meetings, when compared to individuals with a low degree of impression management.</a:t>
            </a:r>
          </a:p>
          <a:p>
            <a:pPr algn="ctr"/>
            <a:endParaRPr lang="en-US" sz="3700" dirty="0"/>
          </a:p>
        </p:txBody>
      </p:sp>
      <p:sp>
        <p:nvSpPr>
          <p:cNvPr id="2" name="object 2"/>
          <p:cNvSpPr txBox="1"/>
          <p:nvPr/>
        </p:nvSpPr>
        <p:spPr>
          <a:xfrm>
            <a:off x="13106400" y="3657600"/>
            <a:ext cx="18135600" cy="341776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L="27709" marR="27709" algn="ctr">
              <a:lnSpc>
                <a:spcPct val="71400"/>
              </a:lnSpc>
              <a:spcAft>
                <a:spcPts val="600"/>
              </a:spcAft>
            </a:pPr>
            <a:r>
              <a:rPr lang="en-US" sz="5200" b="1" dirty="0" smtClean="0">
                <a:solidFill>
                  <a:srgbClr val="D6181F"/>
                </a:solidFill>
                <a:latin typeface="Times New Roman"/>
                <a:cs typeface="Times New Roman"/>
              </a:rPr>
              <a:t>Influence </a:t>
            </a:r>
            <a:r>
              <a:rPr lang="en-US" sz="5200" b="1" dirty="0">
                <a:solidFill>
                  <a:srgbClr val="D6181F"/>
                </a:solidFill>
                <a:latin typeface="Times New Roman"/>
                <a:cs typeface="Times New Roman"/>
              </a:rPr>
              <a:t>of Meeting Humor Styles on Meeting </a:t>
            </a:r>
            <a:r>
              <a:rPr lang="en-US" sz="5200" b="1" dirty="0" smtClean="0">
                <a:solidFill>
                  <a:srgbClr val="D6181F"/>
                </a:solidFill>
                <a:latin typeface="Times New Roman"/>
                <a:cs typeface="Times New Roman"/>
              </a:rPr>
              <a:t>Satisfaction</a:t>
            </a:r>
          </a:p>
          <a:p>
            <a:pPr marL="27709" marR="27709" algn="ctr">
              <a:lnSpc>
                <a:spcPct val="71400"/>
              </a:lnSpc>
              <a:spcAft>
                <a:spcPts val="600"/>
              </a:spcAft>
            </a:pPr>
            <a:endParaRPr lang="en-US" sz="2000" b="1" dirty="0" smtClean="0">
              <a:solidFill>
                <a:srgbClr val="D6181F"/>
              </a:solidFill>
              <a:latin typeface="Times New Roman"/>
              <a:cs typeface="Times New Roman"/>
            </a:endParaRPr>
          </a:p>
          <a:p>
            <a:pPr marL="27709" marR="27709" algn="ctr">
              <a:lnSpc>
                <a:spcPct val="71400"/>
              </a:lnSpc>
              <a:spcAft>
                <a:spcPts val="600"/>
              </a:spcAft>
            </a:pPr>
            <a:endParaRPr lang="en-US" sz="40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636"/>
              </a:lnSpc>
              <a:spcBef>
                <a:spcPts val="1837"/>
              </a:spcBef>
              <a:spcAft>
                <a:spcPts val="3000"/>
              </a:spcAft>
            </a:pPr>
            <a:r>
              <a:rPr lang="en-US" sz="3800" dirty="0" smtClean="0">
                <a:solidFill>
                  <a:prstClr val="black"/>
                </a:solidFill>
              </a:rPr>
              <a:t>Michael Yoerger</a:t>
            </a:r>
            <a:r>
              <a:rPr lang="en-US" sz="3800" dirty="0">
                <a:solidFill>
                  <a:prstClr val="black"/>
                </a:solidFill>
              </a:rPr>
              <a:t> </a:t>
            </a:r>
            <a:r>
              <a:rPr lang="en-US" sz="3800" dirty="0" smtClean="0">
                <a:solidFill>
                  <a:prstClr val="black"/>
                </a:solidFill>
              </a:rPr>
              <a:t>&amp; Joseph Allen</a:t>
            </a:r>
          </a:p>
          <a:p>
            <a:pPr algn="ctr">
              <a:lnSpc>
                <a:spcPts val="1636"/>
              </a:lnSpc>
              <a:spcBef>
                <a:spcPts val="37"/>
              </a:spcBef>
              <a:spcAft>
                <a:spcPts val="2400"/>
              </a:spcAft>
            </a:pPr>
            <a:r>
              <a:rPr lang="en-US" sz="3800" dirty="0" smtClean="0">
                <a:solidFill>
                  <a:prstClr val="black"/>
                </a:solidFill>
              </a:rPr>
              <a:t>University of Nebraska at Omaha</a:t>
            </a:r>
          </a:p>
        </p:txBody>
      </p:sp>
      <p:sp>
        <p:nvSpPr>
          <p:cNvPr id="19" name="object 19"/>
          <p:cNvSpPr/>
          <p:nvPr/>
        </p:nvSpPr>
        <p:spPr>
          <a:xfrm>
            <a:off x="3733800" y="3963435"/>
            <a:ext cx="7025747" cy="24850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8572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4000" y="3898786"/>
            <a:ext cx="6569884" cy="2630642"/>
          </a:xfrm>
          <a:prstGeom prst="rect">
            <a:avLst/>
          </a:prstGeom>
        </p:spPr>
      </p:pic>
      <p:pic>
        <p:nvPicPr>
          <p:cNvPr id="16" name="Picture 15" descr="Screen Shot 2017-01-24 at 11.23.51 A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6670000"/>
            <a:ext cx="8338428" cy="50393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1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</TotalTime>
  <Words>847</Words>
  <Application>Microsoft Macintosh PowerPoint</Application>
  <PresentationFormat>Custom</PresentationFormat>
  <Paragraphs>53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Mackenzie Harms</dc:creator>
  <cp:lastModifiedBy>Michael Yoerger</cp:lastModifiedBy>
  <cp:revision>115</cp:revision>
  <dcterms:created xsi:type="dcterms:W3CDTF">2015-02-27T07:52:13Z</dcterms:created>
  <dcterms:modified xsi:type="dcterms:W3CDTF">2017-02-24T20:10:48Z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2015-02-27T00:00:00Z</vt:filetime>
  </property>
  <property fmtid="{D5CDD505-2E9C-101B-9397-08002B2CF9AE}" pid="3" name="LastSaved">
    <vt:filetime>2015-02-27T00:00:00Z</vt:filetime>
  </property>
</Properties>
</file>