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43891200"/>
  <p:notesSz cx="7010400" cy="92964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a Myers" initials="SM [7]" lastIdx="1" clrIdx="6">
    <p:extLst/>
  </p:cmAuthor>
  <p:cmAuthor id="1" name="Sara Myers" initials="SM" lastIdx="1" clrIdx="0">
    <p:extLst/>
  </p:cmAuthor>
  <p:cmAuthor id="8" name="Sara Myers" initials="SM [8]" lastIdx="1" clrIdx="7">
    <p:extLst/>
  </p:cmAuthor>
  <p:cmAuthor id="2" name="Sara Myers" initials="SM [2]" lastIdx="1" clrIdx="1">
    <p:extLst/>
  </p:cmAuthor>
  <p:cmAuthor id="9" name="Julie Blaskewicz Boron" initials="" lastIdx="10" clrIdx="8"/>
  <p:cmAuthor id="3" name="Sara Myers" initials="SM [3]" lastIdx="1" clrIdx="2">
    <p:extLst/>
  </p:cmAuthor>
  <p:cmAuthor id="10" name="Julie Blaskewicz Boron" initials="JBB" lastIdx="14" clrIdx="9">
    <p:extLst/>
  </p:cmAuthor>
  <p:cmAuthor id="4" name="Sara Myers" initials="SM [4]" lastIdx="1" clrIdx="3">
    <p:extLst/>
  </p:cmAuthor>
  <p:cmAuthor id="11" name="Taylor Leeder" initials="TL" lastIdx="4" clrIdx="10">
    <p:extLst/>
  </p:cmAuthor>
  <p:cmAuthor id="5" name="Sara Myers" initials="SM [5]" lastIdx="1" clrIdx="4">
    <p:extLst/>
  </p:cmAuthor>
  <p:cmAuthor id="6" name="Sara Myers" initials="SM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22F"/>
    <a:srgbClr val="0000FF"/>
    <a:srgbClr val="5D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>
        <p:scale>
          <a:sx n="20" d="100"/>
          <a:sy n="20" d="100"/>
        </p:scale>
        <p:origin x="-276" y="600"/>
      </p:cViewPr>
      <p:guideLst>
        <p:guide orient="horz" pos="1382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400" dirty="0"/>
              <a:t>Speed Variability Between Conditions</a:t>
            </a:r>
          </a:p>
        </c:rich>
      </c:tx>
      <c:layout>
        <c:manualLayout>
          <c:xMode val="edge"/>
          <c:yMode val="edge"/>
          <c:x val="0.21760851224974198"/>
          <c:y val="4.9738104727561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25031763283654"/>
          <c:y val="0.17586989138425063"/>
          <c:w val="0.65896638347123204"/>
          <c:h val="0.68443783474495123"/>
        </c:manualLayout>
      </c:layout>
      <c:lineChart>
        <c:grouping val="standard"/>
        <c:varyColors val="0"/>
        <c:ser>
          <c:idx val="0"/>
          <c:order val="0"/>
          <c:tx>
            <c:v>SS Optic Flow</c:v>
          </c:tx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Sheet1!$I$2:$I$20</c:f>
              <c:numCache>
                <c:formatCode>General</c:formatCode>
                <c:ptCount val="19"/>
                <c:pt idx="0">
                  <c:v>0.10904282917869002</c:v>
                </c:pt>
                <c:pt idx="1">
                  <c:v>0.21934512975252507</c:v>
                </c:pt>
                <c:pt idx="2">
                  <c:v>0.16359503970947642</c:v>
                </c:pt>
                <c:pt idx="3">
                  <c:v>0.11663002336547042</c:v>
                </c:pt>
                <c:pt idx="4">
                  <c:v>0.13014700888589475</c:v>
                </c:pt>
                <c:pt idx="5">
                  <c:v>0.12358441445018564</c:v>
                </c:pt>
                <c:pt idx="6">
                  <c:v>6.9426121736869711E-2</c:v>
                </c:pt>
                <c:pt idx="7">
                  <c:v>7.4273026846849582E-2</c:v>
                </c:pt>
                <c:pt idx="8">
                  <c:v>6.5680937039417117E-2</c:v>
                </c:pt>
                <c:pt idx="9">
                  <c:v>0.20380896401260043</c:v>
                </c:pt>
                <c:pt idx="10">
                  <c:v>0.17001791172582695</c:v>
                </c:pt>
                <c:pt idx="11">
                  <c:v>0.32979150302117344</c:v>
                </c:pt>
                <c:pt idx="12">
                  <c:v>0.33509166981250887</c:v>
                </c:pt>
                <c:pt idx="13">
                  <c:v>0.26500813906550758</c:v>
                </c:pt>
                <c:pt idx="14">
                  <c:v>9.9526206522341759E-2</c:v>
                </c:pt>
                <c:pt idx="15">
                  <c:v>6.1673846276709708E-2</c:v>
                </c:pt>
                <c:pt idx="16">
                  <c:v>0.12374803458375414</c:v>
                </c:pt>
                <c:pt idx="17">
                  <c:v>0.11710681999773861</c:v>
                </c:pt>
                <c:pt idx="18">
                  <c:v>8.7555572061937578E-2</c:v>
                </c:pt>
              </c:numCache>
            </c:numRef>
          </c:val>
          <c:smooth val="0"/>
        </c:ser>
        <c:ser>
          <c:idx val="1"/>
          <c:order val="1"/>
          <c:tx>
            <c:v>SS Non-Optic Flow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val>
            <c:numRef>
              <c:f>Sheet1!$N$2:$N$20</c:f>
              <c:numCache>
                <c:formatCode>General</c:formatCode>
                <c:ptCount val="19"/>
                <c:pt idx="0">
                  <c:v>8.360533825130248E-2</c:v>
                </c:pt>
                <c:pt idx="1">
                  <c:v>0.17007240800797738</c:v>
                </c:pt>
                <c:pt idx="2">
                  <c:v>0.1281017454028078</c:v>
                </c:pt>
                <c:pt idx="3">
                  <c:v>0.1006192678054213</c:v>
                </c:pt>
                <c:pt idx="4">
                  <c:v>0.10928648099993978</c:v>
                </c:pt>
                <c:pt idx="5">
                  <c:v>0.18122100933925864</c:v>
                </c:pt>
                <c:pt idx="6">
                  <c:v>0.19650838057802941</c:v>
                </c:pt>
                <c:pt idx="7">
                  <c:v>0.16036581582000695</c:v>
                </c:pt>
                <c:pt idx="8">
                  <c:v>0.17595776153269585</c:v>
                </c:pt>
                <c:pt idx="9">
                  <c:v>0.17773773313675428</c:v>
                </c:pt>
                <c:pt idx="10">
                  <c:v>0.12551405790643386</c:v>
                </c:pt>
                <c:pt idx="11">
                  <c:v>6.4595207747942349E-2</c:v>
                </c:pt>
                <c:pt idx="12">
                  <c:v>0.22993732653192972</c:v>
                </c:pt>
                <c:pt idx="13">
                  <c:v>0.22720476478243906</c:v>
                </c:pt>
                <c:pt idx="14">
                  <c:v>0.15391804799399525</c:v>
                </c:pt>
                <c:pt idx="15">
                  <c:v>0.15288751273695581</c:v>
                </c:pt>
                <c:pt idx="16">
                  <c:v>0.23409032772794258</c:v>
                </c:pt>
                <c:pt idx="17">
                  <c:v>0.13453676927475</c:v>
                </c:pt>
                <c:pt idx="18">
                  <c:v>0.18714620721530709</c:v>
                </c:pt>
              </c:numCache>
            </c:numRef>
          </c:val>
          <c:smooth val="0"/>
        </c:ser>
        <c:ser>
          <c:idx val="2"/>
          <c:order val="2"/>
          <c:tx>
            <c:v>Walking Optic Flow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val>
            <c:numRef>
              <c:f>Sheet1!$K$2:$K$20</c:f>
              <c:numCache>
                <c:formatCode>General</c:formatCode>
                <c:ptCount val="19"/>
                <c:pt idx="0">
                  <c:v>9.2321931452765849E-2</c:v>
                </c:pt>
                <c:pt idx="1">
                  <c:v>0.16790636408958848</c:v>
                </c:pt>
                <c:pt idx="2">
                  <c:v>0.15598205141310856</c:v>
                </c:pt>
                <c:pt idx="3">
                  <c:v>9.3961131238261081E-2</c:v>
                </c:pt>
                <c:pt idx="4">
                  <c:v>0.13850053152433831</c:v>
                </c:pt>
                <c:pt idx="5">
                  <c:v>0.14970872408511554</c:v>
                </c:pt>
                <c:pt idx="6">
                  <c:v>9.3125272096975173E-2</c:v>
                </c:pt>
                <c:pt idx="7">
                  <c:v>8.3190301056739732E-2</c:v>
                </c:pt>
                <c:pt idx="8">
                  <c:v>0.1960441716923324</c:v>
                </c:pt>
                <c:pt idx="9">
                  <c:v>0.17505805515647385</c:v>
                </c:pt>
                <c:pt idx="10">
                  <c:v>0.13651883333292436</c:v>
                </c:pt>
                <c:pt idx="11">
                  <c:v>0.20644546647006523</c:v>
                </c:pt>
                <c:pt idx="12">
                  <c:v>0.1197481038640499</c:v>
                </c:pt>
                <c:pt idx="13">
                  <c:v>0.14117638816922906</c:v>
                </c:pt>
                <c:pt idx="14">
                  <c:v>0.13404547455422181</c:v>
                </c:pt>
                <c:pt idx="15">
                  <c:v>6.8100930516445848E-2</c:v>
                </c:pt>
                <c:pt idx="16">
                  <c:v>0.11443931200446818</c:v>
                </c:pt>
                <c:pt idx="17">
                  <c:v>0.20156062010308198</c:v>
                </c:pt>
                <c:pt idx="18">
                  <c:v>8.2610423705644129E-2</c:v>
                </c:pt>
              </c:numCache>
            </c:numRef>
          </c:val>
          <c:smooth val="0"/>
        </c:ser>
        <c:ser>
          <c:idx val="3"/>
          <c:order val="3"/>
          <c:tx>
            <c:v>Walking Non-Optic Flow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Sheet1!$P$2:$P$20</c:f>
              <c:numCache>
                <c:formatCode>General</c:formatCode>
                <c:ptCount val="19"/>
                <c:pt idx="0">
                  <c:v>9.9991441269527512E-2</c:v>
                </c:pt>
                <c:pt idx="1">
                  <c:v>0.20091584318010999</c:v>
                </c:pt>
                <c:pt idx="2">
                  <c:v>0.17332132292218169</c:v>
                </c:pt>
                <c:pt idx="3">
                  <c:v>8.9053744606728963E-2</c:v>
                </c:pt>
                <c:pt idx="4">
                  <c:v>7.6215209316059185E-2</c:v>
                </c:pt>
                <c:pt idx="5">
                  <c:v>9.3146482484928045E-2</c:v>
                </c:pt>
                <c:pt idx="6">
                  <c:v>6.6464219830784502E-2</c:v>
                </c:pt>
                <c:pt idx="7">
                  <c:v>0.13441685756835386</c:v>
                </c:pt>
                <c:pt idx="8">
                  <c:v>0.12070615628766301</c:v>
                </c:pt>
                <c:pt idx="9">
                  <c:v>0.21638621334499983</c:v>
                </c:pt>
                <c:pt idx="10">
                  <c:v>0.14173824634847582</c:v>
                </c:pt>
                <c:pt idx="11">
                  <c:v>0.14852930507206699</c:v>
                </c:pt>
                <c:pt idx="12">
                  <c:v>0.1706848643052227</c:v>
                </c:pt>
                <c:pt idx="13">
                  <c:v>0.18544461739791487</c:v>
                </c:pt>
                <c:pt idx="14">
                  <c:v>0.11581373523263193</c:v>
                </c:pt>
                <c:pt idx="15">
                  <c:v>4.9347651869345324E-2</c:v>
                </c:pt>
                <c:pt idx="16">
                  <c:v>0.11312572672841166</c:v>
                </c:pt>
                <c:pt idx="17">
                  <c:v>0.11550575132693526</c:v>
                </c:pt>
                <c:pt idx="18">
                  <c:v>0.14630477358547161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85856"/>
        <c:axId val="82588032"/>
      </c:lineChart>
      <c:catAx>
        <c:axId val="8258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aseline="0"/>
                </a:pPr>
                <a:r>
                  <a:rPr lang="en-US" sz="2800" baseline="0"/>
                  <a:t>Subject 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2588032"/>
        <c:crosses val="autoZero"/>
        <c:auto val="1"/>
        <c:lblAlgn val="ctr"/>
        <c:lblOffset val="100"/>
        <c:noMultiLvlLbl val="0"/>
      </c:catAx>
      <c:valAx>
        <c:axId val="82588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aseline="0"/>
                </a:pPr>
                <a:r>
                  <a:rPr lang="en-US" sz="2800" baseline="0"/>
                  <a:t>Speed Variability in standard deviations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258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0034081968304"/>
          <c:y val="0.25991279774489262"/>
          <c:w val="0.1848095726633549"/>
          <c:h val="0.59077537005606828"/>
        </c:manualLayout>
      </c:layout>
      <c:overlay val="0"/>
      <c:txPr>
        <a:bodyPr/>
        <a:lstStyle/>
        <a:p>
          <a:pPr>
            <a:defRPr sz="28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400" baseline="0"/>
            </a:pPr>
            <a:r>
              <a:rPr lang="en-US" sz="4400" baseline="0"/>
              <a:t>Speed  Between Conditions</a:t>
            </a:r>
          </a:p>
        </c:rich>
      </c:tx>
      <c:layout>
        <c:manualLayout>
          <c:xMode val="edge"/>
          <c:yMode val="edge"/>
          <c:x val="0.26854437681354981"/>
          <c:y val="7.01816773302346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14067263051584"/>
          <c:y val="0.22243044251478622"/>
          <c:w val="0.66856930800177528"/>
          <c:h val="0.66844485761081773"/>
        </c:manualLayout>
      </c:layout>
      <c:lineChart>
        <c:grouping val="standard"/>
        <c:varyColors val="0"/>
        <c:ser>
          <c:idx val="0"/>
          <c:order val="0"/>
          <c:tx>
            <c:v>SS Optic Flow</c:v>
          </c:tx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Sheet1!$H$2:$H$20</c:f>
              <c:numCache>
                <c:formatCode>General</c:formatCode>
                <c:ptCount val="19"/>
                <c:pt idx="0">
                  <c:v>1.29158</c:v>
                </c:pt>
                <c:pt idx="1">
                  <c:v>0.90631099999999998</c:v>
                </c:pt>
                <c:pt idx="2">
                  <c:v>0.98616400000000004</c:v>
                </c:pt>
                <c:pt idx="3">
                  <c:v>1.193014</c:v>
                </c:pt>
                <c:pt idx="4">
                  <c:v>1.2391220000000001</c:v>
                </c:pt>
                <c:pt idx="5">
                  <c:v>1.117367</c:v>
                </c:pt>
                <c:pt idx="6">
                  <c:v>1.173325</c:v>
                </c:pt>
                <c:pt idx="7">
                  <c:v>1.252343</c:v>
                </c:pt>
                <c:pt idx="8">
                  <c:v>1.1184940000000001</c:v>
                </c:pt>
                <c:pt idx="9">
                  <c:v>0.87358400000000003</c:v>
                </c:pt>
                <c:pt idx="10">
                  <c:v>1.3434969999999999</c:v>
                </c:pt>
                <c:pt idx="11">
                  <c:v>1.212208</c:v>
                </c:pt>
                <c:pt idx="12">
                  <c:v>1.1916370000000001</c:v>
                </c:pt>
                <c:pt idx="13">
                  <c:v>1.452475</c:v>
                </c:pt>
                <c:pt idx="14">
                  <c:v>1.184485</c:v>
                </c:pt>
                <c:pt idx="15">
                  <c:v>1.1376090000000001</c:v>
                </c:pt>
                <c:pt idx="16">
                  <c:v>1.2817700000000001</c:v>
                </c:pt>
                <c:pt idx="17">
                  <c:v>1.202518</c:v>
                </c:pt>
                <c:pt idx="18">
                  <c:v>1.1967970000000001</c:v>
                </c:pt>
              </c:numCache>
            </c:numRef>
          </c:val>
          <c:smooth val="0"/>
        </c:ser>
        <c:ser>
          <c:idx val="1"/>
          <c:order val="1"/>
          <c:tx>
            <c:v>SS Non-Optic Flow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val>
            <c:numRef>
              <c:f>Sheet1!$J$2:$J$20</c:f>
              <c:numCache>
                <c:formatCode>General</c:formatCode>
                <c:ptCount val="19"/>
                <c:pt idx="0">
                  <c:v>1.0359910000000001</c:v>
                </c:pt>
                <c:pt idx="1">
                  <c:v>1.194415</c:v>
                </c:pt>
                <c:pt idx="2">
                  <c:v>0.95597100000000002</c:v>
                </c:pt>
                <c:pt idx="3">
                  <c:v>1.2348170000000001</c:v>
                </c:pt>
                <c:pt idx="4">
                  <c:v>1.2318750000000001</c:v>
                </c:pt>
                <c:pt idx="5">
                  <c:v>1.23132</c:v>
                </c:pt>
                <c:pt idx="6">
                  <c:v>0.73377400000000004</c:v>
                </c:pt>
                <c:pt idx="7">
                  <c:v>1.1700010000000001</c:v>
                </c:pt>
                <c:pt idx="8">
                  <c:v>1.17855</c:v>
                </c:pt>
                <c:pt idx="9">
                  <c:v>1.2804089999999999</c:v>
                </c:pt>
                <c:pt idx="10">
                  <c:v>1.4805189999999999</c:v>
                </c:pt>
                <c:pt idx="11">
                  <c:v>1.5343979999999999</c:v>
                </c:pt>
                <c:pt idx="12">
                  <c:v>0.96235400000000004</c:v>
                </c:pt>
                <c:pt idx="13">
                  <c:v>1.5793189999999999</c:v>
                </c:pt>
                <c:pt idx="14">
                  <c:v>1.0566610000000001</c:v>
                </c:pt>
                <c:pt idx="15">
                  <c:v>1.293113</c:v>
                </c:pt>
                <c:pt idx="16">
                  <c:v>1.002534</c:v>
                </c:pt>
                <c:pt idx="17">
                  <c:v>1.070757</c:v>
                </c:pt>
                <c:pt idx="18">
                  <c:v>1.261031</c:v>
                </c:pt>
              </c:numCache>
            </c:numRef>
          </c:val>
          <c:smooth val="0"/>
        </c:ser>
        <c:ser>
          <c:idx val="2"/>
          <c:order val="2"/>
          <c:tx>
            <c:v>Walking Optic Flow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val>
            <c:numRef>
              <c:f>Sheet1!$O$2:$O$20</c:f>
              <c:numCache>
                <c:formatCode>General</c:formatCode>
                <c:ptCount val="19"/>
                <c:pt idx="0">
                  <c:v>1.193176</c:v>
                </c:pt>
                <c:pt idx="1">
                  <c:v>1.2567429999999999</c:v>
                </c:pt>
                <c:pt idx="2">
                  <c:v>1.1012729999999999</c:v>
                </c:pt>
                <c:pt idx="3">
                  <c:v>1.2454540000000001</c:v>
                </c:pt>
                <c:pt idx="4">
                  <c:v>1.323458</c:v>
                </c:pt>
                <c:pt idx="5">
                  <c:v>1.296834</c:v>
                </c:pt>
                <c:pt idx="6">
                  <c:v>1.124584</c:v>
                </c:pt>
                <c:pt idx="7">
                  <c:v>1.263903</c:v>
                </c:pt>
                <c:pt idx="8">
                  <c:v>1.2757540000000001</c:v>
                </c:pt>
                <c:pt idx="9">
                  <c:v>1.1910879999999999</c:v>
                </c:pt>
                <c:pt idx="10">
                  <c:v>1.5791820000000001</c:v>
                </c:pt>
                <c:pt idx="11">
                  <c:v>1.3517300000000001</c:v>
                </c:pt>
                <c:pt idx="12">
                  <c:v>1.0900920000000001</c:v>
                </c:pt>
                <c:pt idx="13">
                  <c:v>1.417179</c:v>
                </c:pt>
                <c:pt idx="14">
                  <c:v>1.129756</c:v>
                </c:pt>
                <c:pt idx="15">
                  <c:v>1.463427</c:v>
                </c:pt>
                <c:pt idx="16">
                  <c:v>1.2823230000000001</c:v>
                </c:pt>
                <c:pt idx="17">
                  <c:v>0.93395700000000004</c:v>
                </c:pt>
                <c:pt idx="18">
                  <c:v>0.73639699999999997</c:v>
                </c:pt>
              </c:numCache>
            </c:numRef>
          </c:val>
          <c:smooth val="0"/>
        </c:ser>
        <c:ser>
          <c:idx val="3"/>
          <c:order val="3"/>
          <c:tx>
            <c:v>Walking Non-Optic Flow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Sheet1!$M$2:$M$20</c:f>
              <c:numCache>
                <c:formatCode>General</c:formatCode>
                <c:ptCount val="19"/>
                <c:pt idx="0">
                  <c:v>1.1491210000000001</c:v>
                </c:pt>
                <c:pt idx="1">
                  <c:v>1.296027</c:v>
                </c:pt>
                <c:pt idx="2">
                  <c:v>1.15794</c:v>
                </c:pt>
                <c:pt idx="3">
                  <c:v>1.163211</c:v>
                </c:pt>
                <c:pt idx="4">
                  <c:v>1.2087840000000001</c:v>
                </c:pt>
                <c:pt idx="5">
                  <c:v>1.2767440000000001</c:v>
                </c:pt>
                <c:pt idx="6">
                  <c:v>1.4948159999999999</c:v>
                </c:pt>
                <c:pt idx="7">
                  <c:v>1.248003</c:v>
                </c:pt>
                <c:pt idx="8">
                  <c:v>1.1686609999999999</c:v>
                </c:pt>
                <c:pt idx="9">
                  <c:v>1.265773</c:v>
                </c:pt>
                <c:pt idx="10">
                  <c:v>1.4315850000000001</c:v>
                </c:pt>
                <c:pt idx="11">
                  <c:v>1.399624</c:v>
                </c:pt>
                <c:pt idx="12">
                  <c:v>1.432661</c:v>
                </c:pt>
                <c:pt idx="13">
                  <c:v>1.729139</c:v>
                </c:pt>
                <c:pt idx="14">
                  <c:v>1.2280759999999999</c:v>
                </c:pt>
                <c:pt idx="15">
                  <c:v>1.3236349999999999</c:v>
                </c:pt>
                <c:pt idx="16">
                  <c:v>1.391046</c:v>
                </c:pt>
                <c:pt idx="17">
                  <c:v>1.148935</c:v>
                </c:pt>
                <c:pt idx="18">
                  <c:v>1.27393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79840"/>
        <c:axId val="82994304"/>
      </c:lineChart>
      <c:catAx>
        <c:axId val="8297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aseline="0"/>
                </a:pPr>
                <a:r>
                  <a:rPr lang="en-US" sz="2800" baseline="0"/>
                  <a:t>Subject 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2994304"/>
        <c:crosses val="autoZero"/>
        <c:auto val="1"/>
        <c:lblAlgn val="ctr"/>
        <c:lblOffset val="100"/>
        <c:noMultiLvlLbl val="0"/>
      </c:catAx>
      <c:valAx>
        <c:axId val="82994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aseline="0"/>
                </a:pPr>
                <a:r>
                  <a:rPr lang="en-US" sz="2800" baseline="0"/>
                  <a:t>Speed (m/s)</a:t>
                </a:r>
              </a:p>
            </c:rich>
          </c:tx>
          <c:layout>
            <c:manualLayout>
              <c:xMode val="edge"/>
              <c:yMode val="edge"/>
              <c:x val="3.617670456249128E-2"/>
              <c:y val="0.42032618050930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297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2991412154764"/>
          <c:y val="0.21320673550739327"/>
          <c:w val="0.1975290618157374"/>
          <c:h val="0.57152327171350348"/>
        </c:manualLayout>
      </c:layout>
      <c:overlay val="0"/>
      <c:txPr>
        <a:bodyPr/>
        <a:lstStyle/>
        <a:p>
          <a:pPr>
            <a:defRPr sz="28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400" baseline="0"/>
            </a:pPr>
            <a:r>
              <a:rPr lang="en-US" sz="4400" baseline="0"/>
              <a:t>Correct Subtractions Across Sessions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83492151060731E-2"/>
          <c:y val="0.19289819993914561"/>
          <c:w val="0.75979249210090782"/>
          <c:h val="0.64253266879009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Sheet1!$T$38</c:f>
              <c:strCache>
                <c:ptCount val="1"/>
                <c:pt idx="0">
                  <c:v>Young-Old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Sheet1!$U$37:$W$37</c:f>
              <c:strCache>
                <c:ptCount val="3"/>
                <c:pt idx="0">
                  <c:v>Single</c:v>
                </c:pt>
                <c:pt idx="1">
                  <c:v>Optic Flow</c:v>
                </c:pt>
                <c:pt idx="2">
                  <c:v>Non-Optic Flow</c:v>
                </c:pt>
              </c:strCache>
            </c:strRef>
          </c:cat>
          <c:val>
            <c:numRef>
              <c:f>Sheet1!$U$38:$W$38</c:f>
              <c:numCache>
                <c:formatCode>General</c:formatCode>
                <c:ptCount val="3"/>
                <c:pt idx="0">
                  <c:v>60.888888888888886</c:v>
                </c:pt>
                <c:pt idx="1">
                  <c:v>70.777777777777771</c:v>
                </c:pt>
                <c:pt idx="2">
                  <c:v>68.333333333333329</c:v>
                </c:pt>
              </c:numCache>
            </c:numRef>
          </c:val>
        </c:ser>
        <c:ser>
          <c:idx val="1"/>
          <c:order val="1"/>
          <c:tx>
            <c:strRef>
              <c:f>Sheet1!$T$39</c:f>
              <c:strCache>
                <c:ptCount val="1"/>
                <c:pt idx="0">
                  <c:v>Old-Old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Sheet1!$U$37:$W$37</c:f>
              <c:strCache>
                <c:ptCount val="3"/>
                <c:pt idx="0">
                  <c:v>Single</c:v>
                </c:pt>
                <c:pt idx="1">
                  <c:v>Optic Flow</c:v>
                </c:pt>
                <c:pt idx="2">
                  <c:v>Non-Optic Flow</c:v>
                </c:pt>
              </c:strCache>
            </c:strRef>
          </c:cat>
          <c:val>
            <c:numRef>
              <c:f>Sheet1!$U$39:$W$39</c:f>
              <c:numCache>
                <c:formatCode>General</c:formatCode>
                <c:ptCount val="3"/>
                <c:pt idx="0">
                  <c:v>35</c:v>
                </c:pt>
                <c:pt idx="1">
                  <c:v>34.799999999999997</c:v>
                </c:pt>
                <c:pt idx="2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02624"/>
        <c:axId val="83018112"/>
      </c:barChart>
      <c:catAx>
        <c:axId val="8260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aseline="0"/>
            </a:pPr>
            <a:endParaRPr lang="en-US"/>
          </a:p>
        </c:txPr>
        <c:crossAx val="83018112"/>
        <c:crosses val="autoZero"/>
        <c:auto val="1"/>
        <c:lblAlgn val="ctr"/>
        <c:lblOffset val="100"/>
        <c:noMultiLvlLbl val="0"/>
      </c:catAx>
      <c:valAx>
        <c:axId val="83018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aseline="0"/>
                </a:pPr>
                <a:r>
                  <a:rPr lang="en-US" sz="2800" baseline="0"/>
                  <a:t>Correct Subtractions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60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00550428807866"/>
          <c:y val="0.29869223685317897"/>
          <c:w val="0.12421742564822709"/>
          <c:h val="0.34345685486220356"/>
        </c:manualLayout>
      </c:layout>
      <c:overlay val="0"/>
      <c:txPr>
        <a:bodyPr/>
        <a:lstStyle/>
        <a:p>
          <a:pPr>
            <a:defRPr sz="28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"/>
            <a:ext cx="43891200" cy="2407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>
                <a:solidFill>
                  <a:prstClr val="white"/>
                </a:solidFill>
              </a:rPr>
              <a:t> 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20" y="594687"/>
            <a:ext cx="33515760" cy="13716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425025"/>
            <a:ext cx="43891200" cy="2466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>
                <a:solidFill>
                  <a:prstClr val="white"/>
                </a:solidFill>
              </a:rPr>
              <a:t>  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80" y="402336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2336803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2336803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10942336"/>
            <a:ext cx="3785616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9372575"/>
            <a:ext cx="3785616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1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1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1" y="10759446"/>
            <a:ext cx="18568032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1" y="16032481"/>
            <a:ext cx="1856803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3" y="10759446"/>
            <a:ext cx="18659477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3" y="16032481"/>
            <a:ext cx="18659477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926080"/>
            <a:ext cx="14156055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13167362"/>
            <a:ext cx="14156055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926080"/>
            <a:ext cx="14156055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13167362"/>
            <a:ext cx="14156055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1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FDA2-CA5E-4BE6-A888-D8D7303F1C3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00FC-5143-44D9-B898-D2AF269B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357122" y="2433345"/>
            <a:ext cx="39205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0" b="1" dirty="0" smtClean="0">
                <a:solidFill>
                  <a:srgbClr val="C4022F"/>
                </a:solidFill>
                <a:latin typeface="Arial Bold" charset="0"/>
                <a:cs typeface="Arial Bold" charset="0"/>
              </a:rPr>
              <a:t>Effects of Serial Subtractions on Elderly Gait Speed in a Virtual Reality Setting</a:t>
            </a:r>
            <a:endParaRPr lang="en-US" sz="8000" b="1" dirty="0">
              <a:solidFill>
                <a:srgbClr val="C4022F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0052" y="3756784"/>
            <a:ext cx="330658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cs typeface="Arial" charset="0"/>
              </a:rPr>
              <a:t>Taylor </a:t>
            </a:r>
            <a:r>
              <a:rPr lang="en-US" sz="6000" dirty="0" err="1">
                <a:cs typeface="Arial" charset="0"/>
              </a:rPr>
              <a:t>Leeder</a:t>
            </a:r>
            <a:r>
              <a:rPr lang="en-US" sz="6000" baseline="30000" dirty="0" err="1">
                <a:cs typeface="Arial" charset="0"/>
              </a:rPr>
              <a:t>a</a:t>
            </a:r>
            <a:r>
              <a:rPr lang="en-US" sz="6000" dirty="0">
                <a:cs typeface="Arial" charset="0"/>
              </a:rPr>
              <a:t>, Angeline </a:t>
            </a:r>
            <a:r>
              <a:rPr lang="en-US" sz="6000" dirty="0" err="1">
                <a:cs typeface="Arial" charset="0"/>
              </a:rPr>
              <a:t>Helseth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Roth</a:t>
            </a:r>
            <a:r>
              <a:rPr lang="en-US" sz="6000" baseline="30000" dirty="0" err="1">
                <a:cs typeface="Arial" charset="0"/>
              </a:rPr>
              <a:t>b</a:t>
            </a:r>
            <a:r>
              <a:rPr lang="en-US" sz="6000" dirty="0">
                <a:cs typeface="Arial" charset="0"/>
              </a:rPr>
              <a:t>, Molly </a:t>
            </a:r>
            <a:r>
              <a:rPr lang="en-US" sz="6000" dirty="0" err="1">
                <a:cs typeface="Arial" charset="0"/>
              </a:rPr>
              <a:t>Schieber</a:t>
            </a:r>
            <a:r>
              <a:rPr lang="en-US" sz="6000" baseline="30000" dirty="0" err="1">
                <a:cs typeface="Arial" charset="0"/>
              </a:rPr>
              <a:t>a</a:t>
            </a:r>
            <a:r>
              <a:rPr lang="en-US" sz="6000" dirty="0">
                <a:cs typeface="Arial" charset="0"/>
              </a:rPr>
              <a:t>, Sara </a:t>
            </a:r>
            <a:r>
              <a:rPr lang="en-US" sz="6000" dirty="0" err="1">
                <a:cs typeface="Arial" charset="0"/>
              </a:rPr>
              <a:t>Myers</a:t>
            </a:r>
            <a:r>
              <a:rPr lang="en-US" sz="6000" baseline="30000" dirty="0" err="1">
                <a:cs typeface="Arial" charset="0"/>
              </a:rPr>
              <a:t>a</a:t>
            </a:r>
            <a:r>
              <a:rPr lang="en-US" sz="6000" dirty="0">
                <a:cs typeface="Arial" charset="0"/>
              </a:rPr>
              <a:t>, Julie </a:t>
            </a:r>
            <a:r>
              <a:rPr lang="en-US" sz="6000" dirty="0" err="1">
                <a:cs typeface="Arial" charset="0"/>
              </a:rPr>
              <a:t>Boron</a:t>
            </a:r>
            <a:r>
              <a:rPr lang="en-US" sz="6000" baseline="30000" dirty="0" err="1">
                <a:cs typeface="Arial" charset="0"/>
              </a:rPr>
              <a:t>b</a:t>
            </a:r>
            <a:endParaRPr lang="en-US" sz="6000" dirty="0">
              <a:cs typeface="Arial" charset="0"/>
            </a:endParaRPr>
          </a:p>
          <a:p>
            <a:pPr marL="914400" indent="-914400" algn="ctr">
              <a:buAutoNum type="alphaLcPeriod"/>
            </a:pPr>
            <a:r>
              <a:rPr lang="en-US" sz="4800" dirty="0">
                <a:cs typeface="Arial" charset="0"/>
              </a:rPr>
              <a:t>Department of Biomechanics, University of Nebraska at Omaha, Omaha, NE 68182</a:t>
            </a:r>
          </a:p>
          <a:p>
            <a:pPr marL="914400" indent="-914400" algn="ctr">
              <a:buAutoNum type="alphaLcPeriod"/>
            </a:pPr>
            <a:r>
              <a:rPr lang="en-US" sz="4800" dirty="0">
                <a:cs typeface="Arial" charset="0"/>
              </a:rPr>
              <a:t>Department of Gerontology, University of Nebraska at Omaha, Omaha, NE 68182</a:t>
            </a: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847164" y="6249773"/>
            <a:ext cx="19021896" cy="1015663"/>
          </a:xfrm>
          <a:prstGeom prst="rect">
            <a:avLst/>
          </a:prstGeom>
          <a:gradFill>
            <a:gsLst>
              <a:gs pos="51000">
                <a:srgbClr val="40404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cs typeface="Arial" charset="0"/>
              </a:rPr>
              <a:t>INTRODUCTION</a:t>
            </a: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604512" y="18030510"/>
            <a:ext cx="19507200" cy="1015663"/>
          </a:xfrm>
          <a:prstGeom prst="rect">
            <a:avLst/>
          </a:prstGeom>
          <a:gradFill flip="none" rotWithShape="1">
            <a:gsLst>
              <a:gs pos="31000">
                <a:srgbClr val="40404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cs typeface="Arial" charset="0"/>
              </a:rPr>
              <a:t>METHODS</a:t>
            </a: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22555956" y="6249774"/>
            <a:ext cx="19507200" cy="1015663"/>
          </a:xfrm>
          <a:prstGeom prst="rect">
            <a:avLst/>
          </a:prstGeom>
          <a:gradFill flip="none" rotWithShape="1">
            <a:gsLst>
              <a:gs pos="31000">
                <a:srgbClr val="40404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cs typeface="Arial" charset="0"/>
              </a:rPr>
              <a:t>RESULTS</a:t>
            </a: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22512421" y="27621174"/>
            <a:ext cx="19507200" cy="1015663"/>
          </a:xfrm>
          <a:prstGeom prst="rect">
            <a:avLst/>
          </a:prstGeom>
          <a:gradFill flip="none" rotWithShape="1">
            <a:gsLst>
              <a:gs pos="31000">
                <a:srgbClr val="40404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cs typeface="Arial" charset="0"/>
              </a:rPr>
              <a:t>DISCUSSION</a:t>
            </a: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22453600" y="36969499"/>
            <a:ext cx="19507200" cy="1015663"/>
          </a:xfrm>
          <a:prstGeom prst="rect">
            <a:avLst/>
          </a:prstGeom>
          <a:gradFill flip="none" rotWithShape="1">
            <a:gsLst>
              <a:gs pos="31000">
                <a:srgbClr val="40404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cs typeface="Arial" charset="0"/>
              </a:rPr>
              <a:t>REFERENCES</a:t>
            </a: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22555956" y="39554822"/>
            <a:ext cx="19507200" cy="1015663"/>
          </a:xfrm>
          <a:prstGeom prst="rect">
            <a:avLst/>
          </a:prstGeom>
          <a:gradFill flip="none" rotWithShape="1">
            <a:gsLst>
              <a:gs pos="31000">
                <a:srgbClr val="40404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cs typeface="Arial" charset="0"/>
              </a:rPr>
              <a:t>ACKNOWLEDGEMENTS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7164" y="7844589"/>
            <a:ext cx="18973799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/>
              <a:t>Older persons have an increased risk of falling with nearly one-third experiencing a fall every year.</a:t>
            </a:r>
            <a:r>
              <a:rPr lang="en-US" sz="4400" baseline="30000" dirty="0"/>
              <a:t>1</a:t>
            </a: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/>
              <a:t>Gait variability, which can be indexed by standard deviations (SE), is correlated with increased fall risk in the elderly.</a:t>
            </a:r>
            <a:r>
              <a:rPr lang="en-US" sz="4400" baseline="30000" dirty="0"/>
              <a:t>1</a:t>
            </a: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/>
              <a:t>Optic </a:t>
            </a:r>
            <a:r>
              <a:rPr lang="en-US" sz="4400" dirty="0" smtClean="0"/>
              <a:t>flow (OF) </a:t>
            </a:r>
            <a:r>
              <a:rPr lang="en-US" sz="4400" dirty="0"/>
              <a:t>is a type of virtual reality environment (VR), it provides a visual  flow to the subject that is similar to the visual stimuli received when walking over-ground. Optic flow may make walking on a treadmill more realistic than a static treadmill environment.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/>
              <a:t>Depending on the type of dual-task (DT), gait variability increases.</a:t>
            </a:r>
            <a:r>
              <a:rPr lang="en-US" sz="4400" baseline="30000" dirty="0"/>
              <a:t>2</a:t>
            </a:r>
            <a:endParaRPr lang="en-US" sz="4400" dirty="0"/>
          </a:p>
          <a:p>
            <a:r>
              <a:rPr lang="en-US" sz="5400" b="1" dirty="0"/>
              <a:t>Purpose:</a:t>
            </a:r>
            <a:r>
              <a:rPr lang="en-US" sz="5400" dirty="0"/>
              <a:t> To assess the differences in gait </a:t>
            </a:r>
            <a:r>
              <a:rPr lang="en-US" sz="5400" dirty="0" smtClean="0"/>
              <a:t>using speed averages standard </a:t>
            </a:r>
            <a:r>
              <a:rPr lang="en-US" sz="5400" dirty="0"/>
              <a:t>deviation values of elderly walkers:</a:t>
            </a:r>
            <a:br>
              <a:rPr lang="en-US" sz="5400" dirty="0"/>
            </a:br>
            <a:r>
              <a:rPr lang="en-US" sz="5400" dirty="0"/>
              <a:t>1) While dual-tasking; 2) Between a virtual reality environment and  non-virtual reality environment.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4" y="19200355"/>
            <a:ext cx="191374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 smtClean="0"/>
              <a:t>19 subjects (13 F/ 6 M) </a:t>
            </a:r>
            <a:r>
              <a:rPr lang="en-US" sz="4400" dirty="0"/>
              <a:t>all </a:t>
            </a:r>
            <a:r>
              <a:rPr lang="en-US" sz="4400" dirty="0" smtClean="0"/>
              <a:t> 65 </a:t>
            </a:r>
            <a:r>
              <a:rPr lang="en-US" sz="4400" dirty="0"/>
              <a:t>or older completed one baseline cognitive session (single task) and two dual-task walking sessions (</a:t>
            </a:r>
            <a:r>
              <a:rPr lang="en-US" sz="4400" dirty="0" smtClean="0"/>
              <a:t>one with </a:t>
            </a:r>
            <a:r>
              <a:rPr lang="en-US" sz="4400" dirty="0"/>
              <a:t>and without virtual reality.)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/>
              <a:t>Seven cognitive tasks were assessed. </a:t>
            </a:r>
            <a:r>
              <a:rPr lang="en-US" sz="4400" dirty="0" smtClean="0"/>
              <a:t>Serial Subtraction (SS) is </a:t>
            </a:r>
            <a:r>
              <a:rPr lang="en-US" sz="4400" dirty="0"/>
              <a:t>the focus of the current project.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330989" y="33929053"/>
            <a:ext cx="69762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2:</a:t>
            </a:r>
            <a:r>
              <a:rPr lang="en-US" sz="4000" dirty="0"/>
              <a:t> Subject performing the </a:t>
            </a:r>
            <a:r>
              <a:rPr lang="en-US" sz="4000" dirty="0" smtClean="0"/>
              <a:t>serial subtraction task </a:t>
            </a:r>
            <a:r>
              <a:rPr lang="en-US" sz="4000" dirty="0"/>
              <a:t>in the VR lab. Responses were recorded using a speech analysis software program. Gait data was collected at 100 Hz using an eight camera motion capture system. 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79017" y="37985162"/>
            <a:ext cx="1982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1. Kang HG, et al. </a:t>
            </a:r>
            <a:r>
              <a:rPr lang="da-DK" sz="3200" i="1" dirty="0"/>
              <a:t>Gait Posture</a:t>
            </a:r>
            <a:r>
              <a:rPr lang="da-DK" sz="3200" dirty="0"/>
              <a:t>, </a:t>
            </a:r>
            <a:r>
              <a:rPr lang="da-DK" sz="3200" b="1" dirty="0"/>
              <a:t>27</a:t>
            </a:r>
            <a:r>
              <a:rPr lang="da-DK" sz="3200" dirty="0"/>
              <a:t>(4), 572-577, 2008. </a:t>
            </a:r>
          </a:p>
          <a:p>
            <a:r>
              <a:rPr lang="fr-FR" sz="3200" dirty="0"/>
              <a:t>2. Hausdorff, J., et al. </a:t>
            </a:r>
            <a:r>
              <a:rPr lang="fr-FR" sz="3200" i="1" dirty="0"/>
              <a:t>J </a:t>
            </a:r>
            <a:r>
              <a:rPr lang="fr-FR" sz="3200" i="1" dirty="0" err="1"/>
              <a:t>Gerontol</a:t>
            </a:r>
            <a:r>
              <a:rPr lang="fr-FR" sz="3200" i="1" dirty="0"/>
              <a:t> A </a:t>
            </a:r>
            <a:r>
              <a:rPr lang="fr-FR" sz="3200" i="1" dirty="0" err="1"/>
              <a:t>Biol</a:t>
            </a:r>
            <a:r>
              <a:rPr lang="fr-FR" sz="3200" i="1" dirty="0"/>
              <a:t> </a:t>
            </a:r>
            <a:r>
              <a:rPr lang="fr-FR" sz="3200" i="1" dirty="0" err="1"/>
              <a:t>Sci</a:t>
            </a:r>
            <a:r>
              <a:rPr lang="fr-FR" sz="3200" i="1" dirty="0"/>
              <a:t> Med </a:t>
            </a:r>
            <a:r>
              <a:rPr lang="fr-FR" sz="3200" i="1" dirty="0" err="1"/>
              <a:t>Sci</a:t>
            </a:r>
            <a:r>
              <a:rPr lang="fr-FR" sz="3200" i="1" dirty="0"/>
              <a:t>, </a:t>
            </a:r>
            <a:r>
              <a:rPr lang="fr-FR" sz="3200" b="1" dirty="0"/>
              <a:t>63</a:t>
            </a:r>
            <a:r>
              <a:rPr lang="fr-FR" sz="3200" dirty="0"/>
              <a:t>(12), 1335-1343, 2011.</a:t>
            </a:r>
          </a:p>
          <a:p>
            <a:r>
              <a:rPr lang="fr-FR" sz="3200" dirty="0"/>
              <a:t>3. </a:t>
            </a:r>
            <a:r>
              <a:rPr lang="fr-FR" sz="3200" dirty="0" err="1"/>
              <a:t>Owings</a:t>
            </a:r>
            <a:r>
              <a:rPr lang="fr-FR" sz="3200" dirty="0"/>
              <a:t>, T., </a:t>
            </a:r>
            <a:r>
              <a:rPr lang="fr-FR" sz="3200" dirty="0" err="1"/>
              <a:t>Grabiner</a:t>
            </a:r>
            <a:r>
              <a:rPr lang="fr-FR" sz="3200" dirty="0"/>
              <a:t>, M. D., </a:t>
            </a:r>
            <a:r>
              <a:rPr lang="fr-FR" sz="3200" i="1" dirty="0"/>
              <a:t>Journal of </a:t>
            </a:r>
            <a:r>
              <a:rPr lang="fr-FR" sz="3200" i="1" dirty="0" err="1"/>
              <a:t>Biomechanics</a:t>
            </a:r>
            <a:r>
              <a:rPr lang="fr-FR" sz="3200" i="1" dirty="0"/>
              <a:t>, </a:t>
            </a:r>
            <a:r>
              <a:rPr lang="fr-FR" sz="3200" b="1" dirty="0"/>
              <a:t>37</a:t>
            </a:r>
            <a:r>
              <a:rPr lang="fr-FR" sz="3200" dirty="0"/>
              <a:t>, 935-938, 2004.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690221" y="40570485"/>
            <a:ext cx="1915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Funding provided by the COBRE Pilot Grant (P20GM109090</a:t>
            </a:r>
            <a:r>
              <a:rPr lang="en-US" sz="3200" dirty="0"/>
              <a:t>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55846"/>
              </p:ext>
            </p:extLst>
          </p:nvPr>
        </p:nvGraphicFramePr>
        <p:xfrm>
          <a:off x="645153" y="22600485"/>
          <a:ext cx="19507204" cy="5205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76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6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6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768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8714">
                <a:tc gridSpan="4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Serial Subtraction</a:t>
                      </a:r>
                      <a:endParaRPr lang="en-US" sz="4000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591">
                <a:tc>
                  <a:txBody>
                    <a:bodyPr/>
                    <a:lstStyle/>
                    <a:p>
                      <a:r>
                        <a:rPr lang="en-US" sz="3600" dirty="0"/>
                        <a:t>Version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908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Numbers</a:t>
                      </a:r>
                      <a:endParaRPr lang="en-US" sz="3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233, 650,</a:t>
                      </a:r>
                      <a:r>
                        <a:rPr lang="en-US" sz="3600" baseline="0" dirty="0" smtClean="0"/>
                        <a:t> 502</a:t>
                      </a:r>
                      <a:endParaRPr lang="en-US" sz="3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805, 297, 483</a:t>
                      </a:r>
                      <a:endParaRPr lang="en-US" sz="3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733, 369,</a:t>
                      </a:r>
                      <a:r>
                        <a:rPr lang="en-US" sz="3600" baseline="0" dirty="0" smtClean="0"/>
                        <a:t> 922</a:t>
                      </a:r>
                      <a:endParaRPr lang="en-US" sz="36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888">
                <a:tc gridSpan="4">
                  <a:txBody>
                    <a:bodyPr/>
                    <a:lstStyle/>
                    <a:p>
                      <a:r>
                        <a:rPr lang="en-US" sz="3600" dirty="0"/>
                        <a:t>Subjects completed one of these versions in each session (randomized)</a:t>
                      </a:r>
                      <a:endParaRPr lang="en-US" sz="3600" b="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5185">
                <a:tc gridSpan="4">
                  <a:txBody>
                    <a:bodyPr/>
                    <a:lstStyle/>
                    <a:p>
                      <a:r>
                        <a:rPr lang="en-US" sz="3600" dirty="0"/>
                        <a:t>Instructions</a:t>
                      </a:r>
                      <a:r>
                        <a:rPr lang="en-US" sz="3600" dirty="0" smtClean="0"/>
                        <a:t>:</a:t>
                      </a:r>
                      <a:r>
                        <a:rPr lang="en-US" sz="3600" baseline="0" dirty="0" smtClean="0"/>
                        <a:t> A 3-digit number will appear on the screen. Please subtract by  3 from this number continuously until a new number appears on the screen.</a:t>
                      </a:r>
                      <a:endParaRPr lang="en-US" sz="3600" baseline="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591">
                <a:tc gridSpan="4">
                  <a:txBody>
                    <a:bodyPr/>
                    <a:lstStyle/>
                    <a:p>
                      <a:r>
                        <a:rPr lang="en-US" sz="3600" dirty="0"/>
                        <a:t>Scored: Correct number of </a:t>
                      </a:r>
                      <a:r>
                        <a:rPr lang="en-US" sz="3600" dirty="0" smtClean="0"/>
                        <a:t>subtractions</a:t>
                      </a:r>
                      <a:endParaRPr lang="en-US" sz="3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12" y="41924163"/>
            <a:ext cx="1300479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4512" y="27805839"/>
            <a:ext cx="1958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Figure 1: </a:t>
            </a:r>
            <a:r>
              <a:rPr lang="en-US" sz="3600" dirty="0" smtClean="0"/>
              <a:t>Serial subtraction table </a:t>
            </a:r>
            <a:r>
              <a:rPr lang="en-US" sz="3600" dirty="0"/>
              <a:t>explaining the task that the subjects completed at each visit.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512" y="28568261"/>
            <a:ext cx="1937293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u="sng" dirty="0"/>
              <a:t>Gait: </a:t>
            </a:r>
            <a:r>
              <a:rPr lang="en-US" sz="4400" dirty="0" smtClean="0"/>
              <a:t>assessed by walking speed</a:t>
            </a: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u="sng" dirty="0" smtClean="0"/>
              <a:t>Variability: </a:t>
            </a:r>
            <a:r>
              <a:rPr lang="en-US" sz="4400" dirty="0" smtClean="0"/>
              <a:t>assessed by standard deviations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u="sng" dirty="0" smtClean="0"/>
              <a:t>Analyses</a:t>
            </a:r>
            <a:r>
              <a:rPr lang="en-US" sz="4400" dirty="0"/>
              <a:t>: Paired t-tests were used to compare </a:t>
            </a:r>
            <a:r>
              <a:rPr lang="en-US" sz="4400" dirty="0" smtClean="0"/>
              <a:t>conditions  (DT-OF Vs NDT-OF and DT-NONOF Vs NDT-NONOF). ANOVAs were used to compared SS scores across </a:t>
            </a:r>
            <a:r>
              <a:rPr lang="en-US" sz="4400" dirty="0" smtClean="0"/>
              <a:t>sessions and </a:t>
            </a:r>
            <a:r>
              <a:rPr lang="en-US" sz="4400" dirty="0" smtClean="0"/>
              <a:t>age 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400" dirty="0" smtClean="0"/>
              <a:t>Those below 71 years of age are referred to as young-old and those 71 years and older are referred to as old-old.</a:t>
            </a: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4400" dirty="0"/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4400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729951"/>
              </p:ext>
            </p:extLst>
          </p:nvPr>
        </p:nvGraphicFramePr>
        <p:xfrm>
          <a:off x="22690221" y="7360052"/>
          <a:ext cx="15833558" cy="766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83610"/>
              </p:ext>
            </p:extLst>
          </p:nvPr>
        </p:nvGraphicFramePr>
        <p:xfrm>
          <a:off x="22690221" y="15178395"/>
          <a:ext cx="15873909" cy="749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741684" y="7844589"/>
            <a:ext cx="36620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Figure 1. Subjects were more variable in the SS condition, significantly so in  the Non-Optic Flow session (p=.048).</a:t>
            </a:r>
          </a:p>
          <a:p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916162" y="15466277"/>
            <a:ext cx="3662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Figure 2. On average, subjects walked slower in the SS condition. There was a significant difference in walking speed in the SS Non-Optic Flow session (p=.024)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3" y="33929053"/>
            <a:ext cx="12489935" cy="7026152"/>
          </a:xfrm>
          <a:prstGeom prst="rect">
            <a:avLst/>
          </a:prstGeom>
        </p:spPr>
      </p:pic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070302"/>
              </p:ext>
            </p:extLst>
          </p:nvPr>
        </p:nvGraphicFramePr>
        <p:xfrm>
          <a:off x="22690221" y="22862895"/>
          <a:ext cx="16051463" cy="494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9068562" y="23074483"/>
            <a:ext cx="36620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Figure 3. Subjects who were 71 and older scored significantly worse (p=.003) across sessions than those who were younger than 71.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90221" y="28733089"/>
            <a:ext cx="1971349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/>
              <a:t>Previous  literature has shown that older adults will slow their gait in order to deal with a cognitive task, our results support this trend. Subjects tended to walk slower in both the OF and NONOF settings while dual-tasking with DT being significantly slower (p=.024) and more variable (p=.048) in the NONOF condition.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/>
              <a:t>Perhaps the discontinuity of a static environment while dual-tasking had an even greater impact than a more  naturalistic flow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/>
              <a:t>At first comparison there were no differences in correct subtractions between conditions  for the subjects, however, after grouping them into young-old and old-old, we saw significant differences (p=.003) between the two groups. It seems that older participants performed poorly on cognitive tasks regardless of the session or condition. However, the young-old group tended to have more subtractions in the DT sessions suggesting a positive impact for movement on cognition.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847164" y="13945327"/>
            <a:ext cx="18973799" cy="340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2792</TotalTime>
  <Words>768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McCamley</dc:creator>
  <cp:lastModifiedBy>Taylor Leeder</cp:lastModifiedBy>
  <cp:revision>119</cp:revision>
  <cp:lastPrinted>2016-05-31T23:46:59Z</cp:lastPrinted>
  <dcterms:created xsi:type="dcterms:W3CDTF">2016-02-17T22:51:40Z</dcterms:created>
  <dcterms:modified xsi:type="dcterms:W3CDTF">2017-02-20T20:02:44Z</dcterms:modified>
</cp:coreProperties>
</file>