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91" r:id="rId3"/>
    <p:sldId id="292" r:id="rId4"/>
    <p:sldId id="257" r:id="rId5"/>
    <p:sldId id="260" r:id="rId6"/>
    <p:sldId id="293" r:id="rId7"/>
    <p:sldId id="261" r:id="rId8"/>
    <p:sldId id="262" r:id="rId9"/>
    <p:sldId id="288" r:id="rId10"/>
    <p:sldId id="287" r:id="rId11"/>
    <p:sldId id="265" r:id="rId12"/>
    <p:sldId id="289" r:id="rId13"/>
    <p:sldId id="272" r:id="rId14"/>
    <p:sldId id="273" r:id="rId15"/>
    <p:sldId id="266" r:id="rId16"/>
    <p:sldId id="296" r:id="rId17"/>
    <p:sldId id="268" r:id="rId18"/>
    <p:sldId id="297" r:id="rId19"/>
    <p:sldId id="270" r:id="rId20"/>
    <p:sldId id="295" r:id="rId21"/>
    <p:sldId id="274" r:id="rId22"/>
    <p:sldId id="275" r:id="rId23"/>
    <p:sldId id="276" r:id="rId24"/>
    <p:sldId id="277" r:id="rId25"/>
    <p:sldId id="298" r:id="rId26"/>
    <p:sldId id="281" r:id="rId27"/>
    <p:sldId id="282" r:id="rId28"/>
    <p:sldId id="283" r:id="rId29"/>
    <p:sldId id="284" r:id="rId30"/>
    <p:sldId id="285" r:id="rId31"/>
    <p:sldId id="294" r:id="rId3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B4FAD54-565A-49BA-9501-384DFBD3BD96}">
  <a:tblStyle styleId="{2B4FAD54-565A-49BA-9501-384DFBD3BD96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1341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69832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7314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03578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3" name="Shape 2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3204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8480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92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73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914400" y="2130425"/>
            <a:ext cx="103632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832950" y="-1623150"/>
            <a:ext cx="4526100" cy="1097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285050" y="1828787"/>
            <a:ext cx="5851500" cy="27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697000" y="-812862"/>
            <a:ext cx="5851500" cy="802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963083" y="4406900"/>
            <a:ext cx="103632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963083" y="2906713"/>
            <a:ext cx="103632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53847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97600" y="1600200"/>
            <a:ext cx="53847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09600" y="1535112"/>
            <a:ext cx="53868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8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93366" y="1535112"/>
            <a:ext cx="53889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93366" y="2174875"/>
            <a:ext cx="53889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4011000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700" cy="585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609600" y="1435100"/>
            <a:ext cx="4011000" cy="469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2389717" y="5367337"/>
            <a:ext cx="7315200" cy="804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7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Gergen &amp; Scherer 2017</a:t>
            </a: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9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285200" y="1122375"/>
            <a:ext cx="11514600" cy="238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5400" b="1">
                <a:latin typeface="Calibri"/>
                <a:ea typeface="Calibri"/>
                <a:cs typeface="Calibri"/>
                <a:sym typeface="Calibri"/>
              </a:rPr>
              <a:t>An Exploration of Employment Factors that Facilitate or Hinder Working College Students’ Academic Success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426356" y="3614264"/>
            <a:ext cx="11318700" cy="2545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Gabrielle </a:t>
            </a:r>
            <a:r>
              <a:rPr lang="en-US" sz="2400" b="1" dirty="0" err="1">
                <a:latin typeface="Calibri"/>
                <a:ea typeface="Calibri"/>
                <a:cs typeface="Calibri"/>
                <a:sym typeface="Calibri"/>
              </a:rPr>
              <a:t>Gergen</a:t>
            </a: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, Sophomore, Psychology Major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Lisa Scherer, Ph.D.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Department of Psychology, University of Nebraska at Omaha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Presentation for the University of Nebraska at Omaha Research and Creativity Fair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 3, 2017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22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22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Gergen</a:t>
            </a:r>
            <a:r>
              <a:rPr lang="en-US" dirty="0"/>
              <a:t> &amp; Scherer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017715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 Characteristics Germane to Study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02300"/>
          </a:xfrm>
        </p:spPr>
        <p:txBody>
          <a:bodyPr/>
          <a:lstStyle/>
          <a:p>
            <a:pPr lvl="0" indent="0">
              <a:lnSpc>
                <a:spcPct val="70000"/>
              </a:lnSpc>
              <a:spcBef>
                <a:spcPts val="0"/>
              </a:spcBef>
              <a:buSzPct val="99166"/>
            </a:pPr>
            <a:r>
              <a:rPr lang="en-US" sz="2800" dirty="0"/>
              <a:t>N = 31 college students attending UNO </a:t>
            </a:r>
          </a:p>
          <a:p>
            <a:pPr lvl="0" indent="0">
              <a:lnSpc>
                <a:spcPct val="70000"/>
              </a:lnSpc>
              <a:spcBef>
                <a:spcPts val="0"/>
              </a:spcBef>
              <a:buSzPct val="99166"/>
              <a:buNone/>
            </a:pPr>
            <a:r>
              <a:rPr lang="en-US" sz="2800" dirty="0"/>
              <a:t>        (16 Traditional; 15 Nontraditional)</a:t>
            </a:r>
          </a:p>
          <a:p>
            <a:pPr lvl="0" indent="0">
              <a:lnSpc>
                <a:spcPct val="70000"/>
              </a:lnSpc>
              <a:spcBef>
                <a:spcPts val="0"/>
              </a:spcBef>
              <a:buSzPct val="99166"/>
              <a:buNone/>
            </a:pPr>
            <a:endParaRPr lang="en-US" dirty="0"/>
          </a:p>
          <a:p>
            <a:pPr lvl="0" indent="0">
              <a:lnSpc>
                <a:spcPct val="70000"/>
              </a:lnSpc>
              <a:spcBef>
                <a:spcPts val="0"/>
              </a:spcBef>
              <a:buSzPct val="99166"/>
            </a:pPr>
            <a:r>
              <a:rPr lang="en-US" sz="2800" dirty="0"/>
              <a:t>Age</a:t>
            </a:r>
          </a:p>
          <a:p>
            <a:pPr lvl="1" indent="0">
              <a:lnSpc>
                <a:spcPct val="70000"/>
              </a:lnSpc>
              <a:spcBef>
                <a:spcPts val="0"/>
              </a:spcBef>
              <a:buSzPct val="99166"/>
              <a:buNone/>
            </a:pPr>
            <a:endParaRPr lang="en-US" dirty="0"/>
          </a:p>
          <a:p>
            <a:pPr lvl="0" indent="0">
              <a:lnSpc>
                <a:spcPct val="70000"/>
              </a:lnSpc>
              <a:spcBef>
                <a:spcPts val="0"/>
              </a:spcBef>
              <a:buSzPct val="99166"/>
              <a:buNone/>
            </a:pPr>
            <a:r>
              <a:rPr lang="en-US" dirty="0"/>
              <a:t>	</a:t>
            </a:r>
            <a:r>
              <a:rPr lang="en-US" sz="2400" dirty="0"/>
              <a:t>Range:   	19 - 48</a:t>
            </a:r>
          </a:p>
          <a:p>
            <a:pPr lvl="0" indent="0">
              <a:lnSpc>
                <a:spcPct val="70000"/>
              </a:lnSpc>
              <a:spcBef>
                <a:spcPts val="0"/>
              </a:spcBef>
              <a:buSzPct val="99166"/>
              <a:buNone/>
            </a:pPr>
            <a:r>
              <a:rPr lang="en-US" sz="2400" dirty="0"/>
              <a:t>	Mean:     	24.32</a:t>
            </a:r>
          </a:p>
          <a:p>
            <a:pPr lvl="0" indent="0">
              <a:lnSpc>
                <a:spcPct val="70000"/>
              </a:lnSpc>
              <a:spcBef>
                <a:spcPts val="0"/>
              </a:spcBef>
              <a:buSzPct val="99166"/>
              <a:buNone/>
            </a:pPr>
            <a:r>
              <a:rPr lang="en-US" sz="2400" dirty="0"/>
              <a:t>	Median:  	21</a:t>
            </a:r>
          </a:p>
          <a:p>
            <a:pPr lvl="0" indent="0">
              <a:lnSpc>
                <a:spcPct val="70000"/>
              </a:lnSpc>
              <a:spcBef>
                <a:spcPts val="0"/>
              </a:spcBef>
              <a:buSzPct val="99166"/>
            </a:pPr>
            <a:endParaRPr lang="en-US" sz="2800" dirty="0"/>
          </a:p>
          <a:p>
            <a:pPr lvl="0" indent="0">
              <a:lnSpc>
                <a:spcPct val="70000"/>
              </a:lnSpc>
              <a:spcBef>
                <a:spcPts val="0"/>
              </a:spcBef>
              <a:buSzPct val="99166"/>
            </a:pPr>
            <a:r>
              <a:rPr lang="en-US" sz="2800" dirty="0"/>
              <a:t>Hours Worked/Week	</a:t>
            </a:r>
            <a:r>
              <a:rPr lang="en-US" sz="2800" dirty="0">
                <a:latin typeface="+mn-lt"/>
                <a:ea typeface="Calibri"/>
                <a:cs typeface="Calibri"/>
                <a:sym typeface="Calibri"/>
              </a:rPr>
              <a:t> Typical Course Load Hours/Semester </a:t>
            </a:r>
            <a:r>
              <a:rPr lang="en-US" sz="2800" dirty="0">
                <a:latin typeface="+mn-lt"/>
              </a:rPr>
              <a:t>	</a:t>
            </a:r>
            <a:endParaRPr lang="en-US" dirty="0"/>
          </a:p>
          <a:p>
            <a:pPr lvl="1" indent="0">
              <a:lnSpc>
                <a:spcPct val="70000"/>
              </a:lnSpc>
              <a:spcBef>
                <a:spcPts val="0"/>
              </a:spcBef>
              <a:buSzPct val="99166"/>
              <a:buNone/>
            </a:pPr>
            <a:r>
              <a:rPr lang="en-US" dirty="0"/>
              <a:t>  </a:t>
            </a:r>
            <a:r>
              <a:rPr lang="en-US" sz="2400" dirty="0"/>
              <a:t>Range:	0 - 43		           Range: 	6 -16.5		</a:t>
            </a:r>
          </a:p>
          <a:p>
            <a:pPr lvl="1" indent="0">
              <a:lnSpc>
                <a:spcPct val="70000"/>
              </a:lnSpc>
              <a:spcBef>
                <a:spcPts val="0"/>
              </a:spcBef>
              <a:buSzPct val="99166"/>
              <a:buNone/>
            </a:pPr>
            <a:r>
              <a:rPr lang="en-US" sz="2400" dirty="0"/>
              <a:t>  Mean:		22.68			Mean:  	13.39</a:t>
            </a:r>
          </a:p>
          <a:p>
            <a:pPr lvl="1" indent="0">
              <a:lnSpc>
                <a:spcPct val="70000"/>
              </a:lnSpc>
              <a:spcBef>
                <a:spcPts val="0"/>
              </a:spcBef>
              <a:buSzPct val="99166"/>
              <a:buNone/>
            </a:pPr>
            <a:r>
              <a:rPr lang="en-US" sz="2400" dirty="0"/>
              <a:t>  Median:</a:t>
            </a:r>
            <a:r>
              <a:rPr lang="en-US" dirty="0"/>
              <a:t>	</a:t>
            </a:r>
            <a:r>
              <a:rPr lang="en-US" sz="2200" dirty="0"/>
              <a:t>18.00			Median:	14.00</a:t>
            </a:r>
          </a:p>
          <a:p>
            <a:pPr marL="203200" indent="0">
              <a:buNone/>
            </a:pPr>
            <a:endParaRPr lang="en-US" dirty="0"/>
          </a:p>
        </p:txBody>
      </p:sp>
      <p:pic>
        <p:nvPicPr>
          <p:cNvPr id="4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6814" y="1582628"/>
            <a:ext cx="4012043" cy="223630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7791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11910" y="0"/>
            <a:ext cx="113682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Collection Methodology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116999" y="859474"/>
            <a:ext cx="11958000" cy="49073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03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One-on-one interviews conducted face-to-face, or via Facetime or Skype</a:t>
            </a:r>
          </a:p>
          <a:p>
            <a:pPr marL="228600" marR="0" lvl="0" indent="-203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Interviews taped and transcribed verbatim</a:t>
            </a:r>
          </a:p>
          <a:p>
            <a:pPr marL="228600" marR="0" lvl="0" indent="-203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Interviews lasted about an hour</a:t>
            </a: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57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7976" y="2638511"/>
            <a:ext cx="2355694" cy="2151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11910" y="0"/>
            <a:ext cx="113682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 Questions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11909" y="780288"/>
            <a:ext cx="11368201" cy="5315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1. What are the conditions of your current or past employment during 	college that 	have </a:t>
            </a: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facilitated or helped </a:t>
            </a: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your ability to meet your needs 	in other realms of your life such as personal life, school, participating 	in extracurricular or volunteer activities?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2. What are the conditions of your current or past employment during 	college that have </a:t>
            </a: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hampered or hurt</a:t>
            </a: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 your ability to meet your needs 	in other realms of your life such as personal life, school, participating 	in extracurricular or volunteer activities?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3. What could be done to improve employment conditions for you to 	</a:t>
            </a: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facilitate or help </a:t>
            </a: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your success in </a:t>
            </a: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college</a:t>
            </a: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 and progress toward your 	degree? </a:t>
            </a:r>
          </a:p>
          <a:p>
            <a:pPr marL="914400" marR="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57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0634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343920" y="270100"/>
            <a:ext cx="10995600" cy="983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Inter-Rater Coding Agreement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343958" y="1389888"/>
            <a:ext cx="11504100" cy="5169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Possible Number of Responses Coded = 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84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Total Number of Positive Responses = 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28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Total Number of Negative Responses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=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28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Total Number of Positive Improvement Responses = 28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Responses Coding in Agreement: N = 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79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(9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%)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Response Coding in Disagreement: N = 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%)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Coding discrepancies discussed and consensus reached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Rating frequencies and percentages calculated for each category of response</a:t>
            </a: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0" name="Shape 1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27007" y="1133856"/>
            <a:ext cx="2512513" cy="198729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749300" y="1736725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256032" y="241725"/>
            <a:ext cx="11935974" cy="747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Rating Categories: </a:t>
            </a:r>
            <a:r>
              <a:rPr lang="en-US" sz="3600" b="1" i="0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Helpful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Employment Characteristics</a:t>
            </a:r>
            <a:endParaRPr lang="en-US" sz="36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53568" y="1524000"/>
            <a:ext cx="11277600" cy="488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Employer </a:t>
            </a: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who offers flexibility</a:t>
            </a: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(e.g., 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scheduling around school and  other jobs)</a:t>
            </a: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Employer who empathizes with student status</a:t>
            </a: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(e.g., prioritize school over work) </a:t>
            </a: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Job helps to make friends</a:t>
            </a: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(e.g., meeting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people at work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Job provides financial help</a:t>
            </a: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(e.g., paying for school, living expenses)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256032" y="241725"/>
            <a:ext cx="11935974" cy="747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Rating Categories: </a:t>
            </a:r>
            <a:r>
              <a:rPr lang="en-US" sz="3600" b="1" i="0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Helpful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Employment Characteristics</a:t>
            </a:r>
            <a:endParaRPr lang="en-US" sz="36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53568" y="1524000"/>
            <a:ext cx="11277600" cy="488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70000"/>
              </a:lnSpc>
              <a:spcBef>
                <a:spcPts val="1000"/>
              </a:spcBef>
              <a:buSzPct val="25000"/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5. Job enhances skill building</a:t>
            </a: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SzPct val="25000"/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(e.g., transferrable-communication, teamwork, patience, time management, leadership, related to future fields of study/majors, etc.)</a:t>
            </a: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SzPct val="25000"/>
              <a:buNone/>
            </a:pP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SzPct val="25000"/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6. Positive work climate is offered</a:t>
            </a: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SzPct val="25000"/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(e.g., confirm career choice)</a:t>
            </a: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SzPct val="25000"/>
              <a:buNone/>
            </a:pP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SzPct val="25000"/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7. Networking is enhanced</a:t>
            </a: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SzPct val="25000"/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(e.g., making connections for future)</a:t>
            </a: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SzPct val="25000"/>
              <a:buNone/>
            </a:pP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SzPct val="25000"/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8. Provides new experiences</a:t>
            </a: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SzPct val="25000"/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(e.g., personal development)</a:t>
            </a:r>
          </a:p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7675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204406" y="1426464"/>
            <a:ext cx="11442300" cy="50474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rtl="0">
              <a:lnSpc>
                <a:spcPct val="7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1. Working causes scheduling conflicts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(e.g., </a:t>
            </a:r>
            <a:r>
              <a:rPr lang="en-US" sz="2400" dirty="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personal life-friends, family, significant others, extracurriculars, volunteer activities, not given time off when requested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) 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24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2. Employment prevents the ability to be more involved on campus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(e.g., too much or do not have enough time, need to make money instead)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24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3. Negative work climate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(e.g., conflict with coworkers)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59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377952" y="241724"/>
            <a:ext cx="11814054" cy="10262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>
              <a:lnSpc>
                <a:spcPct val="90000"/>
              </a:lnSpc>
              <a:buClr>
                <a:schemeClr val="dk1"/>
              </a:buClr>
              <a:buSzPct val="25000"/>
            </a:pPr>
            <a:r>
              <a:rPr lang="en-US" sz="3600" b="1" dirty="0">
                <a:latin typeface="Calibri"/>
                <a:ea typeface="Calibri"/>
                <a:cs typeface="Calibri"/>
                <a:sym typeface="Calibri"/>
              </a:rPr>
              <a:t>Rating Categories: </a:t>
            </a:r>
            <a:r>
              <a:rPr lang="en-US" sz="36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Detrimental</a:t>
            </a:r>
            <a:r>
              <a:rPr lang="en-US" sz="3600" b="1" dirty="0">
                <a:latin typeface="Calibri"/>
                <a:ea typeface="Calibri"/>
                <a:cs typeface="Calibri"/>
                <a:sym typeface="Calibri"/>
              </a:rPr>
              <a:t> Employment Characteristics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204406" y="1426464"/>
            <a:ext cx="11442300" cy="47519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rt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259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377952" y="241724"/>
            <a:ext cx="11814054" cy="10262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>
              <a:lnSpc>
                <a:spcPct val="90000"/>
              </a:lnSpc>
              <a:buClr>
                <a:schemeClr val="dk1"/>
              </a:buClr>
              <a:buSzPct val="25000"/>
            </a:pPr>
            <a:r>
              <a:rPr lang="en-US" sz="3600" b="1" dirty="0">
                <a:latin typeface="Calibri"/>
                <a:ea typeface="Calibri"/>
                <a:cs typeface="Calibri"/>
                <a:sym typeface="Calibri"/>
              </a:rPr>
              <a:t>Rating Categories: </a:t>
            </a:r>
            <a:r>
              <a:rPr lang="en-US" sz="36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Detrimental</a:t>
            </a:r>
            <a:r>
              <a:rPr lang="en-US" sz="3600" b="1" dirty="0">
                <a:latin typeface="Calibri"/>
                <a:ea typeface="Calibri"/>
                <a:cs typeface="Calibri"/>
                <a:sym typeface="Calibri"/>
              </a:rPr>
              <a:t> Employment Characteristics</a:t>
            </a:r>
          </a:p>
        </p:txBody>
      </p:sp>
      <p:sp>
        <p:nvSpPr>
          <p:cNvPr id="2" name="Rectangle 1"/>
          <p:cNvSpPr/>
          <p:nvPr/>
        </p:nvSpPr>
        <p:spPr>
          <a:xfrm>
            <a:off x="560832" y="1769572"/>
            <a:ext cx="10021824" cy="2803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Working undermines personal life</a:t>
            </a:r>
          </a:p>
          <a:p>
            <a:pPr lv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ct val="250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(e.g., not enough time for friends, family, work colleagues, etc.)</a:t>
            </a:r>
          </a:p>
          <a:p>
            <a:pPr lvl="0">
              <a:lnSpc>
                <a:spcPct val="70000"/>
              </a:lnSpc>
              <a:buClr>
                <a:srgbClr val="000000"/>
              </a:buClr>
              <a:buSzPct val="25000"/>
            </a:pPr>
            <a:endParaRPr lang="en-US" sz="2400" b="1" dirty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70000"/>
              </a:lnSpc>
              <a:buClr>
                <a:srgbClr val="000000"/>
              </a:buClr>
              <a:buSzPct val="25000"/>
            </a:pPr>
            <a:endParaRPr lang="en-US" sz="2400" b="1" dirty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70000"/>
              </a:lnSpc>
              <a:buClr>
                <a:srgbClr val="000000"/>
              </a:buClr>
              <a:buSzPct val="25000"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5. Employment obstructs sleep</a:t>
            </a: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70000"/>
              </a:lnSpc>
              <a:buClr>
                <a:srgbClr val="000000"/>
              </a:buClr>
              <a:buSzPct val="250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(e.g., inadequate amount of sleep)</a:t>
            </a:r>
          </a:p>
          <a:p>
            <a:pPr lvl="0">
              <a:lnSpc>
                <a:spcPct val="70000"/>
              </a:lnSpc>
              <a:buClr>
                <a:srgbClr val="000000"/>
              </a:buClr>
              <a:buSzPct val="25000"/>
            </a:pP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70000"/>
              </a:lnSpc>
              <a:spcBef>
                <a:spcPts val="1000"/>
              </a:spcBef>
              <a:buClr>
                <a:srgbClr val="000000"/>
              </a:buClr>
              <a:buSzPct val="25000"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6. Having a job increases stress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>
              <a:lnSpc>
                <a:spcPct val="70000"/>
              </a:lnSpc>
              <a:spcBef>
                <a:spcPts val="1000"/>
              </a:spcBef>
              <a:buClr>
                <a:srgbClr val="000000"/>
              </a:buClr>
              <a:buSzPct val="25000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(e.g., bringing work home, workload high)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18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3480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231056" y="1243584"/>
            <a:ext cx="11442300" cy="50215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rtl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1. Flexibility    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if nothing to do at work-allow student to do homework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work around school schedule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allow students to take more time off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allow self scheduling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2. Understanding of Student Status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prioritize school over work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3. Increase Benefits 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tuition reimbursement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offer scholarships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offer health insurance</a:t>
            </a:r>
            <a:endParaRPr sz="24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53568" y="241725"/>
            <a:ext cx="11850624" cy="6726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Improve Employment to Maximize Student Success</a:t>
            </a:r>
            <a:endParaRPr lang="en-US" sz="32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19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/>
              <a:t>College Student Employment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1417637"/>
            <a:ext cx="11106912" cy="4708663"/>
          </a:xfrm>
        </p:spPr>
        <p:txBody>
          <a:bodyPr anchor="ctr"/>
          <a:lstStyle/>
          <a:p>
            <a:pPr marL="76200" lvl="0" indent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None/>
            </a:pPr>
            <a:r>
              <a:rPr lang="en-US" sz="2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The number of students working while enrolled in college as well as the number of hours they work has increased over the past few decades</a:t>
            </a:r>
          </a:p>
          <a:p>
            <a:pPr marL="76200" lvl="0" indent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None/>
            </a:pPr>
            <a:r>
              <a:rPr lang="en-US" sz="2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	(Logan, Hughes, Logan, 2015)</a:t>
            </a:r>
          </a:p>
          <a:p>
            <a:pPr marL="76200" lvl="0" indent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None/>
            </a:pPr>
            <a:endParaRPr lang="en-US" sz="280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6200" indent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None/>
            </a:pPr>
            <a:r>
              <a:rPr lang="en-US" sz="2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Factors influencing increased employment (U.S. Census Data, 2010)	higher costs of attending college</a:t>
            </a:r>
          </a:p>
          <a:p>
            <a:pPr marL="76200" indent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None/>
            </a:pPr>
            <a:r>
              <a:rPr lang="en-US" sz="2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	increased student loan debt</a:t>
            </a:r>
          </a:p>
          <a:p>
            <a:pPr marL="76200" indent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None/>
            </a:pPr>
            <a:r>
              <a:rPr lang="en-US" sz="2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	increased number of commuter and nontraditional students</a:t>
            </a:r>
          </a:p>
          <a:p>
            <a:pPr marL="76200" lvl="0" indent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None/>
            </a:pPr>
            <a:endParaRPr lang="en-US" sz="280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6200" lvl="0" indent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None/>
            </a:pPr>
            <a:r>
              <a:rPr lang="en-US" sz="2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Many college students work at least part-time and many full-time while also taking classes, participating in extra-curricular and volunteer activities, and attending to their personal relationships (families, friendships).</a:t>
            </a:r>
          </a:p>
          <a:p>
            <a:pPr marL="203200" indent="0">
              <a:buNone/>
            </a:pP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4422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231056" y="1524000"/>
            <a:ext cx="11442300" cy="47411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4. Enhancing learning</a:t>
            </a:r>
          </a:p>
          <a:p>
            <a:pPr marL="0" lv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give us more responsibility</a:t>
            </a:r>
          </a:p>
          <a:p>
            <a:pPr marL="0" lv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give us opportunity to organize events</a:t>
            </a:r>
          </a:p>
          <a:p>
            <a:pPr marL="0" lvl="0" inden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help us develop skills that will apply to future career </a:t>
            </a:r>
          </a:p>
          <a:p>
            <a:pPr marL="0" lvl="0" indent="0" rtl="0">
              <a:lnSpc>
                <a:spcPct val="70000"/>
              </a:lnSpc>
              <a:spcBef>
                <a:spcPts val="0"/>
              </a:spcBef>
              <a:buNone/>
            </a:pPr>
            <a:endParaRPr lang="en-US" sz="24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5. Increasing pay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0" lvl="0" indent="0" rtl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6. Hiring more employees </a:t>
            </a: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students having to come in to cover for shortages</a:t>
            </a: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students having to work too many hours</a:t>
            </a:r>
          </a:p>
          <a:p>
            <a:pPr marL="0" lvl="0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	both above interrupt life-personal, school, extracurricular, volunteering</a:t>
            </a:r>
            <a:endParaRPr sz="24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53568" y="241724"/>
            <a:ext cx="11850624" cy="9530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Improve Employment to Maximize Student Success</a:t>
            </a:r>
            <a:endParaRPr lang="en-US" sz="32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20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2159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70703" y="171250"/>
            <a:ext cx="109830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Frequency and Percentage of </a:t>
            </a:r>
            <a:r>
              <a:rPr lang="en-US" sz="3600" b="1" i="0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Positive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Responses by Category</a:t>
            </a:r>
            <a:endParaRPr lang="en-US" sz="3600" b="1" i="0" u="none" strike="noStrike" cap="none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1" name="Shape 201"/>
          <p:cNvGraphicFramePr/>
          <p:nvPr>
            <p:extLst>
              <p:ext uri="{D42A27DB-BD31-4B8C-83A1-F6EECF244321}">
                <p14:modId xmlns:p14="http://schemas.microsoft.com/office/powerpoint/2010/main" val="3847578735"/>
              </p:ext>
            </p:extLst>
          </p:nvPr>
        </p:nvGraphicFramePr>
        <p:xfrm>
          <a:off x="499750" y="1654875"/>
          <a:ext cx="8829675" cy="4128516"/>
        </p:xfrm>
        <a:graphic>
          <a:graphicData uri="http://schemas.openxmlformats.org/drawingml/2006/table">
            <a:tbl>
              <a:tblPr>
                <a:noFill/>
                <a:tableStyleId>{2B4FAD54-565A-49BA-9501-384DFBD3BD96}</a:tableStyleId>
              </a:tblPr>
              <a:tblGrid>
                <a:gridCol w="482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Category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Frequency</a:t>
                      </a:r>
                    </a:p>
                  </a:txBody>
                  <a:tcPr marL="28575" marR="28575" marT="19050" marB="1905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Percentage</a:t>
                      </a:r>
                    </a:p>
                  </a:txBody>
                  <a:tcPr marL="28575" marR="28575" marT="19050" marB="19050" anchor="b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Increase Flexibility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Skill Building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Building Friendships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769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Increase Empathy of Student Status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More Pay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Networking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Pleasant Environment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New Experiences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21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370703" y="365125"/>
            <a:ext cx="10983097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Frequency and Percentage of </a:t>
            </a:r>
            <a:r>
              <a:rPr lang="en-US" sz="3600" b="1" i="0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Negative</a:t>
            </a:r>
            <a:r>
              <a:rPr lang="en-US" sz="3600" b="1" i="0" u="none" strike="noStrike" cap="none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 Responses by Category</a:t>
            </a:r>
          </a:p>
        </p:txBody>
      </p:sp>
      <p:graphicFrame>
        <p:nvGraphicFramePr>
          <p:cNvPr id="207" name="Shape 207"/>
          <p:cNvGraphicFramePr/>
          <p:nvPr>
            <p:extLst>
              <p:ext uri="{D42A27DB-BD31-4B8C-83A1-F6EECF244321}">
                <p14:modId xmlns:p14="http://schemas.microsoft.com/office/powerpoint/2010/main" val="3675369986"/>
              </p:ext>
            </p:extLst>
          </p:nvPr>
        </p:nvGraphicFramePr>
        <p:xfrm>
          <a:off x="572650" y="1633700"/>
          <a:ext cx="8876151" cy="3248132"/>
        </p:xfrm>
        <a:graphic>
          <a:graphicData uri="http://schemas.openxmlformats.org/drawingml/2006/table">
            <a:tbl>
              <a:tblPr>
                <a:noFill/>
                <a:tableStyleId>{2B4FAD54-565A-49BA-9501-384DFBD3BD96}</a:tableStyleId>
              </a:tblPr>
              <a:tblGrid>
                <a:gridCol w="4842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8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5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788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Category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Frequency</a:t>
                      </a:r>
                    </a:p>
                  </a:txBody>
                  <a:tcPr marL="28575" marR="28575" marT="19050" marB="1905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Percentage</a:t>
                      </a:r>
                    </a:p>
                  </a:txBody>
                  <a:tcPr marL="28575" marR="28575" marT="19050" marB="19050" anchor="b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566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Scheduling Problems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89%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566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Inability to Get Involved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566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Decrease Personal Life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566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Decrease Sleep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566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Conflict with Coworkers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566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Increase Stress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22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321276" y="365126"/>
            <a:ext cx="11032524" cy="9323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dirty="0">
                <a:latin typeface="Calibri"/>
                <a:ea typeface="Calibri"/>
                <a:cs typeface="Calibri"/>
                <a:sym typeface="Calibri"/>
              </a:rPr>
              <a:t>Frequency and </a:t>
            </a:r>
            <a:r>
              <a:rPr lang="en-US" sz="3600" b="1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Percentage of Employment Conditions to Improve </a:t>
            </a:r>
            <a:r>
              <a:rPr lang="en-US" sz="36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Success</a:t>
            </a:r>
            <a:r>
              <a:rPr lang="en-US" sz="3600" b="1" dirty="0">
                <a:solidFill>
                  <a:schemeClr val="bg2"/>
                </a:solidFill>
                <a:latin typeface="Calibri"/>
                <a:ea typeface="Calibri"/>
                <a:cs typeface="Calibri"/>
                <a:sym typeface="Calibri"/>
              </a:rPr>
              <a:t> Responses by Category</a:t>
            </a:r>
          </a:p>
        </p:txBody>
      </p:sp>
      <p:graphicFrame>
        <p:nvGraphicFramePr>
          <p:cNvPr id="213" name="Shape 213"/>
          <p:cNvGraphicFramePr/>
          <p:nvPr>
            <p:extLst>
              <p:ext uri="{D42A27DB-BD31-4B8C-83A1-F6EECF244321}">
                <p14:modId xmlns:p14="http://schemas.microsoft.com/office/powerpoint/2010/main" val="3030074384"/>
              </p:ext>
            </p:extLst>
          </p:nvPr>
        </p:nvGraphicFramePr>
        <p:xfrm>
          <a:off x="434050" y="1791100"/>
          <a:ext cx="8829675" cy="3211068"/>
        </p:xfrm>
        <a:graphic>
          <a:graphicData uri="http://schemas.openxmlformats.org/drawingml/2006/table">
            <a:tbl>
              <a:tblPr>
                <a:noFill/>
                <a:tableStyleId>{2B4FAD54-565A-49BA-9501-384DFBD3BD96}</a:tableStyleId>
              </a:tblPr>
              <a:tblGrid>
                <a:gridCol w="506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Category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Frequency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Percentage</a:t>
                      </a:r>
                    </a:p>
                  </a:txBody>
                  <a:tcPr marL="28575" marR="28575" marT="19050" marB="19050" anchor="b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Increase Flexibility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64%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Increase Empathy of Student Status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Provide More Benefits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More Pay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Greater Learning of Skills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Hire More People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1%</a:t>
                      </a: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23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963083" y="4406900"/>
            <a:ext cx="10363200" cy="13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24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>
                <a:latin typeface="Calibri" panose="020F0502020204030204" pitchFamily="34" charset="0"/>
              </a:rPr>
              <a:t>Interpretation of Results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dirty="0">
                <a:latin typeface="Calibri" panose="020F0502020204030204" pitchFamily="34" charset="0"/>
              </a:rPr>
              <a:t>Students evidenced a lot of work-school conflict and some detrimental effects of juggling the demands of work with their other roles</a:t>
            </a:r>
          </a:p>
          <a:p>
            <a:pPr marL="20320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203200" indent="0">
              <a:buNone/>
            </a:pPr>
            <a:r>
              <a:rPr lang="en-US" dirty="0">
                <a:latin typeface="Calibri" panose="020F0502020204030204" pitchFamily="34" charset="0"/>
              </a:rPr>
              <a:t>Consistent with job facilitation theory, students also gleaned positive outcomes from their employment, particularly if their employer provided flexibility and opportunities for learning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25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55726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370703" y="365125"/>
            <a:ext cx="11343501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Limitations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370703" y="2521505"/>
            <a:ext cx="11343501" cy="36554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1910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Calibri"/>
            </a:pPr>
            <a:r>
              <a:rPr lang="en-US" sz="2800" dirty="0">
                <a:latin typeface="Calibri" panose="020F0502020204030204" pitchFamily="34" charset="0"/>
              </a:rPr>
              <a:t>Though one-on-one interviews are time-intensive and rich, the data are self reported and potentially subject to positive impression management</a:t>
            </a:r>
          </a:p>
          <a:p>
            <a:pPr marL="457200" lvl="0" indent="-41910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Calibri"/>
            </a:pPr>
            <a:r>
              <a:rPr lang="en-US" sz="2800" dirty="0">
                <a:latin typeface="Calibri" panose="020F0502020204030204" pitchFamily="34" charset="0"/>
              </a:rPr>
              <a:t>Need to collect more data, especially on college students with more diverse backgrounds</a:t>
            </a:r>
          </a:p>
          <a:p>
            <a:pPr marL="457200" lvl="0" indent="-41910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Calibri"/>
            </a:pPr>
            <a:r>
              <a:rPr lang="en-US" sz="2800" dirty="0">
                <a:latin typeface="Calibri" panose="020F0502020204030204" pitchFamily="34" charset="0"/>
              </a:rPr>
              <a:t>Study would be strengthened by explicit linkage of this qualitative data with quantitative data as well as measurable behavioral data (e.g., numbers of class absences)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87500"/>
              <a:buFont typeface="Arial"/>
              <a:buNone/>
            </a:pPr>
            <a:endParaRPr dirty="0"/>
          </a:p>
        </p:txBody>
      </p:sp>
      <p:pic>
        <p:nvPicPr>
          <p:cNvPr id="244" name="Shape 2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3381" y="133856"/>
            <a:ext cx="2895852" cy="23876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26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370703" y="365125"/>
            <a:ext cx="11343501" cy="11101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Future Research </a:t>
            </a:r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291503" y="1366300"/>
            <a:ext cx="11343600" cy="4997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indent="-241300">
              <a:lnSpc>
                <a:spcPct val="90000"/>
              </a:lnSpc>
              <a:spcBef>
                <a:spcPts val="0"/>
              </a:spcBef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Link perceptions of employment characteristics to a variety of quantitative measures to determine whether there is an ideal set of characteristics that promote the highest level of learning, success and well-being</a:t>
            </a:r>
          </a:p>
          <a:p>
            <a:pPr marL="228600" indent="-241300">
              <a:lnSpc>
                <a:spcPct val="90000"/>
              </a:lnSpc>
              <a:spcBef>
                <a:spcPts val="0"/>
              </a:spcBef>
            </a:pPr>
            <a:endParaRPr lang="en-US" sz="2800" dirty="0">
              <a:latin typeface="Calibri"/>
              <a:ea typeface="Calibri"/>
              <a:cs typeface="Calibri"/>
              <a:sym typeface="Calibri"/>
            </a:endParaRPr>
          </a:p>
          <a:p>
            <a:pPr marL="228600" indent="-241300">
              <a:lnSpc>
                <a:spcPct val="90000"/>
              </a:lnSpc>
              <a:spcBef>
                <a:spcPts val="0"/>
              </a:spcBef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Examine the flexibility of employment simultaneously with the effect of the number of hours worked on college student stress, well-being and academic success. Can students work more hours if hours are flexible?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en-US" sz="2800" dirty="0"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41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Compare standard, quantitative college student questionnaires to information gathered in a qualitative phenomenological approach. Should additional or different questions be added to these typically used instruments or should qualitative data be gathered from students at regular intervals</a:t>
            </a:r>
          </a:p>
          <a:p>
            <a:pPr marL="228600" marR="0" lvl="0" indent="-241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en-US" sz="3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27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370703" y="365125"/>
            <a:ext cx="11343501" cy="7443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</a:t>
            </a:r>
            <a:r>
              <a:rPr lang="en-US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251624" y="947741"/>
            <a:ext cx="11940376" cy="52303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student employment is a reality and some degree of work-school conflict and stress is inevitable</a:t>
            </a:r>
          </a:p>
          <a:p>
            <a:pPr lvl="0">
              <a:spcBef>
                <a:spcPts val="0"/>
              </a:spcBef>
              <a:buNone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ensure the well-being of college students…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employers could be encouraged to provide:  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flexibility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understanding of student status 	 							opportunities for social interaction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opportunities to learn important skills</a:t>
            </a:r>
          </a:p>
          <a:p>
            <a:pPr lvl="0">
              <a:spcBef>
                <a:spcPts val="0"/>
              </a:spcBef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students should be encouraged to: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limit their work commitments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limit their class load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consider leaving employers who don’t provide flexibility and opportunities</a:t>
            </a: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7" name="Shape 257" descr="Image result for college student succes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89540" y="1769576"/>
            <a:ext cx="2828544" cy="374842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28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title"/>
          </p:nvPr>
        </p:nvSpPr>
        <p:spPr>
          <a:xfrm>
            <a:off x="580768" y="365125"/>
            <a:ext cx="10773031" cy="6023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 to Dr. Lisa Scherer and My Colleagues on Her Research Team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Questions?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29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920179"/>
          </a:xfrm>
        </p:spPr>
        <p:txBody>
          <a:bodyPr/>
          <a:lstStyle/>
          <a:p>
            <a:pPr algn="l"/>
            <a:r>
              <a:rPr lang="en-US" sz="3600" b="1" dirty="0">
                <a:latin typeface="Calibri" panose="020F0502020204030204" pitchFamily="34" charset="0"/>
              </a:rPr>
              <a:t>Effects of College Student Employment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104" y="1341120"/>
            <a:ext cx="11131296" cy="4785180"/>
          </a:xfrm>
        </p:spPr>
        <p:txBody>
          <a:bodyPr/>
          <a:lstStyle/>
          <a:p>
            <a:pPr marL="203200" indent="0">
              <a:buNone/>
            </a:pPr>
            <a:r>
              <a:rPr lang="en-US" sz="2400" b="1" dirty="0">
                <a:latin typeface="Calibri" panose="020F0502020204030204" pitchFamily="34" charset="0"/>
              </a:rPr>
              <a:t>Negative Effects 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</a:rPr>
              <a:t>(Markel, &amp; Frone, 1978; McNall &amp; Michel, 2011) </a:t>
            </a:r>
          </a:p>
          <a:p>
            <a:pPr marL="635000" lvl="1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   Greater attrition</a:t>
            </a:r>
          </a:p>
          <a:p>
            <a:pPr marL="635000" lvl="1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Increased time to graduate</a:t>
            </a:r>
          </a:p>
          <a:p>
            <a:pPr marL="635000" lvl="1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Lower grades</a:t>
            </a:r>
          </a:p>
          <a:p>
            <a:pPr marL="635000" lvl="1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Decreases in physical health, especially sleep</a:t>
            </a:r>
          </a:p>
          <a:p>
            <a:pPr marL="635000" lvl="1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Increases in mental health issues (depression, anxiety)</a:t>
            </a:r>
          </a:p>
          <a:p>
            <a:pPr marL="203200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203200" indent="0">
              <a:buNone/>
            </a:pPr>
            <a:r>
              <a:rPr lang="en-US" sz="2400" b="1" dirty="0">
                <a:latin typeface="Calibri" panose="020F0502020204030204" pitchFamily="34" charset="0"/>
              </a:rPr>
              <a:t>Positive Effects </a:t>
            </a:r>
            <a:r>
              <a:rPr lang="en-US" sz="2400" dirty="0">
                <a:latin typeface="Calibri" panose="020F0502020204030204" pitchFamily="34" charset="0"/>
              </a:rPr>
              <a:t>(Butler, 2007; Park &amp; Sprung, 2013)</a:t>
            </a:r>
          </a:p>
          <a:p>
            <a:pPr marL="635000" lvl="1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Learned skills and abilities </a:t>
            </a:r>
          </a:p>
          <a:p>
            <a:pPr marL="635000" lvl="1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Experience gleaned that helps secure future employment</a:t>
            </a:r>
          </a:p>
          <a:p>
            <a:pPr marL="635000" lvl="1" indent="0">
              <a:buNone/>
            </a:pPr>
            <a:r>
              <a:rPr lang="en-US" sz="2400" dirty="0"/>
              <a:t>	</a:t>
            </a:r>
          </a:p>
          <a:p>
            <a:pPr marL="635000" lvl="1" indent="0">
              <a:buNone/>
            </a:pPr>
            <a:r>
              <a:rPr lang="en-US" dirty="0"/>
              <a:t>	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11397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247135" y="365125"/>
            <a:ext cx="11106664" cy="10491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References</a:t>
            </a: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333632" y="365125"/>
            <a:ext cx="11623906" cy="6492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Butler, A. B. (2007). Job characteristics and college performance and attitudes: A model of work-school conflict and facilitation. </a:t>
            </a:r>
            <a:r>
              <a:rPr lang="en-US" sz="1800" i="1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Journal of Applied Psychology</a:t>
            </a: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i="1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92</a:t>
            </a: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(2), 500-510. doi:10.1037/0021-9010.92.2.500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 dirty="0" err="1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Greenhaus</a:t>
            </a: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, J.H., &amp;  </a:t>
            </a:r>
            <a:r>
              <a:rPr lang="en-US" sz="1800" dirty="0" err="1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Buetell</a:t>
            </a: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 , N. J. (1986). Sources of conflict between work and family roles. </a:t>
            </a:r>
            <a:r>
              <a:rPr lang="en-US" sz="1800" i="1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Academy of Management Review, 10</a:t>
            </a: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(1), 76-88. </a:t>
            </a:r>
            <a:r>
              <a:rPr lang="en-US" sz="1800" dirty="0" err="1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doi</a:t>
            </a: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: 10.5465/AMR.1985.4277352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Kahn, R. L., Wolfe, D. M., Quinn, R. P., </a:t>
            </a:r>
            <a:r>
              <a:rPr lang="en-US" sz="1800" dirty="0" err="1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Snoek</a:t>
            </a: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, J. D., &amp; Rosenthal, R. A. (1964). </a:t>
            </a:r>
            <a:r>
              <a:rPr lang="en-US" sz="1800" i="1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Organizational stress: Studies in role conflict and ambiguity</a:t>
            </a: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. New York: Wiley.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Logan, J., Hughes, T., &amp; Logan, B. (2016). Overworked? An observation of the relationship between student employment and academic performance. </a:t>
            </a:r>
            <a:r>
              <a:rPr lang="en-US" sz="1800" i="1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Journal of College Student Retention: Research, Theory And Practice</a:t>
            </a: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i="1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18</a:t>
            </a: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(3), 250-262. </a:t>
            </a:r>
            <a:r>
              <a:rPr lang="en-US" sz="1800" dirty="0" err="1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doi</a:t>
            </a: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: 10.1177/1521025115622777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Markel,  K. S., &amp; Frone, M. R. (1998). Job characteristics, work-school conflict, and school outcomes among adolescents: 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Testing a structural model. </a:t>
            </a:r>
            <a:r>
              <a:rPr lang="en-US" sz="1800" i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Journal of Applied Psychology, 83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(2), 277-287.  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http://dx.doi.org/10.1037/0021-9010.83.2.277</a:t>
            </a:r>
          </a:p>
          <a:p>
            <a:pPr marL="0" lv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30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247135" y="365125"/>
            <a:ext cx="11106664" cy="10491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References</a:t>
            </a: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333632" y="365125"/>
            <a:ext cx="11623906" cy="6492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US" sz="180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endParaRPr lang="en-US" sz="1800" dirty="0">
              <a:solidFill>
                <a:srgbClr val="333333"/>
              </a:solidFill>
              <a:latin typeface="Calibri"/>
              <a:cs typeface="Calibri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rgbClr val="333333"/>
                </a:solidFill>
                <a:latin typeface="Calibri"/>
                <a:cs typeface="Calibri"/>
              </a:rPr>
              <a:t>McNall, L.A. &amp; Michel, J.S. (2011). A Dispositional approach to work–school conflict and enrichment. Journal of Business and Psychology 26: 397. doi:10.1007/s10869-010-9187-0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endParaRPr lang="en-US" sz="1800" dirty="0">
              <a:solidFill>
                <a:srgbClr val="333333"/>
              </a:solidFill>
              <a:latin typeface="Calibri"/>
              <a:cs typeface="Calibri"/>
              <a:sym typeface="Calibri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rgbClr val="333333"/>
                </a:solidFill>
                <a:latin typeface="Calibri"/>
                <a:cs typeface="Calibri"/>
                <a:sym typeface="Calibri"/>
              </a:rPr>
              <a:t>Park, Y., &amp; Sprung, J. M. (2013). Work-school conflict and health outcomes: Beneficial resources for working college students. Journal of Occupational Health Psychology, 18(4), 384-94.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rgbClr val="333333"/>
                </a:solidFill>
                <a:latin typeface="Calibri"/>
                <a:cs typeface="Calibri"/>
                <a:sym typeface="Calibri"/>
              </a:rPr>
              <a:t>DOI: 10.1037/a0033614.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endParaRPr lang="en-US" sz="1800" dirty="0">
              <a:solidFill>
                <a:srgbClr val="333333"/>
              </a:solidFill>
              <a:latin typeface="Calibri"/>
              <a:cs typeface="Calibri"/>
              <a:sym typeface="Calibri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rgbClr val="333333"/>
                </a:solidFill>
                <a:latin typeface="Calibri"/>
                <a:cs typeface="Calibri"/>
                <a:sym typeface="Calibri"/>
              </a:rPr>
              <a:t>Rizzo, J.R., House, R. J., &amp; </a:t>
            </a:r>
            <a:r>
              <a:rPr lang="en-US" sz="1800" dirty="0" err="1">
                <a:solidFill>
                  <a:srgbClr val="333333"/>
                </a:solidFill>
                <a:latin typeface="Calibri"/>
                <a:cs typeface="Calibri"/>
                <a:sym typeface="Calibri"/>
              </a:rPr>
              <a:t>Lirtzman</a:t>
            </a:r>
            <a:r>
              <a:rPr lang="en-US" sz="1800" dirty="0">
                <a:solidFill>
                  <a:srgbClr val="333333"/>
                </a:solidFill>
                <a:latin typeface="Calibri"/>
                <a:cs typeface="Calibri"/>
                <a:sym typeface="Calibri"/>
              </a:rPr>
              <a:t>, 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S. I. (1970). Role conflict and ambiguity in complex organizations.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Administrative Science Quarterly, 15, 150-163. https://doi.org/10.2307/2391486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endParaRPr lang="en-US" sz="1800" dirty="0">
              <a:solidFill>
                <a:srgbClr val="333333"/>
              </a:solidFill>
              <a:latin typeface="Calibri"/>
              <a:cs typeface="Calibri"/>
              <a:sym typeface="Calibri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 dirty="0">
                <a:solidFill>
                  <a:srgbClr val="333333"/>
                </a:solidFill>
                <a:latin typeface="Calibri"/>
                <a:cs typeface="Calibri"/>
                <a:sym typeface="Calibri"/>
              </a:rPr>
              <a:t>U.S. Census Bureau (2010). Financial Report. Retrieved from https://www.census.gov.</a:t>
            </a:r>
            <a:endParaRPr sz="1800" dirty="0">
              <a:solidFill>
                <a:srgbClr val="333333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31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7181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218953" y="190900"/>
            <a:ext cx="115290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 of Study and Research Questions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50103" y="1207924"/>
            <a:ext cx="11491800" cy="51806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28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General 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 of Larger Study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0" marR="0" lvl="0" indent="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To understand the influence of college students’ experiences in 	different roles on their well-being from a phenomenological 	perspective 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24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Goals of This Study</a:t>
            </a: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	1. To examine college students’ perceptions of how their employers 	facilitate or hinder their ability to meet the demands of other roles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SzPct val="25000"/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	2. To assess college students’ suggestions for improving employment 	conditions to succeed in college 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	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21276" y="365125"/>
            <a:ext cx="11032524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dirty="0">
                <a:latin typeface="Calibri"/>
                <a:ea typeface="Calibri"/>
                <a:cs typeface="Calibri"/>
                <a:sym typeface="Calibri"/>
              </a:rPr>
              <a:t>Historically Relevant Theoretical Frameworks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21276" y="1825625"/>
            <a:ext cx="11032524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buNone/>
            </a:pPr>
            <a:endParaRPr sz="280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SzPct val="100000"/>
              <a:buFont typeface="Calibri"/>
            </a:pPr>
            <a:r>
              <a:rPr lang="en-US" sz="2800" b="1" u="sng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Role Conflict</a:t>
            </a:r>
            <a:r>
              <a:rPr lang="en-US" sz="2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: This theory suggests that demands from one role hurt or impede the ability to meet the demands in another role within a work organization (Kahn, 1964; Rizzo, House, &amp; </a:t>
            </a:r>
            <a:r>
              <a:rPr lang="en-US" sz="2800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Lirtzman</a:t>
            </a:r>
            <a:r>
              <a:rPr lang="en-US" sz="2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, 1970)</a:t>
            </a:r>
          </a:p>
          <a:p>
            <a:pPr marL="3810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SzPct val="100000"/>
              <a:buNone/>
            </a:pPr>
            <a:endParaRPr lang="en-US" sz="280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10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SzPct val="100000"/>
              <a:buNone/>
            </a:pPr>
            <a:endParaRPr lang="en-US" sz="280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SzPct val="100000"/>
              <a:buFont typeface="Calibri"/>
            </a:pPr>
            <a:r>
              <a:rPr lang="en-US" sz="2800" b="1" u="sng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Work-Family Conflict</a:t>
            </a:r>
            <a:r>
              <a:rPr lang="en-US" sz="2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: This is the extended role conflict theory to understanding inter-role conflict or conflict between meeting the demands of family versus work (</a:t>
            </a:r>
            <a:r>
              <a:rPr lang="en-US" sz="2800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Greenhaus</a:t>
            </a:r>
            <a:r>
              <a:rPr lang="en-US" sz="2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, &amp; </a:t>
            </a:r>
            <a:r>
              <a:rPr lang="en-US" sz="2800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Buetell</a:t>
            </a:r>
            <a:r>
              <a:rPr lang="en-US" sz="28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, 1986)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None/>
            </a:pPr>
            <a:endParaRPr sz="240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87500"/>
              <a:buFont typeface="Arial"/>
              <a:buNone/>
            </a:pP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21276" y="365125"/>
            <a:ext cx="11032524" cy="10979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dirty="0">
                <a:latin typeface="Calibri"/>
                <a:ea typeface="Calibri"/>
                <a:cs typeface="Calibri"/>
                <a:sym typeface="Calibri"/>
              </a:rPr>
              <a:t>Theoretical Frameworks: Work-School Conflict </a:t>
            </a:r>
            <a:br>
              <a:rPr lang="en-US" sz="36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dirty="0">
                <a:latin typeface="Calibri"/>
                <a:ea typeface="Calibri"/>
                <a:cs typeface="Calibri"/>
                <a:sym typeface="Calibri"/>
              </a:rPr>
              <a:t>and Work-School Facilitation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21276" y="1825625"/>
            <a:ext cx="11032524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SzPct val="100000"/>
              <a:buFont typeface="Calibri"/>
            </a:pPr>
            <a:r>
              <a:rPr lang="en-US" sz="3000" b="1" u="sng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Work-School Conflict</a:t>
            </a:r>
            <a:r>
              <a:rPr lang="en-US" sz="30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: This theory suggests that work interferes with the ability to meet college demands and college demands impede the ability to meet the demand of work (Markel, &amp; Frone, 1978) </a:t>
            </a:r>
          </a:p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SzPct val="100000"/>
              <a:buFont typeface="Calibri"/>
            </a:pPr>
            <a:endParaRPr lang="en-US" sz="300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SzPct val="100000"/>
              <a:buFont typeface="Calibri"/>
            </a:pPr>
            <a:r>
              <a:rPr lang="en-US" sz="3000" b="1" u="sng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Work-School Facilitation</a:t>
            </a:r>
            <a:r>
              <a:rPr lang="en-US" sz="30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: This theory suggests that work may help students perform better in a school situation (and thus be a resource) or work demands may be extra burdens (demand) on students (Butler, 2007).</a:t>
            </a:r>
          </a:p>
          <a:p>
            <a:pPr marL="1371600" marR="0" lvl="2" indent="-419100" algn="l" rtl="0">
              <a:lnSpc>
                <a:spcPct val="90000"/>
              </a:lnSpc>
              <a:spcBef>
                <a:spcPts val="0"/>
              </a:spcBef>
              <a:buClr>
                <a:srgbClr val="222222"/>
              </a:buClr>
              <a:buSzPct val="100000"/>
              <a:buFont typeface="Calibri"/>
            </a:pPr>
            <a:r>
              <a:rPr lang="en-US" sz="3000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College students both benefit and suffer from maintaining a job while in college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None/>
            </a:pPr>
            <a:endParaRPr sz="2400" dirty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87500"/>
              <a:buFont typeface="Arial"/>
              <a:buNone/>
            </a:pP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55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963083" y="4406900"/>
            <a:ext cx="10363200" cy="13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20129" y="365125"/>
            <a:ext cx="10933670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Methodological Approach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20129" y="1825625"/>
            <a:ext cx="10933670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19100" rtl="0">
              <a:lnSpc>
                <a:spcPct val="100000"/>
              </a:lnSpc>
              <a:spcBef>
                <a:spcPts val="640"/>
              </a:spcBef>
              <a:buSzPct val="100000"/>
              <a:buFont typeface="Calibri"/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Primarily a Phenomenological Qualitative Study meaning that the research refers to people’s perceptions of the meanings of events to gain a greater understanding of underlying reasons, opinions, and motivations</a:t>
            </a:r>
          </a:p>
          <a:p>
            <a:pPr marL="457200" lvl="0" indent="-419100" rtl="0">
              <a:lnSpc>
                <a:spcPct val="100000"/>
              </a:lnSpc>
              <a:spcBef>
                <a:spcPts val="640"/>
              </a:spcBef>
              <a:buSzPct val="100000"/>
              <a:buFont typeface="Calibri"/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This type of research provides real insights into problems and issues</a:t>
            </a:r>
          </a:p>
        </p:txBody>
      </p:sp>
      <p:pic>
        <p:nvPicPr>
          <p:cNvPr id="124" name="Shape 124" descr="Image result for qualitative study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53950" y="4482225"/>
            <a:ext cx="2847975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907987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475488"/>
            <a:ext cx="10936224" cy="6035040"/>
          </a:xfrm>
        </p:spPr>
        <p:txBody>
          <a:bodyPr/>
          <a:lstStyle/>
          <a:p>
            <a:pPr marL="203200" indent="0">
              <a:buNone/>
            </a:pPr>
            <a:r>
              <a:rPr lang="en-US" dirty="0">
                <a:latin typeface="Calibri" panose="020F0502020204030204" pitchFamily="34" charset="0"/>
              </a:rPr>
              <a:t>		    			  </a:t>
            </a:r>
            <a:r>
              <a:rPr lang="en-US" sz="2800" b="1" u="sng" dirty="0">
                <a:latin typeface="Calibri" panose="020F0502020204030204" pitchFamily="34" charset="0"/>
              </a:rPr>
              <a:t>Frequency</a:t>
            </a:r>
            <a:r>
              <a:rPr lang="en-US" sz="2800" dirty="0">
                <a:latin typeface="Calibri" panose="020F0502020204030204" pitchFamily="34" charset="0"/>
              </a:rPr>
              <a:t>	    </a:t>
            </a:r>
            <a:r>
              <a:rPr lang="en-US" sz="2800" b="1" u="sng" dirty="0">
                <a:latin typeface="Calibri" panose="020F0502020204030204" pitchFamily="34" charset="0"/>
              </a:rPr>
              <a:t>Percentage</a:t>
            </a:r>
          </a:p>
          <a:p>
            <a:pPr marL="20320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Gender</a:t>
            </a:r>
          </a:p>
          <a:p>
            <a:pPr marL="20320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	</a:t>
            </a:r>
            <a:r>
              <a:rPr lang="en-US" sz="2200" dirty="0">
                <a:latin typeface="Calibri" panose="020F0502020204030204" pitchFamily="34" charset="0"/>
              </a:rPr>
              <a:t>Female				27		87.1</a:t>
            </a:r>
          </a:p>
          <a:p>
            <a:pPr marL="203200" indent="0">
              <a:buNone/>
            </a:pPr>
            <a:r>
              <a:rPr lang="en-US" sz="2200" dirty="0">
                <a:latin typeface="Calibri" panose="020F0502020204030204" pitchFamily="34" charset="0"/>
              </a:rPr>
              <a:t>		Male				  4		12.9</a:t>
            </a:r>
          </a:p>
          <a:p>
            <a:pPr marL="20320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Race</a:t>
            </a:r>
          </a:p>
          <a:p>
            <a:pPr marL="20320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	</a:t>
            </a:r>
            <a:r>
              <a:rPr lang="en-US" sz="2200" dirty="0">
                <a:latin typeface="Calibri" panose="020F0502020204030204" pitchFamily="34" charset="0"/>
              </a:rPr>
              <a:t>Caucasian			23		74.19</a:t>
            </a:r>
          </a:p>
          <a:p>
            <a:pPr marL="203200" indent="0">
              <a:buNone/>
            </a:pPr>
            <a:r>
              <a:rPr lang="en-US" sz="2200" dirty="0">
                <a:latin typeface="Calibri" panose="020F0502020204030204" pitchFamily="34" charset="0"/>
              </a:rPr>
              <a:t>		Hispanic			  4		12.90</a:t>
            </a:r>
          </a:p>
          <a:p>
            <a:pPr marL="203200" indent="0">
              <a:buNone/>
            </a:pPr>
            <a:r>
              <a:rPr lang="en-US" sz="2200" dirty="0">
                <a:latin typeface="Calibri" panose="020F0502020204030204" pitchFamily="34" charset="0"/>
              </a:rPr>
              <a:t>		African-American		  3		  9.68</a:t>
            </a:r>
          </a:p>
          <a:p>
            <a:pPr marL="20320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Class Rank</a:t>
            </a:r>
          </a:p>
          <a:p>
            <a:pPr marL="20320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		</a:t>
            </a:r>
            <a:r>
              <a:rPr lang="en-US" sz="2200" dirty="0">
                <a:latin typeface="Calibri" panose="020F0502020204030204" pitchFamily="34" charset="0"/>
              </a:rPr>
              <a:t>Sophomore			  8		25.81</a:t>
            </a:r>
          </a:p>
          <a:p>
            <a:pPr marL="203200" indent="0">
              <a:buNone/>
            </a:pPr>
            <a:r>
              <a:rPr lang="en-US" sz="2200" dirty="0">
                <a:latin typeface="Calibri" panose="020F0502020204030204" pitchFamily="34" charset="0"/>
              </a:rPr>
              <a:t>		Junior				  8		25.81</a:t>
            </a:r>
          </a:p>
          <a:p>
            <a:pPr marL="203200" indent="0">
              <a:buNone/>
            </a:pPr>
            <a:r>
              <a:rPr lang="en-US" sz="2200" dirty="0">
                <a:latin typeface="Calibri" panose="020F0502020204030204" pitchFamily="34" charset="0"/>
              </a:rPr>
              <a:t>		Senior				14		45.16</a:t>
            </a:r>
          </a:p>
          <a:p>
            <a:pPr marL="203200" indent="0">
              <a:buNone/>
            </a:pPr>
            <a:r>
              <a:rPr lang="en-US" sz="2200" dirty="0">
                <a:latin typeface="Calibri" panose="020F0502020204030204" pitchFamily="34" charset="0"/>
              </a:rPr>
              <a:t>		Grad				  1		  0.03</a:t>
            </a:r>
          </a:p>
          <a:p>
            <a:pPr marL="203200" indent="0"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Gergen &amp; Scherer 2017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285199" y="6483275"/>
            <a:ext cx="1356737" cy="283285"/>
          </a:xfr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400" b="0" i="0" u="none" strike="noStrike" cap="none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60273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1620</Words>
  <Application>Microsoft Office PowerPoint</Application>
  <PresentationFormat>Widescreen</PresentationFormat>
  <Paragraphs>366</Paragraphs>
  <Slides>31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Default Design</vt:lpstr>
      <vt:lpstr>An Exploration of Employment Factors that Facilitate or Hinder Working College Students’ Academic Success</vt:lpstr>
      <vt:lpstr>College Student Employment</vt:lpstr>
      <vt:lpstr>Effects of College Student Employment</vt:lpstr>
      <vt:lpstr>Purpose of Study and Research Questions</vt:lpstr>
      <vt:lpstr>Historically Relevant Theoretical Frameworks</vt:lpstr>
      <vt:lpstr>Theoretical Frameworks: Work-School Conflict  and Work-School Facilitation</vt:lpstr>
      <vt:lpstr>Method</vt:lpstr>
      <vt:lpstr>General Methodological Approach</vt:lpstr>
      <vt:lpstr>Participants</vt:lpstr>
      <vt:lpstr>Participant Characteristics Germane to Study</vt:lpstr>
      <vt:lpstr>Data Collection Methodology</vt:lpstr>
      <vt:lpstr>Specific Questions</vt:lpstr>
      <vt:lpstr>Inter-Rater Coding Agreement</vt:lpstr>
      <vt:lpstr>Results</vt:lpstr>
      <vt:lpstr> Rating Categories: Helpful Employment Characteristics</vt:lpstr>
      <vt:lpstr> Rating Categories: Helpful Employment Characteristics</vt:lpstr>
      <vt:lpstr>Rating Categories: Detrimental Employment Characteristics</vt:lpstr>
      <vt:lpstr>Rating Categories: Detrimental Employment Characteristics</vt:lpstr>
      <vt:lpstr> How to Improve Employment to Maximize Student Success</vt:lpstr>
      <vt:lpstr> How to Improve Employment to Maximize Student Success</vt:lpstr>
      <vt:lpstr>Frequency and Percentage of Positive Responses by Category</vt:lpstr>
      <vt:lpstr>Frequency and Percentage of Negative Responses by Category</vt:lpstr>
      <vt:lpstr>Frequency and Percentage of Employment Conditions to Improve Success Responses by Category</vt:lpstr>
      <vt:lpstr>Discussion</vt:lpstr>
      <vt:lpstr>Interpretation of Results</vt:lpstr>
      <vt:lpstr>Limitations</vt:lpstr>
      <vt:lpstr>Future Research </vt:lpstr>
      <vt:lpstr>Conclusion</vt:lpstr>
      <vt:lpstr>Thank You to Dr. Lisa Scherer and My Colleagues on Her Research Team!  Questions?  </vt:lpstr>
      <vt:lpstr>Key References</vt:lpstr>
      <vt:lpstr>Key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Exploration of Employment Factors that Facilitate or Hinder Working College Students’ Academic Success</dc:title>
  <dc:creator>Lisa Scherer</dc:creator>
  <cp:lastModifiedBy>Lisa Scherer</cp:lastModifiedBy>
  <cp:revision>55</cp:revision>
  <dcterms:modified xsi:type="dcterms:W3CDTF">2018-10-09T23:15:45Z</dcterms:modified>
</cp:coreProperties>
</file>