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3"/>
    <p:restoredTop sz="76817" autoAdjust="0"/>
  </p:normalViewPr>
  <p:slideViewPr>
    <p:cSldViewPr snapToGrid="0" snapToObjects="1">
      <p:cViewPr varScale="1">
        <p:scale>
          <a:sx n="74" d="100"/>
          <a:sy n="74" d="100"/>
        </p:scale>
        <p:origin x="1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68BD2-3342-B845-8AD3-87F6C241D91C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5B3BE-C4C2-4940-879A-DFB62FF2D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3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5B3BE-C4C2-4940-879A-DFB62FF2DD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0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Photo credit: http://www.smc.edu/StudentServices/VeteransResourceCenter/Pages/New-Student-Veterans-to-SMC.aspx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5B3BE-C4C2-4940-879A-DFB62FF2DD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3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5B3BE-C4C2-4940-879A-DFB62FF2DD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4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5B3BE-C4C2-4940-879A-DFB62FF2DD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1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5B3BE-C4C2-4940-879A-DFB62FF2DD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3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5B3BE-C4C2-4940-879A-DFB62FF2DD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19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5B3BE-C4C2-4940-879A-DFB62FF2DD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17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5B3BE-C4C2-4940-879A-DFB62FF2DD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3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5B3BE-C4C2-4940-879A-DFB62FF2DD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9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3020969"/>
            <a:ext cx="8144134" cy="1373070"/>
          </a:xfrm>
        </p:spPr>
        <p:txBody>
          <a:bodyPr/>
          <a:lstStyle/>
          <a:p>
            <a:r>
              <a:rPr lang="en-US" sz="4400" dirty="0" smtClean="0"/>
              <a:t>A </a:t>
            </a:r>
            <a:r>
              <a:rPr lang="en-US" sz="4400" dirty="0" smtClean="0"/>
              <a:t>Wellness </a:t>
            </a:r>
            <a:r>
              <a:rPr lang="en-US" sz="4400" dirty="0"/>
              <a:t>A</a:t>
            </a:r>
            <a:r>
              <a:rPr lang="en-US" sz="4400" dirty="0" smtClean="0"/>
              <a:t>pproach </a:t>
            </a:r>
            <a:r>
              <a:rPr lang="en-US" sz="4400" dirty="0" smtClean="0"/>
              <a:t>to </a:t>
            </a:r>
            <a:r>
              <a:rPr lang="en-US" sz="4400" dirty="0" smtClean="0"/>
              <a:t>Investigating </a:t>
            </a:r>
            <a:r>
              <a:rPr lang="en-US" sz="4400" dirty="0"/>
              <a:t>S</a:t>
            </a:r>
            <a:r>
              <a:rPr lang="en-US" sz="4400" dirty="0" smtClean="0"/>
              <a:t>tudent </a:t>
            </a:r>
            <a:r>
              <a:rPr lang="en-US" sz="4400" dirty="0"/>
              <a:t>V</a:t>
            </a:r>
            <a:r>
              <a:rPr lang="en-US" sz="4400" dirty="0" smtClean="0"/>
              <a:t>eterans</a:t>
            </a:r>
            <a:r>
              <a:rPr lang="en-US" sz="4400" dirty="0" smtClean="0"/>
              <a:t>’ </a:t>
            </a:r>
            <a:r>
              <a:rPr lang="en-US" sz="4400" dirty="0" smtClean="0"/>
              <a:t>Academic </a:t>
            </a:r>
            <a:r>
              <a:rPr lang="en-US" sz="4400" dirty="0" smtClean="0"/>
              <a:t>and </a:t>
            </a:r>
            <a:r>
              <a:rPr lang="en-US" sz="4400" dirty="0" smtClean="0"/>
              <a:t>Career </a:t>
            </a:r>
            <a:r>
              <a:rPr lang="en-US" sz="4400" dirty="0"/>
              <a:t>G</a:t>
            </a:r>
            <a:r>
              <a:rPr lang="en-US" sz="4400" dirty="0" smtClean="0"/>
              <a:t>oals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3511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Thomas Seguin</a:t>
            </a:r>
          </a:p>
          <a:p>
            <a:r>
              <a:rPr lang="en-US" dirty="0" smtClean="0"/>
              <a:t>Department: Counseling</a:t>
            </a:r>
            <a:endParaRPr lang="en-US" dirty="0" smtClean="0"/>
          </a:p>
          <a:p>
            <a:r>
              <a:rPr lang="en-US" dirty="0" smtClean="0"/>
              <a:t>Clinical Mental </a:t>
            </a:r>
            <a:r>
              <a:rPr lang="en-US" dirty="0" smtClean="0"/>
              <a:t>Health</a:t>
            </a:r>
          </a:p>
          <a:p>
            <a:r>
              <a:rPr lang="en-US" dirty="0" smtClean="0"/>
              <a:t>Faculty Advisor: Abby </a:t>
            </a:r>
            <a:r>
              <a:rPr lang="en-US" dirty="0" err="1" smtClean="0"/>
              <a:t>Bjornsen-Ramig</a:t>
            </a:r>
            <a:r>
              <a:rPr lang="en-US" dirty="0" smtClean="0"/>
              <a:t>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1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6621" y="4547278"/>
            <a:ext cx="5261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Contact: Thomas Seguin, B.A.</a:t>
            </a:r>
          </a:p>
          <a:p>
            <a:r>
              <a:rPr lang="en-US" sz="2800" dirty="0" smtClean="0"/>
              <a:t>		  </a:t>
            </a:r>
            <a:r>
              <a:rPr lang="en-US" sz="2800" dirty="0" err="1" smtClean="0"/>
              <a:t>tseguin@unomaha.edu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164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</a:t>
            </a:r>
            <a:r>
              <a:rPr lang="en-US" dirty="0" smtClean="0"/>
              <a:t>Student </a:t>
            </a:r>
            <a:r>
              <a:rPr lang="en-US" dirty="0"/>
              <a:t>V</a:t>
            </a:r>
            <a:r>
              <a:rPr lang="en-US" dirty="0" smtClean="0"/>
              <a:t>eterans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182" y="2232891"/>
            <a:ext cx="5080000" cy="386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322" y="2232891"/>
            <a:ext cx="412720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the purposes of this study: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Prior service (active duty, guard, reserve)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In higher education to earn a degree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r>
              <a:rPr lang="en-US" sz="2400" dirty="0" smtClean="0"/>
              <a:t>My focus: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Undergraduates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Non-retirees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</a:t>
            </a:r>
            <a:r>
              <a:rPr lang="en-US" dirty="0" smtClean="0"/>
              <a:t>Veteran </a:t>
            </a:r>
            <a:r>
              <a:rPr lang="en-US" dirty="0"/>
              <a:t>C</a:t>
            </a:r>
            <a:r>
              <a:rPr lang="en-US" dirty="0" smtClean="0"/>
              <a:t>areer </a:t>
            </a:r>
            <a:r>
              <a:rPr lang="en-US" dirty="0"/>
              <a:t>C</a:t>
            </a:r>
            <a:r>
              <a:rPr lang="en-US" dirty="0" smtClean="0"/>
              <a:t>ounseling</a:t>
            </a:r>
            <a:r>
              <a:rPr lang="en-US" dirty="0" smtClean="0"/>
              <a:t>, </a:t>
            </a:r>
            <a:r>
              <a:rPr lang="en-US" dirty="0" smtClean="0"/>
              <a:t>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547951" cy="3599316"/>
          </a:xfrm>
        </p:spPr>
        <p:txBody>
          <a:bodyPr>
            <a:normAutofit/>
          </a:bodyPr>
          <a:lstStyle/>
          <a:p>
            <a:r>
              <a:rPr lang="en-US" dirty="0" smtClean="0"/>
              <a:t>Pre-separation counseling</a:t>
            </a:r>
          </a:p>
          <a:p>
            <a:pPr lvl="1"/>
            <a:r>
              <a:rPr lang="en-US" sz="2400" dirty="0" smtClean="0"/>
              <a:t>Mandatory, </a:t>
            </a:r>
            <a:r>
              <a:rPr lang="en-US" sz="2400" dirty="0" err="1" smtClean="0"/>
              <a:t>DoL</a:t>
            </a:r>
            <a:r>
              <a:rPr lang="en-US" sz="2400" dirty="0" smtClean="0"/>
              <a:t> sponsored</a:t>
            </a:r>
          </a:p>
          <a:p>
            <a:r>
              <a:rPr lang="en-US" dirty="0" smtClean="0"/>
              <a:t>Academic counseling</a:t>
            </a:r>
          </a:p>
          <a:p>
            <a:pPr lvl="1"/>
            <a:r>
              <a:rPr lang="en-US" sz="2400" dirty="0" smtClean="0"/>
              <a:t>Success in school</a:t>
            </a:r>
          </a:p>
          <a:p>
            <a:r>
              <a:rPr lang="en-US" dirty="0" smtClean="0"/>
              <a:t>Veteran-specific services</a:t>
            </a:r>
          </a:p>
          <a:p>
            <a:pPr lvl="1"/>
            <a:r>
              <a:rPr lang="en-US" sz="2400" dirty="0" smtClean="0"/>
              <a:t>Office of Military and Veteran Services</a:t>
            </a:r>
          </a:p>
          <a:p>
            <a:pPr lvl="1"/>
            <a:r>
              <a:rPr lang="en-US" sz="2400" dirty="0" smtClean="0"/>
              <a:t>Student Veteran Organization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830" y="2092583"/>
            <a:ext cx="5333984" cy="384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is the </a:t>
            </a:r>
            <a:r>
              <a:rPr lang="en-US" dirty="0" smtClean="0"/>
              <a:t>New Paradigm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18801" y="1366679"/>
            <a:ext cx="4651941" cy="6020161"/>
          </a:xfrm>
        </p:spPr>
      </p:pic>
      <p:sp>
        <p:nvSpPr>
          <p:cNvPr id="5" name="TextBox 4"/>
          <p:cNvSpPr txBox="1"/>
          <p:nvPr/>
        </p:nvSpPr>
        <p:spPr>
          <a:xfrm>
            <a:off x="680321" y="2183137"/>
            <a:ext cx="4570551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900" dirty="0" smtClean="0"/>
              <a:t>Holistic modern approach to career counseling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</a:rPr>
              <a:t>Zikic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 &amp; Franklin, 2010) 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900" dirty="0"/>
              <a:t>Wellness in career counseling is linked to overall wellness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(Smith, Myers, &amp; Hensley, 2002;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</a:rPr>
              <a:t>Berríos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-Allison, 2011, Lawson &amp; Myers, 2011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900" dirty="0" smtClean="0"/>
              <a:t>The Indivisible Self Model of Wellness (IS-</a:t>
            </a:r>
            <a:r>
              <a:rPr lang="en-US" sz="1900" dirty="0" err="1" smtClean="0"/>
              <a:t>Wel</a:t>
            </a:r>
            <a:r>
              <a:rPr lang="en-US" sz="1900" dirty="0" smtClean="0"/>
              <a:t>) is an evidence-based model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(Myers &amp; Sweeney, 2005b)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900" dirty="0" smtClean="0"/>
              <a:t>5-Factor Wellness Inventory (5F-Wel)</a:t>
            </a:r>
            <a:r>
              <a:rPr lang="mr-IN" sz="1900" dirty="0" smtClean="0"/>
              <a:t>–</a:t>
            </a:r>
            <a:r>
              <a:rPr lang="en-US" sz="1900" dirty="0" smtClean="0"/>
              <a:t> Assessment based on IS-</a:t>
            </a:r>
            <a:r>
              <a:rPr lang="en-US" sz="1900" dirty="0" err="1" smtClean="0"/>
              <a:t>Wel</a:t>
            </a:r>
            <a:r>
              <a:rPr lang="en-US" sz="1900" dirty="0" smtClean="0"/>
              <a:t>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(Myers &amp; Sweeney,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2005a)</a:t>
            </a:r>
            <a:endParaRPr lang="en-US" sz="1900" dirty="0" smtClean="0"/>
          </a:p>
          <a:p>
            <a:pPr marL="285750" indent="-285750">
              <a:buFont typeface="Arial" charset="0"/>
              <a:buChar char="•"/>
            </a:pPr>
            <a:endParaRPr lang="en-US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730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is the </a:t>
            </a:r>
            <a:r>
              <a:rPr lang="en-US" dirty="0" smtClean="0"/>
              <a:t>New Paradigm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18801" y="1366679"/>
            <a:ext cx="4651941" cy="6020161"/>
          </a:xfrm>
        </p:spPr>
      </p:pic>
      <p:sp>
        <p:nvSpPr>
          <p:cNvPr id="5" name="TextBox 4"/>
          <p:cNvSpPr txBox="1"/>
          <p:nvPr/>
        </p:nvSpPr>
        <p:spPr>
          <a:xfrm>
            <a:off x="680321" y="2183137"/>
            <a:ext cx="457055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Little </a:t>
            </a:r>
            <a:r>
              <a:rPr lang="en-US" sz="2000" dirty="0" smtClean="0"/>
              <a:t>research exists on veterans and evidence-based wellness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(Heath, 2014)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Despite services, there is limited literature about student veterans’ career decision making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(Ghosh &amp; Fouad, 2016)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091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Tying it </a:t>
            </a:r>
            <a:r>
              <a:rPr lang="en-US" dirty="0"/>
              <a:t>A</a:t>
            </a:r>
            <a:r>
              <a:rPr lang="en-US" dirty="0" smtClean="0"/>
              <a:t>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874146"/>
          </a:xfrm>
        </p:spPr>
        <p:txBody>
          <a:bodyPr>
            <a:normAutofit/>
          </a:bodyPr>
          <a:lstStyle/>
          <a:p>
            <a:r>
              <a:rPr lang="en-US" dirty="0" smtClean="0"/>
              <a:t>Exploratory study </a:t>
            </a:r>
            <a:r>
              <a:rPr lang="mr-IN" dirty="0" smtClean="0"/>
              <a:t>–</a:t>
            </a:r>
            <a:r>
              <a:rPr lang="en-US" dirty="0" smtClean="0"/>
              <a:t> qualitative</a:t>
            </a:r>
          </a:p>
          <a:p>
            <a:r>
              <a:rPr lang="en-US" dirty="0" smtClean="0"/>
              <a:t>Research-based wellness assessment </a:t>
            </a:r>
            <a:r>
              <a:rPr lang="mr-IN" dirty="0" smtClean="0"/>
              <a:t>–</a:t>
            </a:r>
            <a:r>
              <a:rPr lang="en-US" dirty="0" smtClean="0"/>
              <a:t> quantitative</a:t>
            </a:r>
          </a:p>
          <a:p>
            <a:endParaRPr lang="en-US" dirty="0" smtClean="0"/>
          </a:p>
          <a:p>
            <a:r>
              <a:rPr lang="en-US" dirty="0" smtClean="0"/>
              <a:t>Mixed methods approach: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Questionnaire distributed to all student veterans for demographic data and intentional sampling (quantitative)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Schedule interviews with smaller sample (n=18)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Administer 5F-Wel assessment (quantitative) and conduct semi-structured interviews (qualitative)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735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</a:t>
            </a:r>
            <a:r>
              <a:rPr lang="en-US" dirty="0" smtClean="0"/>
              <a:t>So </a:t>
            </a:r>
            <a:r>
              <a:rPr lang="en-US" dirty="0"/>
              <a:t>F</a:t>
            </a:r>
            <a:r>
              <a:rPr lang="en-US" dirty="0" smtClean="0"/>
              <a:t>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37% of respondents said they are mostly attending college in order to receive education benefits (e.g. GI Bill)</a:t>
            </a:r>
          </a:p>
          <a:p>
            <a:r>
              <a:rPr lang="en-US" dirty="0" smtClean="0"/>
              <a:t>17% of respondents said they have not thought about their future careers or are not fairly certain they know what they want to do after graduation</a:t>
            </a:r>
          </a:p>
          <a:p>
            <a:r>
              <a:rPr lang="en-US" dirty="0" smtClean="0"/>
              <a:t>10% of respondents disagreed that their degree will help them attain a specific career goal</a:t>
            </a:r>
          </a:p>
          <a:p>
            <a:r>
              <a:rPr lang="en-US" dirty="0" smtClean="0"/>
              <a:t>80% of respondents are willing to participate in a follow-up interview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97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1" y="2087592"/>
            <a:ext cx="5877462" cy="4414523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400"/>
              </a:spcBef>
              <a:buNone/>
            </a:pPr>
            <a:r>
              <a:rPr lang="en-US" sz="1800" dirty="0" err="1"/>
              <a:t>Berríos</a:t>
            </a:r>
            <a:r>
              <a:rPr lang="en-US" sz="1800" dirty="0"/>
              <a:t>-Allison, A. C. (2011). Career support group for Latino/a college students. </a:t>
            </a:r>
            <a:r>
              <a:rPr lang="en-US" sz="1800" i="1" dirty="0"/>
              <a:t>Journal Of College Counseling</a:t>
            </a:r>
            <a:r>
              <a:rPr lang="en-US" sz="1800" dirty="0"/>
              <a:t>, </a:t>
            </a:r>
            <a:r>
              <a:rPr lang="en-US" sz="1800" i="1" dirty="0"/>
              <a:t>14</a:t>
            </a:r>
            <a:r>
              <a:rPr lang="en-US" sz="1800" dirty="0"/>
              <a:t>(1), </a:t>
            </a:r>
            <a:r>
              <a:rPr lang="en-US" sz="1800" dirty="0" smtClean="0"/>
              <a:t>80-95. doi:10.1002/j.2161-1882.2011.tb00065.x</a:t>
            </a:r>
          </a:p>
          <a:p>
            <a:pPr marL="457200" indent="-457200">
              <a:spcBef>
                <a:spcPts val="400"/>
              </a:spcBef>
              <a:buNone/>
            </a:pPr>
            <a:r>
              <a:rPr lang="en-US" sz="1800" dirty="0"/>
              <a:t>Ghosh, A., &amp; Fouad, N. A. (2016). Career transitions of student veterans. </a:t>
            </a:r>
            <a:r>
              <a:rPr lang="en-US" sz="1800" i="1" dirty="0"/>
              <a:t>Journal of Career Assessment, 24</a:t>
            </a:r>
            <a:r>
              <a:rPr lang="en-US" sz="1800" dirty="0"/>
              <a:t>(1), 99-111. doi:10.1177/1069072714568752</a:t>
            </a:r>
          </a:p>
          <a:p>
            <a:pPr marL="457200" indent="-457200">
              <a:spcBef>
                <a:spcPts val="400"/>
              </a:spcBef>
              <a:buNone/>
            </a:pPr>
            <a:r>
              <a:rPr lang="en-US" sz="1800" dirty="0"/>
              <a:t>Heath, W. M. (2014). </a:t>
            </a:r>
            <a:r>
              <a:rPr lang="en-US" sz="1800" i="1" dirty="0"/>
              <a:t>A wellness profile of student-veterans at 4-year higher education institutions: The role of gender, combat tours, and deployment (order no. 3665855)</a:t>
            </a:r>
            <a:r>
              <a:rPr lang="en-US" sz="1800" dirty="0"/>
              <a:t> (Doctor of Philosophy). Available from </a:t>
            </a:r>
            <a:r>
              <a:rPr lang="en-US" sz="1800" dirty="0" err="1"/>
              <a:t>Proquest</a:t>
            </a:r>
            <a:r>
              <a:rPr lang="en-US" sz="1800" dirty="0"/>
              <a:t> Dissertations and Theses Global. (1640906481).</a:t>
            </a:r>
          </a:p>
          <a:p>
            <a:pPr marL="457200" indent="-457200">
              <a:spcBef>
                <a:spcPts val="400"/>
              </a:spcBef>
              <a:buNone/>
            </a:pPr>
            <a:r>
              <a:rPr lang="en-US" sz="1800" dirty="0"/>
              <a:t>Lawson, G., &amp; Myers, J. E. (2011). Wellness, professional quality of life, and career-sustaining behaviors: What keeps us well? Journal of Counseling &amp; Development, </a:t>
            </a:r>
            <a:r>
              <a:rPr lang="en-US" sz="1800" i="1" dirty="0"/>
              <a:t>89</a:t>
            </a:r>
            <a:r>
              <a:rPr lang="en-US" sz="1800" dirty="0"/>
              <a:t>(2), 163-171. </a:t>
            </a:r>
          </a:p>
          <a:p>
            <a:pPr marL="0" indent="-457200">
              <a:spcBef>
                <a:spcPts val="400"/>
              </a:spcBef>
              <a:buNone/>
            </a:pPr>
            <a:endParaRPr lang="en-US" sz="1700" dirty="0"/>
          </a:p>
          <a:p>
            <a:pPr marL="0" indent="-457200">
              <a:spcBef>
                <a:spcPts val="400"/>
              </a:spcBef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6119003" y="2087592"/>
            <a:ext cx="57509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400"/>
              </a:spcBef>
            </a:pPr>
            <a:r>
              <a:rPr lang="en-US" dirty="0"/>
              <a:t>Myers, J. E., &amp; Sweeney, T. J. (2005). Five Factor Wellness Inventory. Palo Alto, CA: Mind Garden.</a:t>
            </a:r>
          </a:p>
          <a:p>
            <a:pPr marL="457200" indent="-457200">
              <a:spcBef>
                <a:spcPts val="400"/>
              </a:spcBef>
              <a:buNone/>
            </a:pPr>
            <a:r>
              <a:rPr lang="en-US" dirty="0" smtClean="0"/>
              <a:t>Myers</a:t>
            </a:r>
            <a:r>
              <a:rPr lang="en-US" dirty="0"/>
              <a:t>, J. E., &amp; Sweeney, T. J. (2005). The indivisible self: An evidence-based model of wellness (reprint). </a:t>
            </a:r>
            <a:r>
              <a:rPr lang="en-US" i="1" dirty="0"/>
              <a:t>The Journal of Individual Psychology</a:t>
            </a:r>
            <a:r>
              <a:rPr lang="en-US" dirty="0"/>
              <a:t>, 61(3), 269-279. </a:t>
            </a:r>
          </a:p>
          <a:p>
            <a:pPr marL="457200" indent="-457200">
              <a:spcBef>
                <a:spcPts val="400"/>
              </a:spcBef>
              <a:buNone/>
            </a:pPr>
            <a:r>
              <a:rPr lang="en-US" dirty="0"/>
              <a:t>Smith, S. L., Myers, J. E., &amp; Hensley, L. G. (2002). Putting more life into life career courses: The benefits of a holistic wellness model. </a:t>
            </a:r>
            <a:r>
              <a:rPr lang="en-US" i="1" dirty="0"/>
              <a:t>Journal of College Counseling, 5</a:t>
            </a:r>
            <a:r>
              <a:rPr lang="en-US" dirty="0"/>
              <a:t>(1), 90. </a:t>
            </a:r>
            <a:endParaRPr lang="en-US" dirty="0" smtClean="0"/>
          </a:p>
          <a:p>
            <a:pPr marL="457200" indent="-457200">
              <a:spcBef>
                <a:spcPts val="400"/>
              </a:spcBef>
              <a:buNone/>
            </a:pPr>
            <a:r>
              <a:rPr lang="en-US" dirty="0" err="1" smtClean="0"/>
              <a:t>Zikic</a:t>
            </a:r>
            <a:r>
              <a:rPr lang="en-US" dirty="0"/>
              <a:t>, J., &amp; Franklin, M. (2010). Enriching careers and lives: Introducing a positive, holistic, and narrative career counseling method that bridges theory and practice. </a:t>
            </a:r>
            <a:r>
              <a:rPr lang="en-US" i="1" dirty="0"/>
              <a:t>Journal of Employment Counseling, 47</a:t>
            </a:r>
            <a:r>
              <a:rPr lang="en-US" dirty="0"/>
              <a:t>(4), 180-189.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7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4926849" cy="4046675"/>
          </a:xfrm>
        </p:spPr>
        <p:txBody>
          <a:bodyPr>
            <a:normAutofit/>
          </a:bodyPr>
          <a:lstStyle/>
          <a:p>
            <a:r>
              <a:rPr lang="en-US" dirty="0" smtClean="0"/>
              <a:t>March </a:t>
            </a:r>
            <a:r>
              <a:rPr lang="mr-IN" dirty="0" smtClean="0"/>
              <a:t>–</a:t>
            </a:r>
            <a:r>
              <a:rPr lang="en-US" dirty="0" smtClean="0"/>
              <a:t> April </a:t>
            </a:r>
          </a:p>
          <a:p>
            <a:pPr lvl="1"/>
            <a:r>
              <a:rPr lang="en-US" dirty="0" smtClean="0"/>
              <a:t>Purchase </a:t>
            </a:r>
            <a:r>
              <a:rPr lang="en-US" dirty="0"/>
              <a:t>w</a:t>
            </a:r>
            <a:r>
              <a:rPr lang="en-US" dirty="0" smtClean="0"/>
              <a:t>ellness assessments</a:t>
            </a:r>
          </a:p>
          <a:p>
            <a:pPr lvl="1"/>
            <a:r>
              <a:rPr lang="en-US" dirty="0" smtClean="0"/>
              <a:t>Schedule interviews</a:t>
            </a:r>
          </a:p>
          <a:p>
            <a:r>
              <a:rPr lang="en-US" dirty="0" smtClean="0"/>
              <a:t>May </a:t>
            </a:r>
            <a:r>
              <a:rPr lang="mr-IN" dirty="0" smtClean="0"/>
              <a:t>–</a:t>
            </a:r>
            <a:r>
              <a:rPr lang="en-US" dirty="0" smtClean="0"/>
              <a:t> June </a:t>
            </a:r>
          </a:p>
          <a:p>
            <a:pPr lvl="1"/>
            <a:r>
              <a:rPr lang="en-US" dirty="0" smtClean="0"/>
              <a:t>Conduct interviews</a:t>
            </a:r>
          </a:p>
          <a:p>
            <a:pPr lvl="1"/>
            <a:r>
              <a:rPr lang="en-US" dirty="0" smtClean="0"/>
              <a:t>Transcribe and code interviews</a:t>
            </a:r>
          </a:p>
          <a:p>
            <a:r>
              <a:rPr lang="en-US" dirty="0" smtClean="0"/>
              <a:t>July </a:t>
            </a:r>
            <a:r>
              <a:rPr lang="mr-IN" dirty="0" smtClean="0"/>
              <a:t>–</a:t>
            </a:r>
            <a:r>
              <a:rPr lang="en-US" dirty="0" smtClean="0"/>
              <a:t> August </a:t>
            </a:r>
          </a:p>
          <a:p>
            <a:pPr lvl="1"/>
            <a:r>
              <a:rPr lang="en-US" dirty="0" smtClean="0"/>
              <a:t>Create results, discussion, conclusion sections</a:t>
            </a:r>
          </a:p>
          <a:p>
            <a:pPr lvl="1"/>
            <a:r>
              <a:rPr lang="en-US" dirty="0" smtClean="0"/>
              <a:t>Finalize thesis document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7251" y="2336872"/>
            <a:ext cx="5813353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September </a:t>
            </a:r>
            <a:r>
              <a:rPr lang="mr-IN" sz="2400" dirty="0"/>
              <a:t>–</a:t>
            </a:r>
            <a:r>
              <a:rPr lang="en-US" sz="2400" dirty="0"/>
              <a:t> October </a:t>
            </a:r>
          </a:p>
          <a:p>
            <a:pPr marL="8572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Defend thesis</a:t>
            </a:r>
          </a:p>
          <a:p>
            <a:pPr marL="8572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Prepare manuscript for journal </a:t>
            </a:r>
            <a:r>
              <a:rPr lang="en-US" sz="2000" dirty="0"/>
              <a:t>submission</a:t>
            </a:r>
          </a:p>
          <a:p>
            <a:pPr marL="4000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December 2017</a:t>
            </a:r>
          </a:p>
          <a:p>
            <a:pPr marL="8572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Graduation!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397739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1688</TotalTime>
  <Words>724</Words>
  <Application>Microsoft Macintosh PowerPoint</Application>
  <PresentationFormat>Widescreen</PresentationFormat>
  <Paragraphs>82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Mangal</vt:lpstr>
      <vt:lpstr>Trebuchet MS</vt:lpstr>
      <vt:lpstr>Wingdings</vt:lpstr>
      <vt:lpstr>Arial</vt:lpstr>
      <vt:lpstr>Berlin</vt:lpstr>
      <vt:lpstr>A Wellness Approach to Investigating Student Veterans’ Academic and Career Goals</vt:lpstr>
      <vt:lpstr>Who are Student Veterans?</vt:lpstr>
      <vt:lpstr>Student Veteran Career Counseling, Explained</vt:lpstr>
      <vt:lpstr>Wellness is the New Paradigm</vt:lpstr>
      <vt:lpstr>Wellness is the New Paradigm</vt:lpstr>
      <vt:lpstr>Tying it All Together</vt:lpstr>
      <vt:lpstr>Findings So Far</vt:lpstr>
      <vt:lpstr>References</vt:lpstr>
      <vt:lpstr>Next Steps</vt:lpstr>
      <vt:lpstr>Questions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wellness approach to investigating student veterans’ academic and career goals</dc:title>
  <dc:creator>Thomas Seguin</dc:creator>
  <cp:lastModifiedBy>Thomas Seguin</cp:lastModifiedBy>
  <cp:revision>27</cp:revision>
  <dcterms:created xsi:type="dcterms:W3CDTF">2017-02-23T13:49:53Z</dcterms:created>
  <dcterms:modified xsi:type="dcterms:W3CDTF">2017-02-27T19:32:35Z</dcterms:modified>
</cp:coreProperties>
</file>