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1"/>
  </p:notesMasterIdLst>
  <p:sldIdLst>
    <p:sldId id="256" r:id="rId2"/>
    <p:sldId id="257" r:id="rId3"/>
    <p:sldId id="267" r:id="rId4"/>
    <p:sldId id="281" r:id="rId5"/>
    <p:sldId id="264" r:id="rId6"/>
    <p:sldId id="258" r:id="rId7"/>
    <p:sldId id="270" r:id="rId8"/>
    <p:sldId id="260" r:id="rId9"/>
    <p:sldId id="271" r:id="rId10"/>
    <p:sldId id="273" r:id="rId11"/>
    <p:sldId id="275" r:id="rId12"/>
    <p:sldId id="276" r:id="rId13"/>
    <p:sldId id="274" r:id="rId14"/>
    <p:sldId id="277" r:id="rId15"/>
    <p:sldId id="280" r:id="rId16"/>
    <p:sldId id="286" r:id="rId17"/>
    <p:sldId id="266" r:id="rId18"/>
    <p:sldId id="265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6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9AE20-1DF9-4CDD-9E76-EBA7C010ECB0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7BAB-7B01-46BC-900C-9891B4E30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98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7BAB-7B01-46BC-900C-9891B4E30F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06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13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4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0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09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9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3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1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9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46008" y="6302326"/>
            <a:ext cx="1097280" cy="274320"/>
          </a:xfrm>
        </p:spPr>
        <p:txBody>
          <a:bodyPr/>
          <a:lstStyle/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3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6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292608" y="292608"/>
            <a:ext cx="8558784" cy="627278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142" y="6302326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25677F5-6427-4E06-9CBD-2B85E9DD05D6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2326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3042" y="6302326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C5399F-E576-42C7-93C2-68A3BDDDB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0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cap="none" dirty="0" smtClean="0"/>
              <a:t>Authenticity in College Classrooms</a:t>
            </a:r>
            <a:r>
              <a:rPr lang="en-US" sz="3200" cap="none" dirty="0"/>
              <a:t>:      </a:t>
            </a:r>
            <a:r>
              <a:rPr lang="en-US" sz="3200" cap="none" dirty="0" smtClean="0"/>
              <a:t>                           </a:t>
            </a:r>
            <a:r>
              <a:rPr lang="en-US" sz="3200" cap="none" dirty="0"/>
              <a:t>A Qualitative </a:t>
            </a:r>
            <a:r>
              <a:rPr lang="en-US" sz="3200" cap="none" dirty="0" smtClean="0"/>
              <a:t>Study Exploring Student Perceptions and Instructor Insights</a:t>
            </a:r>
            <a:br>
              <a:rPr lang="en-US" sz="3200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651938"/>
          </a:xfrm>
        </p:spPr>
        <p:txBody>
          <a:bodyPr>
            <a:noAutofit/>
          </a:bodyPr>
          <a:lstStyle/>
          <a:p>
            <a:r>
              <a:rPr lang="en-US" sz="1800" dirty="0"/>
              <a:t>Ursula </a:t>
            </a:r>
            <a:r>
              <a:rPr lang="en-US" sz="1800" dirty="0" smtClean="0"/>
              <a:t>VanAntwerp, Graduate Student, UNO GRACA Recipient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University of Nebraska </a:t>
            </a:r>
            <a:r>
              <a:rPr lang="en-US" sz="1800" dirty="0" smtClean="0"/>
              <a:t>- Omaha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3838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Thematic Analysis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Student Themes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Students identified as authentic instructors who: </a:t>
            </a:r>
          </a:p>
          <a:p>
            <a:pPr lvl="1"/>
            <a:r>
              <a:rPr lang="en-US" sz="2200" dirty="0" smtClean="0"/>
              <a:t>Shared common </a:t>
            </a:r>
            <a:r>
              <a:rPr lang="en-US" sz="2200" dirty="0" smtClean="0"/>
              <a:t>i</a:t>
            </a:r>
            <a:r>
              <a:rPr lang="en-US" sz="2200" dirty="0" smtClean="0"/>
              <a:t>nterests</a:t>
            </a:r>
          </a:p>
          <a:p>
            <a:pPr lvl="1"/>
            <a:r>
              <a:rPr lang="en-US" sz="2200" dirty="0" smtClean="0"/>
              <a:t>Exhibited interest in them</a:t>
            </a:r>
            <a:endParaRPr lang="en-US" sz="2200" dirty="0" smtClean="0"/>
          </a:p>
          <a:p>
            <a:pPr lvl="1"/>
            <a:r>
              <a:rPr lang="en-US" sz="2200" dirty="0" smtClean="0"/>
              <a:t>Behaved with self-confidence</a:t>
            </a:r>
            <a:endParaRPr lang="en-US" sz="2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Instructor Theme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dirty="0" smtClean="0"/>
              <a:t>Strong Self-Concept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62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Student Vignette                               Common Interest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</a:t>
            </a:r>
            <a:r>
              <a:rPr lang="en-US" sz="2800" dirty="0"/>
              <a:t>She will pick at your brain, saying, you said this to me. </a:t>
            </a:r>
            <a:r>
              <a:rPr lang="en-US" sz="2800" dirty="0" smtClean="0"/>
              <a:t>She </a:t>
            </a:r>
            <a:r>
              <a:rPr lang="en-US" sz="2800" dirty="0"/>
              <a:t>asks so many follow-up questions to make sure you understand what you just </a:t>
            </a:r>
            <a:r>
              <a:rPr lang="en-US" sz="2800" dirty="0" smtClean="0"/>
              <a:t>said, </a:t>
            </a:r>
            <a:r>
              <a:rPr lang="en-US" sz="2800" dirty="0"/>
              <a:t>and what’s going through your brain. I like people to challenge me, so I think that’s something we might have in common</a:t>
            </a:r>
            <a:r>
              <a:rPr lang="en-US" sz="2800" dirty="0" smtClean="0"/>
              <a:t>.” </a:t>
            </a:r>
          </a:p>
          <a:p>
            <a:pPr marL="0" indent="0" algn="r">
              <a:buNone/>
            </a:pPr>
            <a:r>
              <a:rPr lang="en-US" sz="2800" dirty="0" smtClean="0"/>
              <a:t>-Nicole, 22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663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Student Vignette - Personality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</a:t>
            </a:r>
            <a:r>
              <a:rPr lang="en-US" sz="2800" dirty="0"/>
              <a:t>Her energy, her passion for seeing qualities in others and bringing them out, I love seeing </a:t>
            </a:r>
            <a:r>
              <a:rPr lang="en-US" sz="2800" dirty="0" smtClean="0"/>
              <a:t>that, </a:t>
            </a:r>
            <a:r>
              <a:rPr lang="en-US" sz="2800" dirty="0"/>
              <a:t>and bringing that out in other people </a:t>
            </a:r>
            <a:r>
              <a:rPr lang="en-US" sz="2800" dirty="0" smtClean="0"/>
              <a:t>myself.”</a:t>
            </a:r>
          </a:p>
          <a:p>
            <a:pPr marL="0" indent="0" algn="r">
              <a:buNone/>
            </a:pPr>
            <a:r>
              <a:rPr lang="en-US" sz="2800" dirty="0" smtClean="0"/>
              <a:t>-Elle, 22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710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Student Vignette                                   Instructor Self-Confidence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“They </a:t>
            </a:r>
            <a:r>
              <a:rPr lang="en-US" sz="2800" dirty="0"/>
              <a:t>had a good foundation of who they were. It wasn’t a challenge for them to portray that in the classroom. They were just themselves. They were very secure in their personalities and in their </a:t>
            </a:r>
            <a:r>
              <a:rPr lang="en-US" sz="2800" dirty="0" smtClean="0"/>
              <a:t>teaching.”</a:t>
            </a:r>
          </a:p>
          <a:p>
            <a:pPr marL="0" indent="0" algn="r">
              <a:buNone/>
            </a:pPr>
            <a:r>
              <a:rPr lang="en-US" sz="2800" dirty="0" smtClean="0"/>
              <a:t>-Alaina, 24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776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Instructor Vignette – Strong Self-Concept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“I recognize that students don’t always accept or believe that they’re being treated fairly. Often students want to be the exception. I try to work very hard at being consistent.”</a:t>
            </a:r>
          </a:p>
          <a:p>
            <a:pPr marL="0" indent="0" algn="r">
              <a:buNone/>
            </a:pPr>
            <a:r>
              <a:rPr lang="en-US" sz="2800" dirty="0" smtClean="0"/>
              <a:t>-Dr. N, 59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897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Instructor Vignette – Strong Self-Concept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“One of my greatest strengths is that I think I’m present to my students. I work hard to be. I will physically think of myself as breathing in what they say.”</a:t>
            </a:r>
          </a:p>
          <a:p>
            <a:pPr marL="0" indent="0" algn="r">
              <a:buNone/>
            </a:pPr>
            <a:r>
              <a:rPr lang="en-US" sz="2800" dirty="0" smtClean="0"/>
              <a:t>-Dr. W, 53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81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05000"/>
            <a:ext cx="7680960" cy="3931920"/>
          </a:xfrm>
        </p:spPr>
        <p:txBody>
          <a:bodyPr/>
          <a:lstStyle/>
          <a:p>
            <a:r>
              <a:rPr lang="en-US" sz="2800" dirty="0" smtClean="0"/>
              <a:t>Study findings on instructor insights </a:t>
            </a:r>
            <a:r>
              <a:rPr lang="en-US" sz="2800" dirty="0" smtClean="0"/>
              <a:t>reinforce authentic leadership theory research (Northouse, 2013)</a:t>
            </a:r>
          </a:p>
          <a:p>
            <a:pPr lvl="1"/>
            <a:r>
              <a:rPr lang="en-US" sz="2400" dirty="0" smtClean="0"/>
              <a:t>Instructors are self-aware, utilize </a:t>
            </a:r>
            <a:r>
              <a:rPr lang="en-US" sz="2400" dirty="0"/>
              <a:t>moral perspective, balanced processing, and relational transparency </a:t>
            </a:r>
            <a:endParaRPr lang="en-US" sz="2400" dirty="0" smtClean="0"/>
          </a:p>
          <a:p>
            <a:r>
              <a:rPr lang="en-US" sz="2800" dirty="0" smtClean="0"/>
              <a:t>Study findings provide new insights on how students identify authentic instructors</a:t>
            </a:r>
            <a:endParaRPr lang="en-US" sz="2800" dirty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58008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Northouse, P. G. (2016). </a:t>
            </a:r>
            <a:r>
              <a:rPr lang="en-US" i="1" dirty="0"/>
              <a:t>Leadership: Theory and practice </a:t>
            </a:r>
            <a:r>
              <a:rPr lang="en-US" dirty="0"/>
              <a:t>(7th edition). Thousand Oaks, CA: Sage.</a:t>
            </a:r>
          </a:p>
        </p:txBody>
      </p:sp>
    </p:spTree>
    <p:extLst>
      <p:ext uri="{BB962C8B-B14F-4D97-AF65-F5344CB8AC3E}">
        <p14:creationId xmlns:p14="http://schemas.microsoft.com/office/powerpoint/2010/main" val="145780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Limitations and Future Research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 </a:t>
            </a:r>
            <a:r>
              <a:rPr lang="en-US" sz="2800" dirty="0" smtClean="0"/>
              <a:t>Limitations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600" dirty="0" smtClean="0"/>
              <a:t>Two </a:t>
            </a:r>
            <a:r>
              <a:rPr lang="en-US" sz="2600" dirty="0" smtClean="0"/>
              <a:t>Midwestern universities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600" dirty="0"/>
              <a:t> </a:t>
            </a:r>
            <a:r>
              <a:rPr lang="en-US" sz="2600" dirty="0" smtClean="0"/>
              <a:t>Group of participants small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600" dirty="0"/>
              <a:t> </a:t>
            </a:r>
            <a:r>
              <a:rPr lang="en-US" sz="2600" dirty="0" smtClean="0"/>
              <a:t>Participant diversity limited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600" dirty="0"/>
              <a:t> </a:t>
            </a:r>
            <a:r>
              <a:rPr lang="en-US" sz="2600" dirty="0" smtClean="0"/>
              <a:t>Instructors all communications </a:t>
            </a:r>
            <a:r>
              <a:rPr lang="en-US" sz="2600" dirty="0" smtClean="0"/>
              <a:t>teachers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600" dirty="0"/>
              <a:t> </a:t>
            </a:r>
            <a:r>
              <a:rPr lang="en-US" sz="2600" dirty="0" smtClean="0"/>
              <a:t>Researcher bias</a:t>
            </a:r>
            <a:endParaRPr lang="en-US" sz="2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 Future Research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sz="2600" dirty="0"/>
              <a:t> Exploring student authenticity as they become instructors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2600" dirty="0" smtClean="0"/>
          </a:p>
          <a:p>
            <a:pPr marL="274320" lvl="1" indent="0">
              <a:buNone/>
            </a:pPr>
            <a:endParaRPr lang="en-US" sz="2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339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05000"/>
            <a:ext cx="7680960" cy="39319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Avolio</a:t>
            </a:r>
            <a:r>
              <a:rPr lang="en-US" sz="2000" dirty="0"/>
              <a:t>, B.J., Gardner, W. L., Walumba, F. O., Luthans, F. &amp; May, D. R. (2004). Unlocking the mask: A look at the process by which authentic leaders impact follower attitudes and behavior. </a:t>
            </a:r>
            <a:r>
              <a:rPr lang="en-US" sz="2000" i="1" dirty="0"/>
              <a:t>The Leadership Quarterly, 15</a:t>
            </a:r>
            <a:r>
              <a:rPr lang="en-US" sz="2000" dirty="0"/>
              <a:t>, 801-823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    Avolio</a:t>
            </a:r>
            <a:r>
              <a:rPr lang="en-US" sz="2000" dirty="0"/>
              <a:t>, B. J., Walumba, F. O., &amp; Weber, T. J. (2009). Leadership: Current theories, research, and future directions. </a:t>
            </a:r>
            <a:r>
              <a:rPr lang="en-US" sz="2000" i="1" dirty="0"/>
              <a:t>Annual Review of Psychology, 60, </a:t>
            </a:r>
            <a:r>
              <a:rPr lang="en-US" sz="2000" dirty="0"/>
              <a:t>421-449. </a:t>
            </a:r>
            <a:r>
              <a:rPr lang="en-US" sz="2000" dirty="0" err="1"/>
              <a:t>doi</a:t>
            </a:r>
            <a:r>
              <a:rPr lang="en-US" sz="2000" dirty="0"/>
              <a:t>: </a:t>
            </a:r>
            <a:r>
              <a:rPr lang="en-US" sz="2000" dirty="0" smtClean="0"/>
              <a:t>10.1146/annurev.psych.60.110707.163621</a:t>
            </a:r>
          </a:p>
          <a:p>
            <a:pPr marL="0" indent="0"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Cerne</a:t>
            </a:r>
            <a:r>
              <a:rPr lang="en-US" sz="2000" dirty="0"/>
              <a:t>, M., </a:t>
            </a:r>
            <a:r>
              <a:rPr lang="en-US" sz="2000" dirty="0" err="1"/>
              <a:t>Dimovski</a:t>
            </a:r>
            <a:r>
              <a:rPr lang="en-US" sz="2000" dirty="0"/>
              <a:t>, V., </a:t>
            </a:r>
            <a:r>
              <a:rPr lang="en-US" sz="2000" dirty="0" err="1"/>
              <a:t>Maric</a:t>
            </a:r>
            <a:r>
              <a:rPr lang="en-US" sz="2000" dirty="0"/>
              <a:t>, M., </a:t>
            </a:r>
            <a:r>
              <a:rPr lang="en-US" sz="2000" dirty="0" err="1"/>
              <a:t>Penger</a:t>
            </a:r>
            <a:r>
              <a:rPr lang="en-US" sz="2000" dirty="0"/>
              <a:t>, S., &amp; </a:t>
            </a:r>
            <a:r>
              <a:rPr lang="en-US" sz="2000" dirty="0" err="1"/>
              <a:t>Skerlavaj</a:t>
            </a:r>
            <a:r>
              <a:rPr lang="en-US" sz="2000" dirty="0"/>
              <a:t>, M. (2013). Congruence of leaders self-perceptions and follower perceptions of authentic leadership: Understanding what authentic leadership is and how it enhances employee satisfaction. </a:t>
            </a:r>
            <a:r>
              <a:rPr lang="en-US" sz="2000" i="1" dirty="0"/>
              <a:t>Australian Journal</a:t>
            </a:r>
            <a:r>
              <a:rPr lang="en-US" sz="2000" dirty="0"/>
              <a:t> </a:t>
            </a:r>
            <a:r>
              <a:rPr lang="en-US" sz="2000" i="1" dirty="0"/>
              <a:t>of Management, 39</a:t>
            </a:r>
            <a:r>
              <a:rPr lang="en-US" sz="2000" dirty="0"/>
              <a:t>(3), 453-471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Northouse</a:t>
            </a:r>
            <a:r>
              <a:rPr lang="en-US" sz="2000" dirty="0"/>
              <a:t>, P. G. (2016). </a:t>
            </a:r>
            <a:r>
              <a:rPr lang="en-US" sz="2000" i="1" dirty="0"/>
              <a:t>Leadership: Theory and practice </a:t>
            </a:r>
            <a:r>
              <a:rPr lang="en-US" sz="2000" dirty="0"/>
              <a:t>(7th edition). Thousand Oaks, CA: Sage.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84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572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81200"/>
            <a:ext cx="7680960" cy="393192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Purpose of the </a:t>
            </a:r>
            <a:r>
              <a:rPr lang="en-US" sz="2800" dirty="0" smtClean="0"/>
              <a:t>Study</a:t>
            </a:r>
          </a:p>
          <a:p>
            <a:r>
              <a:rPr lang="en-US" sz="2800" dirty="0" smtClean="0"/>
              <a:t>Authenticity Defined</a:t>
            </a:r>
            <a:endParaRPr lang="en-US" sz="2800" dirty="0" smtClean="0"/>
          </a:p>
          <a:p>
            <a:r>
              <a:rPr lang="en-US" sz="2800" dirty="0" smtClean="0"/>
              <a:t>Literature Review </a:t>
            </a:r>
          </a:p>
          <a:p>
            <a:r>
              <a:rPr lang="en-US" sz="2800" dirty="0" smtClean="0"/>
              <a:t>Research Questions</a:t>
            </a:r>
          </a:p>
          <a:p>
            <a:r>
              <a:rPr lang="en-US" sz="2800" dirty="0" smtClean="0"/>
              <a:t>Methodology</a:t>
            </a:r>
          </a:p>
          <a:p>
            <a:r>
              <a:rPr lang="en-US" sz="2800" dirty="0" smtClean="0"/>
              <a:t>Thematic and Trait Analysis </a:t>
            </a:r>
          </a:p>
          <a:p>
            <a:r>
              <a:rPr lang="en-US" sz="2800" dirty="0" smtClean="0"/>
              <a:t>Discussion</a:t>
            </a:r>
          </a:p>
          <a:p>
            <a:r>
              <a:rPr lang="en-US" sz="2800" dirty="0" smtClean="0"/>
              <a:t>Questions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5168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Purpose of the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Examine </a:t>
            </a:r>
            <a:r>
              <a:rPr lang="en-US" sz="2800" dirty="0"/>
              <a:t>how college students </a:t>
            </a:r>
            <a:r>
              <a:rPr lang="en-US" sz="2800" dirty="0" smtClean="0"/>
              <a:t>identify </a:t>
            </a:r>
            <a:r>
              <a:rPr lang="en-US" sz="2800" dirty="0" smtClean="0"/>
              <a:t>authentic </a:t>
            </a:r>
            <a:r>
              <a:rPr lang="en-US" sz="2800" dirty="0" smtClean="0"/>
              <a:t>instructors</a:t>
            </a:r>
          </a:p>
          <a:p>
            <a:r>
              <a:rPr lang="en-US" sz="2800" dirty="0" smtClean="0"/>
              <a:t>Explore how authentic instructors </a:t>
            </a:r>
            <a:r>
              <a:rPr lang="en-US" sz="2800" dirty="0"/>
              <a:t>view </a:t>
            </a:r>
            <a:r>
              <a:rPr lang="en-US" sz="2800" dirty="0" smtClean="0"/>
              <a:t>themselves</a:t>
            </a:r>
          </a:p>
        </p:txBody>
      </p:sp>
    </p:spTree>
    <p:extLst>
      <p:ext uri="{BB962C8B-B14F-4D97-AF65-F5344CB8AC3E}">
        <p14:creationId xmlns:p14="http://schemas.microsoft.com/office/powerpoint/2010/main" val="68864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Authentic Leadership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680960" cy="3931920"/>
          </a:xfrm>
        </p:spPr>
        <p:txBody>
          <a:bodyPr>
            <a:normAutofit lnSpcReduction="10000"/>
          </a:bodyPr>
          <a:lstStyle/>
          <a:p>
            <a:pPr marL="274320" lvl="1" indent="0">
              <a:buNone/>
            </a:pPr>
            <a:r>
              <a:rPr lang="en-US" sz="2800" dirty="0" smtClean="0"/>
              <a:t>“those who are deeply aware of how they think and behave and are perceived by others as being aware of their own and others’ values/moral perspectives, knowledge and strengths; aware of the context in which they operate; and who are confident, hopeful, optimistic, resilient, and of high moral character”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Avolio, B.J., Gardner, W. L., Walumba, F. O., Luthans, F. &amp; May, D. R. (2004). Unlocking the mask: A look at the process by which authentic leaders impact follower attitudes and behavior. </a:t>
            </a:r>
            <a:r>
              <a:rPr lang="en-US" i="1" dirty="0" smtClean="0"/>
              <a:t>The Leadership Quarterly, 15</a:t>
            </a:r>
            <a:r>
              <a:rPr lang="en-US" dirty="0" smtClean="0"/>
              <a:t>, 801-823.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4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Literature 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676400"/>
            <a:ext cx="7680960" cy="3931920"/>
          </a:xfrm>
        </p:spPr>
        <p:txBody>
          <a:bodyPr>
            <a:noAutofit/>
          </a:bodyPr>
          <a:lstStyle/>
          <a:p>
            <a:r>
              <a:rPr lang="en-US" sz="2600" dirty="0" smtClean="0"/>
              <a:t>Authentic Leadership Research</a:t>
            </a:r>
          </a:p>
          <a:p>
            <a:pPr lvl="2"/>
            <a:r>
              <a:rPr lang="en-US" sz="2400" dirty="0" smtClean="0"/>
              <a:t>Authentic Leadership Theory (Northouse, 2013)</a:t>
            </a:r>
          </a:p>
          <a:p>
            <a:pPr lvl="3"/>
            <a:r>
              <a:rPr lang="en-US" sz="2000" dirty="0"/>
              <a:t>self-awareness, internalized moral perspective, balanced processing, and relational transparency </a:t>
            </a:r>
            <a:endParaRPr lang="en-US" sz="2000" dirty="0" smtClean="0"/>
          </a:p>
          <a:p>
            <a:pPr lvl="2"/>
            <a:r>
              <a:rPr lang="en-US" sz="2400" dirty="0" smtClean="0"/>
              <a:t>Business Organizations </a:t>
            </a:r>
          </a:p>
          <a:p>
            <a:pPr lvl="2"/>
            <a:r>
              <a:rPr lang="en-US" sz="2400" dirty="0" smtClean="0"/>
              <a:t>Psychology </a:t>
            </a:r>
          </a:p>
          <a:p>
            <a:pPr lvl="2"/>
            <a:r>
              <a:rPr lang="en-US" sz="2400" dirty="0" smtClean="0"/>
              <a:t>Educational Administrative Leadership (Duignan, 2015)</a:t>
            </a:r>
          </a:p>
          <a:p>
            <a:r>
              <a:rPr lang="en-US" sz="2600" dirty="0" smtClean="0"/>
              <a:t>Gap in Authentic Leadership Literature</a:t>
            </a:r>
          </a:p>
          <a:p>
            <a:pPr lvl="2"/>
            <a:r>
              <a:rPr lang="en-US" sz="2400" dirty="0" smtClean="0"/>
              <a:t>Student </a:t>
            </a:r>
            <a:r>
              <a:rPr lang="en-US" sz="2400" dirty="0" smtClean="0"/>
              <a:t>perspective and instructor insights 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000" y="5791200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Duignan, P. (2014) Authenticity in educational leadership: History, ideal reality. </a:t>
            </a:r>
            <a:r>
              <a:rPr lang="en-US" sz="1600" i="1" dirty="0"/>
              <a:t>Leading &amp; Managing, 21</a:t>
            </a:r>
            <a:r>
              <a:rPr lang="en-US" sz="1600" dirty="0"/>
              <a:t>(1), </a:t>
            </a:r>
            <a:r>
              <a:rPr lang="en-US" sz="1600" dirty="0" smtClean="0"/>
              <a:t>                 1-21</a:t>
            </a:r>
            <a:r>
              <a:rPr lang="en-US" sz="1600" dirty="0"/>
              <a:t>.</a:t>
            </a:r>
          </a:p>
          <a:p>
            <a:r>
              <a:rPr lang="en-US" sz="1600" dirty="0" smtClean="0"/>
              <a:t>Northouse</a:t>
            </a:r>
            <a:r>
              <a:rPr lang="en-US" sz="1600" dirty="0"/>
              <a:t>, P. G. (2016). </a:t>
            </a:r>
            <a:r>
              <a:rPr lang="en-US" sz="1600" i="1" dirty="0"/>
              <a:t>Leadership: Theory and practice </a:t>
            </a:r>
            <a:r>
              <a:rPr lang="en-US" sz="1600" dirty="0"/>
              <a:t>(7th edition). Thousand Oaks, CA: Sage.</a:t>
            </a:r>
          </a:p>
        </p:txBody>
      </p:sp>
    </p:spTree>
    <p:extLst>
      <p:ext uri="{BB962C8B-B14F-4D97-AF65-F5344CB8AC3E}">
        <p14:creationId xmlns:p14="http://schemas.microsoft.com/office/powerpoint/2010/main" val="348657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Research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RQ1: How do college students identify authentic instructors?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RQ2: How do authentic college instructors view themselves?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42009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Methodology - Participants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752600"/>
            <a:ext cx="7680960" cy="3931920"/>
          </a:xfrm>
        </p:spPr>
        <p:txBody>
          <a:bodyPr>
            <a:noAutofit/>
          </a:bodyPr>
          <a:lstStyle/>
          <a:p>
            <a:r>
              <a:rPr lang="en-US" sz="3200" dirty="0"/>
              <a:t>Participants </a:t>
            </a:r>
            <a:r>
              <a:rPr lang="en-US" sz="3200" dirty="0" smtClean="0"/>
              <a:t>– Convenience Sampling</a:t>
            </a:r>
          </a:p>
          <a:p>
            <a:r>
              <a:rPr lang="en-US" sz="2800" dirty="0" smtClean="0"/>
              <a:t>Five college students: all female </a:t>
            </a:r>
          </a:p>
          <a:p>
            <a:pPr lvl="2"/>
            <a:r>
              <a:rPr lang="en-US" sz="2400" dirty="0" smtClean="0"/>
              <a:t>Undergraduate/graduate</a:t>
            </a:r>
          </a:p>
          <a:p>
            <a:pPr lvl="2"/>
            <a:r>
              <a:rPr lang="en-US" sz="2400" dirty="0" smtClean="0"/>
              <a:t>Varied majors, one university</a:t>
            </a:r>
          </a:p>
          <a:p>
            <a:pPr lvl="2"/>
            <a:r>
              <a:rPr lang="en-US" sz="2400" dirty="0" smtClean="0"/>
              <a:t>Aged 20-25, various ethnicities</a:t>
            </a:r>
          </a:p>
          <a:p>
            <a:r>
              <a:rPr lang="en-US" sz="2800" dirty="0" smtClean="0"/>
              <a:t>Four </a:t>
            </a:r>
            <a:r>
              <a:rPr lang="en-US" sz="2800" dirty="0"/>
              <a:t>college </a:t>
            </a:r>
            <a:r>
              <a:rPr lang="en-US" sz="2800" dirty="0" smtClean="0"/>
              <a:t>instructors: 3 female, 1 male</a:t>
            </a:r>
          </a:p>
          <a:p>
            <a:pPr lvl="2"/>
            <a:r>
              <a:rPr lang="en-US" sz="2400" dirty="0" err="1" smtClean="0"/>
              <a:t>Ph.Ds</a:t>
            </a:r>
            <a:endParaRPr lang="en-US" sz="2400" dirty="0" smtClean="0"/>
          </a:p>
          <a:p>
            <a:pPr lvl="2"/>
            <a:r>
              <a:rPr lang="en-US" sz="2400" dirty="0" smtClean="0"/>
              <a:t>Communications, multiple universities</a:t>
            </a:r>
          </a:p>
          <a:p>
            <a:pPr lvl="2"/>
            <a:r>
              <a:rPr lang="en-US" sz="2400" dirty="0" smtClean="0"/>
              <a:t>Aged 42-60, various ethnicities</a:t>
            </a:r>
          </a:p>
          <a:p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405959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Methodology - Approach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81200"/>
            <a:ext cx="7680960" cy="3931920"/>
          </a:xfrm>
        </p:spPr>
        <p:txBody>
          <a:bodyPr>
            <a:normAutofit/>
          </a:bodyPr>
          <a:lstStyle/>
          <a:p>
            <a:r>
              <a:rPr lang="en-US" sz="4100" dirty="0" smtClean="0"/>
              <a:t> </a:t>
            </a:r>
            <a:r>
              <a:rPr lang="en-US" sz="3200" dirty="0" smtClean="0"/>
              <a:t>Qualitative Approach</a:t>
            </a:r>
          </a:p>
          <a:p>
            <a:pPr lvl="1"/>
            <a:r>
              <a:rPr lang="en-US" sz="2800" dirty="0" smtClean="0"/>
              <a:t>In-Depth Interviews</a:t>
            </a:r>
          </a:p>
          <a:p>
            <a:pPr lvl="2"/>
            <a:r>
              <a:rPr lang="en-US" sz="2600" dirty="0"/>
              <a:t>Different </a:t>
            </a:r>
            <a:r>
              <a:rPr lang="en-US" sz="2600" dirty="0" smtClean="0"/>
              <a:t>open-ended questions </a:t>
            </a:r>
            <a:r>
              <a:rPr lang="en-US" sz="2600" dirty="0"/>
              <a:t>for </a:t>
            </a:r>
            <a:r>
              <a:rPr lang="en-US" sz="2600" dirty="0" smtClean="0"/>
              <a:t>each group</a:t>
            </a:r>
            <a:endParaRPr lang="en-US" sz="2600" dirty="0"/>
          </a:p>
          <a:p>
            <a:pPr lvl="2"/>
            <a:r>
              <a:rPr lang="en-US" sz="2600" dirty="0" smtClean="0"/>
              <a:t>Recorded 30-75 minute interviews</a:t>
            </a:r>
          </a:p>
          <a:p>
            <a:pPr lvl="2"/>
            <a:r>
              <a:rPr lang="en-US" sz="2800" dirty="0" smtClean="0"/>
              <a:t>100+ pages transcribed text</a:t>
            </a:r>
          </a:p>
          <a:p>
            <a:pPr lvl="1"/>
            <a:r>
              <a:rPr lang="en-US" sz="2800" dirty="0" smtClean="0"/>
              <a:t>Meyers-Briggs Type Indicator </a:t>
            </a:r>
          </a:p>
          <a:p>
            <a:pPr lvl="2"/>
            <a:r>
              <a:rPr lang="en-US" sz="2600" dirty="0"/>
              <a:t>70 closed-ended </a:t>
            </a:r>
            <a:r>
              <a:rPr lang="en-US" sz="2600" dirty="0" smtClean="0"/>
              <a:t>questions </a:t>
            </a:r>
            <a:endParaRPr lang="en-US" sz="2600" dirty="0"/>
          </a:p>
          <a:p>
            <a:pPr lvl="2"/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845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Methodology -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905000"/>
            <a:ext cx="7680960" cy="3931920"/>
          </a:xfrm>
        </p:spPr>
        <p:txBody>
          <a:bodyPr>
            <a:noAutofit/>
          </a:bodyPr>
          <a:lstStyle/>
          <a:p>
            <a:pPr marL="182880" lvl="1">
              <a:spcBef>
                <a:spcPts val="900"/>
              </a:spcBef>
            </a:pPr>
            <a:r>
              <a:rPr lang="en-US" sz="3600" dirty="0" smtClean="0"/>
              <a:t>Analysis</a:t>
            </a:r>
          </a:p>
          <a:p>
            <a:pPr marL="457200" lvl="2">
              <a:spcBef>
                <a:spcPts val="900"/>
              </a:spcBef>
            </a:pPr>
            <a:r>
              <a:rPr lang="en-US" sz="2800" dirty="0" smtClean="0"/>
              <a:t>Began during interviews and transcription </a:t>
            </a:r>
          </a:p>
          <a:p>
            <a:pPr marL="731520" lvl="3">
              <a:spcBef>
                <a:spcPts val="900"/>
              </a:spcBef>
            </a:pPr>
            <a:r>
              <a:rPr lang="en-US" sz="2400" dirty="0" smtClean="0"/>
              <a:t>32+ hours transcribing time</a:t>
            </a:r>
          </a:p>
          <a:p>
            <a:pPr marL="457200" lvl="2">
              <a:spcBef>
                <a:spcPts val="900"/>
              </a:spcBef>
            </a:pPr>
            <a:r>
              <a:rPr lang="en-US" sz="2800" dirty="0" smtClean="0"/>
              <a:t>Each transcription read multiple times</a:t>
            </a:r>
          </a:p>
          <a:p>
            <a:pPr marL="457200" lvl="2">
              <a:spcBef>
                <a:spcPts val="900"/>
              </a:spcBef>
            </a:pPr>
            <a:r>
              <a:rPr lang="en-US" sz="2800" dirty="0" smtClean="0"/>
              <a:t>Looked for emerging themes, sub-themes</a:t>
            </a:r>
          </a:p>
          <a:p>
            <a:pPr marL="731520" lvl="3">
              <a:spcBef>
                <a:spcPts val="900"/>
              </a:spcBef>
            </a:pPr>
            <a:r>
              <a:rPr lang="en-US" sz="2800" dirty="0" smtClean="0"/>
              <a:t>Identified rich, descriptive text</a:t>
            </a:r>
            <a:endParaRPr lang="en-US" sz="2800" dirty="0"/>
          </a:p>
          <a:p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67589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975</TotalTime>
  <Words>958</Words>
  <Application>Microsoft Office PowerPoint</Application>
  <PresentationFormat>On-screen Show (4:3)</PresentationFormat>
  <Paragraphs>105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Courier New</vt:lpstr>
      <vt:lpstr>Garamond</vt:lpstr>
      <vt:lpstr>Savon</vt:lpstr>
      <vt:lpstr>Authenticity in College Classrooms:                                 A Qualitative Study Exploring Student Perceptions and Instructor Insights   </vt:lpstr>
      <vt:lpstr>Preview</vt:lpstr>
      <vt:lpstr>Purpose of the Study</vt:lpstr>
      <vt:lpstr>Authentic Leadership</vt:lpstr>
      <vt:lpstr>Literature Review</vt:lpstr>
      <vt:lpstr>Research Questions</vt:lpstr>
      <vt:lpstr>Methodology - Participants</vt:lpstr>
      <vt:lpstr>Methodology - Approach</vt:lpstr>
      <vt:lpstr>Methodology - Analysis</vt:lpstr>
      <vt:lpstr>Thematic Analysis</vt:lpstr>
      <vt:lpstr>Student Vignette                               Common Interest</vt:lpstr>
      <vt:lpstr>Student Vignette - Personality</vt:lpstr>
      <vt:lpstr>Student Vignette                                   Instructor Self-Confidence</vt:lpstr>
      <vt:lpstr>Instructor Vignette – Strong Self-Concept</vt:lpstr>
      <vt:lpstr>Instructor Vignette – Strong Self-Concept </vt:lpstr>
      <vt:lpstr>Discussion</vt:lpstr>
      <vt:lpstr>Limitations and Future Research </vt:lpstr>
      <vt:lpstr>References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Ana</dc:creator>
  <cp:lastModifiedBy>Ursula VanAntwerp</cp:lastModifiedBy>
  <cp:revision>56</cp:revision>
  <dcterms:created xsi:type="dcterms:W3CDTF">2013-12-09T17:51:34Z</dcterms:created>
  <dcterms:modified xsi:type="dcterms:W3CDTF">2017-02-28T19:28:50Z</dcterms:modified>
</cp:coreProperties>
</file>