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20104100" cy="15087600"/>
  <p:custDataLst>
    <p:tags r:id="rId4"/>
  </p:custDataLst>
  <p:defaultTextStyle>
    <a:defPPr>
      <a:defRPr lang="en-US"/>
    </a:defPPr>
    <a:lvl1pPr marL="0" algn="l" defTabSz="1995769" rtl="0" eaLnBrk="1" latinLnBrk="0" hangingPunct="1">
      <a:defRPr sz="3929" kern="1200">
        <a:solidFill>
          <a:schemeClr val="tx1"/>
        </a:solidFill>
        <a:latin typeface="+mn-lt"/>
        <a:ea typeface="+mn-ea"/>
        <a:cs typeface="+mn-cs"/>
      </a:defRPr>
    </a:lvl1pPr>
    <a:lvl2pPr marL="997885" algn="l" defTabSz="1995769" rtl="0" eaLnBrk="1" latinLnBrk="0" hangingPunct="1">
      <a:defRPr sz="3929" kern="1200">
        <a:solidFill>
          <a:schemeClr val="tx1"/>
        </a:solidFill>
        <a:latin typeface="+mn-lt"/>
        <a:ea typeface="+mn-ea"/>
        <a:cs typeface="+mn-cs"/>
      </a:defRPr>
    </a:lvl2pPr>
    <a:lvl3pPr marL="1995769" algn="l" defTabSz="1995769" rtl="0" eaLnBrk="1" latinLnBrk="0" hangingPunct="1">
      <a:defRPr sz="3929" kern="1200">
        <a:solidFill>
          <a:schemeClr val="tx1"/>
        </a:solidFill>
        <a:latin typeface="+mn-lt"/>
        <a:ea typeface="+mn-ea"/>
        <a:cs typeface="+mn-cs"/>
      </a:defRPr>
    </a:lvl3pPr>
    <a:lvl4pPr marL="2993654" algn="l" defTabSz="1995769" rtl="0" eaLnBrk="1" latinLnBrk="0" hangingPunct="1">
      <a:defRPr sz="3929" kern="1200">
        <a:solidFill>
          <a:schemeClr val="tx1"/>
        </a:solidFill>
        <a:latin typeface="+mn-lt"/>
        <a:ea typeface="+mn-ea"/>
        <a:cs typeface="+mn-cs"/>
      </a:defRPr>
    </a:lvl4pPr>
    <a:lvl5pPr marL="3991539" algn="l" defTabSz="1995769" rtl="0" eaLnBrk="1" latinLnBrk="0" hangingPunct="1">
      <a:defRPr sz="3929" kern="1200">
        <a:solidFill>
          <a:schemeClr val="tx1"/>
        </a:solidFill>
        <a:latin typeface="+mn-lt"/>
        <a:ea typeface="+mn-ea"/>
        <a:cs typeface="+mn-cs"/>
      </a:defRPr>
    </a:lvl5pPr>
    <a:lvl6pPr marL="4989424" algn="l" defTabSz="1995769" rtl="0" eaLnBrk="1" latinLnBrk="0" hangingPunct="1">
      <a:defRPr sz="3929" kern="1200">
        <a:solidFill>
          <a:schemeClr val="tx1"/>
        </a:solidFill>
        <a:latin typeface="+mn-lt"/>
        <a:ea typeface="+mn-ea"/>
        <a:cs typeface="+mn-cs"/>
      </a:defRPr>
    </a:lvl6pPr>
    <a:lvl7pPr marL="5987308" algn="l" defTabSz="1995769" rtl="0" eaLnBrk="1" latinLnBrk="0" hangingPunct="1">
      <a:defRPr sz="3929" kern="1200">
        <a:solidFill>
          <a:schemeClr val="tx1"/>
        </a:solidFill>
        <a:latin typeface="+mn-lt"/>
        <a:ea typeface="+mn-ea"/>
        <a:cs typeface="+mn-cs"/>
      </a:defRPr>
    </a:lvl7pPr>
    <a:lvl8pPr marL="6985193" algn="l" defTabSz="1995769" rtl="0" eaLnBrk="1" latinLnBrk="0" hangingPunct="1">
      <a:defRPr sz="3929" kern="1200">
        <a:solidFill>
          <a:schemeClr val="tx1"/>
        </a:solidFill>
        <a:latin typeface="+mn-lt"/>
        <a:ea typeface="+mn-ea"/>
        <a:cs typeface="+mn-cs"/>
      </a:defRPr>
    </a:lvl8pPr>
    <a:lvl9pPr marL="7983078" algn="l" defTabSz="1995769" rtl="0" eaLnBrk="1" latinLnBrk="0" hangingPunct="1">
      <a:defRPr sz="392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284" userDrawn="1">
          <p15:clr>
            <a:srgbClr val="A4A3A4"/>
          </p15:clr>
        </p15:guide>
        <p15:guide id="2" pos="47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1314"/>
    <a:srgbClr val="D6181F"/>
    <a:srgbClr val="D71E1F"/>
    <a:srgbClr val="CFD0D5"/>
    <a:srgbClr val="A9A3A1"/>
    <a:srgbClr val="C255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951" autoAdjust="0"/>
  </p:normalViewPr>
  <p:slideViewPr>
    <p:cSldViewPr>
      <p:cViewPr varScale="1">
        <p:scale>
          <a:sx n="15" d="100"/>
          <a:sy n="15" d="100"/>
        </p:scale>
        <p:origin x="1692" y="66"/>
      </p:cViewPr>
      <p:guideLst>
        <p:guide orient="horz" pos="6284"/>
        <p:guide pos="471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ichael.yoerger\Desktop\Stressed%20Out%20(1).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7878277344429"/>
          <c:y val="9.0909266360830895E-2"/>
          <c:w val="0.61100240423529095"/>
          <c:h val="0.75494216847472595"/>
        </c:manualLayout>
      </c:layout>
      <c:lineChart>
        <c:grouping val="standard"/>
        <c:varyColors val="0"/>
        <c:ser>
          <c:idx val="0"/>
          <c:order val="0"/>
          <c:tx>
            <c:strRef>
              <c:f>'[Stressed Out (1).xls]2 way interactions'!$B$31</c:f>
              <c:strCache>
                <c:ptCount val="1"/>
                <c:pt idx="0">
                  <c:v>Low NA</c:v>
                </c:pt>
              </c:strCache>
            </c:strRef>
          </c:tx>
          <c:spPr>
            <a:ln w="12700">
              <a:solidFill>
                <a:srgbClr val="000000"/>
              </a:solidFill>
              <a:prstDash val="solid"/>
            </a:ln>
          </c:spPr>
          <c:marker>
            <c:symbol val="diamond"/>
            <c:size val="5"/>
            <c:spPr>
              <a:solidFill>
                <a:srgbClr val="000000"/>
              </a:solidFill>
              <a:ln>
                <a:solidFill>
                  <a:srgbClr val="000000"/>
                </a:solidFill>
                <a:prstDash val="solid"/>
              </a:ln>
            </c:spPr>
          </c:marker>
          <c:cat>
            <c:strRef>
              <c:f>'[Stressed Out (1).xls]2 way interactions'!$C$30:$D$30</c:f>
              <c:strCache>
                <c:ptCount val="2"/>
                <c:pt idx="0">
                  <c:v>Low Professionalism</c:v>
                </c:pt>
                <c:pt idx="1">
                  <c:v>High Professionalism</c:v>
                </c:pt>
              </c:strCache>
            </c:strRef>
          </c:cat>
          <c:val>
            <c:numRef>
              <c:f>'[Stressed Out (1).xls]2 way interactions'!$C$31:$D$31</c:f>
              <c:numCache>
                <c:formatCode>General</c:formatCode>
                <c:ptCount val="2"/>
                <c:pt idx="0">
                  <c:v>1.9435552758220001</c:v>
                </c:pt>
                <c:pt idx="1">
                  <c:v>1.780671588888</c:v>
                </c:pt>
              </c:numCache>
            </c:numRef>
          </c:val>
          <c:smooth val="0"/>
        </c:ser>
        <c:ser>
          <c:idx val="1"/>
          <c:order val="1"/>
          <c:tx>
            <c:strRef>
              <c:f>'[Stressed Out (1).xls]2 way interactions'!$B$32</c:f>
              <c:strCache>
                <c:ptCount val="1"/>
                <c:pt idx="0">
                  <c:v>High NA</c:v>
                </c:pt>
              </c:strCache>
            </c:strRef>
          </c:tx>
          <c:spPr>
            <a:ln w="12700">
              <a:solidFill>
                <a:srgbClr val="000000"/>
              </a:solidFill>
              <a:prstDash val="sysDash"/>
            </a:ln>
          </c:spPr>
          <c:marker>
            <c:symbol val="square"/>
            <c:size val="5"/>
            <c:spPr>
              <a:solidFill>
                <a:srgbClr val="000000"/>
              </a:solidFill>
              <a:ln>
                <a:solidFill>
                  <a:srgbClr val="000000"/>
                </a:solidFill>
                <a:prstDash val="solid"/>
              </a:ln>
            </c:spPr>
          </c:marker>
          <c:cat>
            <c:strRef>
              <c:f>'[Stressed Out (1).xls]2 way interactions'!$C$30:$D$30</c:f>
              <c:strCache>
                <c:ptCount val="2"/>
                <c:pt idx="0">
                  <c:v>Low Professionalism</c:v>
                </c:pt>
                <c:pt idx="1">
                  <c:v>High Professionalism</c:v>
                </c:pt>
              </c:strCache>
            </c:strRef>
          </c:cat>
          <c:val>
            <c:numRef>
              <c:f>'[Stressed Out (1).xls]2 way interactions'!$C$32:$D$32</c:f>
              <c:numCache>
                <c:formatCode>General</c:formatCode>
                <c:ptCount val="2"/>
                <c:pt idx="0">
                  <c:v>2.28343345045</c:v>
                </c:pt>
                <c:pt idx="1">
                  <c:v>1.8193524618000001</c:v>
                </c:pt>
              </c:numCache>
            </c:numRef>
          </c:val>
          <c:smooth val="0"/>
        </c:ser>
        <c:dLbls>
          <c:showLegendKey val="0"/>
          <c:showVal val="0"/>
          <c:showCatName val="0"/>
          <c:showSerName val="0"/>
          <c:showPercent val="0"/>
          <c:showBubbleSize val="0"/>
        </c:dLbls>
        <c:marker val="1"/>
        <c:smooth val="0"/>
        <c:axId val="-1518238240"/>
        <c:axId val="-1518233888"/>
      </c:lineChart>
      <c:catAx>
        <c:axId val="-1518238240"/>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800" b="0" i="0" u="none" strike="noStrike" baseline="0">
                <a:solidFill>
                  <a:srgbClr val="000000"/>
                </a:solidFill>
                <a:latin typeface="Times New Roman"/>
                <a:ea typeface="Times New Roman"/>
                <a:cs typeface="Times New Roman"/>
              </a:defRPr>
            </a:pPr>
            <a:endParaRPr lang="en-US"/>
          </a:p>
        </c:txPr>
        <c:crossAx val="-1518233888"/>
        <c:crosses val="autoZero"/>
        <c:auto val="1"/>
        <c:lblAlgn val="ctr"/>
        <c:lblOffset val="100"/>
        <c:tickLblSkip val="1"/>
        <c:tickMarkSkip val="1"/>
        <c:noMultiLvlLbl val="0"/>
      </c:catAx>
      <c:valAx>
        <c:axId val="-1518233888"/>
        <c:scaling>
          <c:orientation val="minMax"/>
          <c:max val="5"/>
          <c:min val="0"/>
        </c:scaling>
        <c:delete val="0"/>
        <c:axPos val="l"/>
        <c:title>
          <c:tx>
            <c:rich>
              <a:bodyPr/>
              <a:lstStyle/>
              <a:p>
                <a:pPr>
                  <a:defRPr sz="1175" b="1" i="0" u="none" strike="noStrike" baseline="0">
                    <a:solidFill>
                      <a:srgbClr val="000000"/>
                    </a:solidFill>
                    <a:latin typeface="Times New Roman"/>
                    <a:ea typeface="Times New Roman"/>
                    <a:cs typeface="Times New Roman"/>
                  </a:defRPr>
                </a:pPr>
                <a:r>
                  <a:rPr lang="en-US" sz="2500" dirty="0"/>
                  <a:t>Meeting Frustration/Stress</a:t>
                </a:r>
              </a:p>
            </c:rich>
          </c:tx>
          <c:layout>
            <c:manualLayout>
              <c:xMode val="edge"/>
              <c:yMode val="edge"/>
              <c:x val="1.18069584736251E-2"/>
              <c:y val="0.27242000732814398"/>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175" b="0" i="0" u="none" strike="noStrike" baseline="0">
                <a:solidFill>
                  <a:srgbClr val="000000"/>
                </a:solidFill>
                <a:latin typeface="Times New Roman"/>
                <a:ea typeface="Times New Roman"/>
                <a:cs typeface="Times New Roman"/>
              </a:defRPr>
            </a:pPr>
            <a:endParaRPr lang="en-US"/>
          </a:p>
        </c:txPr>
        <c:crossAx val="-1518238240"/>
        <c:crosses val="autoZero"/>
        <c:crossBetween val="between"/>
      </c:valAx>
      <c:spPr>
        <a:noFill/>
        <a:ln w="25400">
          <a:noFill/>
        </a:ln>
      </c:spPr>
    </c:plotArea>
    <c:legend>
      <c:legendPos val="r"/>
      <c:layout>
        <c:manualLayout>
          <c:xMode val="edge"/>
          <c:yMode val="edge"/>
          <c:x val="0.72268953754518095"/>
          <c:y val="0.40223523341633599"/>
          <c:w val="0.270588474420495"/>
          <c:h val="0.13687177991639901"/>
        </c:manualLayout>
      </c:layout>
      <c:overlay val="0"/>
      <c:spPr>
        <a:solidFill>
          <a:srgbClr val="FFFFFF"/>
        </a:solidFill>
        <a:ln w="3175">
          <a:solidFill>
            <a:srgbClr val="000000"/>
          </a:solidFill>
          <a:prstDash val="solid"/>
        </a:ln>
      </c:spPr>
      <c:txPr>
        <a:bodyPr/>
        <a:lstStyle/>
        <a:p>
          <a:pPr>
            <a:defRPr sz="1400" b="0" i="0" u="none" strike="noStrike" baseline="0">
              <a:solidFill>
                <a:srgbClr val="000000"/>
              </a:solidFill>
              <a:latin typeface="Times New Roman"/>
              <a:ea typeface="Times New Roman"/>
              <a:cs typeface="Times New Roman"/>
            </a:defRPr>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1175" b="0" i="0" u="none" strike="noStrike" baseline="0">
          <a:solidFill>
            <a:srgbClr val="000000"/>
          </a:solidFill>
          <a:latin typeface="Arial"/>
          <a:ea typeface="Arial"/>
          <a:cs typeface="Arial"/>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8712200" cy="7556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1387138" y="0"/>
            <a:ext cx="8712200" cy="755650"/>
          </a:xfrm>
          <a:prstGeom prst="rect">
            <a:avLst/>
          </a:prstGeom>
        </p:spPr>
        <p:txBody>
          <a:bodyPr vert="horz" lIns="91440" tIns="45720" rIns="91440" bIns="45720" rtlCol="0"/>
          <a:lstStyle>
            <a:lvl1pPr algn="r">
              <a:defRPr sz="1200"/>
            </a:lvl1pPr>
          </a:lstStyle>
          <a:p>
            <a:fld id="{931DD75C-9126-0E4C-BB56-00000A2420F1}" type="datetimeFigureOut">
              <a:rPr lang="en-US" smtClean="0"/>
              <a:t>2/27/2017</a:t>
            </a:fld>
            <a:endParaRPr lang="en-US"/>
          </a:p>
        </p:txBody>
      </p:sp>
      <p:sp>
        <p:nvSpPr>
          <p:cNvPr id="4" name="Slide Image Placeholder 3"/>
          <p:cNvSpPr>
            <a:spLocks noGrp="1" noRot="1" noChangeAspect="1"/>
          </p:cNvSpPr>
          <p:nvPr>
            <p:ph type="sldImg" idx="2"/>
          </p:nvPr>
        </p:nvSpPr>
        <p:spPr>
          <a:xfrm>
            <a:off x="6656388" y="1885950"/>
            <a:ext cx="6791325" cy="50927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2009775" y="7261225"/>
            <a:ext cx="16084550" cy="5940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14331950"/>
            <a:ext cx="8712200" cy="7556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1387138" y="14331950"/>
            <a:ext cx="8712200" cy="755650"/>
          </a:xfrm>
          <a:prstGeom prst="rect">
            <a:avLst/>
          </a:prstGeom>
        </p:spPr>
        <p:txBody>
          <a:bodyPr vert="horz" lIns="91440" tIns="45720" rIns="91440" bIns="45720" rtlCol="0" anchor="b"/>
          <a:lstStyle>
            <a:lvl1pPr algn="r">
              <a:defRPr sz="1200"/>
            </a:lvl1pPr>
          </a:lstStyle>
          <a:p>
            <a:fld id="{721F25F8-4631-564F-BD2A-126C0047339B}" type="slidenum">
              <a:rPr lang="en-US" smtClean="0"/>
              <a:t>‹#›</a:t>
            </a:fld>
            <a:endParaRPr lang="en-US"/>
          </a:p>
        </p:txBody>
      </p:sp>
    </p:spTree>
    <p:extLst>
      <p:ext uri="{BB962C8B-B14F-4D97-AF65-F5344CB8AC3E}">
        <p14:creationId xmlns:p14="http://schemas.microsoft.com/office/powerpoint/2010/main" val="1158178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1F25F8-4631-564F-BD2A-126C0047339B}" type="slidenum">
              <a:rPr lang="en-US" smtClean="0"/>
              <a:t>1</a:t>
            </a:fld>
            <a:endParaRPr lang="en-US"/>
          </a:p>
        </p:txBody>
      </p:sp>
    </p:spTree>
    <p:extLst>
      <p:ext uri="{BB962C8B-B14F-4D97-AF65-F5344CB8AC3E}">
        <p14:creationId xmlns:p14="http://schemas.microsoft.com/office/powerpoint/2010/main" val="721483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291839" y="10204704"/>
            <a:ext cx="37307522" cy="6912864"/>
          </a:xfrm>
          <a:prstGeom prst="rect">
            <a:avLst/>
          </a:prstGeom>
        </p:spPr>
        <p:txBody>
          <a:bodyPr wrap="square" lIns="0" tIns="0" rIns="0" bIns="0">
            <a:noAutofit/>
          </a:bodyPr>
          <a:lstStyle/>
          <a:p>
            <a:endParaRPr/>
          </a:p>
        </p:txBody>
      </p:sp>
      <p:sp>
        <p:nvSpPr>
          <p:cNvPr id="3" name="Holder 3"/>
          <p:cNvSpPr>
            <a:spLocks noGrp="1"/>
          </p:cNvSpPr>
          <p:nvPr>
            <p:ph type="subTitle" idx="4"/>
          </p:nvPr>
        </p:nvSpPr>
        <p:spPr>
          <a:xfrm>
            <a:off x="6583680" y="18434304"/>
            <a:ext cx="30723840" cy="8229600"/>
          </a:xfrm>
          <a:prstGeom prst="rect">
            <a:avLst/>
          </a:prstGeom>
        </p:spPr>
        <p:txBody>
          <a:bodyPr wrap="square" lIns="0" tIns="0" rIns="0" bIns="0">
            <a:noAutofit/>
          </a:body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2/27/2017</a:t>
            </a:fld>
            <a:endParaRPr lang="en-US" smtClean="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type="body" idx="1"/>
          </p:nvPr>
        </p:nvSpPr>
        <p:spPr/>
        <p:txBody>
          <a:bodyPr lIns="0" tIns="0" rIns="0" bIns="0"/>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2/27/2017</a:t>
            </a:fld>
            <a:endParaRPr lang="en-US" smtClean="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sz="half" idx="2"/>
          </p:nvPr>
        </p:nvSpPr>
        <p:spPr>
          <a:xfrm>
            <a:off x="2194560" y="7571232"/>
            <a:ext cx="19092673" cy="21726144"/>
          </a:xfrm>
          <a:prstGeom prst="rect">
            <a:avLst/>
          </a:prstGeom>
        </p:spPr>
        <p:txBody>
          <a:bodyPr wrap="square" lIns="0" tIns="0" rIns="0" bIns="0">
            <a:noAutofit/>
          </a:bodyPr>
          <a:lstStyle/>
          <a:p>
            <a:endParaRPr/>
          </a:p>
        </p:txBody>
      </p:sp>
      <p:sp>
        <p:nvSpPr>
          <p:cNvPr id="4" name="Holder 4"/>
          <p:cNvSpPr>
            <a:spLocks noGrp="1"/>
          </p:cNvSpPr>
          <p:nvPr>
            <p:ph sz="half" idx="3"/>
          </p:nvPr>
        </p:nvSpPr>
        <p:spPr>
          <a:xfrm>
            <a:off x="22603967" y="7571232"/>
            <a:ext cx="19092673" cy="21726144"/>
          </a:xfrm>
          <a:prstGeom prst="rect">
            <a:avLst/>
          </a:prstGeom>
        </p:spPr>
        <p:txBody>
          <a:bodyPr wrap="square" lIns="0" tIns="0" rIns="0" bIns="0">
            <a:noAutofit/>
          </a:body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2/27/2017</a:t>
            </a:fld>
            <a:endParaRPr lang="en-US" smtClean="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2/27/2017</a:t>
            </a:fld>
            <a:endParaRPr lang="en-US" smtClean="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t>2/27/2017</a:t>
            </a:fld>
            <a:endParaRPr lang="en-US" smtClean="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
            <a:ext cx="43891200" cy="5505781"/>
          </a:xfrm>
          <a:custGeom>
            <a:avLst/>
            <a:gdLst/>
            <a:ahLst/>
            <a:cxnLst/>
            <a:rect l="l" t="t" r="r" b="b"/>
            <a:pathLst>
              <a:path w="20104100" h="2523483">
                <a:moveTo>
                  <a:pt x="0" y="2523483"/>
                </a:moveTo>
                <a:lnTo>
                  <a:pt x="20104100" y="2523483"/>
                </a:lnTo>
                <a:lnTo>
                  <a:pt x="20104100" y="0"/>
                </a:lnTo>
                <a:lnTo>
                  <a:pt x="0" y="0"/>
                </a:lnTo>
                <a:lnTo>
                  <a:pt x="0" y="2523483"/>
                </a:lnTo>
              </a:path>
            </a:pathLst>
          </a:custGeom>
          <a:solidFill>
            <a:srgbClr val="A9A3A1"/>
          </a:solidFill>
        </p:spPr>
        <p:txBody>
          <a:bodyPr wrap="square" lIns="0" tIns="0" rIns="0" bIns="0" rtlCol="0">
            <a:noAutofit/>
          </a:bodyPr>
          <a:lstStyle/>
          <a:p>
            <a:endParaRPr sz="8572"/>
          </a:p>
        </p:txBody>
      </p:sp>
      <p:sp>
        <p:nvSpPr>
          <p:cNvPr id="17" name="bk object 17"/>
          <p:cNvSpPr/>
          <p:nvPr/>
        </p:nvSpPr>
        <p:spPr>
          <a:xfrm>
            <a:off x="43427649" y="4294971"/>
            <a:ext cx="463549" cy="7712917"/>
          </a:xfrm>
          <a:custGeom>
            <a:avLst/>
            <a:gdLst/>
            <a:ahLst/>
            <a:cxnLst/>
            <a:rect l="l" t="t" r="r" b="b"/>
            <a:pathLst>
              <a:path w="212326" h="3535087">
                <a:moveTo>
                  <a:pt x="7283" y="0"/>
                </a:moveTo>
                <a:lnTo>
                  <a:pt x="0" y="3535087"/>
                </a:lnTo>
                <a:lnTo>
                  <a:pt x="212326" y="3535087"/>
                </a:lnTo>
                <a:lnTo>
                  <a:pt x="212326" y="3257"/>
                </a:lnTo>
                <a:lnTo>
                  <a:pt x="7283" y="0"/>
                </a:lnTo>
              </a:path>
            </a:pathLst>
          </a:custGeom>
          <a:solidFill>
            <a:srgbClr val="FFFFFF"/>
          </a:solidFill>
        </p:spPr>
        <p:txBody>
          <a:bodyPr wrap="square" lIns="0" tIns="0" rIns="0" bIns="0" rtlCol="0">
            <a:noAutofit/>
          </a:bodyPr>
          <a:lstStyle/>
          <a:p>
            <a:endParaRPr sz="8572" b="0" i="0" u="none"/>
          </a:p>
        </p:txBody>
      </p:sp>
      <p:sp>
        <p:nvSpPr>
          <p:cNvPr id="18" name="bk object 18"/>
          <p:cNvSpPr/>
          <p:nvPr/>
        </p:nvSpPr>
        <p:spPr>
          <a:xfrm>
            <a:off x="0" y="1319965"/>
            <a:ext cx="43891200" cy="8348784"/>
          </a:xfrm>
          <a:custGeom>
            <a:avLst/>
            <a:gdLst/>
            <a:ahLst/>
            <a:cxnLst/>
            <a:rect l="l" t="t" r="r" b="b"/>
            <a:pathLst>
              <a:path w="20104100" h="3826526">
                <a:moveTo>
                  <a:pt x="9779807" y="0"/>
                </a:moveTo>
                <a:lnTo>
                  <a:pt x="8778475" y="6342"/>
                </a:lnTo>
                <a:lnTo>
                  <a:pt x="7799436" y="25041"/>
                </a:lnTo>
                <a:lnTo>
                  <a:pt x="6845831" y="55604"/>
                </a:lnTo>
                <a:lnTo>
                  <a:pt x="5920803" y="97539"/>
                </a:lnTo>
                <a:lnTo>
                  <a:pt x="5027493" y="150354"/>
                </a:lnTo>
                <a:lnTo>
                  <a:pt x="4169045" y="213555"/>
                </a:lnTo>
                <a:lnTo>
                  <a:pt x="3348600" y="286651"/>
                </a:lnTo>
                <a:lnTo>
                  <a:pt x="2569300" y="369149"/>
                </a:lnTo>
                <a:lnTo>
                  <a:pt x="1834287" y="460557"/>
                </a:lnTo>
                <a:lnTo>
                  <a:pt x="1146704" y="560382"/>
                </a:lnTo>
                <a:lnTo>
                  <a:pt x="509692" y="668133"/>
                </a:lnTo>
                <a:lnTo>
                  <a:pt x="0" y="768781"/>
                </a:lnTo>
                <a:lnTo>
                  <a:pt x="0" y="3057745"/>
                </a:lnTo>
                <a:lnTo>
                  <a:pt x="509692" y="3158393"/>
                </a:lnTo>
                <a:lnTo>
                  <a:pt x="1146704" y="3266144"/>
                </a:lnTo>
                <a:lnTo>
                  <a:pt x="1834287" y="3365969"/>
                </a:lnTo>
                <a:lnTo>
                  <a:pt x="2569300" y="3457377"/>
                </a:lnTo>
                <a:lnTo>
                  <a:pt x="3348600" y="3539875"/>
                </a:lnTo>
                <a:lnTo>
                  <a:pt x="4169045" y="3612971"/>
                </a:lnTo>
                <a:lnTo>
                  <a:pt x="5027493" y="3676172"/>
                </a:lnTo>
                <a:lnTo>
                  <a:pt x="5920803" y="3728987"/>
                </a:lnTo>
                <a:lnTo>
                  <a:pt x="6845831" y="3770922"/>
                </a:lnTo>
                <a:lnTo>
                  <a:pt x="7799436" y="3801485"/>
                </a:lnTo>
                <a:lnTo>
                  <a:pt x="8778475" y="3820184"/>
                </a:lnTo>
                <a:lnTo>
                  <a:pt x="9779807" y="3826526"/>
                </a:lnTo>
                <a:lnTo>
                  <a:pt x="10781139" y="3820184"/>
                </a:lnTo>
                <a:lnTo>
                  <a:pt x="11760178" y="3801485"/>
                </a:lnTo>
                <a:lnTo>
                  <a:pt x="12713783" y="3770922"/>
                </a:lnTo>
                <a:lnTo>
                  <a:pt x="13638811" y="3728987"/>
                </a:lnTo>
                <a:lnTo>
                  <a:pt x="14532121" y="3676172"/>
                </a:lnTo>
                <a:lnTo>
                  <a:pt x="15390569" y="3612971"/>
                </a:lnTo>
                <a:lnTo>
                  <a:pt x="16211014" y="3539875"/>
                </a:lnTo>
                <a:lnTo>
                  <a:pt x="16990314" y="3457377"/>
                </a:lnTo>
                <a:lnTo>
                  <a:pt x="17725327" y="3365969"/>
                </a:lnTo>
                <a:lnTo>
                  <a:pt x="18412910" y="3266144"/>
                </a:lnTo>
                <a:lnTo>
                  <a:pt x="19049922" y="3158393"/>
                </a:lnTo>
                <a:lnTo>
                  <a:pt x="19633220" y="3043210"/>
                </a:lnTo>
                <a:lnTo>
                  <a:pt x="20104100" y="2933977"/>
                </a:lnTo>
                <a:lnTo>
                  <a:pt x="20104100" y="892549"/>
                </a:lnTo>
                <a:lnTo>
                  <a:pt x="19633220" y="783316"/>
                </a:lnTo>
                <a:lnTo>
                  <a:pt x="19049922" y="668133"/>
                </a:lnTo>
                <a:lnTo>
                  <a:pt x="18412910" y="560382"/>
                </a:lnTo>
                <a:lnTo>
                  <a:pt x="17725327" y="460557"/>
                </a:lnTo>
                <a:lnTo>
                  <a:pt x="16990314" y="369149"/>
                </a:lnTo>
                <a:lnTo>
                  <a:pt x="16211014" y="286651"/>
                </a:lnTo>
                <a:lnTo>
                  <a:pt x="15390569" y="213555"/>
                </a:lnTo>
                <a:lnTo>
                  <a:pt x="14532121" y="150354"/>
                </a:lnTo>
                <a:lnTo>
                  <a:pt x="13638811" y="97539"/>
                </a:lnTo>
                <a:lnTo>
                  <a:pt x="12713783" y="55604"/>
                </a:lnTo>
                <a:lnTo>
                  <a:pt x="11760178" y="25041"/>
                </a:lnTo>
                <a:lnTo>
                  <a:pt x="10781139" y="6342"/>
                </a:lnTo>
                <a:lnTo>
                  <a:pt x="9779807" y="0"/>
                </a:lnTo>
              </a:path>
            </a:pathLst>
          </a:custGeom>
          <a:solidFill>
            <a:srgbClr val="D6181F"/>
          </a:solidFill>
        </p:spPr>
        <p:txBody>
          <a:bodyPr wrap="square" lIns="0" tIns="0" rIns="0" bIns="0" rtlCol="0">
            <a:noAutofit/>
          </a:bodyPr>
          <a:lstStyle/>
          <a:p>
            <a:endParaRPr sz="8572"/>
          </a:p>
        </p:txBody>
      </p:sp>
      <p:sp>
        <p:nvSpPr>
          <p:cNvPr id="19" name="bk object 19"/>
          <p:cNvSpPr/>
          <p:nvPr/>
        </p:nvSpPr>
        <p:spPr>
          <a:xfrm>
            <a:off x="21351239" y="7721370"/>
            <a:ext cx="22539960" cy="1947380"/>
          </a:xfrm>
          <a:custGeom>
            <a:avLst/>
            <a:gdLst/>
            <a:ahLst/>
            <a:cxnLst/>
            <a:rect l="l" t="t" r="r" b="b"/>
            <a:pathLst>
              <a:path w="10324293" h="892549">
                <a:moveTo>
                  <a:pt x="0" y="892549"/>
                </a:moveTo>
                <a:lnTo>
                  <a:pt x="1001331" y="886207"/>
                </a:lnTo>
                <a:lnTo>
                  <a:pt x="1980371" y="867508"/>
                </a:lnTo>
                <a:lnTo>
                  <a:pt x="2933976" y="836945"/>
                </a:lnTo>
                <a:lnTo>
                  <a:pt x="3859004" y="795010"/>
                </a:lnTo>
                <a:lnTo>
                  <a:pt x="4752313" y="742195"/>
                </a:lnTo>
                <a:lnTo>
                  <a:pt x="5610762" y="678994"/>
                </a:lnTo>
                <a:lnTo>
                  <a:pt x="6431207" y="605898"/>
                </a:lnTo>
                <a:lnTo>
                  <a:pt x="7210507" y="523400"/>
                </a:lnTo>
                <a:lnTo>
                  <a:pt x="7945520" y="431992"/>
                </a:lnTo>
                <a:lnTo>
                  <a:pt x="8633103" y="332167"/>
                </a:lnTo>
                <a:lnTo>
                  <a:pt x="9270115" y="224416"/>
                </a:lnTo>
                <a:lnTo>
                  <a:pt x="9853413" y="109233"/>
                </a:lnTo>
                <a:lnTo>
                  <a:pt x="10324293" y="0"/>
                </a:lnTo>
              </a:path>
            </a:pathLst>
          </a:custGeom>
          <a:ln w="58171">
            <a:solidFill>
              <a:srgbClr val="231F20"/>
            </a:solidFill>
          </a:ln>
        </p:spPr>
        <p:txBody>
          <a:bodyPr wrap="square" lIns="0" tIns="0" rIns="0" bIns="0" rtlCol="0">
            <a:noAutofit/>
          </a:bodyPr>
          <a:lstStyle/>
          <a:p>
            <a:endParaRPr sz="8572"/>
          </a:p>
        </p:txBody>
      </p:sp>
      <p:sp>
        <p:nvSpPr>
          <p:cNvPr id="20" name="bk object 20"/>
          <p:cNvSpPr/>
          <p:nvPr/>
        </p:nvSpPr>
        <p:spPr>
          <a:xfrm>
            <a:off x="0" y="1319966"/>
            <a:ext cx="43891200" cy="1947380"/>
          </a:xfrm>
          <a:custGeom>
            <a:avLst/>
            <a:gdLst/>
            <a:ahLst/>
            <a:cxnLst/>
            <a:rect l="l" t="t" r="r" b="b"/>
            <a:pathLst>
              <a:path w="20104100" h="892549">
                <a:moveTo>
                  <a:pt x="20104100" y="892549"/>
                </a:moveTo>
                <a:lnTo>
                  <a:pt x="19633220" y="783316"/>
                </a:lnTo>
                <a:lnTo>
                  <a:pt x="19049922" y="668133"/>
                </a:lnTo>
                <a:lnTo>
                  <a:pt x="18412910" y="560382"/>
                </a:lnTo>
                <a:lnTo>
                  <a:pt x="17725327" y="460557"/>
                </a:lnTo>
                <a:lnTo>
                  <a:pt x="16990314" y="369149"/>
                </a:lnTo>
                <a:lnTo>
                  <a:pt x="16211014" y="286651"/>
                </a:lnTo>
                <a:lnTo>
                  <a:pt x="15390569" y="213555"/>
                </a:lnTo>
                <a:lnTo>
                  <a:pt x="14532121" y="150354"/>
                </a:lnTo>
                <a:lnTo>
                  <a:pt x="13638811" y="97539"/>
                </a:lnTo>
                <a:lnTo>
                  <a:pt x="12713783" y="55604"/>
                </a:lnTo>
                <a:lnTo>
                  <a:pt x="11760178" y="25041"/>
                </a:lnTo>
                <a:lnTo>
                  <a:pt x="10781139" y="6342"/>
                </a:lnTo>
                <a:lnTo>
                  <a:pt x="9779807" y="0"/>
                </a:lnTo>
                <a:lnTo>
                  <a:pt x="8778475" y="6342"/>
                </a:lnTo>
                <a:lnTo>
                  <a:pt x="7799436" y="25041"/>
                </a:lnTo>
                <a:lnTo>
                  <a:pt x="6845831" y="55604"/>
                </a:lnTo>
                <a:lnTo>
                  <a:pt x="5920803" y="97539"/>
                </a:lnTo>
                <a:lnTo>
                  <a:pt x="5027493" y="150354"/>
                </a:lnTo>
                <a:lnTo>
                  <a:pt x="4169045" y="213555"/>
                </a:lnTo>
                <a:lnTo>
                  <a:pt x="3348600" y="286651"/>
                </a:lnTo>
                <a:lnTo>
                  <a:pt x="2569300" y="369149"/>
                </a:lnTo>
                <a:lnTo>
                  <a:pt x="1834287" y="460557"/>
                </a:lnTo>
                <a:lnTo>
                  <a:pt x="1146704" y="560382"/>
                </a:lnTo>
                <a:lnTo>
                  <a:pt x="509692" y="668133"/>
                </a:lnTo>
                <a:lnTo>
                  <a:pt x="0" y="768781"/>
                </a:lnTo>
              </a:path>
            </a:pathLst>
          </a:custGeom>
          <a:ln w="58171">
            <a:solidFill>
              <a:srgbClr val="231F20"/>
            </a:solidFill>
          </a:ln>
        </p:spPr>
        <p:txBody>
          <a:bodyPr wrap="square" lIns="0" tIns="0" rIns="0" bIns="0" rtlCol="0">
            <a:noAutofit/>
          </a:bodyPr>
          <a:lstStyle/>
          <a:p>
            <a:endParaRPr sz="8572"/>
          </a:p>
        </p:txBody>
      </p:sp>
      <p:sp>
        <p:nvSpPr>
          <p:cNvPr id="21" name="bk object 21"/>
          <p:cNvSpPr/>
          <p:nvPr/>
        </p:nvSpPr>
        <p:spPr>
          <a:xfrm>
            <a:off x="0" y="7991412"/>
            <a:ext cx="21351238" cy="1677340"/>
          </a:xfrm>
          <a:custGeom>
            <a:avLst/>
            <a:gdLst/>
            <a:ahLst/>
            <a:cxnLst/>
            <a:rect l="l" t="t" r="r" b="b"/>
            <a:pathLst>
              <a:path w="9779806" h="768781">
                <a:moveTo>
                  <a:pt x="0" y="0"/>
                </a:moveTo>
                <a:lnTo>
                  <a:pt x="509692" y="100648"/>
                </a:lnTo>
                <a:lnTo>
                  <a:pt x="1146704" y="208398"/>
                </a:lnTo>
                <a:lnTo>
                  <a:pt x="1834287" y="308223"/>
                </a:lnTo>
                <a:lnTo>
                  <a:pt x="2569300" y="399631"/>
                </a:lnTo>
                <a:lnTo>
                  <a:pt x="3348600" y="482129"/>
                </a:lnTo>
                <a:lnTo>
                  <a:pt x="4169045" y="555225"/>
                </a:lnTo>
                <a:lnTo>
                  <a:pt x="5027493" y="618427"/>
                </a:lnTo>
                <a:lnTo>
                  <a:pt x="5920803" y="671241"/>
                </a:lnTo>
                <a:lnTo>
                  <a:pt x="6845831" y="713176"/>
                </a:lnTo>
                <a:lnTo>
                  <a:pt x="7799436" y="743739"/>
                </a:lnTo>
                <a:lnTo>
                  <a:pt x="8778475" y="762438"/>
                </a:lnTo>
                <a:lnTo>
                  <a:pt x="9779807" y="768781"/>
                </a:lnTo>
              </a:path>
            </a:pathLst>
          </a:custGeom>
          <a:ln w="58171">
            <a:solidFill>
              <a:srgbClr val="231F20"/>
            </a:solidFill>
          </a:ln>
        </p:spPr>
        <p:txBody>
          <a:bodyPr wrap="square" lIns="0" tIns="0" rIns="0" bIns="0" rtlCol="0">
            <a:noAutofit/>
          </a:bodyPr>
          <a:lstStyle/>
          <a:p>
            <a:endParaRPr sz="8572"/>
          </a:p>
        </p:txBody>
      </p:sp>
      <p:sp>
        <p:nvSpPr>
          <p:cNvPr id="22" name="bk object 22"/>
          <p:cNvSpPr/>
          <p:nvPr/>
        </p:nvSpPr>
        <p:spPr>
          <a:xfrm>
            <a:off x="0" y="2294710"/>
            <a:ext cx="43891200" cy="8348784"/>
          </a:xfrm>
          <a:custGeom>
            <a:avLst/>
            <a:gdLst/>
            <a:ahLst/>
            <a:cxnLst/>
            <a:rect l="l" t="t" r="r" b="b"/>
            <a:pathLst>
              <a:path w="20104100" h="3826526">
                <a:moveTo>
                  <a:pt x="9779807" y="0"/>
                </a:moveTo>
                <a:lnTo>
                  <a:pt x="8778475" y="6342"/>
                </a:lnTo>
                <a:lnTo>
                  <a:pt x="7799436" y="25041"/>
                </a:lnTo>
                <a:lnTo>
                  <a:pt x="6845831" y="55604"/>
                </a:lnTo>
                <a:lnTo>
                  <a:pt x="5920803" y="97539"/>
                </a:lnTo>
                <a:lnTo>
                  <a:pt x="5027493" y="150354"/>
                </a:lnTo>
                <a:lnTo>
                  <a:pt x="4169045" y="213555"/>
                </a:lnTo>
                <a:lnTo>
                  <a:pt x="3348600" y="286651"/>
                </a:lnTo>
                <a:lnTo>
                  <a:pt x="2569300" y="369149"/>
                </a:lnTo>
                <a:lnTo>
                  <a:pt x="1834287" y="460557"/>
                </a:lnTo>
                <a:lnTo>
                  <a:pt x="1146704" y="560382"/>
                </a:lnTo>
                <a:lnTo>
                  <a:pt x="509692" y="668133"/>
                </a:lnTo>
                <a:lnTo>
                  <a:pt x="0" y="768781"/>
                </a:lnTo>
                <a:lnTo>
                  <a:pt x="0" y="3057745"/>
                </a:lnTo>
                <a:lnTo>
                  <a:pt x="509692" y="3158393"/>
                </a:lnTo>
                <a:lnTo>
                  <a:pt x="1146704" y="3266144"/>
                </a:lnTo>
                <a:lnTo>
                  <a:pt x="1834287" y="3365969"/>
                </a:lnTo>
                <a:lnTo>
                  <a:pt x="2569300" y="3457377"/>
                </a:lnTo>
                <a:lnTo>
                  <a:pt x="3348600" y="3539875"/>
                </a:lnTo>
                <a:lnTo>
                  <a:pt x="4169045" y="3612971"/>
                </a:lnTo>
                <a:lnTo>
                  <a:pt x="5027493" y="3676172"/>
                </a:lnTo>
                <a:lnTo>
                  <a:pt x="5920803" y="3728987"/>
                </a:lnTo>
                <a:lnTo>
                  <a:pt x="6845831" y="3770922"/>
                </a:lnTo>
                <a:lnTo>
                  <a:pt x="7799436" y="3801485"/>
                </a:lnTo>
                <a:lnTo>
                  <a:pt x="8778475" y="3820184"/>
                </a:lnTo>
                <a:lnTo>
                  <a:pt x="9779807" y="3826526"/>
                </a:lnTo>
                <a:lnTo>
                  <a:pt x="10781139" y="3820184"/>
                </a:lnTo>
                <a:lnTo>
                  <a:pt x="11760178" y="3801485"/>
                </a:lnTo>
                <a:lnTo>
                  <a:pt x="12713783" y="3770922"/>
                </a:lnTo>
                <a:lnTo>
                  <a:pt x="13638811" y="3728987"/>
                </a:lnTo>
                <a:lnTo>
                  <a:pt x="14532121" y="3676172"/>
                </a:lnTo>
                <a:lnTo>
                  <a:pt x="15390569" y="3612971"/>
                </a:lnTo>
                <a:lnTo>
                  <a:pt x="16211014" y="3539875"/>
                </a:lnTo>
                <a:lnTo>
                  <a:pt x="16990314" y="3457377"/>
                </a:lnTo>
                <a:lnTo>
                  <a:pt x="17725327" y="3365969"/>
                </a:lnTo>
                <a:lnTo>
                  <a:pt x="18412910" y="3266144"/>
                </a:lnTo>
                <a:lnTo>
                  <a:pt x="19049922" y="3158393"/>
                </a:lnTo>
                <a:lnTo>
                  <a:pt x="19633220" y="3043210"/>
                </a:lnTo>
                <a:lnTo>
                  <a:pt x="20104100" y="2933977"/>
                </a:lnTo>
                <a:lnTo>
                  <a:pt x="20104100" y="892549"/>
                </a:lnTo>
                <a:lnTo>
                  <a:pt x="19633220" y="783316"/>
                </a:lnTo>
                <a:lnTo>
                  <a:pt x="19049922" y="668133"/>
                </a:lnTo>
                <a:lnTo>
                  <a:pt x="18412910" y="560382"/>
                </a:lnTo>
                <a:lnTo>
                  <a:pt x="17725327" y="460557"/>
                </a:lnTo>
                <a:lnTo>
                  <a:pt x="16990314" y="369149"/>
                </a:lnTo>
                <a:lnTo>
                  <a:pt x="16211014" y="286651"/>
                </a:lnTo>
                <a:lnTo>
                  <a:pt x="15390569" y="213555"/>
                </a:lnTo>
                <a:lnTo>
                  <a:pt x="14532121" y="150354"/>
                </a:lnTo>
                <a:lnTo>
                  <a:pt x="13638811" y="97539"/>
                </a:lnTo>
                <a:lnTo>
                  <a:pt x="12713783" y="55604"/>
                </a:lnTo>
                <a:lnTo>
                  <a:pt x="11760178" y="25041"/>
                </a:lnTo>
                <a:lnTo>
                  <a:pt x="10781139" y="6342"/>
                </a:lnTo>
                <a:lnTo>
                  <a:pt x="9779807" y="0"/>
                </a:lnTo>
              </a:path>
            </a:pathLst>
          </a:custGeom>
          <a:solidFill>
            <a:srgbClr val="FFFFFF"/>
          </a:solidFill>
        </p:spPr>
        <p:txBody>
          <a:bodyPr wrap="square" lIns="0" tIns="0" rIns="0" bIns="0" rtlCol="0">
            <a:noAutofit/>
          </a:bodyPr>
          <a:lstStyle/>
          <a:p>
            <a:endParaRPr sz="8572"/>
          </a:p>
        </p:txBody>
      </p:sp>
      <p:sp>
        <p:nvSpPr>
          <p:cNvPr id="23" name="bk object 23"/>
          <p:cNvSpPr/>
          <p:nvPr/>
        </p:nvSpPr>
        <p:spPr>
          <a:xfrm>
            <a:off x="12790965" y="3001651"/>
            <a:ext cx="18359117" cy="4052479"/>
          </a:xfrm>
          <a:custGeom>
            <a:avLst/>
            <a:gdLst/>
            <a:ahLst/>
            <a:cxnLst/>
            <a:rect l="l" t="t" r="r" b="b"/>
            <a:pathLst>
              <a:path w="8409283" h="1857386">
                <a:moveTo>
                  <a:pt x="261739" y="0"/>
                </a:moveTo>
                <a:lnTo>
                  <a:pt x="190799" y="261"/>
                </a:lnTo>
                <a:lnTo>
                  <a:pt x="133994" y="2094"/>
                </a:lnTo>
                <a:lnTo>
                  <a:pt x="89755" y="7067"/>
                </a:lnTo>
                <a:lnTo>
                  <a:pt x="43519" y="23853"/>
                </a:lnTo>
                <a:lnTo>
                  <a:pt x="16720" y="56542"/>
                </a:lnTo>
                <a:lnTo>
                  <a:pt x="4057" y="110435"/>
                </a:lnTo>
                <a:lnTo>
                  <a:pt x="850" y="160760"/>
                </a:lnTo>
                <a:lnTo>
                  <a:pt x="0" y="224436"/>
                </a:lnTo>
                <a:lnTo>
                  <a:pt x="0" y="1632981"/>
                </a:lnTo>
                <a:lnTo>
                  <a:pt x="850" y="1696657"/>
                </a:lnTo>
                <a:lnTo>
                  <a:pt x="4057" y="1746983"/>
                </a:lnTo>
                <a:lnTo>
                  <a:pt x="11190" y="1785529"/>
                </a:lnTo>
                <a:lnTo>
                  <a:pt x="32688" y="1824697"/>
                </a:lnTo>
                <a:lnTo>
                  <a:pt x="71856" y="1846195"/>
                </a:lnTo>
                <a:lnTo>
                  <a:pt x="110402" y="1853328"/>
                </a:lnTo>
                <a:lnTo>
                  <a:pt x="160728" y="1856535"/>
                </a:lnTo>
                <a:lnTo>
                  <a:pt x="224404" y="1857386"/>
                </a:lnTo>
                <a:lnTo>
                  <a:pt x="8184879" y="1857386"/>
                </a:lnTo>
                <a:lnTo>
                  <a:pt x="8248555" y="1856535"/>
                </a:lnTo>
                <a:lnTo>
                  <a:pt x="8298880" y="1853328"/>
                </a:lnTo>
                <a:lnTo>
                  <a:pt x="8337426" y="1846195"/>
                </a:lnTo>
                <a:lnTo>
                  <a:pt x="8376594" y="1824697"/>
                </a:lnTo>
                <a:lnTo>
                  <a:pt x="8398092" y="1785529"/>
                </a:lnTo>
                <a:lnTo>
                  <a:pt x="8405225" y="1746983"/>
                </a:lnTo>
                <a:lnTo>
                  <a:pt x="8408432" y="1696657"/>
                </a:lnTo>
                <a:lnTo>
                  <a:pt x="8409283" y="1632981"/>
                </a:lnTo>
                <a:lnTo>
                  <a:pt x="8409283" y="224436"/>
                </a:lnTo>
                <a:lnTo>
                  <a:pt x="8408432" y="160760"/>
                </a:lnTo>
                <a:lnTo>
                  <a:pt x="8405225" y="110435"/>
                </a:lnTo>
                <a:lnTo>
                  <a:pt x="8398092" y="71889"/>
                </a:lnTo>
                <a:lnTo>
                  <a:pt x="8376594" y="32721"/>
                </a:lnTo>
                <a:lnTo>
                  <a:pt x="8337426" y="11223"/>
                </a:lnTo>
                <a:lnTo>
                  <a:pt x="8298880" y="4090"/>
                </a:lnTo>
                <a:lnTo>
                  <a:pt x="8248555" y="883"/>
                </a:lnTo>
                <a:lnTo>
                  <a:pt x="261739" y="0"/>
                </a:lnTo>
                <a:close/>
              </a:path>
            </a:pathLst>
          </a:custGeom>
          <a:solidFill>
            <a:srgbClr val="A9A3A1"/>
          </a:solidFill>
        </p:spPr>
        <p:txBody>
          <a:bodyPr wrap="square" lIns="0" tIns="0" rIns="0" bIns="0" rtlCol="0">
            <a:noAutofit/>
          </a:bodyPr>
          <a:lstStyle/>
          <a:p>
            <a:endParaRPr sz="8572"/>
          </a:p>
        </p:txBody>
      </p:sp>
      <p:sp>
        <p:nvSpPr>
          <p:cNvPr id="2" name="Holder 2"/>
          <p:cNvSpPr>
            <a:spLocks noGrp="1"/>
          </p:cNvSpPr>
          <p:nvPr>
            <p:ph type="title"/>
          </p:nvPr>
        </p:nvSpPr>
        <p:spPr>
          <a:xfrm>
            <a:off x="2194560" y="1316736"/>
            <a:ext cx="39502080" cy="5266944"/>
          </a:xfrm>
          <a:prstGeom prst="rect">
            <a:avLst/>
          </a:prstGeom>
        </p:spPr>
        <p:txBody>
          <a:bodyPr wrap="square" lIns="0" tIns="0" rIns="0" bIns="0">
            <a:noAutofit/>
          </a:bodyPr>
          <a:lstStyle/>
          <a:p>
            <a:endParaRPr/>
          </a:p>
        </p:txBody>
      </p:sp>
      <p:sp>
        <p:nvSpPr>
          <p:cNvPr id="3" name="Holder 3"/>
          <p:cNvSpPr>
            <a:spLocks noGrp="1"/>
          </p:cNvSpPr>
          <p:nvPr>
            <p:ph type="body" idx="1"/>
          </p:nvPr>
        </p:nvSpPr>
        <p:spPr>
          <a:xfrm>
            <a:off x="2194560" y="7571232"/>
            <a:ext cx="39502080" cy="21726144"/>
          </a:xfrm>
          <a:prstGeom prst="rect">
            <a:avLst/>
          </a:prstGeom>
        </p:spPr>
        <p:txBody>
          <a:bodyPr wrap="square" lIns="0" tIns="0" rIns="0" bIns="0">
            <a:noAutofit/>
          </a:bodyPr>
          <a:lstStyle/>
          <a:p>
            <a:endParaRPr/>
          </a:p>
        </p:txBody>
      </p:sp>
      <p:sp>
        <p:nvSpPr>
          <p:cNvPr id="4" name="Holder 4"/>
          <p:cNvSpPr>
            <a:spLocks noGrp="1"/>
          </p:cNvSpPr>
          <p:nvPr>
            <p:ph type="ftr" sz="quarter" idx="5"/>
          </p:nvPr>
        </p:nvSpPr>
        <p:spPr>
          <a:xfrm>
            <a:off x="14923008" y="30614112"/>
            <a:ext cx="14045184" cy="1645920"/>
          </a:xfrm>
          <a:prstGeom prst="rect">
            <a:avLst/>
          </a:prstGeom>
        </p:spPr>
        <p:txBody>
          <a:bodyPr wrap="square" lIns="0" tIns="0" rIns="0" bIns="0">
            <a:no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194561" y="30614112"/>
            <a:ext cx="10094976" cy="1645920"/>
          </a:xfrm>
          <a:prstGeom prst="rect">
            <a:avLst/>
          </a:prstGeom>
        </p:spPr>
        <p:txBody>
          <a:bodyPr wrap="square" lIns="0" tIns="0" rIns="0" bIns="0">
            <a:noAutofit/>
          </a:bodyPr>
          <a:lstStyle>
            <a:lvl1pPr algn="l">
              <a:defRPr>
                <a:solidFill>
                  <a:schemeClr val="tx1">
                    <a:tint val="75000"/>
                  </a:schemeClr>
                </a:solidFill>
              </a:defRPr>
            </a:lvl1pPr>
          </a:lstStyle>
          <a:p>
            <a:fld id="{1D8BD707-D9CF-40AE-B4C6-C98DA3205C09}" type="datetimeFigureOut">
              <a:rPr lang="en-US" smtClean="0"/>
              <a:t>2/27/2017</a:t>
            </a:fld>
            <a:endParaRPr lang="en-US" smtClean="0"/>
          </a:p>
        </p:txBody>
      </p:sp>
      <p:sp>
        <p:nvSpPr>
          <p:cNvPr id="6" name="Holder 6"/>
          <p:cNvSpPr>
            <a:spLocks noGrp="1"/>
          </p:cNvSpPr>
          <p:nvPr>
            <p:ph type="sldNum" sz="quarter" idx="7"/>
          </p:nvPr>
        </p:nvSpPr>
        <p:spPr>
          <a:xfrm>
            <a:off x="31601667" y="30614112"/>
            <a:ext cx="10094976" cy="1645920"/>
          </a:xfrm>
          <a:prstGeom prst="rect">
            <a:avLst/>
          </a:prstGeom>
        </p:spPr>
        <p:txBody>
          <a:bodyPr wrap="square" lIns="0" tIns="0" rIns="0" bIns="0">
            <a:no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defTabSz="1995038" rtl="0" eaLnBrk="1" latinLnBrk="0" hangingPunct="1">
        <a:lnSpc>
          <a:spcPct val="90000"/>
        </a:lnSpc>
        <a:spcBef>
          <a:spcPct val="0"/>
        </a:spcBef>
        <a:buNone/>
        <a:defRPr sz="9600" b="0" i="0" u="none" kern="1200">
          <a:solidFill>
            <a:schemeClr val="tx1"/>
          </a:solidFill>
          <a:latin typeface="+mj-lt"/>
          <a:ea typeface="+mj-ea"/>
          <a:cs typeface="+mj-cs"/>
        </a:defRPr>
      </a:lvl1pPr>
    </p:titleStyle>
    <p:bodyStyle>
      <a:lvl1pPr marL="498759" indent="-498759" algn="l" defTabSz="1995038" rtl="0" eaLnBrk="1" latinLnBrk="0" hangingPunct="1">
        <a:lnSpc>
          <a:spcPct val="90000"/>
        </a:lnSpc>
        <a:spcBef>
          <a:spcPts val="2182"/>
        </a:spcBef>
        <a:buFont typeface="Arial" panose="020B0604020202020204" pitchFamily="34" charset="0"/>
        <a:buChar char="•"/>
        <a:defRPr sz="6109" kern="1200">
          <a:solidFill>
            <a:schemeClr val="tx1"/>
          </a:solidFill>
          <a:latin typeface="+mn-lt"/>
          <a:ea typeface="+mn-ea"/>
          <a:cs typeface="+mn-cs"/>
        </a:defRPr>
      </a:lvl1pPr>
      <a:lvl2pPr marL="1496278" indent="-498759" algn="l" defTabSz="1995038" rtl="0" eaLnBrk="1" latinLnBrk="0" hangingPunct="1">
        <a:lnSpc>
          <a:spcPct val="90000"/>
        </a:lnSpc>
        <a:spcBef>
          <a:spcPts val="1091"/>
        </a:spcBef>
        <a:buFont typeface="Arial" panose="020B0604020202020204" pitchFamily="34" charset="0"/>
        <a:buChar char="•"/>
        <a:defRPr sz="5236" kern="1200">
          <a:solidFill>
            <a:schemeClr val="tx1"/>
          </a:solidFill>
          <a:latin typeface="+mn-lt"/>
          <a:ea typeface="+mn-ea"/>
          <a:cs typeface="+mn-cs"/>
        </a:defRPr>
      </a:lvl2pPr>
      <a:lvl3pPr marL="2493797" indent="-498759" algn="l" defTabSz="1995038" rtl="0" eaLnBrk="1" latinLnBrk="0" hangingPunct="1">
        <a:lnSpc>
          <a:spcPct val="90000"/>
        </a:lnSpc>
        <a:spcBef>
          <a:spcPts val="1091"/>
        </a:spcBef>
        <a:buFont typeface="Arial" panose="020B0604020202020204" pitchFamily="34" charset="0"/>
        <a:buChar char="•"/>
        <a:defRPr sz="4364" kern="1200">
          <a:solidFill>
            <a:schemeClr val="tx1"/>
          </a:solidFill>
          <a:latin typeface="+mn-lt"/>
          <a:ea typeface="+mn-ea"/>
          <a:cs typeface="+mn-cs"/>
        </a:defRPr>
      </a:lvl3pPr>
      <a:lvl4pPr marL="3491316" indent="-498759" algn="l" defTabSz="1995038" rtl="0" eaLnBrk="1" latinLnBrk="0" hangingPunct="1">
        <a:lnSpc>
          <a:spcPct val="90000"/>
        </a:lnSpc>
        <a:spcBef>
          <a:spcPts val="1091"/>
        </a:spcBef>
        <a:buFont typeface="Arial" panose="020B0604020202020204" pitchFamily="34" charset="0"/>
        <a:buChar char="•"/>
        <a:defRPr sz="3927" kern="1200">
          <a:solidFill>
            <a:schemeClr val="tx1"/>
          </a:solidFill>
          <a:latin typeface="+mn-lt"/>
          <a:ea typeface="+mn-ea"/>
          <a:cs typeface="+mn-cs"/>
        </a:defRPr>
      </a:lvl4pPr>
      <a:lvl5pPr marL="4488835" indent="-498759" algn="l" defTabSz="1995038" rtl="0" eaLnBrk="1" latinLnBrk="0" hangingPunct="1">
        <a:lnSpc>
          <a:spcPct val="90000"/>
        </a:lnSpc>
        <a:spcBef>
          <a:spcPts val="1091"/>
        </a:spcBef>
        <a:buFont typeface="Arial" panose="020B0604020202020204" pitchFamily="34" charset="0"/>
        <a:buChar char="•"/>
        <a:defRPr sz="3927" kern="1200">
          <a:solidFill>
            <a:schemeClr val="tx1"/>
          </a:solidFill>
          <a:latin typeface="+mn-lt"/>
          <a:ea typeface="+mn-ea"/>
          <a:cs typeface="+mn-cs"/>
        </a:defRPr>
      </a:lvl5pPr>
      <a:lvl6pPr marL="5486354" indent="-498759" algn="l" defTabSz="1995038" rtl="0" eaLnBrk="1" latinLnBrk="0" hangingPunct="1">
        <a:lnSpc>
          <a:spcPct val="90000"/>
        </a:lnSpc>
        <a:spcBef>
          <a:spcPts val="1091"/>
        </a:spcBef>
        <a:buFont typeface="Arial" panose="020B0604020202020204" pitchFamily="34" charset="0"/>
        <a:buChar char="•"/>
        <a:defRPr sz="3927" kern="1200">
          <a:solidFill>
            <a:schemeClr val="tx1"/>
          </a:solidFill>
          <a:latin typeface="+mn-lt"/>
          <a:ea typeface="+mn-ea"/>
          <a:cs typeface="+mn-cs"/>
        </a:defRPr>
      </a:lvl6pPr>
      <a:lvl7pPr marL="6483873" indent="-498759" algn="l" defTabSz="1995038" rtl="0" eaLnBrk="1" latinLnBrk="0" hangingPunct="1">
        <a:lnSpc>
          <a:spcPct val="90000"/>
        </a:lnSpc>
        <a:spcBef>
          <a:spcPts val="1091"/>
        </a:spcBef>
        <a:buFont typeface="Arial" panose="020B0604020202020204" pitchFamily="34" charset="0"/>
        <a:buChar char="•"/>
        <a:defRPr sz="3927" kern="1200">
          <a:solidFill>
            <a:schemeClr val="tx1"/>
          </a:solidFill>
          <a:latin typeface="+mn-lt"/>
          <a:ea typeface="+mn-ea"/>
          <a:cs typeface="+mn-cs"/>
        </a:defRPr>
      </a:lvl7pPr>
      <a:lvl8pPr marL="7481392" indent="-498759" algn="l" defTabSz="1995038" rtl="0" eaLnBrk="1" latinLnBrk="0" hangingPunct="1">
        <a:lnSpc>
          <a:spcPct val="90000"/>
        </a:lnSpc>
        <a:spcBef>
          <a:spcPts val="1091"/>
        </a:spcBef>
        <a:buFont typeface="Arial" panose="020B0604020202020204" pitchFamily="34" charset="0"/>
        <a:buChar char="•"/>
        <a:defRPr sz="3927" kern="1200">
          <a:solidFill>
            <a:schemeClr val="tx1"/>
          </a:solidFill>
          <a:latin typeface="+mn-lt"/>
          <a:ea typeface="+mn-ea"/>
          <a:cs typeface="+mn-cs"/>
        </a:defRPr>
      </a:lvl8pPr>
      <a:lvl9pPr marL="8478911" indent="-498759" algn="l" defTabSz="1995038" rtl="0" eaLnBrk="1" latinLnBrk="0" hangingPunct="1">
        <a:lnSpc>
          <a:spcPct val="90000"/>
        </a:lnSpc>
        <a:spcBef>
          <a:spcPts val="1091"/>
        </a:spcBef>
        <a:buFont typeface="Arial" panose="020B0604020202020204" pitchFamily="34" charset="0"/>
        <a:buChar char="•"/>
        <a:defRPr sz="3927" kern="1200">
          <a:solidFill>
            <a:schemeClr val="tx1"/>
          </a:solidFill>
          <a:latin typeface="+mn-lt"/>
          <a:ea typeface="+mn-ea"/>
          <a:cs typeface="+mn-cs"/>
        </a:defRPr>
      </a:lvl9pPr>
    </p:bodyStyle>
    <p:otherStyle>
      <a:defPPr>
        <a:defRPr lang="en-US"/>
      </a:defPPr>
      <a:lvl1pPr marL="0" algn="l" defTabSz="1995038" rtl="0" eaLnBrk="1" latinLnBrk="0" hangingPunct="1">
        <a:defRPr sz="3927" kern="1200">
          <a:solidFill>
            <a:schemeClr val="tx1"/>
          </a:solidFill>
          <a:latin typeface="+mn-lt"/>
          <a:ea typeface="+mn-ea"/>
          <a:cs typeface="+mn-cs"/>
        </a:defRPr>
      </a:lvl1pPr>
      <a:lvl2pPr marL="997519" algn="l" defTabSz="1995038" rtl="0" eaLnBrk="1" latinLnBrk="0" hangingPunct="1">
        <a:defRPr sz="3927" kern="1200">
          <a:solidFill>
            <a:schemeClr val="tx1"/>
          </a:solidFill>
          <a:latin typeface="+mn-lt"/>
          <a:ea typeface="+mn-ea"/>
          <a:cs typeface="+mn-cs"/>
        </a:defRPr>
      </a:lvl2pPr>
      <a:lvl3pPr marL="1995038" algn="l" defTabSz="1995038" rtl="0" eaLnBrk="1" latinLnBrk="0" hangingPunct="1">
        <a:defRPr sz="3927" kern="1200">
          <a:solidFill>
            <a:schemeClr val="tx1"/>
          </a:solidFill>
          <a:latin typeface="+mn-lt"/>
          <a:ea typeface="+mn-ea"/>
          <a:cs typeface="+mn-cs"/>
        </a:defRPr>
      </a:lvl3pPr>
      <a:lvl4pPr marL="2992557" algn="l" defTabSz="1995038" rtl="0" eaLnBrk="1" latinLnBrk="0" hangingPunct="1">
        <a:defRPr sz="3927" kern="1200">
          <a:solidFill>
            <a:schemeClr val="tx1"/>
          </a:solidFill>
          <a:latin typeface="+mn-lt"/>
          <a:ea typeface="+mn-ea"/>
          <a:cs typeface="+mn-cs"/>
        </a:defRPr>
      </a:lvl4pPr>
      <a:lvl5pPr marL="3990076" algn="l" defTabSz="1995038" rtl="0" eaLnBrk="1" latinLnBrk="0" hangingPunct="1">
        <a:defRPr sz="3927" kern="1200">
          <a:solidFill>
            <a:schemeClr val="tx1"/>
          </a:solidFill>
          <a:latin typeface="+mn-lt"/>
          <a:ea typeface="+mn-ea"/>
          <a:cs typeface="+mn-cs"/>
        </a:defRPr>
      </a:lvl5pPr>
      <a:lvl6pPr marL="4987595" algn="l" defTabSz="1995038" rtl="0" eaLnBrk="1" latinLnBrk="0" hangingPunct="1">
        <a:defRPr sz="3927" kern="1200">
          <a:solidFill>
            <a:schemeClr val="tx1"/>
          </a:solidFill>
          <a:latin typeface="+mn-lt"/>
          <a:ea typeface="+mn-ea"/>
          <a:cs typeface="+mn-cs"/>
        </a:defRPr>
      </a:lvl6pPr>
      <a:lvl7pPr marL="5985114" algn="l" defTabSz="1995038" rtl="0" eaLnBrk="1" latinLnBrk="0" hangingPunct="1">
        <a:defRPr sz="3927" kern="1200">
          <a:solidFill>
            <a:schemeClr val="tx1"/>
          </a:solidFill>
          <a:latin typeface="+mn-lt"/>
          <a:ea typeface="+mn-ea"/>
          <a:cs typeface="+mn-cs"/>
        </a:defRPr>
      </a:lvl7pPr>
      <a:lvl8pPr marL="6982633" algn="l" defTabSz="1995038" rtl="0" eaLnBrk="1" latinLnBrk="0" hangingPunct="1">
        <a:defRPr sz="3927" kern="1200">
          <a:solidFill>
            <a:schemeClr val="tx1"/>
          </a:solidFill>
          <a:latin typeface="+mn-lt"/>
          <a:ea typeface="+mn-ea"/>
          <a:cs typeface="+mn-cs"/>
        </a:defRPr>
      </a:lvl8pPr>
      <a:lvl9pPr marL="7980152" algn="l" defTabSz="1995038" rtl="0" eaLnBrk="1" latinLnBrk="0" hangingPunct="1">
        <a:defRPr sz="392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chart" Target="../charts/char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11"/>
          <p:cNvSpPr txBox="1"/>
          <p:nvPr/>
        </p:nvSpPr>
        <p:spPr>
          <a:xfrm>
            <a:off x="651122" y="7430319"/>
            <a:ext cx="13346527" cy="8704809"/>
          </a:xfrm>
          <a:prstGeom prst="rect">
            <a:avLst/>
          </a:prstGeom>
        </p:spPr>
        <p:txBody>
          <a:bodyPr vert="horz" wrap="square" lIns="0" tIns="0" rIns="0" bIns="0" rtlCol="0">
            <a:noAutofit/>
          </a:bodyPr>
          <a:lstStyle/>
          <a:p>
            <a:pPr marL="3894480"/>
            <a:endParaRPr sz="7418" b="1" dirty="0">
              <a:solidFill>
                <a:srgbClr val="C25558"/>
              </a:solidFill>
              <a:latin typeface="Times New Roman"/>
              <a:cs typeface="Times New Roman"/>
            </a:endParaRPr>
          </a:p>
        </p:txBody>
      </p:sp>
      <p:sp>
        <p:nvSpPr>
          <p:cNvPr id="15" name="object 15"/>
          <p:cNvSpPr txBox="1"/>
          <p:nvPr/>
        </p:nvSpPr>
        <p:spPr>
          <a:xfrm>
            <a:off x="861220" y="19668020"/>
            <a:ext cx="12995564" cy="1881447"/>
          </a:xfrm>
          <a:prstGeom prst="rect">
            <a:avLst/>
          </a:prstGeom>
        </p:spPr>
        <p:txBody>
          <a:bodyPr vert="horz" wrap="square" lIns="0" tIns="0" rIns="0" bIns="0" rtlCol="0">
            <a:noAutofit/>
          </a:bodyPr>
          <a:lstStyle/>
          <a:p>
            <a:pPr marL="27709"/>
            <a:endParaRPr sz="3927" dirty="0">
              <a:latin typeface="Minion Pro"/>
              <a:cs typeface="Minion Pro"/>
            </a:endParaRPr>
          </a:p>
        </p:txBody>
      </p:sp>
      <p:sp>
        <p:nvSpPr>
          <p:cNvPr id="27" name="object 15"/>
          <p:cNvSpPr txBox="1"/>
          <p:nvPr/>
        </p:nvSpPr>
        <p:spPr>
          <a:xfrm>
            <a:off x="1195512" y="9183762"/>
            <a:ext cx="12995564" cy="1881447"/>
          </a:xfrm>
          <a:prstGeom prst="rect">
            <a:avLst/>
          </a:prstGeom>
        </p:spPr>
        <p:txBody>
          <a:bodyPr vert="horz" wrap="square" lIns="0" tIns="0" rIns="0" bIns="0" rtlCol="0">
            <a:noAutofit/>
          </a:bodyPr>
          <a:lstStyle/>
          <a:p>
            <a:pPr marL="27709"/>
            <a:r>
              <a:rPr sz="3927" spc="11" dirty="0">
                <a:solidFill>
                  <a:srgbClr val="231F20"/>
                </a:solidFill>
                <a:latin typeface="Minion Pro"/>
                <a:cs typeface="Minion Pro"/>
              </a:rPr>
              <a:t> </a:t>
            </a:r>
            <a:endParaRPr sz="3927" dirty="0">
              <a:latin typeface="Minion Pro"/>
              <a:cs typeface="Minion Pro"/>
            </a:endParaRPr>
          </a:p>
        </p:txBody>
      </p:sp>
      <p:sp>
        <p:nvSpPr>
          <p:cNvPr id="3" name="object 3"/>
          <p:cNvSpPr/>
          <p:nvPr/>
        </p:nvSpPr>
        <p:spPr>
          <a:xfrm>
            <a:off x="902860" y="7259864"/>
            <a:ext cx="14413340" cy="25096344"/>
          </a:xfrm>
          <a:custGeom>
            <a:avLst/>
            <a:gdLst/>
            <a:ahLst/>
            <a:cxnLst/>
            <a:rect l="l" t="t" r="r" b="b"/>
            <a:pathLst>
              <a:path w="13039095" h="11509774">
                <a:moveTo>
                  <a:pt x="261739" y="0"/>
                </a:moveTo>
                <a:lnTo>
                  <a:pt x="190799" y="261"/>
                </a:lnTo>
                <a:lnTo>
                  <a:pt x="133994" y="2094"/>
                </a:lnTo>
                <a:lnTo>
                  <a:pt x="89755" y="7067"/>
                </a:lnTo>
                <a:lnTo>
                  <a:pt x="43519" y="23853"/>
                </a:lnTo>
                <a:lnTo>
                  <a:pt x="16720" y="56542"/>
                </a:lnTo>
                <a:lnTo>
                  <a:pt x="4057" y="110435"/>
                </a:lnTo>
                <a:lnTo>
                  <a:pt x="850" y="160760"/>
                </a:lnTo>
                <a:lnTo>
                  <a:pt x="0" y="224436"/>
                </a:lnTo>
                <a:lnTo>
                  <a:pt x="0" y="11285370"/>
                </a:lnTo>
                <a:lnTo>
                  <a:pt x="850" y="11349046"/>
                </a:lnTo>
                <a:lnTo>
                  <a:pt x="4057" y="11399371"/>
                </a:lnTo>
                <a:lnTo>
                  <a:pt x="11190" y="11437917"/>
                </a:lnTo>
                <a:lnTo>
                  <a:pt x="32688" y="11477085"/>
                </a:lnTo>
                <a:lnTo>
                  <a:pt x="71856" y="11498583"/>
                </a:lnTo>
                <a:lnTo>
                  <a:pt x="110402" y="11505716"/>
                </a:lnTo>
                <a:lnTo>
                  <a:pt x="160728" y="11508923"/>
                </a:lnTo>
                <a:lnTo>
                  <a:pt x="224404" y="11509774"/>
                </a:lnTo>
                <a:lnTo>
                  <a:pt x="12814691" y="11509774"/>
                </a:lnTo>
                <a:lnTo>
                  <a:pt x="12878367" y="11508923"/>
                </a:lnTo>
                <a:lnTo>
                  <a:pt x="12928693" y="11505716"/>
                </a:lnTo>
                <a:lnTo>
                  <a:pt x="12967239" y="11498583"/>
                </a:lnTo>
                <a:lnTo>
                  <a:pt x="13006406" y="11477085"/>
                </a:lnTo>
                <a:lnTo>
                  <a:pt x="13027905" y="11437917"/>
                </a:lnTo>
                <a:lnTo>
                  <a:pt x="13035038" y="11399371"/>
                </a:lnTo>
                <a:lnTo>
                  <a:pt x="13038245" y="11349046"/>
                </a:lnTo>
                <a:lnTo>
                  <a:pt x="13039095" y="11285370"/>
                </a:lnTo>
                <a:lnTo>
                  <a:pt x="13039095" y="224436"/>
                </a:lnTo>
                <a:lnTo>
                  <a:pt x="13038245" y="160760"/>
                </a:lnTo>
                <a:lnTo>
                  <a:pt x="13035038" y="110435"/>
                </a:lnTo>
                <a:lnTo>
                  <a:pt x="13027905" y="71889"/>
                </a:lnTo>
                <a:lnTo>
                  <a:pt x="13006406" y="32721"/>
                </a:lnTo>
                <a:lnTo>
                  <a:pt x="12967239" y="11223"/>
                </a:lnTo>
                <a:lnTo>
                  <a:pt x="12928693" y="4090"/>
                </a:lnTo>
                <a:lnTo>
                  <a:pt x="12878367" y="883"/>
                </a:lnTo>
                <a:lnTo>
                  <a:pt x="261739" y="0"/>
                </a:lnTo>
                <a:close/>
              </a:path>
            </a:pathLst>
          </a:custGeom>
          <a:solidFill>
            <a:srgbClr val="A9A3A1"/>
          </a:solidFill>
        </p:spPr>
        <p:txBody>
          <a:bodyPr wrap="square" lIns="0" tIns="0" rIns="0" bIns="0" rtlCol="0">
            <a:noAutofit/>
          </a:bodyPr>
          <a:lstStyle/>
          <a:p>
            <a:endParaRPr sz="8572"/>
          </a:p>
        </p:txBody>
      </p:sp>
      <p:sp>
        <p:nvSpPr>
          <p:cNvPr id="17" name="object 17"/>
          <p:cNvSpPr txBox="1"/>
          <p:nvPr/>
        </p:nvSpPr>
        <p:spPr>
          <a:xfrm>
            <a:off x="1066800" y="16687800"/>
            <a:ext cx="15087600" cy="1156855"/>
          </a:xfrm>
          <a:prstGeom prst="rect">
            <a:avLst/>
          </a:prstGeom>
        </p:spPr>
        <p:txBody>
          <a:bodyPr vert="horz" wrap="square" lIns="0" tIns="0" rIns="0" bIns="0" rtlCol="0">
            <a:noAutofit/>
          </a:bodyPr>
          <a:lstStyle/>
          <a:p>
            <a:pPr marL="27709" algn="ctr"/>
            <a:r>
              <a:rPr lang="en-US" sz="7418" b="1" spc="33" dirty="0" smtClean="0">
                <a:solidFill>
                  <a:srgbClr val="D6181F"/>
                </a:solidFill>
                <a:latin typeface="Times New Roman"/>
                <a:cs typeface="Times New Roman"/>
              </a:rPr>
              <a:t>Introduction</a:t>
            </a:r>
            <a:endParaRPr sz="7418" dirty="0">
              <a:latin typeface="Times New Roman"/>
              <a:cs typeface="Times New Roman"/>
            </a:endParaRPr>
          </a:p>
        </p:txBody>
      </p:sp>
      <p:sp>
        <p:nvSpPr>
          <p:cNvPr id="12" name="object 12"/>
          <p:cNvSpPr/>
          <p:nvPr/>
        </p:nvSpPr>
        <p:spPr>
          <a:xfrm>
            <a:off x="1219200" y="8534401"/>
            <a:ext cx="13868400" cy="7772399"/>
          </a:xfrm>
          <a:custGeom>
            <a:avLst/>
            <a:gdLst/>
            <a:ahLst/>
            <a:cxnLst/>
            <a:rect l="l" t="t" r="r" b="b"/>
            <a:pathLst>
              <a:path w="6022729" h="2236548">
                <a:moveTo>
                  <a:pt x="261739" y="0"/>
                </a:moveTo>
                <a:lnTo>
                  <a:pt x="190799" y="261"/>
                </a:lnTo>
                <a:lnTo>
                  <a:pt x="133994" y="2094"/>
                </a:lnTo>
                <a:lnTo>
                  <a:pt x="89755" y="7067"/>
                </a:lnTo>
                <a:lnTo>
                  <a:pt x="43519" y="23853"/>
                </a:lnTo>
                <a:lnTo>
                  <a:pt x="16720" y="56542"/>
                </a:lnTo>
                <a:lnTo>
                  <a:pt x="4057" y="110435"/>
                </a:lnTo>
                <a:lnTo>
                  <a:pt x="850" y="160760"/>
                </a:lnTo>
                <a:lnTo>
                  <a:pt x="0" y="224436"/>
                </a:lnTo>
                <a:lnTo>
                  <a:pt x="0" y="2012144"/>
                </a:lnTo>
                <a:lnTo>
                  <a:pt x="850" y="2075820"/>
                </a:lnTo>
                <a:lnTo>
                  <a:pt x="4057" y="2126146"/>
                </a:lnTo>
                <a:lnTo>
                  <a:pt x="11190" y="2164692"/>
                </a:lnTo>
                <a:lnTo>
                  <a:pt x="32688" y="2203859"/>
                </a:lnTo>
                <a:lnTo>
                  <a:pt x="71856" y="2225357"/>
                </a:lnTo>
                <a:lnTo>
                  <a:pt x="110402" y="2232490"/>
                </a:lnTo>
                <a:lnTo>
                  <a:pt x="160728" y="2235697"/>
                </a:lnTo>
                <a:lnTo>
                  <a:pt x="224404" y="2236548"/>
                </a:lnTo>
                <a:lnTo>
                  <a:pt x="5798325" y="2236548"/>
                </a:lnTo>
                <a:lnTo>
                  <a:pt x="5831930" y="2236319"/>
                </a:lnTo>
                <a:lnTo>
                  <a:pt x="5888735" y="2234487"/>
                </a:lnTo>
                <a:lnTo>
                  <a:pt x="5932974" y="2229513"/>
                </a:lnTo>
                <a:lnTo>
                  <a:pt x="5979210" y="2212727"/>
                </a:lnTo>
                <a:lnTo>
                  <a:pt x="6006009" y="2180038"/>
                </a:lnTo>
                <a:lnTo>
                  <a:pt x="6018672" y="2126146"/>
                </a:lnTo>
                <a:lnTo>
                  <a:pt x="6021879" y="2075820"/>
                </a:lnTo>
                <a:lnTo>
                  <a:pt x="6022729" y="2012144"/>
                </a:lnTo>
                <a:lnTo>
                  <a:pt x="6022729" y="224436"/>
                </a:lnTo>
                <a:lnTo>
                  <a:pt x="6021879" y="160760"/>
                </a:lnTo>
                <a:lnTo>
                  <a:pt x="6018672" y="110435"/>
                </a:lnTo>
                <a:lnTo>
                  <a:pt x="6011539" y="71889"/>
                </a:lnTo>
                <a:lnTo>
                  <a:pt x="5990041" y="32721"/>
                </a:lnTo>
                <a:lnTo>
                  <a:pt x="5950873" y="11223"/>
                </a:lnTo>
                <a:lnTo>
                  <a:pt x="5912327" y="4090"/>
                </a:lnTo>
                <a:lnTo>
                  <a:pt x="5862001" y="883"/>
                </a:lnTo>
                <a:lnTo>
                  <a:pt x="261739" y="0"/>
                </a:lnTo>
                <a:close/>
              </a:path>
            </a:pathLst>
          </a:custGeom>
          <a:gradFill flip="none" rotWithShape="1">
            <a:gsLst>
              <a:gs pos="13000">
                <a:srgbClr val="FFFFFF"/>
              </a:gs>
              <a:gs pos="100000">
                <a:srgbClr val="A9A3A1"/>
              </a:gs>
            </a:gsLst>
            <a:lin ang="6000000" scaled="0"/>
            <a:tileRect/>
          </a:gradFill>
          <a:ln>
            <a:solidFill>
              <a:srgbClr val="D6181F"/>
            </a:solidFill>
          </a:ln>
        </p:spPr>
        <p:txBody>
          <a:bodyPr wrap="square" lIns="0" tIns="0" rIns="0" bIns="0" rtlCol="0">
            <a:noAutofit/>
          </a:bodyPr>
          <a:lstStyle/>
          <a:p>
            <a:endParaRPr sz="8572" dirty="0"/>
          </a:p>
        </p:txBody>
      </p:sp>
      <p:sp>
        <p:nvSpPr>
          <p:cNvPr id="32" name="object 17"/>
          <p:cNvSpPr txBox="1"/>
          <p:nvPr/>
        </p:nvSpPr>
        <p:spPr>
          <a:xfrm>
            <a:off x="13868400" y="10058400"/>
            <a:ext cx="15087600" cy="1156855"/>
          </a:xfrm>
          <a:prstGeom prst="rect">
            <a:avLst/>
          </a:prstGeom>
        </p:spPr>
        <p:txBody>
          <a:bodyPr vert="horz" wrap="square" lIns="0" tIns="0" rIns="0" bIns="0" rtlCol="0">
            <a:noAutofit/>
          </a:bodyPr>
          <a:lstStyle/>
          <a:p>
            <a:pPr marL="27709" algn="ctr"/>
            <a:r>
              <a:rPr lang="en-US" sz="7418" b="1" spc="33" dirty="0" smtClean="0">
                <a:solidFill>
                  <a:srgbClr val="D6181F"/>
                </a:solidFill>
                <a:latin typeface="Times New Roman"/>
                <a:cs typeface="Times New Roman"/>
              </a:rPr>
              <a:t>Methods</a:t>
            </a:r>
            <a:endParaRPr sz="7418" dirty="0">
              <a:latin typeface="Times New Roman"/>
              <a:cs typeface="Times New Roman"/>
            </a:endParaRPr>
          </a:p>
        </p:txBody>
      </p:sp>
      <p:sp>
        <p:nvSpPr>
          <p:cNvPr id="37" name="object 17"/>
          <p:cNvSpPr txBox="1"/>
          <p:nvPr/>
        </p:nvSpPr>
        <p:spPr>
          <a:xfrm>
            <a:off x="28531418" y="24892751"/>
            <a:ext cx="15087600" cy="1156855"/>
          </a:xfrm>
          <a:prstGeom prst="rect">
            <a:avLst/>
          </a:prstGeom>
        </p:spPr>
        <p:txBody>
          <a:bodyPr vert="horz" wrap="square" lIns="0" tIns="0" rIns="0" bIns="0" rtlCol="0">
            <a:noAutofit/>
          </a:bodyPr>
          <a:lstStyle/>
          <a:p>
            <a:pPr marL="27709" algn="ctr"/>
            <a:r>
              <a:rPr lang="en-US" sz="7418" b="1" spc="33" dirty="0" smtClean="0">
                <a:solidFill>
                  <a:srgbClr val="D6181F"/>
                </a:solidFill>
                <a:latin typeface="Times New Roman"/>
                <a:cs typeface="Times New Roman"/>
              </a:rPr>
              <a:t>References</a:t>
            </a:r>
            <a:endParaRPr sz="7418" dirty="0">
              <a:latin typeface="Times New Roman"/>
              <a:cs typeface="Times New Roman"/>
            </a:endParaRPr>
          </a:p>
        </p:txBody>
      </p:sp>
      <p:sp>
        <p:nvSpPr>
          <p:cNvPr id="14" name="object 14"/>
          <p:cNvSpPr txBox="1"/>
          <p:nvPr/>
        </p:nvSpPr>
        <p:spPr>
          <a:xfrm>
            <a:off x="29298207" y="18934268"/>
            <a:ext cx="13221393" cy="1411132"/>
          </a:xfrm>
          <a:prstGeom prst="rect">
            <a:avLst/>
          </a:prstGeom>
        </p:spPr>
        <p:txBody>
          <a:bodyPr vert="horz" wrap="square" lIns="0" tIns="0" rIns="0" bIns="0" rtlCol="0">
            <a:noAutofit/>
          </a:bodyPr>
          <a:lstStyle/>
          <a:p>
            <a:pPr marL="3555047"/>
            <a:r>
              <a:rPr lang="en-US" sz="7418" b="1" spc="44" dirty="0">
                <a:solidFill>
                  <a:srgbClr val="D6181F"/>
                </a:solidFill>
                <a:latin typeface="Times New Roman"/>
                <a:cs typeface="Times New Roman"/>
              </a:rPr>
              <a:t>     </a:t>
            </a:r>
            <a:r>
              <a:rPr lang="en-US" sz="7418" b="1" spc="44" dirty="0" smtClean="0">
                <a:solidFill>
                  <a:srgbClr val="D6181F"/>
                </a:solidFill>
                <a:latin typeface="Times New Roman"/>
                <a:cs typeface="Times New Roman"/>
              </a:rPr>
              <a:t>Discussion</a:t>
            </a:r>
            <a:endParaRPr sz="7418" dirty="0">
              <a:latin typeface="Times New Roman"/>
              <a:cs typeface="Times New Roman"/>
            </a:endParaRPr>
          </a:p>
          <a:p>
            <a:pPr>
              <a:lnSpc>
                <a:spcPts val="1527"/>
              </a:lnSpc>
              <a:spcBef>
                <a:spcPts val="7"/>
              </a:spcBef>
            </a:pPr>
            <a:endParaRPr sz="1527" dirty="0"/>
          </a:p>
          <a:p>
            <a:pPr marL="27709" marR="1179012">
              <a:lnSpc>
                <a:spcPct val="101800"/>
              </a:lnSpc>
            </a:pPr>
            <a:endParaRPr sz="3927" dirty="0">
              <a:latin typeface="Minion Pro"/>
              <a:cs typeface="Minion Pro"/>
            </a:endParaRPr>
          </a:p>
        </p:txBody>
      </p:sp>
      <p:sp>
        <p:nvSpPr>
          <p:cNvPr id="18" name="TextBox 17"/>
          <p:cNvSpPr txBox="1"/>
          <p:nvPr/>
        </p:nvSpPr>
        <p:spPr>
          <a:xfrm>
            <a:off x="29548987" y="29549752"/>
            <a:ext cx="13282278" cy="553998"/>
          </a:xfrm>
          <a:prstGeom prst="rect">
            <a:avLst/>
          </a:prstGeom>
          <a:noFill/>
        </p:spPr>
        <p:txBody>
          <a:bodyPr wrap="square" rtlCol="0">
            <a:spAutoFit/>
          </a:bodyPr>
          <a:lstStyle/>
          <a:p>
            <a:pPr algn="just"/>
            <a:endParaRPr lang="en-US" sz="3000" dirty="0"/>
          </a:p>
        </p:txBody>
      </p:sp>
      <p:sp>
        <p:nvSpPr>
          <p:cNvPr id="46" name="object 17"/>
          <p:cNvSpPr txBox="1"/>
          <p:nvPr/>
        </p:nvSpPr>
        <p:spPr>
          <a:xfrm>
            <a:off x="990600" y="7239000"/>
            <a:ext cx="15087600" cy="1156855"/>
          </a:xfrm>
          <a:prstGeom prst="rect">
            <a:avLst/>
          </a:prstGeom>
        </p:spPr>
        <p:txBody>
          <a:bodyPr vert="horz" wrap="square" lIns="0" tIns="0" rIns="0" bIns="0" rtlCol="0">
            <a:noAutofit/>
          </a:bodyPr>
          <a:lstStyle/>
          <a:p>
            <a:pPr marL="27709" algn="ctr"/>
            <a:r>
              <a:rPr lang="en-US" sz="7418" b="1" spc="33" dirty="0" smtClean="0">
                <a:solidFill>
                  <a:srgbClr val="D6181F"/>
                </a:solidFill>
                <a:latin typeface="Times New Roman"/>
                <a:cs typeface="Times New Roman"/>
              </a:rPr>
              <a:t>Abstract</a:t>
            </a:r>
            <a:endParaRPr sz="7418" dirty="0">
              <a:latin typeface="Times New Roman"/>
              <a:cs typeface="Times New Roman"/>
            </a:endParaRPr>
          </a:p>
        </p:txBody>
      </p:sp>
      <p:sp>
        <p:nvSpPr>
          <p:cNvPr id="49" name="TextBox 48"/>
          <p:cNvSpPr txBox="1"/>
          <p:nvPr/>
        </p:nvSpPr>
        <p:spPr>
          <a:xfrm>
            <a:off x="17834268" y="9570487"/>
            <a:ext cx="9365663" cy="553998"/>
          </a:xfrm>
          <a:prstGeom prst="rect">
            <a:avLst/>
          </a:prstGeom>
          <a:noFill/>
        </p:spPr>
        <p:txBody>
          <a:bodyPr wrap="square" rtlCol="0">
            <a:spAutoFit/>
          </a:bodyPr>
          <a:lstStyle/>
          <a:p>
            <a:pPr algn="just"/>
            <a:endParaRPr lang="en-US" sz="3000" dirty="0"/>
          </a:p>
        </p:txBody>
      </p:sp>
      <p:sp>
        <p:nvSpPr>
          <p:cNvPr id="42" name="object 3"/>
          <p:cNvSpPr/>
          <p:nvPr/>
        </p:nvSpPr>
        <p:spPr>
          <a:xfrm>
            <a:off x="15544800" y="7315200"/>
            <a:ext cx="13106400" cy="25020144"/>
          </a:xfrm>
          <a:custGeom>
            <a:avLst/>
            <a:gdLst/>
            <a:ahLst/>
            <a:cxnLst/>
            <a:rect l="l" t="t" r="r" b="b"/>
            <a:pathLst>
              <a:path w="13039095" h="11509774">
                <a:moveTo>
                  <a:pt x="261739" y="0"/>
                </a:moveTo>
                <a:lnTo>
                  <a:pt x="190799" y="261"/>
                </a:lnTo>
                <a:lnTo>
                  <a:pt x="133994" y="2094"/>
                </a:lnTo>
                <a:lnTo>
                  <a:pt x="89755" y="7067"/>
                </a:lnTo>
                <a:lnTo>
                  <a:pt x="43519" y="23853"/>
                </a:lnTo>
                <a:lnTo>
                  <a:pt x="16720" y="56542"/>
                </a:lnTo>
                <a:lnTo>
                  <a:pt x="4057" y="110435"/>
                </a:lnTo>
                <a:lnTo>
                  <a:pt x="850" y="160760"/>
                </a:lnTo>
                <a:lnTo>
                  <a:pt x="0" y="224436"/>
                </a:lnTo>
                <a:lnTo>
                  <a:pt x="0" y="11285370"/>
                </a:lnTo>
                <a:lnTo>
                  <a:pt x="850" y="11349046"/>
                </a:lnTo>
                <a:lnTo>
                  <a:pt x="4057" y="11399371"/>
                </a:lnTo>
                <a:lnTo>
                  <a:pt x="11190" y="11437917"/>
                </a:lnTo>
                <a:lnTo>
                  <a:pt x="32688" y="11477085"/>
                </a:lnTo>
                <a:lnTo>
                  <a:pt x="71856" y="11498583"/>
                </a:lnTo>
                <a:lnTo>
                  <a:pt x="110402" y="11505716"/>
                </a:lnTo>
                <a:lnTo>
                  <a:pt x="160728" y="11508923"/>
                </a:lnTo>
                <a:lnTo>
                  <a:pt x="224404" y="11509774"/>
                </a:lnTo>
                <a:lnTo>
                  <a:pt x="12814691" y="11509774"/>
                </a:lnTo>
                <a:lnTo>
                  <a:pt x="12878367" y="11508923"/>
                </a:lnTo>
                <a:lnTo>
                  <a:pt x="12928693" y="11505716"/>
                </a:lnTo>
                <a:lnTo>
                  <a:pt x="12967239" y="11498583"/>
                </a:lnTo>
                <a:lnTo>
                  <a:pt x="13006406" y="11477085"/>
                </a:lnTo>
                <a:lnTo>
                  <a:pt x="13027905" y="11437917"/>
                </a:lnTo>
                <a:lnTo>
                  <a:pt x="13035038" y="11399371"/>
                </a:lnTo>
                <a:lnTo>
                  <a:pt x="13038245" y="11349046"/>
                </a:lnTo>
                <a:lnTo>
                  <a:pt x="13039095" y="11285370"/>
                </a:lnTo>
                <a:lnTo>
                  <a:pt x="13039095" y="224436"/>
                </a:lnTo>
                <a:lnTo>
                  <a:pt x="13038245" y="160760"/>
                </a:lnTo>
                <a:lnTo>
                  <a:pt x="13035038" y="110435"/>
                </a:lnTo>
                <a:lnTo>
                  <a:pt x="13027905" y="71889"/>
                </a:lnTo>
                <a:lnTo>
                  <a:pt x="13006406" y="32721"/>
                </a:lnTo>
                <a:lnTo>
                  <a:pt x="12967239" y="11223"/>
                </a:lnTo>
                <a:lnTo>
                  <a:pt x="12928693" y="4090"/>
                </a:lnTo>
                <a:lnTo>
                  <a:pt x="12878367" y="883"/>
                </a:lnTo>
                <a:lnTo>
                  <a:pt x="261739" y="0"/>
                </a:lnTo>
                <a:close/>
              </a:path>
            </a:pathLst>
          </a:custGeom>
          <a:solidFill>
            <a:srgbClr val="A9A3A1"/>
          </a:solidFill>
        </p:spPr>
        <p:txBody>
          <a:bodyPr wrap="square" lIns="0" tIns="0" rIns="0" bIns="0" rtlCol="0">
            <a:noAutofit/>
          </a:bodyPr>
          <a:lstStyle/>
          <a:p>
            <a:endParaRPr sz="8572"/>
          </a:p>
        </p:txBody>
      </p:sp>
      <p:sp>
        <p:nvSpPr>
          <p:cNvPr id="43" name="object 3"/>
          <p:cNvSpPr/>
          <p:nvPr/>
        </p:nvSpPr>
        <p:spPr>
          <a:xfrm>
            <a:off x="28956000" y="7239000"/>
            <a:ext cx="14554200" cy="25096344"/>
          </a:xfrm>
          <a:custGeom>
            <a:avLst/>
            <a:gdLst/>
            <a:ahLst/>
            <a:cxnLst/>
            <a:rect l="l" t="t" r="r" b="b"/>
            <a:pathLst>
              <a:path w="13039095" h="11509774">
                <a:moveTo>
                  <a:pt x="261739" y="0"/>
                </a:moveTo>
                <a:lnTo>
                  <a:pt x="190799" y="261"/>
                </a:lnTo>
                <a:lnTo>
                  <a:pt x="133994" y="2094"/>
                </a:lnTo>
                <a:lnTo>
                  <a:pt x="89755" y="7067"/>
                </a:lnTo>
                <a:lnTo>
                  <a:pt x="43519" y="23853"/>
                </a:lnTo>
                <a:lnTo>
                  <a:pt x="16720" y="56542"/>
                </a:lnTo>
                <a:lnTo>
                  <a:pt x="4057" y="110435"/>
                </a:lnTo>
                <a:lnTo>
                  <a:pt x="850" y="160760"/>
                </a:lnTo>
                <a:lnTo>
                  <a:pt x="0" y="224436"/>
                </a:lnTo>
                <a:lnTo>
                  <a:pt x="0" y="11285370"/>
                </a:lnTo>
                <a:lnTo>
                  <a:pt x="850" y="11349046"/>
                </a:lnTo>
                <a:lnTo>
                  <a:pt x="4057" y="11399371"/>
                </a:lnTo>
                <a:lnTo>
                  <a:pt x="11190" y="11437917"/>
                </a:lnTo>
                <a:lnTo>
                  <a:pt x="32688" y="11477085"/>
                </a:lnTo>
                <a:lnTo>
                  <a:pt x="71856" y="11498583"/>
                </a:lnTo>
                <a:lnTo>
                  <a:pt x="110402" y="11505716"/>
                </a:lnTo>
                <a:lnTo>
                  <a:pt x="160728" y="11508923"/>
                </a:lnTo>
                <a:lnTo>
                  <a:pt x="224404" y="11509774"/>
                </a:lnTo>
                <a:lnTo>
                  <a:pt x="12814691" y="11509774"/>
                </a:lnTo>
                <a:lnTo>
                  <a:pt x="12878367" y="11508923"/>
                </a:lnTo>
                <a:lnTo>
                  <a:pt x="12928693" y="11505716"/>
                </a:lnTo>
                <a:lnTo>
                  <a:pt x="12967239" y="11498583"/>
                </a:lnTo>
                <a:lnTo>
                  <a:pt x="13006406" y="11477085"/>
                </a:lnTo>
                <a:lnTo>
                  <a:pt x="13027905" y="11437917"/>
                </a:lnTo>
                <a:lnTo>
                  <a:pt x="13035038" y="11399371"/>
                </a:lnTo>
                <a:lnTo>
                  <a:pt x="13038245" y="11349046"/>
                </a:lnTo>
                <a:lnTo>
                  <a:pt x="13039095" y="11285370"/>
                </a:lnTo>
                <a:lnTo>
                  <a:pt x="13039095" y="224436"/>
                </a:lnTo>
                <a:lnTo>
                  <a:pt x="13038245" y="160760"/>
                </a:lnTo>
                <a:lnTo>
                  <a:pt x="13035038" y="110435"/>
                </a:lnTo>
                <a:lnTo>
                  <a:pt x="13027905" y="71889"/>
                </a:lnTo>
                <a:lnTo>
                  <a:pt x="13006406" y="32721"/>
                </a:lnTo>
                <a:lnTo>
                  <a:pt x="12967239" y="11223"/>
                </a:lnTo>
                <a:lnTo>
                  <a:pt x="12928693" y="4090"/>
                </a:lnTo>
                <a:lnTo>
                  <a:pt x="12878367" y="883"/>
                </a:lnTo>
                <a:lnTo>
                  <a:pt x="261739" y="0"/>
                </a:lnTo>
                <a:close/>
              </a:path>
            </a:pathLst>
          </a:custGeom>
          <a:solidFill>
            <a:srgbClr val="A9A3A1"/>
          </a:solidFill>
        </p:spPr>
        <p:txBody>
          <a:bodyPr wrap="square" lIns="0" tIns="0" rIns="0" bIns="0" rtlCol="0">
            <a:noAutofit/>
          </a:bodyPr>
          <a:lstStyle/>
          <a:p>
            <a:endParaRPr sz="8572"/>
          </a:p>
        </p:txBody>
      </p:sp>
      <p:sp>
        <p:nvSpPr>
          <p:cNvPr id="50" name="object 12"/>
          <p:cNvSpPr/>
          <p:nvPr/>
        </p:nvSpPr>
        <p:spPr>
          <a:xfrm>
            <a:off x="15773400" y="13411200"/>
            <a:ext cx="12649200" cy="6019800"/>
          </a:xfrm>
          <a:custGeom>
            <a:avLst/>
            <a:gdLst/>
            <a:ahLst/>
            <a:cxnLst/>
            <a:rect l="l" t="t" r="r" b="b"/>
            <a:pathLst>
              <a:path w="6022729" h="2236548">
                <a:moveTo>
                  <a:pt x="261739" y="0"/>
                </a:moveTo>
                <a:lnTo>
                  <a:pt x="190799" y="261"/>
                </a:lnTo>
                <a:lnTo>
                  <a:pt x="133994" y="2094"/>
                </a:lnTo>
                <a:lnTo>
                  <a:pt x="89755" y="7067"/>
                </a:lnTo>
                <a:lnTo>
                  <a:pt x="43519" y="23853"/>
                </a:lnTo>
                <a:lnTo>
                  <a:pt x="16720" y="56542"/>
                </a:lnTo>
                <a:lnTo>
                  <a:pt x="4057" y="110435"/>
                </a:lnTo>
                <a:lnTo>
                  <a:pt x="850" y="160760"/>
                </a:lnTo>
                <a:lnTo>
                  <a:pt x="0" y="224436"/>
                </a:lnTo>
                <a:lnTo>
                  <a:pt x="0" y="2012144"/>
                </a:lnTo>
                <a:lnTo>
                  <a:pt x="850" y="2075820"/>
                </a:lnTo>
                <a:lnTo>
                  <a:pt x="4057" y="2126146"/>
                </a:lnTo>
                <a:lnTo>
                  <a:pt x="11190" y="2164692"/>
                </a:lnTo>
                <a:lnTo>
                  <a:pt x="32688" y="2203859"/>
                </a:lnTo>
                <a:lnTo>
                  <a:pt x="71856" y="2225357"/>
                </a:lnTo>
                <a:lnTo>
                  <a:pt x="110402" y="2232490"/>
                </a:lnTo>
                <a:lnTo>
                  <a:pt x="160728" y="2235697"/>
                </a:lnTo>
                <a:lnTo>
                  <a:pt x="224404" y="2236548"/>
                </a:lnTo>
                <a:lnTo>
                  <a:pt x="5798325" y="2236548"/>
                </a:lnTo>
                <a:lnTo>
                  <a:pt x="5831930" y="2236319"/>
                </a:lnTo>
                <a:lnTo>
                  <a:pt x="5888735" y="2234487"/>
                </a:lnTo>
                <a:lnTo>
                  <a:pt x="5932974" y="2229513"/>
                </a:lnTo>
                <a:lnTo>
                  <a:pt x="5979210" y="2212727"/>
                </a:lnTo>
                <a:lnTo>
                  <a:pt x="6006009" y="2180038"/>
                </a:lnTo>
                <a:lnTo>
                  <a:pt x="6018672" y="2126146"/>
                </a:lnTo>
                <a:lnTo>
                  <a:pt x="6021879" y="2075820"/>
                </a:lnTo>
                <a:lnTo>
                  <a:pt x="6022729" y="2012144"/>
                </a:lnTo>
                <a:lnTo>
                  <a:pt x="6022729" y="224436"/>
                </a:lnTo>
                <a:lnTo>
                  <a:pt x="6021879" y="160760"/>
                </a:lnTo>
                <a:lnTo>
                  <a:pt x="6018672" y="110435"/>
                </a:lnTo>
                <a:lnTo>
                  <a:pt x="6011539" y="71889"/>
                </a:lnTo>
                <a:lnTo>
                  <a:pt x="5990041" y="32721"/>
                </a:lnTo>
                <a:lnTo>
                  <a:pt x="5950873" y="11223"/>
                </a:lnTo>
                <a:lnTo>
                  <a:pt x="5912327" y="4090"/>
                </a:lnTo>
                <a:lnTo>
                  <a:pt x="5862001" y="883"/>
                </a:lnTo>
                <a:lnTo>
                  <a:pt x="261739" y="0"/>
                </a:lnTo>
                <a:close/>
              </a:path>
            </a:pathLst>
          </a:custGeom>
          <a:gradFill flip="none" rotWithShape="1">
            <a:gsLst>
              <a:gs pos="13000">
                <a:srgbClr val="FFFFFF"/>
              </a:gs>
              <a:gs pos="100000">
                <a:srgbClr val="A9A3A1"/>
              </a:gs>
            </a:gsLst>
            <a:lin ang="6000000" scaled="0"/>
            <a:tileRect/>
          </a:gradFill>
          <a:ln>
            <a:solidFill>
              <a:srgbClr val="D6181F"/>
            </a:solidFill>
          </a:ln>
        </p:spPr>
        <p:txBody>
          <a:bodyPr wrap="square" lIns="0" tIns="0" rIns="0" bIns="0" rtlCol="0">
            <a:noAutofit/>
          </a:bodyPr>
          <a:lstStyle/>
          <a:p>
            <a:endParaRPr sz="8572" dirty="0"/>
          </a:p>
        </p:txBody>
      </p:sp>
      <p:sp>
        <p:nvSpPr>
          <p:cNvPr id="10" name="TextBox 9"/>
          <p:cNvSpPr txBox="1"/>
          <p:nvPr/>
        </p:nvSpPr>
        <p:spPr>
          <a:xfrm>
            <a:off x="18897600" y="7467600"/>
            <a:ext cx="6096000" cy="1838811"/>
          </a:xfrm>
          <a:prstGeom prst="rect">
            <a:avLst/>
          </a:prstGeom>
          <a:noFill/>
        </p:spPr>
        <p:txBody>
          <a:bodyPr wrap="square" rtlCol="0">
            <a:spAutoFit/>
          </a:bodyPr>
          <a:lstStyle/>
          <a:p>
            <a:pPr algn="ctr"/>
            <a:r>
              <a:rPr lang="en-US" sz="7420" b="1" spc="33" dirty="0" smtClean="0">
                <a:solidFill>
                  <a:srgbClr val="D6181F"/>
                </a:solidFill>
                <a:latin typeface="Times New Roman"/>
                <a:cs typeface="Times New Roman"/>
              </a:rPr>
              <a:t>Methods</a:t>
            </a:r>
            <a:endParaRPr lang="en-US" sz="7420" dirty="0">
              <a:latin typeface="Times New Roman"/>
              <a:cs typeface="Times New Roman"/>
            </a:endParaRPr>
          </a:p>
          <a:p>
            <a:endParaRPr lang="en-US" dirty="0"/>
          </a:p>
        </p:txBody>
      </p:sp>
      <p:sp>
        <p:nvSpPr>
          <p:cNvPr id="7" name="TextBox 6"/>
          <p:cNvSpPr txBox="1"/>
          <p:nvPr/>
        </p:nvSpPr>
        <p:spPr>
          <a:xfrm>
            <a:off x="1676400" y="8839200"/>
            <a:ext cx="13106400" cy="8248413"/>
          </a:xfrm>
          <a:prstGeom prst="rect">
            <a:avLst/>
          </a:prstGeom>
          <a:noFill/>
        </p:spPr>
        <p:txBody>
          <a:bodyPr wrap="square" rtlCol="0">
            <a:spAutoFit/>
          </a:bodyPr>
          <a:lstStyle/>
          <a:p>
            <a:pPr marL="457200" indent="-457200">
              <a:buFont typeface="Arial"/>
              <a:buChar char="•"/>
            </a:pPr>
            <a:r>
              <a:rPr lang="en-US" sz="3600" dirty="0" smtClean="0"/>
              <a:t>This research focuses on the impact of professionalism in workplace meetings on meeting frustration and stress, as well at the moderating influence of negative affectivity. </a:t>
            </a:r>
          </a:p>
          <a:p>
            <a:endParaRPr lang="en-US" sz="1500" dirty="0" smtClean="0"/>
          </a:p>
          <a:p>
            <a:pPr marL="457200" indent="-457200">
              <a:buFont typeface="Arial"/>
              <a:buChar char="•"/>
            </a:pPr>
            <a:r>
              <a:rPr lang="en-US" sz="3600" dirty="0" smtClean="0"/>
              <a:t>The </a:t>
            </a:r>
            <a:r>
              <a:rPr lang="en-US" sz="3600" dirty="0"/>
              <a:t>primary finding of this study is that there is a negative relationship between perceived meeting professionalism and attendee frustration/stress. Furthermore, this relationship was found to be more strongly negative for individuals possessing high levels of negative affectivity. </a:t>
            </a:r>
            <a:endParaRPr lang="en-US" sz="3600" dirty="0" smtClean="0"/>
          </a:p>
          <a:p>
            <a:endParaRPr lang="en-US" sz="1500" dirty="0" smtClean="0"/>
          </a:p>
          <a:p>
            <a:pPr marL="457200" indent="-457200">
              <a:buFont typeface="Arial"/>
              <a:buChar char="•"/>
            </a:pPr>
            <a:r>
              <a:rPr lang="en-US" sz="3600" dirty="0" smtClean="0"/>
              <a:t>This research </a:t>
            </a:r>
            <a:r>
              <a:rPr lang="en-US" sz="3600" dirty="0"/>
              <a:t>is among the first to examine the importance of professionalism in the context of workplace meetings and how it might impact attendee attitudes, and how the relationship may differ based on level of negative affectivity.</a:t>
            </a:r>
          </a:p>
          <a:p>
            <a:pPr marL="457200" indent="-457200">
              <a:buFont typeface="Arial"/>
              <a:buChar char="•"/>
            </a:pPr>
            <a:endParaRPr lang="en-US" sz="3600" dirty="0"/>
          </a:p>
          <a:p>
            <a:pPr marL="457200" indent="-457200">
              <a:buFont typeface="Arial"/>
              <a:buChar char="•"/>
            </a:pPr>
            <a:endParaRPr lang="en-US" sz="3200" dirty="0"/>
          </a:p>
        </p:txBody>
      </p:sp>
      <p:sp>
        <p:nvSpPr>
          <p:cNvPr id="39" name="object 12"/>
          <p:cNvSpPr/>
          <p:nvPr/>
        </p:nvSpPr>
        <p:spPr>
          <a:xfrm>
            <a:off x="15925800" y="23926800"/>
            <a:ext cx="12377018" cy="7848600"/>
          </a:xfrm>
          <a:custGeom>
            <a:avLst/>
            <a:gdLst/>
            <a:ahLst/>
            <a:cxnLst/>
            <a:rect l="l" t="t" r="r" b="b"/>
            <a:pathLst>
              <a:path w="6022729" h="2236548">
                <a:moveTo>
                  <a:pt x="261739" y="0"/>
                </a:moveTo>
                <a:lnTo>
                  <a:pt x="190799" y="261"/>
                </a:lnTo>
                <a:lnTo>
                  <a:pt x="133994" y="2094"/>
                </a:lnTo>
                <a:lnTo>
                  <a:pt x="89755" y="7067"/>
                </a:lnTo>
                <a:lnTo>
                  <a:pt x="43519" y="23853"/>
                </a:lnTo>
                <a:lnTo>
                  <a:pt x="16720" y="56542"/>
                </a:lnTo>
                <a:lnTo>
                  <a:pt x="4057" y="110435"/>
                </a:lnTo>
                <a:lnTo>
                  <a:pt x="850" y="160760"/>
                </a:lnTo>
                <a:lnTo>
                  <a:pt x="0" y="224436"/>
                </a:lnTo>
                <a:lnTo>
                  <a:pt x="0" y="2012144"/>
                </a:lnTo>
                <a:lnTo>
                  <a:pt x="850" y="2075820"/>
                </a:lnTo>
                <a:lnTo>
                  <a:pt x="4057" y="2126146"/>
                </a:lnTo>
                <a:lnTo>
                  <a:pt x="11190" y="2164692"/>
                </a:lnTo>
                <a:lnTo>
                  <a:pt x="32688" y="2203859"/>
                </a:lnTo>
                <a:lnTo>
                  <a:pt x="71856" y="2225357"/>
                </a:lnTo>
                <a:lnTo>
                  <a:pt x="110402" y="2232490"/>
                </a:lnTo>
                <a:lnTo>
                  <a:pt x="160728" y="2235697"/>
                </a:lnTo>
                <a:lnTo>
                  <a:pt x="224404" y="2236548"/>
                </a:lnTo>
                <a:lnTo>
                  <a:pt x="5798325" y="2236548"/>
                </a:lnTo>
                <a:lnTo>
                  <a:pt x="5831930" y="2236319"/>
                </a:lnTo>
                <a:lnTo>
                  <a:pt x="5888735" y="2234487"/>
                </a:lnTo>
                <a:lnTo>
                  <a:pt x="5932974" y="2229513"/>
                </a:lnTo>
                <a:lnTo>
                  <a:pt x="5979210" y="2212727"/>
                </a:lnTo>
                <a:lnTo>
                  <a:pt x="6006009" y="2180038"/>
                </a:lnTo>
                <a:lnTo>
                  <a:pt x="6018672" y="2126146"/>
                </a:lnTo>
                <a:lnTo>
                  <a:pt x="6021879" y="2075820"/>
                </a:lnTo>
                <a:lnTo>
                  <a:pt x="6022729" y="2012144"/>
                </a:lnTo>
                <a:lnTo>
                  <a:pt x="6022729" y="224436"/>
                </a:lnTo>
                <a:lnTo>
                  <a:pt x="6021879" y="160760"/>
                </a:lnTo>
                <a:lnTo>
                  <a:pt x="6018672" y="110435"/>
                </a:lnTo>
                <a:lnTo>
                  <a:pt x="6011539" y="71889"/>
                </a:lnTo>
                <a:lnTo>
                  <a:pt x="5990041" y="32721"/>
                </a:lnTo>
                <a:lnTo>
                  <a:pt x="5950873" y="11223"/>
                </a:lnTo>
                <a:lnTo>
                  <a:pt x="5912327" y="4090"/>
                </a:lnTo>
                <a:lnTo>
                  <a:pt x="5862001" y="883"/>
                </a:lnTo>
                <a:lnTo>
                  <a:pt x="261739" y="0"/>
                </a:lnTo>
                <a:close/>
              </a:path>
            </a:pathLst>
          </a:custGeom>
          <a:gradFill flip="none" rotWithShape="1">
            <a:gsLst>
              <a:gs pos="13000">
                <a:srgbClr val="FFFFFF"/>
              </a:gs>
              <a:gs pos="100000">
                <a:srgbClr val="A9A3A1"/>
              </a:gs>
            </a:gsLst>
            <a:lin ang="6000000" scaled="0"/>
            <a:tileRect/>
          </a:gradFill>
          <a:ln>
            <a:solidFill>
              <a:srgbClr val="D6181F"/>
            </a:solidFill>
          </a:ln>
        </p:spPr>
        <p:txBody>
          <a:bodyPr wrap="square" lIns="0" tIns="0" rIns="0" bIns="0" rtlCol="0">
            <a:noAutofit/>
          </a:bodyPr>
          <a:lstStyle/>
          <a:p>
            <a:endParaRPr sz="8572" dirty="0"/>
          </a:p>
        </p:txBody>
      </p:sp>
      <p:sp>
        <p:nvSpPr>
          <p:cNvPr id="57" name="object 12"/>
          <p:cNvSpPr/>
          <p:nvPr/>
        </p:nvSpPr>
        <p:spPr>
          <a:xfrm>
            <a:off x="29565600" y="27589103"/>
            <a:ext cx="13335000" cy="4338696"/>
          </a:xfrm>
          <a:custGeom>
            <a:avLst/>
            <a:gdLst/>
            <a:ahLst/>
            <a:cxnLst/>
            <a:rect l="l" t="t" r="r" b="b"/>
            <a:pathLst>
              <a:path w="6022729" h="2236548">
                <a:moveTo>
                  <a:pt x="261739" y="0"/>
                </a:moveTo>
                <a:lnTo>
                  <a:pt x="190799" y="261"/>
                </a:lnTo>
                <a:lnTo>
                  <a:pt x="133994" y="2094"/>
                </a:lnTo>
                <a:lnTo>
                  <a:pt x="89755" y="7067"/>
                </a:lnTo>
                <a:lnTo>
                  <a:pt x="43519" y="23853"/>
                </a:lnTo>
                <a:lnTo>
                  <a:pt x="16720" y="56542"/>
                </a:lnTo>
                <a:lnTo>
                  <a:pt x="4057" y="110435"/>
                </a:lnTo>
                <a:lnTo>
                  <a:pt x="850" y="160760"/>
                </a:lnTo>
                <a:lnTo>
                  <a:pt x="0" y="224436"/>
                </a:lnTo>
                <a:lnTo>
                  <a:pt x="0" y="2012144"/>
                </a:lnTo>
                <a:lnTo>
                  <a:pt x="850" y="2075820"/>
                </a:lnTo>
                <a:lnTo>
                  <a:pt x="4057" y="2126146"/>
                </a:lnTo>
                <a:lnTo>
                  <a:pt x="11190" y="2164692"/>
                </a:lnTo>
                <a:lnTo>
                  <a:pt x="32688" y="2203859"/>
                </a:lnTo>
                <a:lnTo>
                  <a:pt x="71856" y="2225357"/>
                </a:lnTo>
                <a:lnTo>
                  <a:pt x="110402" y="2232490"/>
                </a:lnTo>
                <a:lnTo>
                  <a:pt x="160728" y="2235697"/>
                </a:lnTo>
                <a:lnTo>
                  <a:pt x="224404" y="2236548"/>
                </a:lnTo>
                <a:lnTo>
                  <a:pt x="5798325" y="2236548"/>
                </a:lnTo>
                <a:lnTo>
                  <a:pt x="5831930" y="2236319"/>
                </a:lnTo>
                <a:lnTo>
                  <a:pt x="5888735" y="2234487"/>
                </a:lnTo>
                <a:lnTo>
                  <a:pt x="5932974" y="2229513"/>
                </a:lnTo>
                <a:lnTo>
                  <a:pt x="5979210" y="2212727"/>
                </a:lnTo>
                <a:lnTo>
                  <a:pt x="6006009" y="2180038"/>
                </a:lnTo>
                <a:lnTo>
                  <a:pt x="6018672" y="2126146"/>
                </a:lnTo>
                <a:lnTo>
                  <a:pt x="6021879" y="2075820"/>
                </a:lnTo>
                <a:lnTo>
                  <a:pt x="6022729" y="2012144"/>
                </a:lnTo>
                <a:lnTo>
                  <a:pt x="6022729" y="224436"/>
                </a:lnTo>
                <a:lnTo>
                  <a:pt x="6021879" y="160760"/>
                </a:lnTo>
                <a:lnTo>
                  <a:pt x="6018672" y="110435"/>
                </a:lnTo>
                <a:lnTo>
                  <a:pt x="6011539" y="71889"/>
                </a:lnTo>
                <a:lnTo>
                  <a:pt x="5990041" y="32721"/>
                </a:lnTo>
                <a:lnTo>
                  <a:pt x="5950873" y="11223"/>
                </a:lnTo>
                <a:lnTo>
                  <a:pt x="5912327" y="4090"/>
                </a:lnTo>
                <a:lnTo>
                  <a:pt x="5862001" y="883"/>
                </a:lnTo>
                <a:lnTo>
                  <a:pt x="261739" y="0"/>
                </a:lnTo>
                <a:close/>
              </a:path>
            </a:pathLst>
          </a:custGeom>
          <a:gradFill flip="none" rotWithShape="1">
            <a:gsLst>
              <a:gs pos="13000">
                <a:srgbClr val="FFFFFF"/>
              </a:gs>
              <a:gs pos="100000">
                <a:srgbClr val="A9A3A1"/>
              </a:gs>
            </a:gsLst>
            <a:lin ang="6000000" scaled="0"/>
            <a:tileRect/>
          </a:gradFill>
          <a:ln>
            <a:solidFill>
              <a:srgbClr val="D6181F"/>
            </a:solidFill>
          </a:ln>
        </p:spPr>
        <p:txBody>
          <a:bodyPr wrap="square" lIns="0" tIns="0" rIns="0" bIns="0" rtlCol="0">
            <a:noAutofit/>
          </a:bodyPr>
          <a:lstStyle/>
          <a:p>
            <a:endParaRPr sz="8572" dirty="0"/>
          </a:p>
        </p:txBody>
      </p:sp>
      <p:sp>
        <p:nvSpPr>
          <p:cNvPr id="26" name="TextBox 25"/>
          <p:cNvSpPr txBox="1"/>
          <p:nvPr/>
        </p:nvSpPr>
        <p:spPr>
          <a:xfrm>
            <a:off x="29260800" y="17526000"/>
            <a:ext cx="13258800" cy="1838811"/>
          </a:xfrm>
          <a:prstGeom prst="rect">
            <a:avLst/>
          </a:prstGeom>
          <a:noFill/>
        </p:spPr>
        <p:txBody>
          <a:bodyPr wrap="square" rtlCol="0">
            <a:spAutoFit/>
          </a:bodyPr>
          <a:lstStyle/>
          <a:p>
            <a:pPr algn="ctr"/>
            <a:r>
              <a:rPr lang="en-US" sz="7420" b="1" spc="33" dirty="0" smtClean="0">
                <a:solidFill>
                  <a:srgbClr val="D6181F"/>
                </a:solidFill>
                <a:latin typeface="Times New Roman"/>
                <a:cs typeface="Times New Roman"/>
              </a:rPr>
              <a:t>Discussion</a:t>
            </a:r>
            <a:endParaRPr lang="en-US" sz="7420" dirty="0">
              <a:latin typeface="Times New Roman"/>
              <a:cs typeface="Times New Roman"/>
            </a:endParaRPr>
          </a:p>
          <a:p>
            <a:pPr algn="ctr"/>
            <a:endParaRPr lang="en-US" dirty="0"/>
          </a:p>
        </p:txBody>
      </p:sp>
      <p:sp>
        <p:nvSpPr>
          <p:cNvPr id="28" name="TextBox 27"/>
          <p:cNvSpPr txBox="1"/>
          <p:nvPr/>
        </p:nvSpPr>
        <p:spPr>
          <a:xfrm>
            <a:off x="30327600" y="26271670"/>
            <a:ext cx="12344400" cy="1838811"/>
          </a:xfrm>
          <a:prstGeom prst="rect">
            <a:avLst/>
          </a:prstGeom>
          <a:noFill/>
        </p:spPr>
        <p:txBody>
          <a:bodyPr wrap="square" rtlCol="0">
            <a:spAutoFit/>
          </a:bodyPr>
          <a:lstStyle/>
          <a:p>
            <a:pPr algn="ctr"/>
            <a:r>
              <a:rPr lang="en-US" sz="7420" b="1" spc="33" dirty="0" smtClean="0">
                <a:solidFill>
                  <a:srgbClr val="D6181F"/>
                </a:solidFill>
                <a:latin typeface="Times New Roman"/>
                <a:cs typeface="Times New Roman"/>
              </a:rPr>
              <a:t>References</a:t>
            </a:r>
            <a:endParaRPr lang="en-US" sz="7420" dirty="0">
              <a:latin typeface="Times New Roman"/>
              <a:cs typeface="Times New Roman"/>
            </a:endParaRPr>
          </a:p>
          <a:p>
            <a:endParaRPr lang="en-US" dirty="0"/>
          </a:p>
        </p:txBody>
      </p:sp>
      <p:sp>
        <p:nvSpPr>
          <p:cNvPr id="59" name="object 12"/>
          <p:cNvSpPr/>
          <p:nvPr/>
        </p:nvSpPr>
        <p:spPr>
          <a:xfrm>
            <a:off x="29548987" y="18669000"/>
            <a:ext cx="13351613" cy="7380606"/>
          </a:xfrm>
          <a:custGeom>
            <a:avLst/>
            <a:gdLst/>
            <a:ahLst/>
            <a:cxnLst/>
            <a:rect l="l" t="t" r="r" b="b"/>
            <a:pathLst>
              <a:path w="6022729" h="2236548">
                <a:moveTo>
                  <a:pt x="261739" y="0"/>
                </a:moveTo>
                <a:lnTo>
                  <a:pt x="190799" y="261"/>
                </a:lnTo>
                <a:lnTo>
                  <a:pt x="133994" y="2094"/>
                </a:lnTo>
                <a:lnTo>
                  <a:pt x="89755" y="7067"/>
                </a:lnTo>
                <a:lnTo>
                  <a:pt x="43519" y="23853"/>
                </a:lnTo>
                <a:lnTo>
                  <a:pt x="16720" y="56542"/>
                </a:lnTo>
                <a:lnTo>
                  <a:pt x="4057" y="110435"/>
                </a:lnTo>
                <a:lnTo>
                  <a:pt x="850" y="160760"/>
                </a:lnTo>
                <a:lnTo>
                  <a:pt x="0" y="224436"/>
                </a:lnTo>
                <a:lnTo>
                  <a:pt x="0" y="2012144"/>
                </a:lnTo>
                <a:lnTo>
                  <a:pt x="850" y="2075820"/>
                </a:lnTo>
                <a:lnTo>
                  <a:pt x="4057" y="2126146"/>
                </a:lnTo>
                <a:lnTo>
                  <a:pt x="11190" y="2164692"/>
                </a:lnTo>
                <a:lnTo>
                  <a:pt x="32688" y="2203859"/>
                </a:lnTo>
                <a:lnTo>
                  <a:pt x="71856" y="2225357"/>
                </a:lnTo>
                <a:lnTo>
                  <a:pt x="110402" y="2232490"/>
                </a:lnTo>
                <a:lnTo>
                  <a:pt x="160728" y="2235697"/>
                </a:lnTo>
                <a:lnTo>
                  <a:pt x="224404" y="2236548"/>
                </a:lnTo>
                <a:lnTo>
                  <a:pt x="5798325" y="2236548"/>
                </a:lnTo>
                <a:lnTo>
                  <a:pt x="5831930" y="2236319"/>
                </a:lnTo>
                <a:lnTo>
                  <a:pt x="5888735" y="2234487"/>
                </a:lnTo>
                <a:lnTo>
                  <a:pt x="5932974" y="2229513"/>
                </a:lnTo>
                <a:lnTo>
                  <a:pt x="5979210" y="2212727"/>
                </a:lnTo>
                <a:lnTo>
                  <a:pt x="6006009" y="2180038"/>
                </a:lnTo>
                <a:lnTo>
                  <a:pt x="6018672" y="2126146"/>
                </a:lnTo>
                <a:lnTo>
                  <a:pt x="6021879" y="2075820"/>
                </a:lnTo>
                <a:lnTo>
                  <a:pt x="6022729" y="2012144"/>
                </a:lnTo>
                <a:lnTo>
                  <a:pt x="6022729" y="224436"/>
                </a:lnTo>
                <a:lnTo>
                  <a:pt x="6021879" y="160760"/>
                </a:lnTo>
                <a:lnTo>
                  <a:pt x="6018672" y="110435"/>
                </a:lnTo>
                <a:lnTo>
                  <a:pt x="6011539" y="71889"/>
                </a:lnTo>
                <a:lnTo>
                  <a:pt x="5990041" y="32721"/>
                </a:lnTo>
                <a:lnTo>
                  <a:pt x="5950873" y="11223"/>
                </a:lnTo>
                <a:lnTo>
                  <a:pt x="5912327" y="4090"/>
                </a:lnTo>
                <a:lnTo>
                  <a:pt x="5862001" y="883"/>
                </a:lnTo>
                <a:lnTo>
                  <a:pt x="261739" y="0"/>
                </a:lnTo>
                <a:close/>
              </a:path>
            </a:pathLst>
          </a:custGeom>
          <a:gradFill flip="none" rotWithShape="1">
            <a:gsLst>
              <a:gs pos="13000">
                <a:srgbClr val="FFFFFF"/>
              </a:gs>
              <a:gs pos="100000">
                <a:srgbClr val="A9A3A1"/>
              </a:gs>
            </a:gsLst>
            <a:lin ang="6000000" scaled="0"/>
            <a:tileRect/>
          </a:gradFill>
          <a:ln>
            <a:solidFill>
              <a:srgbClr val="D6181F"/>
            </a:solidFill>
          </a:ln>
        </p:spPr>
        <p:txBody>
          <a:bodyPr wrap="square" lIns="0" tIns="0" rIns="0" bIns="0" rtlCol="0">
            <a:noAutofit/>
          </a:bodyPr>
          <a:lstStyle/>
          <a:p>
            <a:endParaRPr lang="en-US" sz="2500" dirty="0"/>
          </a:p>
        </p:txBody>
      </p:sp>
      <p:sp>
        <p:nvSpPr>
          <p:cNvPr id="33" name="object 12"/>
          <p:cNvSpPr/>
          <p:nvPr/>
        </p:nvSpPr>
        <p:spPr>
          <a:xfrm>
            <a:off x="15773400" y="8839200"/>
            <a:ext cx="12649200" cy="4114800"/>
          </a:xfrm>
          <a:custGeom>
            <a:avLst/>
            <a:gdLst/>
            <a:ahLst/>
            <a:cxnLst/>
            <a:rect l="l" t="t" r="r" b="b"/>
            <a:pathLst>
              <a:path w="6022729" h="2236548">
                <a:moveTo>
                  <a:pt x="261739" y="0"/>
                </a:moveTo>
                <a:lnTo>
                  <a:pt x="190799" y="261"/>
                </a:lnTo>
                <a:lnTo>
                  <a:pt x="133994" y="2094"/>
                </a:lnTo>
                <a:lnTo>
                  <a:pt x="89755" y="7067"/>
                </a:lnTo>
                <a:lnTo>
                  <a:pt x="43519" y="23853"/>
                </a:lnTo>
                <a:lnTo>
                  <a:pt x="16720" y="56542"/>
                </a:lnTo>
                <a:lnTo>
                  <a:pt x="4057" y="110435"/>
                </a:lnTo>
                <a:lnTo>
                  <a:pt x="850" y="160760"/>
                </a:lnTo>
                <a:lnTo>
                  <a:pt x="0" y="224436"/>
                </a:lnTo>
                <a:lnTo>
                  <a:pt x="0" y="2012144"/>
                </a:lnTo>
                <a:lnTo>
                  <a:pt x="850" y="2075820"/>
                </a:lnTo>
                <a:lnTo>
                  <a:pt x="4057" y="2126146"/>
                </a:lnTo>
                <a:lnTo>
                  <a:pt x="11190" y="2164692"/>
                </a:lnTo>
                <a:lnTo>
                  <a:pt x="32688" y="2203859"/>
                </a:lnTo>
                <a:lnTo>
                  <a:pt x="71856" y="2225357"/>
                </a:lnTo>
                <a:lnTo>
                  <a:pt x="110402" y="2232490"/>
                </a:lnTo>
                <a:lnTo>
                  <a:pt x="160728" y="2235697"/>
                </a:lnTo>
                <a:lnTo>
                  <a:pt x="224404" y="2236548"/>
                </a:lnTo>
                <a:lnTo>
                  <a:pt x="5798325" y="2236548"/>
                </a:lnTo>
                <a:lnTo>
                  <a:pt x="5831930" y="2236319"/>
                </a:lnTo>
                <a:lnTo>
                  <a:pt x="5888735" y="2234487"/>
                </a:lnTo>
                <a:lnTo>
                  <a:pt x="5932974" y="2229513"/>
                </a:lnTo>
                <a:lnTo>
                  <a:pt x="5979210" y="2212727"/>
                </a:lnTo>
                <a:lnTo>
                  <a:pt x="6006009" y="2180038"/>
                </a:lnTo>
                <a:lnTo>
                  <a:pt x="6018672" y="2126146"/>
                </a:lnTo>
                <a:lnTo>
                  <a:pt x="6021879" y="2075820"/>
                </a:lnTo>
                <a:lnTo>
                  <a:pt x="6022729" y="2012144"/>
                </a:lnTo>
                <a:lnTo>
                  <a:pt x="6022729" y="224436"/>
                </a:lnTo>
                <a:lnTo>
                  <a:pt x="6021879" y="160760"/>
                </a:lnTo>
                <a:lnTo>
                  <a:pt x="6018672" y="110435"/>
                </a:lnTo>
                <a:lnTo>
                  <a:pt x="6011539" y="71889"/>
                </a:lnTo>
                <a:lnTo>
                  <a:pt x="5990041" y="32721"/>
                </a:lnTo>
                <a:lnTo>
                  <a:pt x="5950873" y="11223"/>
                </a:lnTo>
                <a:lnTo>
                  <a:pt x="5912327" y="4090"/>
                </a:lnTo>
                <a:lnTo>
                  <a:pt x="5862001" y="883"/>
                </a:lnTo>
                <a:lnTo>
                  <a:pt x="261739" y="0"/>
                </a:lnTo>
                <a:close/>
              </a:path>
            </a:pathLst>
          </a:custGeom>
          <a:gradFill flip="none" rotWithShape="1">
            <a:gsLst>
              <a:gs pos="13000">
                <a:srgbClr val="FFFFFF"/>
              </a:gs>
              <a:gs pos="100000">
                <a:srgbClr val="A9A3A1"/>
              </a:gs>
            </a:gsLst>
            <a:lin ang="6000000" scaled="0"/>
            <a:tileRect/>
          </a:gradFill>
          <a:ln>
            <a:solidFill>
              <a:srgbClr val="D6181F"/>
            </a:solidFill>
          </a:ln>
        </p:spPr>
        <p:txBody>
          <a:bodyPr wrap="square" lIns="0" tIns="0" rIns="0" bIns="0" rtlCol="0">
            <a:noAutofit/>
          </a:bodyPr>
          <a:lstStyle/>
          <a:p>
            <a:endParaRPr sz="8572" dirty="0"/>
          </a:p>
        </p:txBody>
      </p:sp>
      <p:sp>
        <p:nvSpPr>
          <p:cNvPr id="34" name="Rectangle 33"/>
          <p:cNvSpPr/>
          <p:nvPr/>
        </p:nvSpPr>
        <p:spPr>
          <a:xfrm>
            <a:off x="16154400" y="24231600"/>
            <a:ext cx="12192000" cy="7848304"/>
          </a:xfrm>
          <a:prstGeom prst="rect">
            <a:avLst/>
          </a:prstGeom>
        </p:spPr>
        <p:txBody>
          <a:bodyPr wrap="square">
            <a:spAutoFit/>
          </a:bodyPr>
          <a:lstStyle/>
          <a:p>
            <a:pPr marL="457200" indent="-457200">
              <a:buFont typeface="Arial" charset="0"/>
              <a:buChar char="•"/>
            </a:pPr>
            <a:r>
              <a:rPr lang="en-US" sz="3600" dirty="0"/>
              <a:t>Hypothesis 1 and 2 were tested by conducting a hierarchical regression analysis </a:t>
            </a:r>
            <a:endParaRPr lang="en-US" sz="3600" dirty="0" smtClean="0"/>
          </a:p>
          <a:p>
            <a:endParaRPr lang="en-US" sz="1800" dirty="0"/>
          </a:p>
          <a:p>
            <a:pPr marL="457200" indent="-457200">
              <a:buFont typeface="Arial" charset="0"/>
              <a:buChar char="•"/>
            </a:pPr>
            <a:r>
              <a:rPr lang="en-US" sz="3600" dirty="0"/>
              <a:t>Hypothesis 1 was supported. Meeting professionalism accounted for a significant  amount of variance in meeting frustration/stress (</a:t>
            </a:r>
            <a:r>
              <a:rPr lang="en-US" sz="3600" i="1" dirty="0"/>
              <a:t>ΔR</a:t>
            </a:r>
            <a:r>
              <a:rPr lang="en-US" sz="3600" i="1" baseline="30000" dirty="0"/>
              <a:t>2 </a:t>
            </a:r>
            <a:r>
              <a:rPr lang="en-US" sz="3600" dirty="0"/>
              <a:t>= .10; </a:t>
            </a:r>
            <a:r>
              <a:rPr lang="en-US" sz="3600" i="1" dirty="0"/>
              <a:t>β </a:t>
            </a:r>
            <a:r>
              <a:rPr lang="en-US" sz="3600" dirty="0"/>
              <a:t>= -.32, </a:t>
            </a:r>
            <a:r>
              <a:rPr lang="en-US" sz="3600" i="1" dirty="0"/>
              <a:t>p </a:t>
            </a:r>
            <a:r>
              <a:rPr lang="en-US" sz="3600" dirty="0"/>
              <a:t>&lt; .05). </a:t>
            </a:r>
            <a:endParaRPr lang="en-US" sz="3600" dirty="0" smtClean="0"/>
          </a:p>
          <a:p>
            <a:endParaRPr lang="en-US" sz="1800" dirty="0" smtClean="0"/>
          </a:p>
          <a:p>
            <a:pPr marL="457200" indent="-457200">
              <a:buFont typeface="Arial" charset="0"/>
              <a:buChar char="•"/>
            </a:pPr>
            <a:r>
              <a:rPr lang="en-US" sz="3600" dirty="0" smtClean="0"/>
              <a:t>Hypothesis </a:t>
            </a:r>
            <a:r>
              <a:rPr lang="en-US" sz="3600" dirty="0"/>
              <a:t>2 was supported. Negative affectivity (</a:t>
            </a:r>
            <a:r>
              <a:rPr lang="en-US" sz="3600" i="1" dirty="0"/>
              <a:t>β </a:t>
            </a:r>
            <a:r>
              <a:rPr lang="en-US" sz="3600" dirty="0"/>
              <a:t>= .26, </a:t>
            </a:r>
            <a:r>
              <a:rPr lang="en-US" sz="3600" i="1" dirty="0"/>
              <a:t>p </a:t>
            </a:r>
            <a:r>
              <a:rPr lang="en-US" sz="3600" dirty="0"/>
              <a:t>&lt; .05) was found to significantly relate to meeting frustration/</a:t>
            </a:r>
            <a:r>
              <a:rPr lang="en-US" sz="3600" dirty="0" smtClean="0"/>
              <a:t>stress</a:t>
            </a:r>
          </a:p>
          <a:p>
            <a:endParaRPr lang="en-US" sz="1800" dirty="0"/>
          </a:p>
          <a:p>
            <a:pPr marL="457200" indent="-457200">
              <a:buFont typeface="Arial" charset="0"/>
              <a:buChar char="•"/>
            </a:pPr>
            <a:r>
              <a:rPr lang="en-US" sz="3600" dirty="0"/>
              <a:t>The interaction term was tested and negative affectivity was found to moderate the relationship between meeting professionalism and meeting frustration/stress (</a:t>
            </a:r>
            <a:r>
              <a:rPr lang="en-US" sz="3600" i="1" dirty="0"/>
              <a:t>ΔR</a:t>
            </a:r>
            <a:r>
              <a:rPr lang="en-US" sz="3600" i="1" baseline="30000" dirty="0"/>
              <a:t>2 </a:t>
            </a:r>
            <a:r>
              <a:rPr lang="en-US" sz="3600" dirty="0"/>
              <a:t>= .11; </a:t>
            </a:r>
            <a:r>
              <a:rPr lang="en-US" sz="3600" i="1" dirty="0"/>
              <a:t>β </a:t>
            </a:r>
            <a:r>
              <a:rPr lang="en-US" sz="3600" dirty="0"/>
              <a:t>= -.18, </a:t>
            </a:r>
            <a:r>
              <a:rPr lang="en-US" sz="3600" i="1" dirty="0"/>
              <a:t>p </a:t>
            </a:r>
            <a:r>
              <a:rPr lang="en-US" sz="3600" dirty="0"/>
              <a:t>&lt; .05</a:t>
            </a:r>
            <a:r>
              <a:rPr lang="en-US" sz="3600" dirty="0" smtClean="0"/>
              <a:t>)</a:t>
            </a:r>
            <a:endParaRPr lang="en-US" sz="3600" dirty="0"/>
          </a:p>
        </p:txBody>
      </p:sp>
      <p:sp>
        <p:nvSpPr>
          <p:cNvPr id="48" name="object 12"/>
          <p:cNvSpPr/>
          <p:nvPr/>
        </p:nvSpPr>
        <p:spPr>
          <a:xfrm>
            <a:off x="30022800" y="15087600"/>
            <a:ext cx="12115800" cy="2514600"/>
          </a:xfrm>
          <a:custGeom>
            <a:avLst/>
            <a:gdLst/>
            <a:ahLst/>
            <a:cxnLst/>
            <a:rect l="l" t="t" r="r" b="b"/>
            <a:pathLst>
              <a:path w="6022729" h="2236548">
                <a:moveTo>
                  <a:pt x="261739" y="0"/>
                </a:moveTo>
                <a:lnTo>
                  <a:pt x="190799" y="261"/>
                </a:lnTo>
                <a:lnTo>
                  <a:pt x="133994" y="2094"/>
                </a:lnTo>
                <a:lnTo>
                  <a:pt x="89755" y="7067"/>
                </a:lnTo>
                <a:lnTo>
                  <a:pt x="43519" y="23853"/>
                </a:lnTo>
                <a:lnTo>
                  <a:pt x="16720" y="56542"/>
                </a:lnTo>
                <a:lnTo>
                  <a:pt x="4057" y="110435"/>
                </a:lnTo>
                <a:lnTo>
                  <a:pt x="850" y="160760"/>
                </a:lnTo>
                <a:lnTo>
                  <a:pt x="0" y="224436"/>
                </a:lnTo>
                <a:lnTo>
                  <a:pt x="0" y="2012144"/>
                </a:lnTo>
                <a:lnTo>
                  <a:pt x="850" y="2075820"/>
                </a:lnTo>
                <a:lnTo>
                  <a:pt x="4057" y="2126146"/>
                </a:lnTo>
                <a:lnTo>
                  <a:pt x="11190" y="2164692"/>
                </a:lnTo>
                <a:lnTo>
                  <a:pt x="32688" y="2203859"/>
                </a:lnTo>
                <a:lnTo>
                  <a:pt x="71856" y="2225357"/>
                </a:lnTo>
                <a:lnTo>
                  <a:pt x="110402" y="2232490"/>
                </a:lnTo>
                <a:lnTo>
                  <a:pt x="160728" y="2235697"/>
                </a:lnTo>
                <a:lnTo>
                  <a:pt x="224404" y="2236548"/>
                </a:lnTo>
                <a:lnTo>
                  <a:pt x="5798325" y="2236548"/>
                </a:lnTo>
                <a:lnTo>
                  <a:pt x="5831930" y="2236319"/>
                </a:lnTo>
                <a:lnTo>
                  <a:pt x="5888735" y="2234487"/>
                </a:lnTo>
                <a:lnTo>
                  <a:pt x="5932974" y="2229513"/>
                </a:lnTo>
                <a:lnTo>
                  <a:pt x="5979210" y="2212727"/>
                </a:lnTo>
                <a:lnTo>
                  <a:pt x="6006009" y="2180038"/>
                </a:lnTo>
                <a:lnTo>
                  <a:pt x="6018672" y="2126146"/>
                </a:lnTo>
                <a:lnTo>
                  <a:pt x="6021879" y="2075820"/>
                </a:lnTo>
                <a:lnTo>
                  <a:pt x="6022729" y="2012144"/>
                </a:lnTo>
                <a:lnTo>
                  <a:pt x="6022729" y="224436"/>
                </a:lnTo>
                <a:lnTo>
                  <a:pt x="6021879" y="160760"/>
                </a:lnTo>
                <a:lnTo>
                  <a:pt x="6018672" y="110435"/>
                </a:lnTo>
                <a:lnTo>
                  <a:pt x="6011539" y="71889"/>
                </a:lnTo>
                <a:lnTo>
                  <a:pt x="5990041" y="32721"/>
                </a:lnTo>
                <a:lnTo>
                  <a:pt x="5950873" y="11223"/>
                </a:lnTo>
                <a:lnTo>
                  <a:pt x="5912327" y="4090"/>
                </a:lnTo>
                <a:lnTo>
                  <a:pt x="5862001" y="883"/>
                </a:lnTo>
                <a:lnTo>
                  <a:pt x="261739" y="0"/>
                </a:lnTo>
                <a:close/>
              </a:path>
            </a:pathLst>
          </a:custGeom>
          <a:gradFill flip="none" rotWithShape="1">
            <a:gsLst>
              <a:gs pos="13000">
                <a:srgbClr val="FFFFFF"/>
              </a:gs>
              <a:gs pos="100000">
                <a:srgbClr val="A9A3A1"/>
              </a:gs>
            </a:gsLst>
            <a:lin ang="6000000" scaled="0"/>
            <a:tileRect/>
          </a:gradFill>
          <a:ln>
            <a:solidFill>
              <a:srgbClr val="D6181F"/>
            </a:solidFill>
          </a:ln>
        </p:spPr>
        <p:txBody>
          <a:bodyPr wrap="square" lIns="0" tIns="0" rIns="0" bIns="0" rtlCol="0">
            <a:noAutofit/>
          </a:bodyPr>
          <a:lstStyle/>
          <a:p>
            <a:endParaRPr sz="8572" dirty="0"/>
          </a:p>
        </p:txBody>
      </p:sp>
      <p:sp>
        <p:nvSpPr>
          <p:cNvPr id="4" name="TextBox 3"/>
          <p:cNvSpPr txBox="1"/>
          <p:nvPr/>
        </p:nvSpPr>
        <p:spPr>
          <a:xfrm>
            <a:off x="29946600" y="18676927"/>
            <a:ext cx="12496800" cy="7294305"/>
          </a:xfrm>
          <a:prstGeom prst="rect">
            <a:avLst/>
          </a:prstGeom>
          <a:noFill/>
        </p:spPr>
        <p:txBody>
          <a:bodyPr wrap="square" rtlCol="0">
            <a:spAutoFit/>
          </a:bodyPr>
          <a:lstStyle/>
          <a:p>
            <a:pPr marL="457200" indent="-457200">
              <a:buFont typeface="Arial"/>
              <a:buChar char="•"/>
            </a:pPr>
            <a:r>
              <a:rPr lang="en-US" sz="3600" dirty="0" smtClean="0"/>
              <a:t>The finding that meeting professionalism is negatively related to meeting frustration and stress suggests that holding meeting attendees to certain behavioral standards can reduce the degree to which the meeting is perceived as a stressor. </a:t>
            </a:r>
          </a:p>
          <a:p>
            <a:endParaRPr lang="en-US" sz="3600" dirty="0"/>
          </a:p>
          <a:p>
            <a:pPr marL="457200" indent="-457200">
              <a:buFont typeface="Arial"/>
              <a:buChar char="•"/>
            </a:pPr>
            <a:r>
              <a:rPr lang="en-US" sz="3600" dirty="0" smtClean="0"/>
              <a:t>Given that the meeting was with a temporary group, this study’s generalizability to the traditional work environment may be limited. </a:t>
            </a:r>
          </a:p>
          <a:p>
            <a:endParaRPr lang="en-US" sz="3600" dirty="0" smtClean="0"/>
          </a:p>
          <a:p>
            <a:pPr marL="457200" indent="-457200">
              <a:buFont typeface="Arial"/>
              <a:buChar char="•"/>
            </a:pPr>
            <a:r>
              <a:rPr lang="en-US" sz="3600" dirty="0" smtClean="0"/>
              <a:t>Further research may investigate meeting professionalism with a more objective measure than self report, to determine if individuals possessing low negative affectivity are less likely to perceive a lack of meeting professionalism. </a:t>
            </a:r>
          </a:p>
        </p:txBody>
      </p:sp>
      <p:sp>
        <p:nvSpPr>
          <p:cNvPr id="5" name="TextBox 4"/>
          <p:cNvSpPr txBox="1"/>
          <p:nvPr/>
        </p:nvSpPr>
        <p:spPr>
          <a:xfrm>
            <a:off x="29938293" y="27851100"/>
            <a:ext cx="12573000" cy="4601260"/>
          </a:xfrm>
          <a:prstGeom prst="rect">
            <a:avLst/>
          </a:prstGeom>
          <a:noFill/>
        </p:spPr>
        <p:txBody>
          <a:bodyPr wrap="square" rtlCol="0">
            <a:spAutoFit/>
          </a:bodyPr>
          <a:lstStyle/>
          <a:p>
            <a:r>
              <a:rPr lang="en-US" sz="2000" dirty="0">
                <a:cs typeface="Times New Roman" panose="02020603050405020304" pitchFamily="18" charset="0"/>
              </a:rPr>
              <a:t>Allen, J. A., </a:t>
            </a:r>
            <a:r>
              <a:rPr lang="en-US" sz="2000" dirty="0" err="1">
                <a:cs typeface="Times New Roman" panose="02020603050405020304" pitchFamily="18" charset="0"/>
              </a:rPr>
              <a:t>Yoerger</a:t>
            </a:r>
            <a:r>
              <a:rPr lang="en-US" sz="2000" dirty="0">
                <a:cs typeface="Times New Roman" panose="02020603050405020304" pitchFamily="18" charset="0"/>
              </a:rPr>
              <a:t>, M. A., Lehmann-</a:t>
            </a:r>
            <a:r>
              <a:rPr lang="en-US" sz="2000" dirty="0" err="1">
                <a:cs typeface="Times New Roman" panose="02020603050405020304" pitchFamily="18" charset="0"/>
              </a:rPr>
              <a:t>Willenbrock</a:t>
            </a:r>
            <a:r>
              <a:rPr lang="en-US" sz="2000" dirty="0">
                <a:cs typeface="Times New Roman" panose="02020603050405020304" pitchFamily="18" charset="0"/>
              </a:rPr>
              <a:t>, N., &amp; Jones, J. (2015). </a:t>
            </a:r>
            <a:r>
              <a:rPr lang="en-US" sz="2000" dirty="0" smtClean="0">
                <a:cs typeface="Times New Roman" panose="02020603050405020304" pitchFamily="18" charset="0"/>
              </a:rPr>
              <a:t>Would </a:t>
            </a:r>
            <a:r>
              <a:rPr lang="en-US" sz="2000" dirty="0">
                <a:cs typeface="Times New Roman" panose="02020603050405020304" pitchFamily="18" charset="0"/>
              </a:rPr>
              <a:t>you please </a:t>
            </a:r>
            <a:r>
              <a:rPr lang="en-US" sz="2000" dirty="0" smtClean="0">
                <a:cs typeface="Times New Roman" panose="02020603050405020304" pitchFamily="18" charset="0"/>
              </a:rPr>
              <a:t>stop that</a:t>
            </a:r>
            <a:r>
              <a:rPr lang="en-US" sz="2000" dirty="0">
                <a:cs typeface="Times New Roman" panose="02020603050405020304" pitchFamily="18" charset="0"/>
              </a:rPr>
              <a:t>!?: The </a:t>
            </a:r>
            <a:r>
              <a:rPr lang="en-US" sz="2000" dirty="0" smtClean="0">
                <a:cs typeface="Times New Roman" panose="02020603050405020304" pitchFamily="18" charset="0"/>
              </a:rPr>
              <a:t>relationship           </a:t>
            </a:r>
          </a:p>
          <a:p>
            <a:r>
              <a:rPr lang="en-US" sz="2000" dirty="0">
                <a:cs typeface="Times New Roman" panose="02020603050405020304" pitchFamily="18" charset="0"/>
              </a:rPr>
              <a:t> </a:t>
            </a:r>
            <a:r>
              <a:rPr lang="en-US" sz="2000" dirty="0" smtClean="0">
                <a:cs typeface="Times New Roman" panose="02020603050405020304" pitchFamily="18" charset="0"/>
              </a:rPr>
              <a:t>    between counterproductive </a:t>
            </a:r>
            <a:r>
              <a:rPr lang="en-US" sz="2000" dirty="0">
                <a:cs typeface="Times New Roman" panose="02020603050405020304" pitchFamily="18" charset="0"/>
              </a:rPr>
              <a:t>meeting behaviors, employee voice</a:t>
            </a:r>
            <a:r>
              <a:rPr lang="en-US" sz="2000" dirty="0" smtClean="0">
                <a:cs typeface="Times New Roman" panose="02020603050405020304" pitchFamily="18" charset="0"/>
              </a:rPr>
              <a:t>, and trust</a:t>
            </a:r>
            <a:r>
              <a:rPr lang="en-US" sz="2000" dirty="0">
                <a:cs typeface="Times New Roman" panose="02020603050405020304" pitchFamily="18" charset="0"/>
              </a:rPr>
              <a:t>. </a:t>
            </a:r>
            <a:r>
              <a:rPr lang="en-US" sz="2000" i="1" dirty="0">
                <a:cs typeface="Times New Roman" panose="02020603050405020304" pitchFamily="18" charset="0"/>
              </a:rPr>
              <a:t>Journal of Management Development</a:t>
            </a:r>
            <a:r>
              <a:rPr lang="en-US" sz="2000" dirty="0">
                <a:cs typeface="Times New Roman" panose="02020603050405020304" pitchFamily="18" charset="0"/>
              </a:rPr>
              <a:t>, </a:t>
            </a:r>
            <a:r>
              <a:rPr lang="en-US" sz="2000" i="1" dirty="0">
                <a:cs typeface="Times New Roman" panose="02020603050405020304" pitchFamily="18" charset="0"/>
              </a:rPr>
              <a:t>34</a:t>
            </a:r>
            <a:r>
              <a:rPr lang="en-US" sz="2000" dirty="0">
                <a:cs typeface="Times New Roman" panose="02020603050405020304" pitchFamily="18" charset="0"/>
              </a:rPr>
              <a:t>, </a:t>
            </a:r>
            <a:endParaRPr lang="en-US" sz="2000" dirty="0" smtClean="0">
              <a:cs typeface="Times New Roman" panose="02020603050405020304" pitchFamily="18" charset="0"/>
            </a:endParaRPr>
          </a:p>
          <a:p>
            <a:r>
              <a:rPr lang="en-US" sz="2000" dirty="0">
                <a:cs typeface="Times New Roman" panose="02020603050405020304" pitchFamily="18" charset="0"/>
              </a:rPr>
              <a:t> </a:t>
            </a:r>
            <a:r>
              <a:rPr lang="en-US" sz="2000" dirty="0" smtClean="0">
                <a:cs typeface="Times New Roman" panose="02020603050405020304" pitchFamily="18" charset="0"/>
              </a:rPr>
              <a:t>    1272-1287. doi:10.1108/JMD-02-2015-0032</a:t>
            </a:r>
          </a:p>
          <a:p>
            <a:r>
              <a:rPr lang="en-US" sz="2000" dirty="0" err="1">
                <a:cs typeface="Times New Roman" panose="02020603050405020304" pitchFamily="18" charset="0"/>
              </a:rPr>
              <a:t>Kauffeld</a:t>
            </a:r>
            <a:r>
              <a:rPr lang="en-US" sz="2000" dirty="0">
                <a:cs typeface="Times New Roman" panose="02020603050405020304" pitchFamily="18" charset="0"/>
              </a:rPr>
              <a:t>, S., &amp; Lehmann-</a:t>
            </a:r>
            <a:r>
              <a:rPr lang="en-US" sz="2000" dirty="0" err="1">
                <a:cs typeface="Times New Roman" panose="02020603050405020304" pitchFamily="18" charset="0"/>
              </a:rPr>
              <a:t>Willenbrock</a:t>
            </a:r>
            <a:r>
              <a:rPr lang="en-US" sz="2000" dirty="0">
                <a:cs typeface="Times New Roman" panose="02020603050405020304" pitchFamily="18" charset="0"/>
              </a:rPr>
              <a:t>, N. (2012). Meetings matter: </a:t>
            </a:r>
            <a:r>
              <a:rPr lang="en-US" sz="2000" dirty="0" smtClean="0">
                <a:cs typeface="Times New Roman" panose="02020603050405020304" pitchFamily="18" charset="0"/>
              </a:rPr>
              <a:t>Effects of </a:t>
            </a:r>
            <a:r>
              <a:rPr lang="en-US" sz="2000" dirty="0">
                <a:cs typeface="Times New Roman" panose="02020603050405020304" pitchFamily="18" charset="0"/>
              </a:rPr>
              <a:t>team meetings </a:t>
            </a:r>
            <a:r>
              <a:rPr lang="en-US" sz="2000" dirty="0" smtClean="0">
                <a:cs typeface="Times New Roman" panose="02020603050405020304" pitchFamily="18" charset="0"/>
              </a:rPr>
              <a:t>on team and </a:t>
            </a:r>
            <a:r>
              <a:rPr lang="en-US" sz="2000" dirty="0">
                <a:cs typeface="Times New Roman" panose="02020603050405020304" pitchFamily="18" charset="0"/>
              </a:rPr>
              <a:t>organizational </a:t>
            </a:r>
            <a:endParaRPr lang="en-US" sz="2000" dirty="0" smtClean="0">
              <a:cs typeface="Times New Roman" panose="02020603050405020304" pitchFamily="18" charset="0"/>
            </a:endParaRPr>
          </a:p>
          <a:p>
            <a:r>
              <a:rPr lang="en-US" sz="2000" dirty="0">
                <a:cs typeface="Times New Roman" panose="02020603050405020304" pitchFamily="18" charset="0"/>
              </a:rPr>
              <a:t> </a:t>
            </a:r>
            <a:r>
              <a:rPr lang="en-US" sz="2000" dirty="0" smtClean="0">
                <a:cs typeface="Times New Roman" panose="02020603050405020304" pitchFamily="18" charset="0"/>
              </a:rPr>
              <a:t>    success</a:t>
            </a:r>
            <a:r>
              <a:rPr lang="en-US" sz="2000" dirty="0">
                <a:cs typeface="Times New Roman" panose="02020603050405020304" pitchFamily="18" charset="0"/>
              </a:rPr>
              <a:t>. </a:t>
            </a:r>
            <a:r>
              <a:rPr lang="en-US" sz="2000" i="1" dirty="0">
                <a:cs typeface="Times New Roman" panose="02020603050405020304" pitchFamily="18" charset="0"/>
              </a:rPr>
              <a:t>Small Group </a:t>
            </a:r>
            <a:r>
              <a:rPr lang="en-US" sz="2000" i="1" dirty="0" smtClean="0">
                <a:cs typeface="Times New Roman" panose="02020603050405020304" pitchFamily="18" charset="0"/>
              </a:rPr>
              <a:t>Research</a:t>
            </a:r>
            <a:r>
              <a:rPr lang="en-US" sz="2000" dirty="0">
                <a:cs typeface="Times New Roman" panose="02020603050405020304" pitchFamily="18" charset="0"/>
              </a:rPr>
              <a:t>, </a:t>
            </a:r>
            <a:r>
              <a:rPr lang="en-US" sz="2000" i="1" dirty="0">
                <a:cs typeface="Times New Roman" panose="02020603050405020304" pitchFamily="18" charset="0"/>
              </a:rPr>
              <a:t>43</a:t>
            </a:r>
            <a:r>
              <a:rPr lang="en-US" sz="2000" dirty="0">
                <a:cs typeface="Times New Roman" panose="02020603050405020304" pitchFamily="18" charset="0"/>
              </a:rPr>
              <a:t>, 130-158. </a:t>
            </a:r>
            <a:r>
              <a:rPr lang="en-US" sz="2000" dirty="0" smtClean="0">
                <a:cs typeface="Times New Roman" panose="02020603050405020304" pitchFamily="18" charset="0"/>
              </a:rPr>
              <a:t>doi:10.1177/1046496411429599</a:t>
            </a:r>
          </a:p>
          <a:p>
            <a:r>
              <a:rPr lang="en-US" sz="2000" dirty="0" err="1">
                <a:cs typeface="Times New Roman" panose="02020603050405020304" pitchFamily="18" charset="0"/>
              </a:rPr>
              <a:t>Luyckx</a:t>
            </a:r>
            <a:r>
              <a:rPr lang="en-US" sz="2000" dirty="0">
                <a:cs typeface="Times New Roman" panose="02020603050405020304" pitchFamily="18" charset="0"/>
              </a:rPr>
              <a:t>, K., </a:t>
            </a:r>
            <a:r>
              <a:rPr lang="en-US" sz="2000" dirty="0" err="1">
                <a:cs typeface="Times New Roman" panose="02020603050405020304" pitchFamily="18" charset="0"/>
              </a:rPr>
              <a:t>Teppers</a:t>
            </a:r>
            <a:r>
              <a:rPr lang="en-US" sz="2000" dirty="0">
                <a:cs typeface="Times New Roman" panose="02020603050405020304" pitchFamily="18" charset="0"/>
              </a:rPr>
              <a:t>, E., </a:t>
            </a:r>
            <a:r>
              <a:rPr lang="en-US" sz="2000" dirty="0" err="1">
                <a:cs typeface="Times New Roman" panose="02020603050405020304" pitchFamily="18" charset="0"/>
              </a:rPr>
              <a:t>Klimstra</a:t>
            </a:r>
            <a:r>
              <a:rPr lang="en-US" sz="2000" dirty="0">
                <a:cs typeface="Times New Roman" panose="02020603050405020304" pitchFamily="18" charset="0"/>
              </a:rPr>
              <a:t>, T. A., &amp; </a:t>
            </a:r>
            <a:r>
              <a:rPr lang="en-US" sz="2000" dirty="0" err="1">
                <a:cs typeface="Times New Roman" panose="02020603050405020304" pitchFamily="18" charset="0"/>
              </a:rPr>
              <a:t>Rassart</a:t>
            </a:r>
            <a:r>
              <a:rPr lang="en-US" sz="2000" dirty="0">
                <a:cs typeface="Times New Roman" panose="02020603050405020304" pitchFamily="18" charset="0"/>
              </a:rPr>
              <a:t>, J. (2014). Identity </a:t>
            </a:r>
            <a:r>
              <a:rPr lang="en-US" sz="2000" dirty="0" smtClean="0">
                <a:cs typeface="Times New Roman" panose="02020603050405020304" pitchFamily="18" charset="0"/>
              </a:rPr>
              <a:t>processes </a:t>
            </a:r>
            <a:r>
              <a:rPr lang="en-US" sz="2000" dirty="0">
                <a:cs typeface="Times New Roman" panose="02020603050405020304" pitchFamily="18" charset="0"/>
              </a:rPr>
              <a:t>and personality </a:t>
            </a:r>
            <a:r>
              <a:rPr lang="en-US" sz="2000" dirty="0" smtClean="0">
                <a:cs typeface="Times New Roman" panose="02020603050405020304" pitchFamily="18" charset="0"/>
              </a:rPr>
              <a:t>traits and </a:t>
            </a:r>
            <a:r>
              <a:rPr lang="en-US" sz="2000" dirty="0">
                <a:cs typeface="Times New Roman" panose="02020603050405020304" pitchFamily="18" charset="0"/>
              </a:rPr>
              <a:t>types in </a:t>
            </a:r>
            <a:endParaRPr lang="en-US" sz="2000" dirty="0" smtClean="0">
              <a:cs typeface="Times New Roman" panose="02020603050405020304" pitchFamily="18" charset="0"/>
            </a:endParaRPr>
          </a:p>
          <a:p>
            <a:r>
              <a:rPr lang="en-US" sz="2000" dirty="0">
                <a:cs typeface="Times New Roman" panose="02020603050405020304" pitchFamily="18" charset="0"/>
              </a:rPr>
              <a:t> </a:t>
            </a:r>
            <a:r>
              <a:rPr lang="en-US" sz="2000" dirty="0" smtClean="0">
                <a:cs typeface="Times New Roman" panose="02020603050405020304" pitchFamily="18" charset="0"/>
              </a:rPr>
              <a:t>    adolescence: Directionality of </a:t>
            </a:r>
            <a:r>
              <a:rPr lang="en-US" sz="2000" dirty="0">
                <a:cs typeface="Times New Roman" panose="02020603050405020304" pitchFamily="18" charset="0"/>
              </a:rPr>
              <a:t>effects and </a:t>
            </a:r>
            <a:r>
              <a:rPr lang="en-US" sz="2000" dirty="0" smtClean="0">
                <a:cs typeface="Times New Roman" panose="02020603050405020304" pitchFamily="18" charset="0"/>
              </a:rPr>
              <a:t>developmental trajectories</a:t>
            </a:r>
            <a:r>
              <a:rPr lang="en-US" sz="2000" dirty="0">
                <a:cs typeface="Times New Roman" panose="02020603050405020304" pitchFamily="18" charset="0"/>
              </a:rPr>
              <a:t>. </a:t>
            </a:r>
            <a:r>
              <a:rPr lang="en-US" sz="2000" i="1" dirty="0">
                <a:cs typeface="Times New Roman" panose="02020603050405020304" pitchFamily="18" charset="0"/>
              </a:rPr>
              <a:t>Developmental </a:t>
            </a:r>
            <a:r>
              <a:rPr lang="en-US" sz="2000" i="1" dirty="0" smtClean="0">
                <a:cs typeface="Times New Roman" panose="02020603050405020304" pitchFamily="18" charset="0"/>
              </a:rPr>
              <a:t>Psychology</a:t>
            </a:r>
            <a:r>
              <a:rPr lang="en-US" sz="2000" dirty="0">
                <a:cs typeface="Times New Roman" panose="02020603050405020304" pitchFamily="18" charset="0"/>
              </a:rPr>
              <a:t>, </a:t>
            </a:r>
            <a:r>
              <a:rPr lang="en-US" sz="2000" i="1" dirty="0">
                <a:cs typeface="Times New Roman" panose="02020603050405020304" pitchFamily="18" charset="0"/>
              </a:rPr>
              <a:t>50</a:t>
            </a:r>
            <a:r>
              <a:rPr lang="en-US" sz="2000" dirty="0">
                <a:cs typeface="Times New Roman" panose="02020603050405020304" pitchFamily="18" charset="0"/>
              </a:rPr>
              <a:t>, 2144-2153. </a:t>
            </a:r>
            <a:endParaRPr lang="en-US" sz="2000" dirty="0" smtClean="0">
              <a:cs typeface="Times New Roman" panose="02020603050405020304" pitchFamily="18" charset="0"/>
            </a:endParaRPr>
          </a:p>
          <a:p>
            <a:r>
              <a:rPr lang="en-US" sz="2000" dirty="0">
                <a:cs typeface="Times New Roman" panose="02020603050405020304" pitchFamily="18" charset="0"/>
              </a:rPr>
              <a:t> </a:t>
            </a:r>
            <a:r>
              <a:rPr lang="en-US" sz="2000" dirty="0" smtClean="0">
                <a:cs typeface="Times New Roman" panose="02020603050405020304" pitchFamily="18" charset="0"/>
              </a:rPr>
              <a:t>    doi:10.1037/a0037256</a:t>
            </a:r>
            <a:endParaRPr lang="en-US" sz="2000" dirty="0">
              <a:cs typeface="Times New Roman" panose="02020603050405020304" pitchFamily="18" charset="0"/>
            </a:endParaRPr>
          </a:p>
          <a:p>
            <a:r>
              <a:rPr lang="en-US" sz="2000" dirty="0">
                <a:cs typeface="Times New Roman" panose="02020603050405020304" pitchFamily="18" charset="0"/>
              </a:rPr>
              <a:t>Minton, E., </a:t>
            </a:r>
            <a:r>
              <a:rPr lang="en-US" sz="2000" dirty="0" err="1">
                <a:cs typeface="Times New Roman" panose="02020603050405020304" pitchFamily="18" charset="0"/>
              </a:rPr>
              <a:t>Gurel-Atay</a:t>
            </a:r>
            <a:r>
              <a:rPr lang="en-US" sz="2000" dirty="0">
                <a:cs typeface="Times New Roman" panose="02020603050405020304" pitchFamily="18" charset="0"/>
              </a:rPr>
              <a:t>, E., </a:t>
            </a:r>
            <a:r>
              <a:rPr lang="en-US" sz="2000" dirty="0" err="1">
                <a:cs typeface="Times New Roman" panose="02020603050405020304" pitchFamily="18" charset="0"/>
              </a:rPr>
              <a:t>Kahle</a:t>
            </a:r>
            <a:r>
              <a:rPr lang="en-US" sz="2000" dirty="0">
                <a:cs typeface="Times New Roman" panose="02020603050405020304" pitchFamily="18" charset="0"/>
              </a:rPr>
              <a:t>, L., &amp; Ring, K. (2013). Comparing data collection </a:t>
            </a:r>
            <a:r>
              <a:rPr lang="en-US" sz="2000" dirty="0" smtClean="0">
                <a:cs typeface="Times New Roman" panose="02020603050405020304" pitchFamily="18" charset="0"/>
              </a:rPr>
              <a:t>alternatives: Amazon </a:t>
            </a:r>
            <a:r>
              <a:rPr lang="en-US" sz="2000" dirty="0" err="1">
                <a:cs typeface="Times New Roman" panose="02020603050405020304" pitchFamily="18" charset="0"/>
              </a:rPr>
              <a:t>Mturk</a:t>
            </a:r>
            <a:r>
              <a:rPr lang="en-US" sz="2000" dirty="0">
                <a:cs typeface="Times New Roman" panose="02020603050405020304" pitchFamily="18" charset="0"/>
              </a:rPr>
              <a:t>, college </a:t>
            </a:r>
            <a:endParaRPr lang="en-US" sz="2000" dirty="0" smtClean="0">
              <a:cs typeface="Times New Roman" panose="02020603050405020304" pitchFamily="18" charset="0"/>
            </a:endParaRPr>
          </a:p>
          <a:p>
            <a:r>
              <a:rPr lang="en-US" sz="2000" dirty="0">
                <a:cs typeface="Times New Roman" panose="02020603050405020304" pitchFamily="18" charset="0"/>
              </a:rPr>
              <a:t> </a:t>
            </a:r>
            <a:r>
              <a:rPr lang="en-US" sz="2000" dirty="0" smtClean="0">
                <a:cs typeface="Times New Roman" panose="02020603050405020304" pitchFamily="18" charset="0"/>
              </a:rPr>
              <a:t>    students</a:t>
            </a:r>
            <a:r>
              <a:rPr lang="en-US" sz="2000" dirty="0">
                <a:cs typeface="Times New Roman" panose="02020603050405020304" pitchFamily="18" charset="0"/>
              </a:rPr>
              <a:t>, and secondary data analysis. </a:t>
            </a:r>
            <a:r>
              <a:rPr lang="en-US" sz="2000" i="1" dirty="0">
                <a:cs typeface="Times New Roman" panose="02020603050405020304" pitchFamily="18" charset="0"/>
              </a:rPr>
              <a:t>AMA Winter </a:t>
            </a:r>
            <a:r>
              <a:rPr lang="en-US" sz="2000" i="1" dirty="0" smtClean="0">
                <a:cs typeface="Times New Roman" panose="02020603050405020304" pitchFamily="18" charset="0"/>
              </a:rPr>
              <a:t>Educators</a:t>
            </a:r>
            <a:r>
              <a:rPr lang="en-US" sz="2000" i="1" dirty="0">
                <a:cs typeface="Times New Roman" panose="02020603050405020304" pitchFamily="18" charset="0"/>
              </a:rPr>
              <a:t>' </a:t>
            </a:r>
            <a:r>
              <a:rPr lang="en-US" sz="2000" i="1" dirty="0" smtClean="0">
                <a:cs typeface="Times New Roman" panose="02020603050405020304" pitchFamily="18" charset="0"/>
              </a:rPr>
              <a:t>Conference </a:t>
            </a:r>
            <a:r>
              <a:rPr lang="en-US" sz="2000" i="1" dirty="0">
                <a:cs typeface="Times New Roman" panose="02020603050405020304" pitchFamily="18" charset="0"/>
              </a:rPr>
              <a:t>Proceedings</a:t>
            </a:r>
            <a:r>
              <a:rPr lang="en-US" sz="2000" dirty="0">
                <a:cs typeface="Times New Roman" panose="02020603050405020304" pitchFamily="18" charset="0"/>
              </a:rPr>
              <a:t>, </a:t>
            </a:r>
            <a:r>
              <a:rPr lang="en-US" sz="2000" i="1" dirty="0">
                <a:cs typeface="Times New Roman" panose="02020603050405020304" pitchFamily="18" charset="0"/>
              </a:rPr>
              <a:t>24, </a:t>
            </a:r>
            <a:r>
              <a:rPr lang="en-US" sz="2000" dirty="0">
                <a:cs typeface="Times New Roman" panose="02020603050405020304" pitchFamily="18" charset="0"/>
              </a:rPr>
              <a:t>36-37</a:t>
            </a:r>
            <a:r>
              <a:rPr lang="en-US" sz="2000" dirty="0" smtClean="0">
                <a:cs typeface="Times New Roman" panose="02020603050405020304" pitchFamily="18" charset="0"/>
              </a:rPr>
              <a:t>.</a:t>
            </a:r>
          </a:p>
          <a:p>
            <a:r>
              <a:rPr lang="en-US" sz="2000" dirty="0">
                <a:cs typeface="Times New Roman" panose="02020603050405020304" pitchFamily="18" charset="0"/>
              </a:rPr>
              <a:t>Simons, D. J., &amp; </a:t>
            </a:r>
            <a:r>
              <a:rPr lang="en-US" sz="2000" dirty="0" err="1">
                <a:cs typeface="Times New Roman" panose="02020603050405020304" pitchFamily="18" charset="0"/>
              </a:rPr>
              <a:t>Chabris</a:t>
            </a:r>
            <a:r>
              <a:rPr lang="en-US" sz="2000" dirty="0">
                <a:cs typeface="Times New Roman" panose="02020603050405020304" pitchFamily="18" charset="0"/>
              </a:rPr>
              <a:t>, C. F. (2011). What people believe about how memory works: A </a:t>
            </a:r>
            <a:r>
              <a:rPr lang="en-US" sz="2000" dirty="0" smtClean="0">
                <a:cs typeface="Times New Roman" panose="02020603050405020304" pitchFamily="18" charset="0"/>
              </a:rPr>
              <a:t>representative </a:t>
            </a:r>
            <a:r>
              <a:rPr lang="en-US" sz="2000" dirty="0">
                <a:cs typeface="Times New Roman" panose="02020603050405020304" pitchFamily="18" charset="0"/>
              </a:rPr>
              <a:t>survey of the U.S. </a:t>
            </a:r>
            <a:endParaRPr lang="en-US" sz="2000" dirty="0" smtClean="0">
              <a:cs typeface="Times New Roman" panose="02020603050405020304" pitchFamily="18" charset="0"/>
            </a:endParaRPr>
          </a:p>
          <a:p>
            <a:r>
              <a:rPr lang="en-US" sz="2000" dirty="0">
                <a:cs typeface="Times New Roman" panose="02020603050405020304" pitchFamily="18" charset="0"/>
              </a:rPr>
              <a:t> </a:t>
            </a:r>
            <a:r>
              <a:rPr lang="en-US" sz="2000" dirty="0" smtClean="0">
                <a:cs typeface="Times New Roman" panose="02020603050405020304" pitchFamily="18" charset="0"/>
              </a:rPr>
              <a:t>    population</a:t>
            </a:r>
            <a:r>
              <a:rPr lang="en-US" sz="2000" dirty="0">
                <a:cs typeface="Times New Roman" panose="02020603050405020304" pitchFamily="18" charset="0"/>
              </a:rPr>
              <a:t>. </a:t>
            </a:r>
            <a:r>
              <a:rPr lang="en-US" sz="2000" i="1" dirty="0" err="1">
                <a:cs typeface="Times New Roman" panose="02020603050405020304" pitchFamily="18" charset="0"/>
              </a:rPr>
              <a:t>Plos</a:t>
            </a:r>
            <a:r>
              <a:rPr lang="en-US" sz="2000" i="1" dirty="0">
                <a:cs typeface="Times New Roman" panose="02020603050405020304" pitchFamily="18" charset="0"/>
              </a:rPr>
              <a:t> ONE</a:t>
            </a:r>
            <a:r>
              <a:rPr lang="en-US" sz="2000" dirty="0">
                <a:cs typeface="Times New Roman" panose="02020603050405020304" pitchFamily="18" charset="0"/>
              </a:rPr>
              <a:t>, </a:t>
            </a:r>
            <a:r>
              <a:rPr lang="en-US" sz="2000" i="1" dirty="0">
                <a:cs typeface="Times New Roman" panose="02020603050405020304" pitchFamily="18" charset="0"/>
              </a:rPr>
              <a:t>6</a:t>
            </a:r>
            <a:r>
              <a:rPr lang="en-US" sz="2000" dirty="0">
                <a:cs typeface="Times New Roman" panose="02020603050405020304" pitchFamily="18" charset="0"/>
              </a:rPr>
              <a:t>, 1-7. </a:t>
            </a:r>
            <a:r>
              <a:rPr lang="en-US" sz="2000" dirty="0" smtClean="0">
                <a:cs typeface="Times New Roman" panose="02020603050405020304" pitchFamily="18" charset="0"/>
              </a:rPr>
              <a:t>doi:10.1371/journal.pone.0022757</a:t>
            </a:r>
            <a:endParaRPr lang="en-US" sz="2000" dirty="0">
              <a:cs typeface="Times New Roman" panose="02020603050405020304" pitchFamily="18" charset="0"/>
            </a:endParaRPr>
          </a:p>
          <a:p>
            <a:endParaRPr lang="en-US" sz="2800" dirty="0"/>
          </a:p>
          <a:p>
            <a:endParaRPr lang="en-US" sz="2500" dirty="0"/>
          </a:p>
        </p:txBody>
      </p:sp>
      <p:sp>
        <p:nvSpPr>
          <p:cNvPr id="2" name="object 2"/>
          <p:cNvSpPr txBox="1"/>
          <p:nvPr/>
        </p:nvSpPr>
        <p:spPr>
          <a:xfrm>
            <a:off x="12801600" y="3200400"/>
            <a:ext cx="18364200" cy="3527016"/>
          </a:xfrm>
          <a:prstGeom prst="rect">
            <a:avLst/>
          </a:prstGeom>
        </p:spPr>
        <p:txBody>
          <a:bodyPr vert="horz" wrap="square" lIns="0" tIns="0" rIns="0" bIns="0" rtlCol="0" anchor="ctr">
            <a:noAutofit/>
          </a:bodyPr>
          <a:lstStyle/>
          <a:p>
            <a:pPr marL="27709" marR="27709" algn="ctr">
              <a:lnSpc>
                <a:spcPct val="71400"/>
              </a:lnSpc>
              <a:spcAft>
                <a:spcPts val="600"/>
              </a:spcAft>
            </a:pPr>
            <a:r>
              <a:rPr lang="en-US" sz="6400" b="1" dirty="0">
                <a:solidFill>
                  <a:srgbClr val="D6181F"/>
                </a:solidFill>
                <a:latin typeface="Times New Roman"/>
                <a:cs typeface="Times New Roman"/>
              </a:rPr>
              <a:t>Meeting Madness: Counterproductive Meeting Behaviors and Personality </a:t>
            </a:r>
            <a:r>
              <a:rPr lang="en-US" sz="6400" b="1" dirty="0" smtClean="0">
                <a:solidFill>
                  <a:srgbClr val="D6181F"/>
                </a:solidFill>
                <a:latin typeface="Times New Roman"/>
                <a:cs typeface="Times New Roman"/>
              </a:rPr>
              <a:t>Traits</a:t>
            </a:r>
          </a:p>
          <a:p>
            <a:pPr marL="27709" marR="27709" algn="ctr">
              <a:lnSpc>
                <a:spcPct val="71400"/>
              </a:lnSpc>
              <a:spcAft>
                <a:spcPts val="600"/>
              </a:spcAft>
            </a:pPr>
            <a:endParaRPr lang="en-US" sz="800" dirty="0" smtClean="0">
              <a:solidFill>
                <a:prstClr val="black"/>
              </a:solidFill>
              <a:latin typeface="Times New Roman"/>
              <a:cs typeface="Times New Roman"/>
            </a:endParaRPr>
          </a:p>
          <a:p>
            <a:pPr algn="ctr">
              <a:lnSpc>
                <a:spcPts val="1636"/>
              </a:lnSpc>
              <a:spcBef>
                <a:spcPts val="1837"/>
              </a:spcBef>
              <a:spcAft>
                <a:spcPts val="3000"/>
              </a:spcAft>
            </a:pPr>
            <a:r>
              <a:rPr lang="en-US" sz="5400" dirty="0" smtClean="0">
                <a:solidFill>
                  <a:prstClr val="black"/>
                </a:solidFill>
                <a:latin typeface="Times New Roman"/>
                <a:cs typeface="Times New Roman"/>
              </a:rPr>
              <a:t>Kathleen </a:t>
            </a:r>
            <a:r>
              <a:rPr lang="en-US" sz="5400" dirty="0" err="1" smtClean="0">
                <a:solidFill>
                  <a:prstClr val="black"/>
                </a:solidFill>
                <a:latin typeface="Times New Roman"/>
                <a:cs typeface="Times New Roman"/>
              </a:rPr>
              <a:t>Stibbs</a:t>
            </a:r>
            <a:r>
              <a:rPr lang="en-US" sz="5400" dirty="0" smtClean="0">
                <a:solidFill>
                  <a:prstClr val="black"/>
                </a:solidFill>
                <a:latin typeface="Times New Roman"/>
                <a:cs typeface="Times New Roman"/>
              </a:rPr>
              <a:t>, Michael Yoerger, John Crowe, &amp; Joseph Allen</a:t>
            </a:r>
          </a:p>
          <a:p>
            <a:pPr algn="ctr">
              <a:lnSpc>
                <a:spcPts val="1636"/>
              </a:lnSpc>
              <a:spcBef>
                <a:spcPts val="37"/>
              </a:spcBef>
              <a:spcAft>
                <a:spcPts val="2400"/>
              </a:spcAft>
            </a:pPr>
            <a:r>
              <a:rPr lang="en-US" sz="4400" dirty="0" smtClean="0">
                <a:solidFill>
                  <a:prstClr val="black"/>
                </a:solidFill>
                <a:latin typeface="Times New Roman"/>
                <a:cs typeface="Times New Roman"/>
              </a:rPr>
              <a:t>University of Nebraska at Omaha</a:t>
            </a:r>
            <a:endParaRPr lang="en-US" sz="4400" dirty="0">
              <a:solidFill>
                <a:prstClr val="black"/>
              </a:solidFill>
              <a:latin typeface="Times New Roman"/>
              <a:cs typeface="Times New Roman"/>
            </a:endParaRPr>
          </a:p>
        </p:txBody>
      </p:sp>
      <p:sp>
        <p:nvSpPr>
          <p:cNvPr id="19" name="object 19"/>
          <p:cNvSpPr/>
          <p:nvPr/>
        </p:nvSpPr>
        <p:spPr>
          <a:xfrm>
            <a:off x="3733800" y="3963435"/>
            <a:ext cx="7025747" cy="2485089"/>
          </a:xfrm>
          <a:prstGeom prst="rect">
            <a:avLst/>
          </a:prstGeom>
          <a:blipFill>
            <a:blip r:embed="rId3" cstate="print"/>
            <a:stretch>
              <a:fillRect/>
            </a:stretch>
          </a:blipFill>
        </p:spPr>
        <p:txBody>
          <a:bodyPr wrap="square" lIns="0" tIns="0" rIns="0" bIns="0" rtlCol="0">
            <a:noAutofit/>
          </a:bodyPr>
          <a:lstStyle/>
          <a:p>
            <a:endParaRPr sz="8572"/>
          </a:p>
        </p:txBody>
      </p:sp>
      <p:pic>
        <p:nvPicPr>
          <p:cNvPr id="29" name="Picture 2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74000" y="3871506"/>
            <a:ext cx="6569884" cy="2685202"/>
          </a:xfrm>
          <a:prstGeom prst="rect">
            <a:avLst/>
          </a:prstGeom>
        </p:spPr>
      </p:pic>
      <p:sp>
        <p:nvSpPr>
          <p:cNvPr id="58" name="object 12"/>
          <p:cNvSpPr/>
          <p:nvPr/>
        </p:nvSpPr>
        <p:spPr>
          <a:xfrm>
            <a:off x="1195512" y="17983200"/>
            <a:ext cx="13930194" cy="14097000"/>
          </a:xfrm>
          <a:custGeom>
            <a:avLst/>
            <a:gdLst/>
            <a:ahLst/>
            <a:cxnLst/>
            <a:rect l="l" t="t" r="r" b="b"/>
            <a:pathLst>
              <a:path w="6022729" h="2236548">
                <a:moveTo>
                  <a:pt x="261739" y="0"/>
                </a:moveTo>
                <a:lnTo>
                  <a:pt x="190799" y="261"/>
                </a:lnTo>
                <a:lnTo>
                  <a:pt x="133994" y="2094"/>
                </a:lnTo>
                <a:lnTo>
                  <a:pt x="89755" y="7067"/>
                </a:lnTo>
                <a:lnTo>
                  <a:pt x="43519" y="23853"/>
                </a:lnTo>
                <a:lnTo>
                  <a:pt x="16720" y="56542"/>
                </a:lnTo>
                <a:lnTo>
                  <a:pt x="4057" y="110435"/>
                </a:lnTo>
                <a:lnTo>
                  <a:pt x="850" y="160760"/>
                </a:lnTo>
                <a:lnTo>
                  <a:pt x="0" y="224436"/>
                </a:lnTo>
                <a:lnTo>
                  <a:pt x="0" y="2012144"/>
                </a:lnTo>
                <a:lnTo>
                  <a:pt x="850" y="2075820"/>
                </a:lnTo>
                <a:lnTo>
                  <a:pt x="4057" y="2126146"/>
                </a:lnTo>
                <a:lnTo>
                  <a:pt x="11190" y="2164692"/>
                </a:lnTo>
                <a:lnTo>
                  <a:pt x="32688" y="2203859"/>
                </a:lnTo>
                <a:lnTo>
                  <a:pt x="71856" y="2225357"/>
                </a:lnTo>
                <a:lnTo>
                  <a:pt x="110402" y="2232490"/>
                </a:lnTo>
                <a:lnTo>
                  <a:pt x="160728" y="2235697"/>
                </a:lnTo>
                <a:lnTo>
                  <a:pt x="224404" y="2236548"/>
                </a:lnTo>
                <a:lnTo>
                  <a:pt x="5798325" y="2236548"/>
                </a:lnTo>
                <a:lnTo>
                  <a:pt x="5831930" y="2236319"/>
                </a:lnTo>
                <a:lnTo>
                  <a:pt x="5888735" y="2234487"/>
                </a:lnTo>
                <a:lnTo>
                  <a:pt x="5932974" y="2229513"/>
                </a:lnTo>
                <a:lnTo>
                  <a:pt x="5979210" y="2212727"/>
                </a:lnTo>
                <a:lnTo>
                  <a:pt x="6006009" y="2180038"/>
                </a:lnTo>
                <a:lnTo>
                  <a:pt x="6018672" y="2126146"/>
                </a:lnTo>
                <a:lnTo>
                  <a:pt x="6021879" y="2075820"/>
                </a:lnTo>
                <a:lnTo>
                  <a:pt x="6022729" y="2012144"/>
                </a:lnTo>
                <a:lnTo>
                  <a:pt x="6022729" y="224436"/>
                </a:lnTo>
                <a:lnTo>
                  <a:pt x="6021879" y="160760"/>
                </a:lnTo>
                <a:lnTo>
                  <a:pt x="6018672" y="110435"/>
                </a:lnTo>
                <a:lnTo>
                  <a:pt x="6011539" y="71889"/>
                </a:lnTo>
                <a:lnTo>
                  <a:pt x="5990041" y="32721"/>
                </a:lnTo>
                <a:lnTo>
                  <a:pt x="5950873" y="11223"/>
                </a:lnTo>
                <a:lnTo>
                  <a:pt x="5912327" y="4090"/>
                </a:lnTo>
                <a:lnTo>
                  <a:pt x="5862001" y="883"/>
                </a:lnTo>
                <a:lnTo>
                  <a:pt x="261739" y="0"/>
                </a:lnTo>
                <a:close/>
              </a:path>
            </a:pathLst>
          </a:custGeom>
          <a:solidFill>
            <a:schemeClr val="bg1">
              <a:lumMod val="85000"/>
            </a:schemeClr>
          </a:solidFill>
          <a:ln/>
        </p:spPr>
        <p:style>
          <a:lnRef idx="2">
            <a:schemeClr val="accent2"/>
          </a:lnRef>
          <a:fillRef idx="1">
            <a:schemeClr val="lt1"/>
          </a:fillRef>
          <a:effectRef idx="0">
            <a:schemeClr val="accent2"/>
          </a:effectRef>
          <a:fontRef idx="minor">
            <a:schemeClr val="dk1"/>
          </a:fontRef>
        </p:style>
        <p:txBody>
          <a:bodyPr wrap="square" lIns="0" tIns="0" rIns="0" bIns="0" rtlCol="0">
            <a:noAutofit/>
          </a:bodyPr>
          <a:lstStyle/>
          <a:p>
            <a:endParaRPr lang="en-US" sz="3200" dirty="0" smtClean="0"/>
          </a:p>
        </p:txBody>
      </p:sp>
      <p:sp>
        <p:nvSpPr>
          <p:cNvPr id="38" name="TextBox 37"/>
          <p:cNvSpPr txBox="1"/>
          <p:nvPr/>
        </p:nvSpPr>
        <p:spPr>
          <a:xfrm>
            <a:off x="1676400" y="18440400"/>
            <a:ext cx="12954000" cy="12988173"/>
          </a:xfrm>
          <a:prstGeom prst="rect">
            <a:avLst/>
          </a:prstGeom>
          <a:noFill/>
        </p:spPr>
        <p:txBody>
          <a:bodyPr wrap="square" rtlCol="0">
            <a:spAutoFit/>
          </a:bodyPr>
          <a:lstStyle/>
          <a:p>
            <a:pPr marL="457200" indent="-457200">
              <a:buFont typeface="Arial"/>
              <a:buChar char="•"/>
            </a:pPr>
            <a:r>
              <a:rPr lang="en-US" sz="3600" dirty="0"/>
              <a:t>When used effectively, meetings serve as an invaluable opportunity for coworkers to achieve organizational objectives. </a:t>
            </a:r>
          </a:p>
          <a:p>
            <a:pPr marL="457200" indent="-457200">
              <a:buFont typeface="Arial"/>
              <a:buChar char="•"/>
            </a:pPr>
            <a:endParaRPr lang="en-US" sz="2000" dirty="0"/>
          </a:p>
          <a:p>
            <a:pPr marL="457200" indent="-457200">
              <a:buFont typeface="Arial"/>
              <a:buChar char="•"/>
            </a:pPr>
            <a:r>
              <a:rPr lang="en-US" sz="3600" dirty="0"/>
              <a:t>However, they can be a source of frustration and stress among employees if they are not run properly.</a:t>
            </a:r>
          </a:p>
          <a:p>
            <a:endParaRPr lang="en-US" sz="2000" dirty="0"/>
          </a:p>
          <a:p>
            <a:pPr marL="457200" indent="-457200">
              <a:buFont typeface="Arial"/>
              <a:buChar char="•"/>
            </a:pPr>
            <a:r>
              <a:rPr lang="en-US" sz="3600" dirty="0"/>
              <a:t>In an attempt to understand the sources of meeting frustration and stress, we focused our attention on meeting professionalism. </a:t>
            </a:r>
          </a:p>
          <a:p>
            <a:endParaRPr lang="en-US" sz="2000" dirty="0"/>
          </a:p>
          <a:p>
            <a:pPr marL="457200" indent="-457200">
              <a:buFont typeface="Arial"/>
              <a:buChar char="•"/>
            </a:pPr>
            <a:r>
              <a:rPr lang="en-US" sz="3600" dirty="0"/>
              <a:t>Meeting professionalism may be described as the degree to which meeting attendees show consideration for the interests of others, approach their responsibilities with professionalism, respond constructively and caringly when problems are shared, and demonstrate that others can rely on them. </a:t>
            </a:r>
          </a:p>
          <a:p>
            <a:pPr marL="457200" indent="-457200">
              <a:buFont typeface="Arial"/>
              <a:buChar char="•"/>
            </a:pPr>
            <a:endParaRPr lang="en-US" sz="2000" dirty="0"/>
          </a:p>
          <a:p>
            <a:pPr marL="457200" indent="-457200">
              <a:buFont typeface="Arial"/>
              <a:buChar char="•"/>
            </a:pPr>
            <a:r>
              <a:rPr lang="en-US" sz="3600" dirty="0"/>
              <a:t>In addition to examining the impact of meeting professionalism on stress, we also investigated how an individual’s degree of negative affectivity can influence the relationship. </a:t>
            </a:r>
          </a:p>
          <a:p>
            <a:endParaRPr lang="en-US" sz="1500" dirty="0" smtClean="0"/>
          </a:p>
          <a:p>
            <a:r>
              <a:rPr lang="en-US" sz="3600" i="1" dirty="0"/>
              <a:t>Hypothesis 1</a:t>
            </a:r>
            <a:r>
              <a:rPr lang="en-US" sz="3600" dirty="0"/>
              <a:t>: Meeting professionalism is negatively related to meeting frustration/stress</a:t>
            </a:r>
            <a:r>
              <a:rPr lang="en-US" sz="3600" dirty="0" smtClean="0"/>
              <a:t>.</a:t>
            </a:r>
          </a:p>
          <a:p>
            <a:endParaRPr lang="en-US" sz="1500" i="1" dirty="0" smtClean="0"/>
          </a:p>
          <a:p>
            <a:r>
              <a:rPr lang="en-US" sz="3600" i="1" dirty="0" smtClean="0"/>
              <a:t>Hypothesis </a:t>
            </a:r>
            <a:r>
              <a:rPr lang="en-US" sz="3600" i="1" dirty="0"/>
              <a:t>2</a:t>
            </a:r>
            <a:r>
              <a:rPr lang="en-US" sz="3600" dirty="0"/>
              <a:t>: The negative relationship between meeting professionalism and meeting frustration/stress will be moderated by negative affectivity, such that the negative relationship is stronger when negative affectivity is high. </a:t>
            </a:r>
          </a:p>
          <a:p>
            <a:endParaRPr lang="en-US" sz="800" dirty="0"/>
          </a:p>
        </p:txBody>
      </p:sp>
      <p:sp>
        <p:nvSpPr>
          <p:cNvPr id="40" name="TextBox 39"/>
          <p:cNvSpPr txBox="1"/>
          <p:nvPr/>
        </p:nvSpPr>
        <p:spPr>
          <a:xfrm>
            <a:off x="18745200" y="22479000"/>
            <a:ext cx="6096000" cy="1838811"/>
          </a:xfrm>
          <a:prstGeom prst="rect">
            <a:avLst/>
          </a:prstGeom>
          <a:noFill/>
        </p:spPr>
        <p:txBody>
          <a:bodyPr wrap="square" rtlCol="0">
            <a:spAutoFit/>
          </a:bodyPr>
          <a:lstStyle/>
          <a:p>
            <a:pPr algn="ctr"/>
            <a:r>
              <a:rPr lang="en-US" sz="7420" b="1" spc="33" dirty="0" smtClean="0">
                <a:solidFill>
                  <a:srgbClr val="D6181F"/>
                </a:solidFill>
                <a:latin typeface="Times New Roman"/>
                <a:cs typeface="Times New Roman"/>
              </a:rPr>
              <a:t>Results</a:t>
            </a:r>
            <a:endParaRPr lang="en-US" sz="7420" dirty="0">
              <a:latin typeface="Times New Roman"/>
              <a:cs typeface="Times New Roman"/>
            </a:endParaRPr>
          </a:p>
          <a:p>
            <a:endParaRPr lang="en-US" dirty="0"/>
          </a:p>
        </p:txBody>
      </p:sp>
      <p:pic>
        <p:nvPicPr>
          <p:cNvPr id="41" name="Picture 40" descr="C:\Users\michael.yoerger\Downloads\Moderation - New Page.png"/>
          <p:cNvPicPr/>
          <p:nvPr/>
        </p:nvPicPr>
        <p:blipFill rotWithShape="1">
          <a:blip r:embed="rId5">
            <a:extLst>
              <a:ext uri="{28A0092B-C50C-407E-A947-70E740481C1C}">
                <a14:useLocalDpi xmlns:a14="http://schemas.microsoft.com/office/drawing/2010/main" val="0"/>
              </a:ext>
            </a:extLst>
          </a:blip>
          <a:srcRect l="17319" t="5577" r="28639" b="78066"/>
          <a:stretch/>
        </p:blipFill>
        <p:spPr bwMode="auto">
          <a:xfrm>
            <a:off x="16154400" y="14020800"/>
            <a:ext cx="11658600" cy="5105401"/>
          </a:xfrm>
          <a:prstGeom prst="rect">
            <a:avLst/>
          </a:prstGeom>
          <a:noFill/>
          <a:ln>
            <a:noFill/>
          </a:ln>
          <a:extLst>
            <a:ext uri="{53640926-AAD7-44d8-BBD7-CCE9431645EC}">
              <a14:shadowObscured xmlns="" xmlns:a14="http://schemas.microsoft.com/office/drawing/2010/main"/>
            </a:ext>
          </a:extLst>
        </p:spPr>
      </p:pic>
      <p:sp>
        <p:nvSpPr>
          <p:cNvPr id="52" name="object 12"/>
          <p:cNvSpPr/>
          <p:nvPr/>
        </p:nvSpPr>
        <p:spPr>
          <a:xfrm>
            <a:off x="15925800" y="19659600"/>
            <a:ext cx="12420600" cy="2514600"/>
          </a:xfrm>
          <a:custGeom>
            <a:avLst/>
            <a:gdLst/>
            <a:ahLst/>
            <a:cxnLst/>
            <a:rect l="l" t="t" r="r" b="b"/>
            <a:pathLst>
              <a:path w="6022729" h="2236548">
                <a:moveTo>
                  <a:pt x="261739" y="0"/>
                </a:moveTo>
                <a:lnTo>
                  <a:pt x="190799" y="261"/>
                </a:lnTo>
                <a:lnTo>
                  <a:pt x="133994" y="2094"/>
                </a:lnTo>
                <a:lnTo>
                  <a:pt x="89755" y="7067"/>
                </a:lnTo>
                <a:lnTo>
                  <a:pt x="43519" y="23853"/>
                </a:lnTo>
                <a:lnTo>
                  <a:pt x="16720" y="56542"/>
                </a:lnTo>
                <a:lnTo>
                  <a:pt x="4057" y="110435"/>
                </a:lnTo>
                <a:lnTo>
                  <a:pt x="850" y="160760"/>
                </a:lnTo>
                <a:lnTo>
                  <a:pt x="0" y="224436"/>
                </a:lnTo>
                <a:lnTo>
                  <a:pt x="0" y="2012144"/>
                </a:lnTo>
                <a:lnTo>
                  <a:pt x="850" y="2075820"/>
                </a:lnTo>
                <a:lnTo>
                  <a:pt x="4057" y="2126146"/>
                </a:lnTo>
                <a:lnTo>
                  <a:pt x="11190" y="2164692"/>
                </a:lnTo>
                <a:lnTo>
                  <a:pt x="32688" y="2203859"/>
                </a:lnTo>
                <a:lnTo>
                  <a:pt x="71856" y="2225357"/>
                </a:lnTo>
                <a:lnTo>
                  <a:pt x="110402" y="2232490"/>
                </a:lnTo>
                <a:lnTo>
                  <a:pt x="160728" y="2235697"/>
                </a:lnTo>
                <a:lnTo>
                  <a:pt x="224404" y="2236548"/>
                </a:lnTo>
                <a:lnTo>
                  <a:pt x="5798325" y="2236548"/>
                </a:lnTo>
                <a:lnTo>
                  <a:pt x="5831930" y="2236319"/>
                </a:lnTo>
                <a:lnTo>
                  <a:pt x="5888735" y="2234487"/>
                </a:lnTo>
                <a:lnTo>
                  <a:pt x="5932974" y="2229513"/>
                </a:lnTo>
                <a:lnTo>
                  <a:pt x="5979210" y="2212727"/>
                </a:lnTo>
                <a:lnTo>
                  <a:pt x="6006009" y="2180038"/>
                </a:lnTo>
                <a:lnTo>
                  <a:pt x="6018672" y="2126146"/>
                </a:lnTo>
                <a:lnTo>
                  <a:pt x="6021879" y="2075820"/>
                </a:lnTo>
                <a:lnTo>
                  <a:pt x="6022729" y="2012144"/>
                </a:lnTo>
                <a:lnTo>
                  <a:pt x="6022729" y="224436"/>
                </a:lnTo>
                <a:lnTo>
                  <a:pt x="6021879" y="160760"/>
                </a:lnTo>
                <a:lnTo>
                  <a:pt x="6018672" y="110435"/>
                </a:lnTo>
                <a:lnTo>
                  <a:pt x="6011539" y="71889"/>
                </a:lnTo>
                <a:lnTo>
                  <a:pt x="5990041" y="32721"/>
                </a:lnTo>
                <a:lnTo>
                  <a:pt x="5950873" y="11223"/>
                </a:lnTo>
                <a:lnTo>
                  <a:pt x="5912327" y="4090"/>
                </a:lnTo>
                <a:lnTo>
                  <a:pt x="5862001" y="883"/>
                </a:lnTo>
                <a:lnTo>
                  <a:pt x="261739" y="0"/>
                </a:lnTo>
                <a:close/>
              </a:path>
            </a:pathLst>
          </a:custGeom>
          <a:gradFill flip="none" rotWithShape="1">
            <a:gsLst>
              <a:gs pos="13000">
                <a:srgbClr val="FFFFFF"/>
              </a:gs>
              <a:gs pos="100000">
                <a:srgbClr val="A9A3A1"/>
              </a:gs>
            </a:gsLst>
            <a:lin ang="6000000" scaled="0"/>
            <a:tileRect/>
          </a:gradFill>
          <a:ln>
            <a:solidFill>
              <a:srgbClr val="D6181F"/>
            </a:solidFill>
          </a:ln>
        </p:spPr>
        <p:txBody>
          <a:bodyPr wrap="square" lIns="0" tIns="0" rIns="0" bIns="0" rtlCol="0">
            <a:noAutofit/>
          </a:bodyPr>
          <a:lstStyle/>
          <a:p>
            <a:endParaRPr sz="8572" dirty="0"/>
          </a:p>
        </p:txBody>
      </p:sp>
      <p:sp>
        <p:nvSpPr>
          <p:cNvPr id="44" name="TextBox 43"/>
          <p:cNvSpPr txBox="1"/>
          <p:nvPr/>
        </p:nvSpPr>
        <p:spPr>
          <a:xfrm>
            <a:off x="16089740" y="8991600"/>
            <a:ext cx="12332860" cy="5078313"/>
          </a:xfrm>
          <a:prstGeom prst="rect">
            <a:avLst/>
          </a:prstGeom>
          <a:noFill/>
        </p:spPr>
        <p:txBody>
          <a:bodyPr wrap="square" rtlCol="0">
            <a:spAutoFit/>
          </a:bodyPr>
          <a:lstStyle/>
          <a:p>
            <a:pPr marL="457200" lvl="0" indent="-457200">
              <a:buFont typeface="Arial"/>
              <a:buChar char="•"/>
            </a:pPr>
            <a:r>
              <a:rPr lang="en-US" sz="3600" dirty="0" smtClean="0"/>
              <a:t>Recruited </a:t>
            </a:r>
            <a:r>
              <a:rPr lang="en-US" sz="3600" dirty="0"/>
              <a:t>participants through </a:t>
            </a:r>
            <a:r>
              <a:rPr lang="en-US" sz="3600" dirty="0" smtClean="0"/>
              <a:t>the SONA research participation system.</a:t>
            </a:r>
          </a:p>
          <a:p>
            <a:pPr lvl="0"/>
            <a:endParaRPr lang="en-US" sz="1800" dirty="0"/>
          </a:p>
          <a:p>
            <a:pPr marL="457200" lvl="0" indent="-457200">
              <a:buFont typeface="Arial"/>
              <a:buChar char="•"/>
            </a:pPr>
            <a:r>
              <a:rPr lang="en-US" sz="3600" dirty="0" smtClean="0"/>
              <a:t>The </a:t>
            </a:r>
            <a:r>
              <a:rPr lang="en-US" sz="3600" dirty="0"/>
              <a:t>sample consisted of </a:t>
            </a:r>
            <a:r>
              <a:rPr lang="en-US" sz="3600" dirty="0" smtClean="0"/>
              <a:t>68 groups, consisting of between 3-6 individuals in each meeting group. </a:t>
            </a:r>
          </a:p>
          <a:p>
            <a:pPr lvl="0"/>
            <a:endParaRPr lang="en-US" sz="1800" dirty="0" smtClean="0"/>
          </a:p>
          <a:p>
            <a:pPr marL="457200" lvl="0" indent="-457200">
              <a:buFont typeface="Arial"/>
              <a:buChar char="•"/>
            </a:pPr>
            <a:r>
              <a:rPr lang="en-US" sz="3600" dirty="0" smtClean="0"/>
              <a:t>These individuals were given 25 minutes to discuss changes to the general education curriculum. </a:t>
            </a:r>
          </a:p>
          <a:p>
            <a:pPr marL="457200" lvl="0" indent="-457200">
              <a:buFont typeface="Arial"/>
              <a:buChar char="•"/>
            </a:pPr>
            <a:endParaRPr lang="en-US" sz="3200" dirty="0"/>
          </a:p>
          <a:p>
            <a:pPr lvl="0"/>
            <a:endParaRPr lang="en-US" sz="3200" dirty="0" smtClean="0"/>
          </a:p>
        </p:txBody>
      </p:sp>
      <p:sp>
        <p:nvSpPr>
          <p:cNvPr id="20" name="Rectangle 19"/>
          <p:cNvSpPr/>
          <p:nvPr/>
        </p:nvSpPr>
        <p:spPr>
          <a:xfrm>
            <a:off x="16154400" y="20040600"/>
            <a:ext cx="12115800" cy="1569660"/>
          </a:xfrm>
          <a:prstGeom prst="rect">
            <a:avLst/>
          </a:prstGeom>
        </p:spPr>
        <p:txBody>
          <a:bodyPr wrap="square">
            <a:spAutoFit/>
          </a:bodyPr>
          <a:lstStyle/>
          <a:p>
            <a:r>
              <a:rPr lang="en-US" sz="3200" i="1" dirty="0" smtClean="0"/>
              <a:t>Figure </a:t>
            </a:r>
            <a:r>
              <a:rPr lang="en-US" sz="3200" i="1" dirty="0"/>
              <a:t>1. </a:t>
            </a:r>
            <a:r>
              <a:rPr lang="en-US" sz="3200" dirty="0"/>
              <a:t>Negative affectivity moderates the relationship between meeting professionalism and meeting frustration/stress, such that the positive relationship is stronger for those high in </a:t>
            </a:r>
            <a:r>
              <a:rPr lang="en-US" sz="3200" dirty="0" smtClean="0"/>
              <a:t>negative affectivity.</a:t>
            </a:r>
            <a:endParaRPr lang="en-US" sz="3200" dirty="0"/>
          </a:p>
        </p:txBody>
      </p:sp>
      <p:graphicFrame>
        <p:nvGraphicFramePr>
          <p:cNvPr id="45" name="Chart 44"/>
          <p:cNvGraphicFramePr/>
          <p:nvPr>
            <p:extLst>
              <p:ext uri="{D42A27DB-BD31-4B8C-83A1-F6EECF244321}">
                <p14:modId xmlns:p14="http://schemas.microsoft.com/office/powerpoint/2010/main" val="3916779345"/>
              </p:ext>
            </p:extLst>
          </p:nvPr>
        </p:nvGraphicFramePr>
        <p:xfrm>
          <a:off x="30708600" y="7696200"/>
          <a:ext cx="11049000" cy="7162800"/>
        </p:xfrm>
        <a:graphic>
          <a:graphicData uri="http://schemas.openxmlformats.org/drawingml/2006/chart">
            <c:chart xmlns:c="http://schemas.openxmlformats.org/drawingml/2006/chart" xmlns:r="http://schemas.openxmlformats.org/officeDocument/2006/relationships" r:id="rId6"/>
          </a:graphicData>
        </a:graphic>
      </p:graphicFrame>
      <p:sp>
        <p:nvSpPr>
          <p:cNvPr id="47" name="TextBox 46"/>
          <p:cNvSpPr txBox="1"/>
          <p:nvPr/>
        </p:nvSpPr>
        <p:spPr>
          <a:xfrm>
            <a:off x="30327600" y="15240000"/>
            <a:ext cx="11582400" cy="2062103"/>
          </a:xfrm>
          <a:prstGeom prst="rect">
            <a:avLst/>
          </a:prstGeom>
          <a:noFill/>
        </p:spPr>
        <p:txBody>
          <a:bodyPr wrap="square" rtlCol="0">
            <a:spAutoFit/>
          </a:bodyPr>
          <a:lstStyle/>
          <a:p>
            <a:r>
              <a:rPr lang="en-US" sz="3200" i="1" dirty="0" smtClean="0"/>
              <a:t>Figure 2</a:t>
            </a:r>
            <a:r>
              <a:rPr lang="en-US" sz="3200" dirty="0" smtClean="0"/>
              <a:t>.</a:t>
            </a:r>
            <a:r>
              <a:rPr lang="en-US" sz="3200" i="1" dirty="0" smtClean="0"/>
              <a:t> </a:t>
            </a:r>
            <a:r>
              <a:rPr lang="en-US" sz="3200" dirty="0"/>
              <a:t>Result of probing the proposed interaction between meeting professionalism and meeting frustration/stress</a:t>
            </a:r>
            <a:r>
              <a:rPr lang="en-US" sz="3200" dirty="0" smtClean="0"/>
              <a:t>. Individuals </a:t>
            </a:r>
            <a:r>
              <a:rPr lang="en-US" sz="3200" dirty="0"/>
              <a:t>reporting a high level of negative </a:t>
            </a:r>
            <a:r>
              <a:rPr lang="en-US" sz="3200" dirty="0" smtClean="0"/>
              <a:t>demonstrated a </a:t>
            </a:r>
            <a:r>
              <a:rPr lang="en-US" sz="3200" dirty="0"/>
              <a:t>more </a:t>
            </a:r>
            <a:r>
              <a:rPr lang="en-US" sz="3200" dirty="0" smtClean="0"/>
              <a:t>negative relationship. </a:t>
            </a:r>
            <a:endParaRPr lang="en-US" sz="32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1&quot;&gt;&lt;object type=&quot;1&quot; unique_id=&quot;10001&quot;&gt;&lt;object type=&quot;2&quot; unique_id=&quot;10002&quot;&gt;&lt;object type=&quot;3&quot; unique_id=&quot;10003&quot;&gt;&lt;property id=&quot;20148&quot; value=&quot;5&quot;/&gt;&lt;property id=&quot;20300&quot; value=&quot;Slide 1&quot;/&gt;&lt;property id=&quot;20307&quot; value=&quot;256&quot;/&gt;&lt;/object&gt;&lt;/object&gt;&lt;object type=&quot;8&quot; unique_id=&quot;10006&quot;&gt;&lt;/object&gt;&lt;/object&gt;&lt;/database&gt;"/>
  <p:tag name="MMPROD_NEXTUNIQUEID" val="10009"/>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1015</TotalTime>
  <Words>662</Words>
  <Application>Microsoft Office PowerPoint</Application>
  <PresentationFormat>Custom</PresentationFormat>
  <Paragraphs>65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Minion Pro</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Mackenzie Harms</dc:creator>
  <cp:lastModifiedBy>Kathleen Stibbs</cp:lastModifiedBy>
  <cp:revision>120</cp:revision>
  <dcterms:created xsi:type="dcterms:W3CDTF">2015-02-27T07:52:13Z</dcterms:created>
  <dcterms:modified xsi:type="dcterms:W3CDTF">2017-02-28T00:43:14Z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2015-02-27T00:00:00Z</vt:filetime>
  </property>
  <property fmtid="{D5CDD505-2E9C-101B-9397-08002B2CF9AE}" pid="3" name="LastSaved">
    <vt:filetime>2015-02-27T00:00:00Z</vt:filetime>
  </property>
</Properties>
</file>