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20104100" cy="15087600"/>
  <p:custDataLst>
    <p:tags r:id="rId4"/>
  </p:custDataLst>
  <p:defaultTextStyle>
    <a:defPPr>
      <a:defRPr lang="en-US"/>
    </a:defPPr>
    <a:lvl1pPr marL="0" algn="l" defTabSz="1995769" rtl="0" eaLnBrk="1" latinLnBrk="0" hangingPunct="1">
      <a:defRPr sz="3929" kern="1200">
        <a:solidFill>
          <a:schemeClr val="tx1"/>
        </a:solidFill>
        <a:latin typeface="+mn-lt"/>
        <a:ea typeface="+mn-ea"/>
        <a:cs typeface="+mn-cs"/>
      </a:defRPr>
    </a:lvl1pPr>
    <a:lvl2pPr marL="997885" algn="l" defTabSz="1995769" rtl="0" eaLnBrk="1" latinLnBrk="0" hangingPunct="1">
      <a:defRPr sz="3929" kern="1200">
        <a:solidFill>
          <a:schemeClr val="tx1"/>
        </a:solidFill>
        <a:latin typeface="+mn-lt"/>
        <a:ea typeface="+mn-ea"/>
        <a:cs typeface="+mn-cs"/>
      </a:defRPr>
    </a:lvl2pPr>
    <a:lvl3pPr marL="1995769" algn="l" defTabSz="1995769" rtl="0" eaLnBrk="1" latinLnBrk="0" hangingPunct="1">
      <a:defRPr sz="3929" kern="1200">
        <a:solidFill>
          <a:schemeClr val="tx1"/>
        </a:solidFill>
        <a:latin typeface="+mn-lt"/>
        <a:ea typeface="+mn-ea"/>
        <a:cs typeface="+mn-cs"/>
      </a:defRPr>
    </a:lvl3pPr>
    <a:lvl4pPr marL="2993654" algn="l" defTabSz="1995769" rtl="0" eaLnBrk="1" latinLnBrk="0" hangingPunct="1">
      <a:defRPr sz="3929" kern="1200">
        <a:solidFill>
          <a:schemeClr val="tx1"/>
        </a:solidFill>
        <a:latin typeface="+mn-lt"/>
        <a:ea typeface="+mn-ea"/>
        <a:cs typeface="+mn-cs"/>
      </a:defRPr>
    </a:lvl4pPr>
    <a:lvl5pPr marL="3991539" algn="l" defTabSz="1995769" rtl="0" eaLnBrk="1" latinLnBrk="0" hangingPunct="1">
      <a:defRPr sz="3929" kern="1200">
        <a:solidFill>
          <a:schemeClr val="tx1"/>
        </a:solidFill>
        <a:latin typeface="+mn-lt"/>
        <a:ea typeface="+mn-ea"/>
        <a:cs typeface="+mn-cs"/>
      </a:defRPr>
    </a:lvl5pPr>
    <a:lvl6pPr marL="4989424" algn="l" defTabSz="1995769" rtl="0" eaLnBrk="1" latinLnBrk="0" hangingPunct="1">
      <a:defRPr sz="3929" kern="1200">
        <a:solidFill>
          <a:schemeClr val="tx1"/>
        </a:solidFill>
        <a:latin typeface="+mn-lt"/>
        <a:ea typeface="+mn-ea"/>
        <a:cs typeface="+mn-cs"/>
      </a:defRPr>
    </a:lvl6pPr>
    <a:lvl7pPr marL="5987308" algn="l" defTabSz="1995769" rtl="0" eaLnBrk="1" latinLnBrk="0" hangingPunct="1">
      <a:defRPr sz="3929" kern="1200">
        <a:solidFill>
          <a:schemeClr val="tx1"/>
        </a:solidFill>
        <a:latin typeface="+mn-lt"/>
        <a:ea typeface="+mn-ea"/>
        <a:cs typeface="+mn-cs"/>
      </a:defRPr>
    </a:lvl7pPr>
    <a:lvl8pPr marL="6985193" algn="l" defTabSz="1995769" rtl="0" eaLnBrk="1" latinLnBrk="0" hangingPunct="1">
      <a:defRPr sz="3929" kern="1200">
        <a:solidFill>
          <a:schemeClr val="tx1"/>
        </a:solidFill>
        <a:latin typeface="+mn-lt"/>
        <a:ea typeface="+mn-ea"/>
        <a:cs typeface="+mn-cs"/>
      </a:defRPr>
    </a:lvl8pPr>
    <a:lvl9pPr marL="7983078" algn="l" defTabSz="1995769" rtl="0" eaLnBrk="1" latinLnBrk="0" hangingPunct="1">
      <a:defRPr sz="392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84" userDrawn="1">
          <p15:clr>
            <a:srgbClr val="A4A3A4"/>
          </p15:clr>
        </p15:guide>
        <p15:guide id="2" pos="47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1314"/>
    <a:srgbClr val="D6181F"/>
    <a:srgbClr val="D71E1F"/>
    <a:srgbClr val="CFD0D5"/>
    <a:srgbClr val="A9A3A1"/>
    <a:srgbClr val="C255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951" autoAdjust="0"/>
  </p:normalViewPr>
  <p:slideViewPr>
    <p:cSldViewPr>
      <p:cViewPr varScale="1">
        <p:scale>
          <a:sx n="15" d="100"/>
          <a:sy n="15" d="100"/>
        </p:scale>
        <p:origin x="1692" y="66"/>
      </p:cViewPr>
      <p:guideLst>
        <p:guide orient="horz" pos="6284"/>
        <p:guide pos="471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chael.yoerger\Desktop\Stressed%20Out%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878277344429"/>
          <c:y val="9.0909266360830895E-2"/>
          <c:w val="0.61100240423529095"/>
          <c:h val="0.75494216847472595"/>
        </c:manualLayout>
      </c:layout>
      <c:lineChart>
        <c:grouping val="standard"/>
        <c:varyColors val="0"/>
        <c:ser>
          <c:idx val="0"/>
          <c:order val="0"/>
          <c:tx>
            <c:strRef>
              <c:f>'[Stressed Out (1).xls]2 way interactions'!$B$31</c:f>
              <c:strCache>
                <c:ptCount val="1"/>
                <c:pt idx="0">
                  <c:v>Low NA</c:v>
                </c:pt>
              </c:strCache>
            </c:strRef>
          </c:tx>
          <c:spPr>
            <a:ln w="12700">
              <a:solidFill>
                <a:srgbClr val="000000"/>
              </a:solidFill>
              <a:prstDash val="solid"/>
            </a:ln>
          </c:spPr>
          <c:marker>
            <c:symbol val="diamond"/>
            <c:size val="5"/>
            <c:spPr>
              <a:solidFill>
                <a:srgbClr val="000000"/>
              </a:solidFill>
              <a:ln>
                <a:solidFill>
                  <a:srgbClr val="000000"/>
                </a:solidFill>
                <a:prstDash val="solid"/>
              </a:ln>
            </c:spPr>
          </c:marker>
          <c:cat>
            <c:strRef>
              <c:f>'[Stressed Out (1).xls]2 way interactions'!$C$30:$D$30</c:f>
              <c:strCache>
                <c:ptCount val="2"/>
                <c:pt idx="0">
                  <c:v>Low Professionalism</c:v>
                </c:pt>
                <c:pt idx="1">
                  <c:v>High Professionalism</c:v>
                </c:pt>
              </c:strCache>
            </c:strRef>
          </c:cat>
          <c:val>
            <c:numRef>
              <c:f>'[Stressed Out (1).xls]2 way interactions'!$C$31:$D$31</c:f>
              <c:numCache>
                <c:formatCode>General</c:formatCode>
                <c:ptCount val="2"/>
                <c:pt idx="0">
                  <c:v>1.9435552758220001</c:v>
                </c:pt>
                <c:pt idx="1">
                  <c:v>1.780671588888</c:v>
                </c:pt>
              </c:numCache>
            </c:numRef>
          </c:val>
          <c:smooth val="0"/>
        </c:ser>
        <c:ser>
          <c:idx val="1"/>
          <c:order val="1"/>
          <c:tx>
            <c:strRef>
              <c:f>'[Stressed Out (1).xls]2 way interactions'!$B$32</c:f>
              <c:strCache>
                <c:ptCount val="1"/>
                <c:pt idx="0">
                  <c:v>High NA</c:v>
                </c:pt>
              </c:strCache>
            </c:strRef>
          </c:tx>
          <c:spPr>
            <a:ln w="12700">
              <a:solidFill>
                <a:srgbClr val="000000"/>
              </a:solidFill>
              <a:prstDash val="sysDash"/>
            </a:ln>
          </c:spPr>
          <c:marker>
            <c:symbol val="square"/>
            <c:size val="5"/>
            <c:spPr>
              <a:solidFill>
                <a:srgbClr val="000000"/>
              </a:solidFill>
              <a:ln>
                <a:solidFill>
                  <a:srgbClr val="000000"/>
                </a:solidFill>
                <a:prstDash val="solid"/>
              </a:ln>
            </c:spPr>
          </c:marker>
          <c:cat>
            <c:strRef>
              <c:f>'[Stressed Out (1).xls]2 way interactions'!$C$30:$D$30</c:f>
              <c:strCache>
                <c:ptCount val="2"/>
                <c:pt idx="0">
                  <c:v>Low Professionalism</c:v>
                </c:pt>
                <c:pt idx="1">
                  <c:v>High Professionalism</c:v>
                </c:pt>
              </c:strCache>
            </c:strRef>
          </c:cat>
          <c:val>
            <c:numRef>
              <c:f>'[Stressed Out (1).xls]2 way interactions'!$C$32:$D$32</c:f>
              <c:numCache>
                <c:formatCode>General</c:formatCode>
                <c:ptCount val="2"/>
                <c:pt idx="0">
                  <c:v>2.28343345045</c:v>
                </c:pt>
                <c:pt idx="1">
                  <c:v>1.8193524618000001</c:v>
                </c:pt>
              </c:numCache>
            </c:numRef>
          </c:val>
          <c:smooth val="0"/>
        </c:ser>
        <c:dLbls>
          <c:showLegendKey val="0"/>
          <c:showVal val="0"/>
          <c:showCatName val="0"/>
          <c:showSerName val="0"/>
          <c:showPercent val="0"/>
          <c:showBubbleSize val="0"/>
        </c:dLbls>
        <c:marker val="1"/>
        <c:smooth val="0"/>
        <c:axId val="-1518238240"/>
        <c:axId val="-1518233888"/>
      </c:lineChart>
      <c:catAx>
        <c:axId val="-151823824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Times New Roman"/>
                <a:ea typeface="Times New Roman"/>
                <a:cs typeface="Times New Roman"/>
              </a:defRPr>
            </a:pPr>
            <a:endParaRPr lang="en-US"/>
          </a:p>
        </c:txPr>
        <c:crossAx val="-1518233888"/>
        <c:crosses val="autoZero"/>
        <c:auto val="1"/>
        <c:lblAlgn val="ctr"/>
        <c:lblOffset val="100"/>
        <c:tickLblSkip val="1"/>
        <c:tickMarkSkip val="1"/>
        <c:noMultiLvlLbl val="0"/>
      </c:catAx>
      <c:valAx>
        <c:axId val="-1518233888"/>
        <c:scaling>
          <c:orientation val="minMax"/>
          <c:max val="5"/>
          <c:min val="0"/>
        </c:scaling>
        <c:delete val="0"/>
        <c:axPos val="l"/>
        <c:title>
          <c:tx>
            <c:rich>
              <a:bodyPr/>
              <a:lstStyle/>
              <a:p>
                <a:pPr>
                  <a:defRPr sz="1175" b="1" i="0" u="none" strike="noStrike" baseline="0">
                    <a:solidFill>
                      <a:srgbClr val="000000"/>
                    </a:solidFill>
                    <a:latin typeface="Times New Roman"/>
                    <a:ea typeface="Times New Roman"/>
                    <a:cs typeface="Times New Roman"/>
                  </a:defRPr>
                </a:pPr>
                <a:r>
                  <a:rPr lang="en-US" sz="2500" dirty="0"/>
                  <a:t>Meeting Frustration/Stress</a:t>
                </a:r>
              </a:p>
            </c:rich>
          </c:tx>
          <c:layout>
            <c:manualLayout>
              <c:xMode val="edge"/>
              <c:yMode val="edge"/>
              <c:x val="1.18069584736251E-2"/>
              <c:y val="0.2724200073281439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175" b="0" i="0" u="none" strike="noStrike" baseline="0">
                <a:solidFill>
                  <a:srgbClr val="000000"/>
                </a:solidFill>
                <a:latin typeface="Times New Roman"/>
                <a:ea typeface="Times New Roman"/>
                <a:cs typeface="Times New Roman"/>
              </a:defRPr>
            </a:pPr>
            <a:endParaRPr lang="en-US"/>
          </a:p>
        </c:txPr>
        <c:crossAx val="-1518238240"/>
        <c:crosses val="autoZero"/>
        <c:crossBetween val="between"/>
      </c:valAx>
      <c:spPr>
        <a:noFill/>
        <a:ln w="25400">
          <a:noFill/>
        </a:ln>
      </c:spPr>
    </c:plotArea>
    <c:legend>
      <c:legendPos val="r"/>
      <c:layout>
        <c:manualLayout>
          <c:xMode val="edge"/>
          <c:yMode val="edge"/>
          <c:x val="0.72268953754518095"/>
          <c:y val="0.40223523341633599"/>
          <c:w val="0.270588474420495"/>
          <c:h val="0.13687177991639901"/>
        </c:manualLayout>
      </c:layout>
      <c:overlay val="0"/>
      <c:spPr>
        <a:solidFill>
          <a:srgbClr val="FFFFFF"/>
        </a:solidFill>
        <a:ln w="3175">
          <a:solidFill>
            <a:srgbClr val="000000"/>
          </a:solidFill>
          <a:prstDash val="solid"/>
        </a:ln>
      </c:spPr>
      <c:txPr>
        <a:bodyPr/>
        <a:lstStyle/>
        <a:p>
          <a:pPr>
            <a:defRPr sz="1400" b="0" i="0" u="none" strike="noStrike" baseline="0">
              <a:solidFill>
                <a:srgbClr val="000000"/>
              </a:solidFill>
              <a:latin typeface="Times New Roman"/>
              <a:ea typeface="Times New Roman"/>
              <a:cs typeface="Times New Roman"/>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755650"/>
          </a:xfrm>
          <a:prstGeom prst="rect">
            <a:avLst/>
          </a:prstGeom>
        </p:spPr>
        <p:txBody>
          <a:bodyPr vert="horz" lIns="91440" tIns="45720" rIns="91440" bIns="45720" rtlCol="0"/>
          <a:lstStyle>
            <a:lvl1pPr algn="r">
              <a:defRPr sz="1200"/>
            </a:lvl1pPr>
          </a:lstStyle>
          <a:p>
            <a:fld id="{931DD75C-9126-0E4C-BB56-00000A2420F1}" type="datetimeFigureOut">
              <a:rPr lang="en-US" smtClean="0"/>
              <a:t>2/27/2017</a:t>
            </a:fld>
            <a:endParaRPr lang="en-US"/>
          </a:p>
        </p:txBody>
      </p:sp>
      <p:sp>
        <p:nvSpPr>
          <p:cNvPr id="4" name="Slide Image Placeholder 3"/>
          <p:cNvSpPr>
            <a:spLocks noGrp="1" noRot="1" noChangeAspect="1"/>
          </p:cNvSpPr>
          <p:nvPr>
            <p:ph type="sldImg" idx="2"/>
          </p:nvPr>
        </p:nvSpPr>
        <p:spPr>
          <a:xfrm>
            <a:off x="6656388" y="1885950"/>
            <a:ext cx="67913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7261225"/>
            <a:ext cx="16084550" cy="5940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4331950"/>
            <a:ext cx="8712200"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4331950"/>
            <a:ext cx="8712200" cy="755650"/>
          </a:xfrm>
          <a:prstGeom prst="rect">
            <a:avLst/>
          </a:prstGeom>
        </p:spPr>
        <p:txBody>
          <a:bodyPr vert="horz" lIns="91440" tIns="45720" rIns="91440" bIns="45720" rtlCol="0" anchor="b"/>
          <a:lstStyle>
            <a:lvl1pPr algn="r">
              <a:defRPr sz="1200"/>
            </a:lvl1pPr>
          </a:lstStyle>
          <a:p>
            <a:fld id="{721F25F8-4631-564F-BD2A-126C0047339B}" type="slidenum">
              <a:rPr lang="en-US" smtClean="0"/>
              <a:t>‹#›</a:t>
            </a:fld>
            <a:endParaRPr lang="en-US"/>
          </a:p>
        </p:txBody>
      </p:sp>
    </p:spTree>
    <p:extLst>
      <p:ext uri="{BB962C8B-B14F-4D97-AF65-F5344CB8AC3E}">
        <p14:creationId xmlns:p14="http://schemas.microsoft.com/office/powerpoint/2010/main" val="115817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1F25F8-4631-564F-BD2A-126C0047339B}" type="slidenum">
              <a:rPr lang="en-US" smtClean="0"/>
              <a:t>1</a:t>
            </a:fld>
            <a:endParaRPr lang="en-US"/>
          </a:p>
        </p:txBody>
      </p:sp>
    </p:spTree>
    <p:extLst>
      <p:ext uri="{BB962C8B-B14F-4D97-AF65-F5344CB8AC3E}">
        <p14:creationId xmlns:p14="http://schemas.microsoft.com/office/powerpoint/2010/main" val="721483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4"/>
            <a:ext cx="37307522" cy="6912864"/>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6583680" y="18434304"/>
            <a:ext cx="30723840" cy="82296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2194560" y="7571232"/>
            <a:ext cx="19092673" cy="21726144"/>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22603967" y="7571232"/>
            <a:ext cx="19092673" cy="21726144"/>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
            <a:ext cx="43891200" cy="5505781"/>
          </a:xfrm>
          <a:custGeom>
            <a:avLst/>
            <a:gdLst/>
            <a:ahLst/>
            <a:cxnLst/>
            <a:rect l="l" t="t" r="r" b="b"/>
            <a:pathLst>
              <a:path w="20104100" h="2523483">
                <a:moveTo>
                  <a:pt x="0" y="2523483"/>
                </a:moveTo>
                <a:lnTo>
                  <a:pt x="20104100" y="2523483"/>
                </a:lnTo>
                <a:lnTo>
                  <a:pt x="20104100" y="0"/>
                </a:lnTo>
                <a:lnTo>
                  <a:pt x="0" y="0"/>
                </a:lnTo>
                <a:lnTo>
                  <a:pt x="0" y="2523483"/>
                </a:lnTo>
              </a:path>
            </a:pathLst>
          </a:custGeom>
          <a:solidFill>
            <a:srgbClr val="A9A3A1"/>
          </a:solidFill>
        </p:spPr>
        <p:txBody>
          <a:bodyPr wrap="square" lIns="0" tIns="0" rIns="0" bIns="0" rtlCol="0">
            <a:noAutofit/>
          </a:bodyPr>
          <a:lstStyle/>
          <a:p>
            <a:endParaRPr sz="8572"/>
          </a:p>
        </p:txBody>
      </p:sp>
      <p:sp>
        <p:nvSpPr>
          <p:cNvPr id="17" name="bk object 17"/>
          <p:cNvSpPr/>
          <p:nvPr/>
        </p:nvSpPr>
        <p:spPr>
          <a:xfrm>
            <a:off x="43427649" y="4294971"/>
            <a:ext cx="463549" cy="7712917"/>
          </a:xfrm>
          <a:custGeom>
            <a:avLst/>
            <a:gdLst/>
            <a:ahLst/>
            <a:cxnLst/>
            <a:rect l="l" t="t" r="r" b="b"/>
            <a:pathLst>
              <a:path w="212326" h="3535087">
                <a:moveTo>
                  <a:pt x="7283" y="0"/>
                </a:moveTo>
                <a:lnTo>
                  <a:pt x="0" y="3535087"/>
                </a:lnTo>
                <a:lnTo>
                  <a:pt x="212326" y="3535087"/>
                </a:lnTo>
                <a:lnTo>
                  <a:pt x="212326" y="3257"/>
                </a:lnTo>
                <a:lnTo>
                  <a:pt x="7283" y="0"/>
                </a:lnTo>
              </a:path>
            </a:pathLst>
          </a:custGeom>
          <a:solidFill>
            <a:srgbClr val="FFFFFF"/>
          </a:solidFill>
        </p:spPr>
        <p:txBody>
          <a:bodyPr wrap="square" lIns="0" tIns="0" rIns="0" bIns="0" rtlCol="0">
            <a:noAutofit/>
          </a:bodyPr>
          <a:lstStyle/>
          <a:p>
            <a:endParaRPr sz="8572" b="0" i="0" u="none"/>
          </a:p>
        </p:txBody>
      </p:sp>
      <p:sp>
        <p:nvSpPr>
          <p:cNvPr id="18" name="bk object 18"/>
          <p:cNvSpPr/>
          <p:nvPr/>
        </p:nvSpPr>
        <p:spPr>
          <a:xfrm>
            <a:off x="0" y="1319965"/>
            <a:ext cx="43891200" cy="8348784"/>
          </a:xfrm>
          <a:custGeom>
            <a:avLst/>
            <a:gdLst/>
            <a:ahLst/>
            <a:cxnLst/>
            <a:rect l="l" t="t" r="r" b="b"/>
            <a:pathLst>
              <a:path w="20104100" h="3826526">
                <a:moveTo>
                  <a:pt x="9779807" y="0"/>
                </a:moveTo>
                <a:lnTo>
                  <a:pt x="8778475" y="6342"/>
                </a:lnTo>
                <a:lnTo>
                  <a:pt x="7799436" y="25041"/>
                </a:lnTo>
                <a:lnTo>
                  <a:pt x="6845831" y="55604"/>
                </a:lnTo>
                <a:lnTo>
                  <a:pt x="5920803" y="97539"/>
                </a:lnTo>
                <a:lnTo>
                  <a:pt x="5027493" y="150354"/>
                </a:lnTo>
                <a:lnTo>
                  <a:pt x="4169045" y="213555"/>
                </a:lnTo>
                <a:lnTo>
                  <a:pt x="3348600" y="286651"/>
                </a:lnTo>
                <a:lnTo>
                  <a:pt x="2569300" y="369149"/>
                </a:lnTo>
                <a:lnTo>
                  <a:pt x="1834287" y="460557"/>
                </a:lnTo>
                <a:lnTo>
                  <a:pt x="1146704" y="560382"/>
                </a:lnTo>
                <a:lnTo>
                  <a:pt x="509692" y="668133"/>
                </a:lnTo>
                <a:lnTo>
                  <a:pt x="0" y="768781"/>
                </a:lnTo>
                <a:lnTo>
                  <a:pt x="0" y="3057745"/>
                </a:lnTo>
                <a:lnTo>
                  <a:pt x="509692" y="3158393"/>
                </a:lnTo>
                <a:lnTo>
                  <a:pt x="1146704" y="3266144"/>
                </a:lnTo>
                <a:lnTo>
                  <a:pt x="1834287" y="3365969"/>
                </a:lnTo>
                <a:lnTo>
                  <a:pt x="2569300" y="3457377"/>
                </a:lnTo>
                <a:lnTo>
                  <a:pt x="3348600" y="3539875"/>
                </a:lnTo>
                <a:lnTo>
                  <a:pt x="4169045" y="3612971"/>
                </a:lnTo>
                <a:lnTo>
                  <a:pt x="5027493" y="3676172"/>
                </a:lnTo>
                <a:lnTo>
                  <a:pt x="5920803" y="3728987"/>
                </a:lnTo>
                <a:lnTo>
                  <a:pt x="6845831" y="3770922"/>
                </a:lnTo>
                <a:lnTo>
                  <a:pt x="7799436" y="3801485"/>
                </a:lnTo>
                <a:lnTo>
                  <a:pt x="8778475" y="3820184"/>
                </a:lnTo>
                <a:lnTo>
                  <a:pt x="9779807" y="3826526"/>
                </a:lnTo>
                <a:lnTo>
                  <a:pt x="10781139" y="3820184"/>
                </a:lnTo>
                <a:lnTo>
                  <a:pt x="11760178" y="3801485"/>
                </a:lnTo>
                <a:lnTo>
                  <a:pt x="12713783" y="3770922"/>
                </a:lnTo>
                <a:lnTo>
                  <a:pt x="13638811" y="3728987"/>
                </a:lnTo>
                <a:lnTo>
                  <a:pt x="14532121" y="3676172"/>
                </a:lnTo>
                <a:lnTo>
                  <a:pt x="15390569" y="3612971"/>
                </a:lnTo>
                <a:lnTo>
                  <a:pt x="16211014" y="3539875"/>
                </a:lnTo>
                <a:lnTo>
                  <a:pt x="16990314" y="3457377"/>
                </a:lnTo>
                <a:lnTo>
                  <a:pt x="17725327" y="3365969"/>
                </a:lnTo>
                <a:lnTo>
                  <a:pt x="18412910" y="3266144"/>
                </a:lnTo>
                <a:lnTo>
                  <a:pt x="19049922" y="3158393"/>
                </a:lnTo>
                <a:lnTo>
                  <a:pt x="19633220" y="3043210"/>
                </a:lnTo>
                <a:lnTo>
                  <a:pt x="20104100" y="2933977"/>
                </a:lnTo>
                <a:lnTo>
                  <a:pt x="20104100" y="892549"/>
                </a:lnTo>
                <a:lnTo>
                  <a:pt x="19633220" y="783316"/>
                </a:lnTo>
                <a:lnTo>
                  <a:pt x="19049922" y="668133"/>
                </a:lnTo>
                <a:lnTo>
                  <a:pt x="18412910" y="560382"/>
                </a:lnTo>
                <a:lnTo>
                  <a:pt x="17725327" y="460557"/>
                </a:lnTo>
                <a:lnTo>
                  <a:pt x="16990314" y="369149"/>
                </a:lnTo>
                <a:lnTo>
                  <a:pt x="16211014" y="286651"/>
                </a:lnTo>
                <a:lnTo>
                  <a:pt x="15390569" y="213555"/>
                </a:lnTo>
                <a:lnTo>
                  <a:pt x="14532121" y="150354"/>
                </a:lnTo>
                <a:lnTo>
                  <a:pt x="13638811" y="97539"/>
                </a:lnTo>
                <a:lnTo>
                  <a:pt x="12713783" y="55604"/>
                </a:lnTo>
                <a:lnTo>
                  <a:pt x="11760178" y="25041"/>
                </a:lnTo>
                <a:lnTo>
                  <a:pt x="10781139" y="6342"/>
                </a:lnTo>
                <a:lnTo>
                  <a:pt x="9779807" y="0"/>
                </a:lnTo>
              </a:path>
            </a:pathLst>
          </a:custGeom>
          <a:solidFill>
            <a:srgbClr val="D6181F"/>
          </a:solidFill>
        </p:spPr>
        <p:txBody>
          <a:bodyPr wrap="square" lIns="0" tIns="0" rIns="0" bIns="0" rtlCol="0">
            <a:noAutofit/>
          </a:bodyPr>
          <a:lstStyle/>
          <a:p>
            <a:endParaRPr sz="8572"/>
          </a:p>
        </p:txBody>
      </p:sp>
      <p:sp>
        <p:nvSpPr>
          <p:cNvPr id="19" name="bk object 19"/>
          <p:cNvSpPr/>
          <p:nvPr/>
        </p:nvSpPr>
        <p:spPr>
          <a:xfrm>
            <a:off x="21351239" y="7721370"/>
            <a:ext cx="22539960" cy="1947380"/>
          </a:xfrm>
          <a:custGeom>
            <a:avLst/>
            <a:gdLst/>
            <a:ahLst/>
            <a:cxnLst/>
            <a:rect l="l" t="t" r="r" b="b"/>
            <a:pathLst>
              <a:path w="10324293" h="892549">
                <a:moveTo>
                  <a:pt x="0" y="892549"/>
                </a:moveTo>
                <a:lnTo>
                  <a:pt x="1001331" y="886207"/>
                </a:lnTo>
                <a:lnTo>
                  <a:pt x="1980371" y="867508"/>
                </a:lnTo>
                <a:lnTo>
                  <a:pt x="2933976" y="836945"/>
                </a:lnTo>
                <a:lnTo>
                  <a:pt x="3859004" y="795010"/>
                </a:lnTo>
                <a:lnTo>
                  <a:pt x="4752313" y="742195"/>
                </a:lnTo>
                <a:lnTo>
                  <a:pt x="5610762" y="678994"/>
                </a:lnTo>
                <a:lnTo>
                  <a:pt x="6431207" y="605898"/>
                </a:lnTo>
                <a:lnTo>
                  <a:pt x="7210507" y="523400"/>
                </a:lnTo>
                <a:lnTo>
                  <a:pt x="7945520" y="431992"/>
                </a:lnTo>
                <a:lnTo>
                  <a:pt x="8633103" y="332167"/>
                </a:lnTo>
                <a:lnTo>
                  <a:pt x="9270115" y="224416"/>
                </a:lnTo>
                <a:lnTo>
                  <a:pt x="9853413" y="109233"/>
                </a:lnTo>
                <a:lnTo>
                  <a:pt x="10324293" y="0"/>
                </a:lnTo>
              </a:path>
            </a:pathLst>
          </a:custGeom>
          <a:ln w="58171">
            <a:solidFill>
              <a:srgbClr val="231F20"/>
            </a:solidFill>
          </a:ln>
        </p:spPr>
        <p:txBody>
          <a:bodyPr wrap="square" lIns="0" tIns="0" rIns="0" bIns="0" rtlCol="0">
            <a:noAutofit/>
          </a:bodyPr>
          <a:lstStyle/>
          <a:p>
            <a:endParaRPr sz="8572"/>
          </a:p>
        </p:txBody>
      </p:sp>
      <p:sp>
        <p:nvSpPr>
          <p:cNvPr id="20" name="bk object 20"/>
          <p:cNvSpPr/>
          <p:nvPr/>
        </p:nvSpPr>
        <p:spPr>
          <a:xfrm>
            <a:off x="0" y="1319966"/>
            <a:ext cx="43891200" cy="1947380"/>
          </a:xfrm>
          <a:custGeom>
            <a:avLst/>
            <a:gdLst/>
            <a:ahLst/>
            <a:cxnLst/>
            <a:rect l="l" t="t" r="r" b="b"/>
            <a:pathLst>
              <a:path w="20104100" h="892549">
                <a:moveTo>
                  <a:pt x="20104100" y="892549"/>
                </a:moveTo>
                <a:lnTo>
                  <a:pt x="19633220" y="783316"/>
                </a:lnTo>
                <a:lnTo>
                  <a:pt x="19049922" y="668133"/>
                </a:lnTo>
                <a:lnTo>
                  <a:pt x="18412910" y="560382"/>
                </a:lnTo>
                <a:lnTo>
                  <a:pt x="17725327" y="460557"/>
                </a:lnTo>
                <a:lnTo>
                  <a:pt x="16990314" y="369149"/>
                </a:lnTo>
                <a:lnTo>
                  <a:pt x="16211014" y="286651"/>
                </a:lnTo>
                <a:lnTo>
                  <a:pt x="15390569" y="213555"/>
                </a:lnTo>
                <a:lnTo>
                  <a:pt x="14532121" y="150354"/>
                </a:lnTo>
                <a:lnTo>
                  <a:pt x="13638811" y="97539"/>
                </a:lnTo>
                <a:lnTo>
                  <a:pt x="12713783" y="55604"/>
                </a:lnTo>
                <a:lnTo>
                  <a:pt x="11760178" y="25041"/>
                </a:lnTo>
                <a:lnTo>
                  <a:pt x="10781139" y="6342"/>
                </a:lnTo>
                <a:lnTo>
                  <a:pt x="9779807" y="0"/>
                </a:lnTo>
                <a:lnTo>
                  <a:pt x="8778475" y="6342"/>
                </a:lnTo>
                <a:lnTo>
                  <a:pt x="7799436" y="25041"/>
                </a:lnTo>
                <a:lnTo>
                  <a:pt x="6845831" y="55604"/>
                </a:lnTo>
                <a:lnTo>
                  <a:pt x="5920803" y="97539"/>
                </a:lnTo>
                <a:lnTo>
                  <a:pt x="5027493" y="150354"/>
                </a:lnTo>
                <a:lnTo>
                  <a:pt x="4169045" y="213555"/>
                </a:lnTo>
                <a:lnTo>
                  <a:pt x="3348600" y="286651"/>
                </a:lnTo>
                <a:lnTo>
                  <a:pt x="2569300" y="369149"/>
                </a:lnTo>
                <a:lnTo>
                  <a:pt x="1834287" y="460557"/>
                </a:lnTo>
                <a:lnTo>
                  <a:pt x="1146704" y="560382"/>
                </a:lnTo>
                <a:lnTo>
                  <a:pt x="509692" y="668133"/>
                </a:lnTo>
                <a:lnTo>
                  <a:pt x="0" y="768781"/>
                </a:lnTo>
              </a:path>
            </a:pathLst>
          </a:custGeom>
          <a:ln w="58171">
            <a:solidFill>
              <a:srgbClr val="231F20"/>
            </a:solidFill>
          </a:ln>
        </p:spPr>
        <p:txBody>
          <a:bodyPr wrap="square" lIns="0" tIns="0" rIns="0" bIns="0" rtlCol="0">
            <a:noAutofit/>
          </a:bodyPr>
          <a:lstStyle/>
          <a:p>
            <a:endParaRPr sz="8572"/>
          </a:p>
        </p:txBody>
      </p:sp>
      <p:sp>
        <p:nvSpPr>
          <p:cNvPr id="21" name="bk object 21"/>
          <p:cNvSpPr/>
          <p:nvPr/>
        </p:nvSpPr>
        <p:spPr>
          <a:xfrm>
            <a:off x="0" y="7991412"/>
            <a:ext cx="21351238" cy="1677340"/>
          </a:xfrm>
          <a:custGeom>
            <a:avLst/>
            <a:gdLst/>
            <a:ahLst/>
            <a:cxnLst/>
            <a:rect l="l" t="t" r="r" b="b"/>
            <a:pathLst>
              <a:path w="9779806" h="768781">
                <a:moveTo>
                  <a:pt x="0" y="0"/>
                </a:moveTo>
                <a:lnTo>
                  <a:pt x="509692" y="100648"/>
                </a:lnTo>
                <a:lnTo>
                  <a:pt x="1146704" y="208398"/>
                </a:lnTo>
                <a:lnTo>
                  <a:pt x="1834287" y="308223"/>
                </a:lnTo>
                <a:lnTo>
                  <a:pt x="2569300" y="399631"/>
                </a:lnTo>
                <a:lnTo>
                  <a:pt x="3348600" y="482129"/>
                </a:lnTo>
                <a:lnTo>
                  <a:pt x="4169045" y="555225"/>
                </a:lnTo>
                <a:lnTo>
                  <a:pt x="5027493" y="618427"/>
                </a:lnTo>
                <a:lnTo>
                  <a:pt x="5920803" y="671241"/>
                </a:lnTo>
                <a:lnTo>
                  <a:pt x="6845831" y="713176"/>
                </a:lnTo>
                <a:lnTo>
                  <a:pt x="7799436" y="743739"/>
                </a:lnTo>
                <a:lnTo>
                  <a:pt x="8778475" y="762438"/>
                </a:lnTo>
                <a:lnTo>
                  <a:pt x="9779807" y="768781"/>
                </a:lnTo>
              </a:path>
            </a:pathLst>
          </a:custGeom>
          <a:ln w="58171">
            <a:solidFill>
              <a:srgbClr val="231F20"/>
            </a:solidFill>
          </a:ln>
        </p:spPr>
        <p:txBody>
          <a:bodyPr wrap="square" lIns="0" tIns="0" rIns="0" bIns="0" rtlCol="0">
            <a:noAutofit/>
          </a:bodyPr>
          <a:lstStyle/>
          <a:p>
            <a:endParaRPr sz="8572"/>
          </a:p>
        </p:txBody>
      </p:sp>
      <p:sp>
        <p:nvSpPr>
          <p:cNvPr id="22" name="bk object 22"/>
          <p:cNvSpPr/>
          <p:nvPr/>
        </p:nvSpPr>
        <p:spPr>
          <a:xfrm>
            <a:off x="0" y="2294710"/>
            <a:ext cx="43891200" cy="8348784"/>
          </a:xfrm>
          <a:custGeom>
            <a:avLst/>
            <a:gdLst/>
            <a:ahLst/>
            <a:cxnLst/>
            <a:rect l="l" t="t" r="r" b="b"/>
            <a:pathLst>
              <a:path w="20104100" h="3826526">
                <a:moveTo>
                  <a:pt x="9779807" y="0"/>
                </a:moveTo>
                <a:lnTo>
                  <a:pt x="8778475" y="6342"/>
                </a:lnTo>
                <a:lnTo>
                  <a:pt x="7799436" y="25041"/>
                </a:lnTo>
                <a:lnTo>
                  <a:pt x="6845831" y="55604"/>
                </a:lnTo>
                <a:lnTo>
                  <a:pt x="5920803" y="97539"/>
                </a:lnTo>
                <a:lnTo>
                  <a:pt x="5027493" y="150354"/>
                </a:lnTo>
                <a:lnTo>
                  <a:pt x="4169045" y="213555"/>
                </a:lnTo>
                <a:lnTo>
                  <a:pt x="3348600" y="286651"/>
                </a:lnTo>
                <a:lnTo>
                  <a:pt x="2569300" y="369149"/>
                </a:lnTo>
                <a:lnTo>
                  <a:pt x="1834287" y="460557"/>
                </a:lnTo>
                <a:lnTo>
                  <a:pt x="1146704" y="560382"/>
                </a:lnTo>
                <a:lnTo>
                  <a:pt x="509692" y="668133"/>
                </a:lnTo>
                <a:lnTo>
                  <a:pt x="0" y="768781"/>
                </a:lnTo>
                <a:lnTo>
                  <a:pt x="0" y="3057745"/>
                </a:lnTo>
                <a:lnTo>
                  <a:pt x="509692" y="3158393"/>
                </a:lnTo>
                <a:lnTo>
                  <a:pt x="1146704" y="3266144"/>
                </a:lnTo>
                <a:lnTo>
                  <a:pt x="1834287" y="3365969"/>
                </a:lnTo>
                <a:lnTo>
                  <a:pt x="2569300" y="3457377"/>
                </a:lnTo>
                <a:lnTo>
                  <a:pt x="3348600" y="3539875"/>
                </a:lnTo>
                <a:lnTo>
                  <a:pt x="4169045" y="3612971"/>
                </a:lnTo>
                <a:lnTo>
                  <a:pt x="5027493" y="3676172"/>
                </a:lnTo>
                <a:lnTo>
                  <a:pt x="5920803" y="3728987"/>
                </a:lnTo>
                <a:lnTo>
                  <a:pt x="6845831" y="3770922"/>
                </a:lnTo>
                <a:lnTo>
                  <a:pt x="7799436" y="3801485"/>
                </a:lnTo>
                <a:lnTo>
                  <a:pt x="8778475" y="3820184"/>
                </a:lnTo>
                <a:lnTo>
                  <a:pt x="9779807" y="3826526"/>
                </a:lnTo>
                <a:lnTo>
                  <a:pt x="10781139" y="3820184"/>
                </a:lnTo>
                <a:lnTo>
                  <a:pt x="11760178" y="3801485"/>
                </a:lnTo>
                <a:lnTo>
                  <a:pt x="12713783" y="3770922"/>
                </a:lnTo>
                <a:lnTo>
                  <a:pt x="13638811" y="3728987"/>
                </a:lnTo>
                <a:lnTo>
                  <a:pt x="14532121" y="3676172"/>
                </a:lnTo>
                <a:lnTo>
                  <a:pt x="15390569" y="3612971"/>
                </a:lnTo>
                <a:lnTo>
                  <a:pt x="16211014" y="3539875"/>
                </a:lnTo>
                <a:lnTo>
                  <a:pt x="16990314" y="3457377"/>
                </a:lnTo>
                <a:lnTo>
                  <a:pt x="17725327" y="3365969"/>
                </a:lnTo>
                <a:lnTo>
                  <a:pt x="18412910" y="3266144"/>
                </a:lnTo>
                <a:lnTo>
                  <a:pt x="19049922" y="3158393"/>
                </a:lnTo>
                <a:lnTo>
                  <a:pt x="19633220" y="3043210"/>
                </a:lnTo>
                <a:lnTo>
                  <a:pt x="20104100" y="2933977"/>
                </a:lnTo>
                <a:lnTo>
                  <a:pt x="20104100" y="892549"/>
                </a:lnTo>
                <a:lnTo>
                  <a:pt x="19633220" y="783316"/>
                </a:lnTo>
                <a:lnTo>
                  <a:pt x="19049922" y="668133"/>
                </a:lnTo>
                <a:lnTo>
                  <a:pt x="18412910" y="560382"/>
                </a:lnTo>
                <a:lnTo>
                  <a:pt x="17725327" y="460557"/>
                </a:lnTo>
                <a:lnTo>
                  <a:pt x="16990314" y="369149"/>
                </a:lnTo>
                <a:lnTo>
                  <a:pt x="16211014" y="286651"/>
                </a:lnTo>
                <a:lnTo>
                  <a:pt x="15390569" y="213555"/>
                </a:lnTo>
                <a:lnTo>
                  <a:pt x="14532121" y="150354"/>
                </a:lnTo>
                <a:lnTo>
                  <a:pt x="13638811" y="97539"/>
                </a:lnTo>
                <a:lnTo>
                  <a:pt x="12713783" y="55604"/>
                </a:lnTo>
                <a:lnTo>
                  <a:pt x="11760178" y="25041"/>
                </a:lnTo>
                <a:lnTo>
                  <a:pt x="10781139" y="6342"/>
                </a:lnTo>
                <a:lnTo>
                  <a:pt x="9779807" y="0"/>
                </a:lnTo>
              </a:path>
            </a:pathLst>
          </a:custGeom>
          <a:solidFill>
            <a:srgbClr val="FFFFFF"/>
          </a:solidFill>
        </p:spPr>
        <p:txBody>
          <a:bodyPr wrap="square" lIns="0" tIns="0" rIns="0" bIns="0" rtlCol="0">
            <a:noAutofit/>
          </a:bodyPr>
          <a:lstStyle/>
          <a:p>
            <a:endParaRPr sz="8572"/>
          </a:p>
        </p:txBody>
      </p:sp>
      <p:sp>
        <p:nvSpPr>
          <p:cNvPr id="23" name="bk object 23"/>
          <p:cNvSpPr/>
          <p:nvPr/>
        </p:nvSpPr>
        <p:spPr>
          <a:xfrm>
            <a:off x="12790965" y="3001651"/>
            <a:ext cx="18359117" cy="4052479"/>
          </a:xfrm>
          <a:custGeom>
            <a:avLst/>
            <a:gdLst/>
            <a:ahLst/>
            <a:cxnLst/>
            <a:rect l="l" t="t" r="r" b="b"/>
            <a:pathLst>
              <a:path w="8409283" h="1857386">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1632981"/>
                </a:lnTo>
                <a:lnTo>
                  <a:pt x="850" y="1696657"/>
                </a:lnTo>
                <a:lnTo>
                  <a:pt x="4057" y="1746983"/>
                </a:lnTo>
                <a:lnTo>
                  <a:pt x="11190" y="1785529"/>
                </a:lnTo>
                <a:lnTo>
                  <a:pt x="32688" y="1824697"/>
                </a:lnTo>
                <a:lnTo>
                  <a:pt x="71856" y="1846195"/>
                </a:lnTo>
                <a:lnTo>
                  <a:pt x="110402" y="1853328"/>
                </a:lnTo>
                <a:lnTo>
                  <a:pt x="160728" y="1856535"/>
                </a:lnTo>
                <a:lnTo>
                  <a:pt x="224404" y="1857386"/>
                </a:lnTo>
                <a:lnTo>
                  <a:pt x="8184879" y="1857386"/>
                </a:lnTo>
                <a:lnTo>
                  <a:pt x="8248555" y="1856535"/>
                </a:lnTo>
                <a:lnTo>
                  <a:pt x="8298880" y="1853328"/>
                </a:lnTo>
                <a:lnTo>
                  <a:pt x="8337426" y="1846195"/>
                </a:lnTo>
                <a:lnTo>
                  <a:pt x="8376594" y="1824697"/>
                </a:lnTo>
                <a:lnTo>
                  <a:pt x="8398092" y="1785529"/>
                </a:lnTo>
                <a:lnTo>
                  <a:pt x="8405225" y="1746983"/>
                </a:lnTo>
                <a:lnTo>
                  <a:pt x="8408432" y="1696657"/>
                </a:lnTo>
                <a:lnTo>
                  <a:pt x="8409283" y="1632981"/>
                </a:lnTo>
                <a:lnTo>
                  <a:pt x="8409283" y="224436"/>
                </a:lnTo>
                <a:lnTo>
                  <a:pt x="8408432" y="160760"/>
                </a:lnTo>
                <a:lnTo>
                  <a:pt x="8405225" y="110435"/>
                </a:lnTo>
                <a:lnTo>
                  <a:pt x="8398092" y="71889"/>
                </a:lnTo>
                <a:lnTo>
                  <a:pt x="8376594" y="32721"/>
                </a:lnTo>
                <a:lnTo>
                  <a:pt x="8337426" y="11223"/>
                </a:lnTo>
                <a:lnTo>
                  <a:pt x="8298880" y="4090"/>
                </a:lnTo>
                <a:lnTo>
                  <a:pt x="8248555" y="883"/>
                </a:lnTo>
                <a:lnTo>
                  <a:pt x="261739" y="0"/>
                </a:lnTo>
                <a:close/>
              </a:path>
            </a:pathLst>
          </a:custGeom>
          <a:solidFill>
            <a:srgbClr val="A9A3A1"/>
          </a:solidFill>
        </p:spPr>
        <p:txBody>
          <a:bodyPr wrap="square" lIns="0" tIns="0" rIns="0" bIns="0" rtlCol="0">
            <a:noAutofit/>
          </a:bodyPr>
          <a:lstStyle/>
          <a:p>
            <a:endParaRPr sz="8572"/>
          </a:p>
        </p:txBody>
      </p:sp>
      <p:sp>
        <p:nvSpPr>
          <p:cNvPr id="2" name="Holder 2"/>
          <p:cNvSpPr>
            <a:spLocks noGrp="1"/>
          </p:cNvSpPr>
          <p:nvPr>
            <p:ph type="title"/>
          </p:nvPr>
        </p:nvSpPr>
        <p:spPr>
          <a:xfrm>
            <a:off x="2194560" y="1316736"/>
            <a:ext cx="39502080" cy="5266944"/>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2194560" y="7571232"/>
            <a:ext cx="39502080" cy="21726144"/>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14923008" y="30614112"/>
            <a:ext cx="14045184" cy="164592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94561" y="30614112"/>
            <a:ext cx="10094976" cy="164592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2/27/2017</a:t>
            </a:fld>
            <a:endParaRPr lang="en-US" smtClean="0"/>
          </a:p>
        </p:txBody>
      </p:sp>
      <p:sp>
        <p:nvSpPr>
          <p:cNvPr id="6" name="Holder 6"/>
          <p:cNvSpPr>
            <a:spLocks noGrp="1"/>
          </p:cNvSpPr>
          <p:nvPr>
            <p:ph type="sldNum" sz="quarter" idx="7"/>
          </p:nvPr>
        </p:nvSpPr>
        <p:spPr>
          <a:xfrm>
            <a:off x="31601667" y="30614112"/>
            <a:ext cx="10094976" cy="164592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1995038" rtl="0" eaLnBrk="1" latinLnBrk="0" hangingPunct="1">
        <a:lnSpc>
          <a:spcPct val="90000"/>
        </a:lnSpc>
        <a:spcBef>
          <a:spcPct val="0"/>
        </a:spcBef>
        <a:buNone/>
        <a:defRPr sz="9600" b="0" i="0" u="none" kern="1200">
          <a:solidFill>
            <a:schemeClr val="tx1"/>
          </a:solidFill>
          <a:latin typeface="+mj-lt"/>
          <a:ea typeface="+mj-ea"/>
          <a:cs typeface="+mj-cs"/>
        </a:defRPr>
      </a:lvl1pPr>
    </p:titleStyle>
    <p:bodyStyle>
      <a:lvl1pPr marL="498759" indent="-498759" algn="l" defTabSz="1995038" rtl="0" eaLnBrk="1" latinLnBrk="0" hangingPunct="1">
        <a:lnSpc>
          <a:spcPct val="90000"/>
        </a:lnSpc>
        <a:spcBef>
          <a:spcPts val="2182"/>
        </a:spcBef>
        <a:buFont typeface="Arial" panose="020B0604020202020204" pitchFamily="34" charset="0"/>
        <a:buChar char="•"/>
        <a:defRPr sz="6109" kern="1200">
          <a:solidFill>
            <a:schemeClr val="tx1"/>
          </a:solidFill>
          <a:latin typeface="+mn-lt"/>
          <a:ea typeface="+mn-ea"/>
          <a:cs typeface="+mn-cs"/>
        </a:defRPr>
      </a:lvl1pPr>
      <a:lvl2pPr marL="1496278" indent="-498759" algn="l" defTabSz="1995038" rtl="0" eaLnBrk="1" latinLnBrk="0" hangingPunct="1">
        <a:lnSpc>
          <a:spcPct val="90000"/>
        </a:lnSpc>
        <a:spcBef>
          <a:spcPts val="1091"/>
        </a:spcBef>
        <a:buFont typeface="Arial" panose="020B0604020202020204" pitchFamily="34" charset="0"/>
        <a:buChar char="•"/>
        <a:defRPr sz="5236" kern="1200">
          <a:solidFill>
            <a:schemeClr val="tx1"/>
          </a:solidFill>
          <a:latin typeface="+mn-lt"/>
          <a:ea typeface="+mn-ea"/>
          <a:cs typeface="+mn-cs"/>
        </a:defRPr>
      </a:lvl2pPr>
      <a:lvl3pPr marL="2493797" indent="-498759" algn="l" defTabSz="1995038" rtl="0" eaLnBrk="1" latinLnBrk="0" hangingPunct="1">
        <a:lnSpc>
          <a:spcPct val="90000"/>
        </a:lnSpc>
        <a:spcBef>
          <a:spcPts val="1091"/>
        </a:spcBef>
        <a:buFont typeface="Arial" panose="020B0604020202020204" pitchFamily="34" charset="0"/>
        <a:buChar char="•"/>
        <a:defRPr sz="4364" kern="1200">
          <a:solidFill>
            <a:schemeClr val="tx1"/>
          </a:solidFill>
          <a:latin typeface="+mn-lt"/>
          <a:ea typeface="+mn-ea"/>
          <a:cs typeface="+mn-cs"/>
        </a:defRPr>
      </a:lvl3pPr>
      <a:lvl4pPr marL="3491316"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4pPr>
      <a:lvl5pPr marL="4488835"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5pPr>
      <a:lvl6pPr marL="5486354"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6pPr>
      <a:lvl7pPr marL="6483873"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7pPr>
      <a:lvl8pPr marL="7481392"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8pPr>
      <a:lvl9pPr marL="8478911" indent="-498759" algn="l" defTabSz="1995038" rtl="0" eaLnBrk="1" latinLnBrk="0" hangingPunct="1">
        <a:lnSpc>
          <a:spcPct val="90000"/>
        </a:lnSpc>
        <a:spcBef>
          <a:spcPts val="1091"/>
        </a:spcBef>
        <a:buFont typeface="Arial" panose="020B0604020202020204" pitchFamily="34" charset="0"/>
        <a:buChar char="•"/>
        <a:defRPr sz="3927" kern="1200">
          <a:solidFill>
            <a:schemeClr val="tx1"/>
          </a:solidFill>
          <a:latin typeface="+mn-lt"/>
          <a:ea typeface="+mn-ea"/>
          <a:cs typeface="+mn-cs"/>
        </a:defRPr>
      </a:lvl9pPr>
    </p:bodyStyle>
    <p:otherStyle>
      <a:defPPr>
        <a:defRPr lang="en-US"/>
      </a:defPPr>
      <a:lvl1pPr marL="0" algn="l" defTabSz="1995038" rtl="0" eaLnBrk="1" latinLnBrk="0" hangingPunct="1">
        <a:defRPr sz="3927" kern="1200">
          <a:solidFill>
            <a:schemeClr val="tx1"/>
          </a:solidFill>
          <a:latin typeface="+mn-lt"/>
          <a:ea typeface="+mn-ea"/>
          <a:cs typeface="+mn-cs"/>
        </a:defRPr>
      </a:lvl1pPr>
      <a:lvl2pPr marL="997519" algn="l" defTabSz="1995038" rtl="0" eaLnBrk="1" latinLnBrk="0" hangingPunct="1">
        <a:defRPr sz="3927" kern="1200">
          <a:solidFill>
            <a:schemeClr val="tx1"/>
          </a:solidFill>
          <a:latin typeface="+mn-lt"/>
          <a:ea typeface="+mn-ea"/>
          <a:cs typeface="+mn-cs"/>
        </a:defRPr>
      </a:lvl2pPr>
      <a:lvl3pPr marL="1995038" algn="l" defTabSz="1995038" rtl="0" eaLnBrk="1" latinLnBrk="0" hangingPunct="1">
        <a:defRPr sz="3927" kern="1200">
          <a:solidFill>
            <a:schemeClr val="tx1"/>
          </a:solidFill>
          <a:latin typeface="+mn-lt"/>
          <a:ea typeface="+mn-ea"/>
          <a:cs typeface="+mn-cs"/>
        </a:defRPr>
      </a:lvl3pPr>
      <a:lvl4pPr marL="2992557" algn="l" defTabSz="1995038" rtl="0" eaLnBrk="1" latinLnBrk="0" hangingPunct="1">
        <a:defRPr sz="3927" kern="1200">
          <a:solidFill>
            <a:schemeClr val="tx1"/>
          </a:solidFill>
          <a:latin typeface="+mn-lt"/>
          <a:ea typeface="+mn-ea"/>
          <a:cs typeface="+mn-cs"/>
        </a:defRPr>
      </a:lvl4pPr>
      <a:lvl5pPr marL="3990076" algn="l" defTabSz="1995038" rtl="0" eaLnBrk="1" latinLnBrk="0" hangingPunct="1">
        <a:defRPr sz="3927" kern="1200">
          <a:solidFill>
            <a:schemeClr val="tx1"/>
          </a:solidFill>
          <a:latin typeface="+mn-lt"/>
          <a:ea typeface="+mn-ea"/>
          <a:cs typeface="+mn-cs"/>
        </a:defRPr>
      </a:lvl5pPr>
      <a:lvl6pPr marL="4987595" algn="l" defTabSz="1995038" rtl="0" eaLnBrk="1" latinLnBrk="0" hangingPunct="1">
        <a:defRPr sz="3927" kern="1200">
          <a:solidFill>
            <a:schemeClr val="tx1"/>
          </a:solidFill>
          <a:latin typeface="+mn-lt"/>
          <a:ea typeface="+mn-ea"/>
          <a:cs typeface="+mn-cs"/>
        </a:defRPr>
      </a:lvl6pPr>
      <a:lvl7pPr marL="5985114" algn="l" defTabSz="1995038" rtl="0" eaLnBrk="1" latinLnBrk="0" hangingPunct="1">
        <a:defRPr sz="3927" kern="1200">
          <a:solidFill>
            <a:schemeClr val="tx1"/>
          </a:solidFill>
          <a:latin typeface="+mn-lt"/>
          <a:ea typeface="+mn-ea"/>
          <a:cs typeface="+mn-cs"/>
        </a:defRPr>
      </a:lvl7pPr>
      <a:lvl8pPr marL="6982633" algn="l" defTabSz="1995038" rtl="0" eaLnBrk="1" latinLnBrk="0" hangingPunct="1">
        <a:defRPr sz="3927" kern="1200">
          <a:solidFill>
            <a:schemeClr val="tx1"/>
          </a:solidFill>
          <a:latin typeface="+mn-lt"/>
          <a:ea typeface="+mn-ea"/>
          <a:cs typeface="+mn-cs"/>
        </a:defRPr>
      </a:lvl8pPr>
      <a:lvl9pPr marL="7980152" algn="l" defTabSz="1995038" rtl="0" eaLnBrk="1" latinLnBrk="0" hangingPunct="1">
        <a:defRPr sz="39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651122" y="7430319"/>
            <a:ext cx="13346527" cy="8704809"/>
          </a:xfrm>
          <a:prstGeom prst="rect">
            <a:avLst/>
          </a:prstGeom>
        </p:spPr>
        <p:txBody>
          <a:bodyPr vert="horz" wrap="square" lIns="0" tIns="0" rIns="0" bIns="0" rtlCol="0">
            <a:noAutofit/>
          </a:bodyPr>
          <a:lstStyle/>
          <a:p>
            <a:pPr marL="3894480"/>
            <a:endParaRPr sz="7418" b="1" dirty="0">
              <a:solidFill>
                <a:srgbClr val="C25558"/>
              </a:solidFill>
              <a:latin typeface="Times New Roman"/>
              <a:cs typeface="Times New Roman"/>
            </a:endParaRPr>
          </a:p>
        </p:txBody>
      </p:sp>
      <p:sp>
        <p:nvSpPr>
          <p:cNvPr id="15" name="object 15"/>
          <p:cNvSpPr txBox="1"/>
          <p:nvPr/>
        </p:nvSpPr>
        <p:spPr>
          <a:xfrm>
            <a:off x="861220" y="19668020"/>
            <a:ext cx="12995564" cy="1881447"/>
          </a:xfrm>
          <a:prstGeom prst="rect">
            <a:avLst/>
          </a:prstGeom>
        </p:spPr>
        <p:txBody>
          <a:bodyPr vert="horz" wrap="square" lIns="0" tIns="0" rIns="0" bIns="0" rtlCol="0">
            <a:noAutofit/>
          </a:bodyPr>
          <a:lstStyle/>
          <a:p>
            <a:pPr marL="27709"/>
            <a:endParaRPr sz="3927" dirty="0">
              <a:latin typeface="Minion Pro"/>
              <a:cs typeface="Minion Pro"/>
            </a:endParaRPr>
          </a:p>
        </p:txBody>
      </p:sp>
      <p:sp>
        <p:nvSpPr>
          <p:cNvPr id="27" name="object 15"/>
          <p:cNvSpPr txBox="1"/>
          <p:nvPr/>
        </p:nvSpPr>
        <p:spPr>
          <a:xfrm>
            <a:off x="1195512" y="9183762"/>
            <a:ext cx="12995564" cy="1881447"/>
          </a:xfrm>
          <a:prstGeom prst="rect">
            <a:avLst/>
          </a:prstGeom>
        </p:spPr>
        <p:txBody>
          <a:bodyPr vert="horz" wrap="square" lIns="0" tIns="0" rIns="0" bIns="0" rtlCol="0">
            <a:noAutofit/>
          </a:bodyPr>
          <a:lstStyle/>
          <a:p>
            <a:pPr marL="27709"/>
            <a:r>
              <a:rPr sz="3927" spc="11" dirty="0">
                <a:solidFill>
                  <a:srgbClr val="231F20"/>
                </a:solidFill>
                <a:latin typeface="Minion Pro"/>
                <a:cs typeface="Minion Pro"/>
              </a:rPr>
              <a:t> </a:t>
            </a:r>
            <a:endParaRPr sz="3927" dirty="0">
              <a:latin typeface="Minion Pro"/>
              <a:cs typeface="Minion Pro"/>
            </a:endParaRPr>
          </a:p>
        </p:txBody>
      </p:sp>
      <p:sp>
        <p:nvSpPr>
          <p:cNvPr id="3" name="object 3"/>
          <p:cNvSpPr/>
          <p:nvPr/>
        </p:nvSpPr>
        <p:spPr>
          <a:xfrm>
            <a:off x="902860" y="7259864"/>
            <a:ext cx="14413340" cy="25096344"/>
          </a:xfrm>
          <a:custGeom>
            <a:avLst/>
            <a:gdLst/>
            <a:ahLst/>
            <a:cxnLst/>
            <a:rect l="l" t="t" r="r" b="b"/>
            <a:pathLst>
              <a:path w="13039095" h="11509774">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11285370"/>
                </a:lnTo>
                <a:lnTo>
                  <a:pt x="850" y="11349046"/>
                </a:lnTo>
                <a:lnTo>
                  <a:pt x="4057" y="11399371"/>
                </a:lnTo>
                <a:lnTo>
                  <a:pt x="11190" y="11437917"/>
                </a:lnTo>
                <a:lnTo>
                  <a:pt x="32688" y="11477085"/>
                </a:lnTo>
                <a:lnTo>
                  <a:pt x="71856" y="11498583"/>
                </a:lnTo>
                <a:lnTo>
                  <a:pt x="110402" y="11505716"/>
                </a:lnTo>
                <a:lnTo>
                  <a:pt x="160728" y="11508923"/>
                </a:lnTo>
                <a:lnTo>
                  <a:pt x="224404" y="11509774"/>
                </a:lnTo>
                <a:lnTo>
                  <a:pt x="12814691" y="11509774"/>
                </a:lnTo>
                <a:lnTo>
                  <a:pt x="12878367" y="11508923"/>
                </a:lnTo>
                <a:lnTo>
                  <a:pt x="12928693" y="11505716"/>
                </a:lnTo>
                <a:lnTo>
                  <a:pt x="12967239" y="11498583"/>
                </a:lnTo>
                <a:lnTo>
                  <a:pt x="13006406" y="11477085"/>
                </a:lnTo>
                <a:lnTo>
                  <a:pt x="13027905" y="11437917"/>
                </a:lnTo>
                <a:lnTo>
                  <a:pt x="13035038" y="11399371"/>
                </a:lnTo>
                <a:lnTo>
                  <a:pt x="13038245" y="11349046"/>
                </a:lnTo>
                <a:lnTo>
                  <a:pt x="13039095" y="11285370"/>
                </a:lnTo>
                <a:lnTo>
                  <a:pt x="13039095" y="224436"/>
                </a:lnTo>
                <a:lnTo>
                  <a:pt x="13038245" y="160760"/>
                </a:lnTo>
                <a:lnTo>
                  <a:pt x="13035038" y="110435"/>
                </a:lnTo>
                <a:lnTo>
                  <a:pt x="13027905" y="71889"/>
                </a:lnTo>
                <a:lnTo>
                  <a:pt x="13006406" y="32721"/>
                </a:lnTo>
                <a:lnTo>
                  <a:pt x="12967239" y="11223"/>
                </a:lnTo>
                <a:lnTo>
                  <a:pt x="12928693" y="4090"/>
                </a:lnTo>
                <a:lnTo>
                  <a:pt x="12878367" y="883"/>
                </a:lnTo>
                <a:lnTo>
                  <a:pt x="261739" y="0"/>
                </a:lnTo>
                <a:close/>
              </a:path>
            </a:pathLst>
          </a:custGeom>
          <a:solidFill>
            <a:srgbClr val="A9A3A1"/>
          </a:solidFill>
        </p:spPr>
        <p:txBody>
          <a:bodyPr wrap="square" lIns="0" tIns="0" rIns="0" bIns="0" rtlCol="0">
            <a:noAutofit/>
          </a:bodyPr>
          <a:lstStyle/>
          <a:p>
            <a:endParaRPr sz="8572"/>
          </a:p>
        </p:txBody>
      </p:sp>
      <p:sp>
        <p:nvSpPr>
          <p:cNvPr id="17" name="object 17"/>
          <p:cNvSpPr txBox="1"/>
          <p:nvPr/>
        </p:nvSpPr>
        <p:spPr>
          <a:xfrm>
            <a:off x="1066800" y="16687800"/>
            <a:ext cx="15087600" cy="1156855"/>
          </a:xfrm>
          <a:prstGeom prst="rect">
            <a:avLst/>
          </a:prstGeom>
        </p:spPr>
        <p:txBody>
          <a:bodyPr vert="horz" wrap="square" lIns="0" tIns="0" rIns="0" bIns="0" rtlCol="0">
            <a:noAutofit/>
          </a:bodyPr>
          <a:lstStyle/>
          <a:p>
            <a:pPr marL="27709" algn="ctr"/>
            <a:r>
              <a:rPr lang="en-US" sz="7418" b="1" spc="33" dirty="0" smtClean="0">
                <a:solidFill>
                  <a:srgbClr val="D6181F"/>
                </a:solidFill>
                <a:latin typeface="Times New Roman"/>
                <a:cs typeface="Times New Roman"/>
              </a:rPr>
              <a:t>Introduction</a:t>
            </a:r>
            <a:endParaRPr sz="7418" dirty="0">
              <a:latin typeface="Times New Roman"/>
              <a:cs typeface="Times New Roman"/>
            </a:endParaRPr>
          </a:p>
        </p:txBody>
      </p:sp>
      <p:sp>
        <p:nvSpPr>
          <p:cNvPr id="12" name="object 12"/>
          <p:cNvSpPr/>
          <p:nvPr/>
        </p:nvSpPr>
        <p:spPr>
          <a:xfrm>
            <a:off x="1219200" y="8534401"/>
            <a:ext cx="13868400" cy="7772399"/>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32" name="object 17"/>
          <p:cNvSpPr txBox="1"/>
          <p:nvPr/>
        </p:nvSpPr>
        <p:spPr>
          <a:xfrm>
            <a:off x="13868400" y="10058400"/>
            <a:ext cx="15087600" cy="1156855"/>
          </a:xfrm>
          <a:prstGeom prst="rect">
            <a:avLst/>
          </a:prstGeom>
        </p:spPr>
        <p:txBody>
          <a:bodyPr vert="horz" wrap="square" lIns="0" tIns="0" rIns="0" bIns="0" rtlCol="0">
            <a:noAutofit/>
          </a:bodyPr>
          <a:lstStyle/>
          <a:p>
            <a:pPr marL="27709" algn="ctr"/>
            <a:r>
              <a:rPr lang="en-US" sz="7418" b="1" spc="33" dirty="0" smtClean="0">
                <a:solidFill>
                  <a:srgbClr val="D6181F"/>
                </a:solidFill>
                <a:latin typeface="Times New Roman"/>
                <a:cs typeface="Times New Roman"/>
              </a:rPr>
              <a:t>Methods</a:t>
            </a:r>
            <a:endParaRPr sz="7418" dirty="0">
              <a:latin typeface="Times New Roman"/>
              <a:cs typeface="Times New Roman"/>
            </a:endParaRPr>
          </a:p>
        </p:txBody>
      </p:sp>
      <p:sp>
        <p:nvSpPr>
          <p:cNvPr id="37" name="object 17"/>
          <p:cNvSpPr txBox="1"/>
          <p:nvPr/>
        </p:nvSpPr>
        <p:spPr>
          <a:xfrm>
            <a:off x="28531418" y="24892751"/>
            <a:ext cx="15087600" cy="1156855"/>
          </a:xfrm>
          <a:prstGeom prst="rect">
            <a:avLst/>
          </a:prstGeom>
        </p:spPr>
        <p:txBody>
          <a:bodyPr vert="horz" wrap="square" lIns="0" tIns="0" rIns="0" bIns="0" rtlCol="0">
            <a:noAutofit/>
          </a:bodyPr>
          <a:lstStyle/>
          <a:p>
            <a:pPr marL="27709" algn="ctr"/>
            <a:r>
              <a:rPr lang="en-US" sz="7418" b="1" spc="33" dirty="0" smtClean="0">
                <a:solidFill>
                  <a:srgbClr val="D6181F"/>
                </a:solidFill>
                <a:latin typeface="Times New Roman"/>
                <a:cs typeface="Times New Roman"/>
              </a:rPr>
              <a:t>References</a:t>
            </a:r>
            <a:endParaRPr sz="7418" dirty="0">
              <a:latin typeface="Times New Roman"/>
              <a:cs typeface="Times New Roman"/>
            </a:endParaRPr>
          </a:p>
        </p:txBody>
      </p:sp>
      <p:sp>
        <p:nvSpPr>
          <p:cNvPr id="14" name="object 14"/>
          <p:cNvSpPr txBox="1"/>
          <p:nvPr/>
        </p:nvSpPr>
        <p:spPr>
          <a:xfrm>
            <a:off x="29298207" y="18934268"/>
            <a:ext cx="13221393" cy="1411132"/>
          </a:xfrm>
          <a:prstGeom prst="rect">
            <a:avLst/>
          </a:prstGeom>
        </p:spPr>
        <p:txBody>
          <a:bodyPr vert="horz" wrap="square" lIns="0" tIns="0" rIns="0" bIns="0" rtlCol="0">
            <a:noAutofit/>
          </a:bodyPr>
          <a:lstStyle/>
          <a:p>
            <a:pPr marL="3555047"/>
            <a:r>
              <a:rPr lang="en-US" sz="7418" b="1" spc="44" dirty="0">
                <a:solidFill>
                  <a:srgbClr val="D6181F"/>
                </a:solidFill>
                <a:latin typeface="Times New Roman"/>
                <a:cs typeface="Times New Roman"/>
              </a:rPr>
              <a:t>     </a:t>
            </a:r>
            <a:r>
              <a:rPr lang="en-US" sz="7418" b="1" spc="44" dirty="0" smtClean="0">
                <a:solidFill>
                  <a:srgbClr val="D6181F"/>
                </a:solidFill>
                <a:latin typeface="Times New Roman"/>
                <a:cs typeface="Times New Roman"/>
              </a:rPr>
              <a:t>Discussion</a:t>
            </a:r>
            <a:endParaRPr sz="7418" dirty="0">
              <a:latin typeface="Times New Roman"/>
              <a:cs typeface="Times New Roman"/>
            </a:endParaRPr>
          </a:p>
          <a:p>
            <a:pPr>
              <a:lnSpc>
                <a:spcPts val="1527"/>
              </a:lnSpc>
              <a:spcBef>
                <a:spcPts val="7"/>
              </a:spcBef>
            </a:pPr>
            <a:endParaRPr sz="1527" dirty="0"/>
          </a:p>
          <a:p>
            <a:pPr marL="27709" marR="1179012">
              <a:lnSpc>
                <a:spcPct val="101800"/>
              </a:lnSpc>
            </a:pPr>
            <a:endParaRPr sz="3927" dirty="0">
              <a:latin typeface="Minion Pro"/>
              <a:cs typeface="Minion Pro"/>
            </a:endParaRPr>
          </a:p>
        </p:txBody>
      </p:sp>
      <p:sp>
        <p:nvSpPr>
          <p:cNvPr id="18" name="TextBox 17"/>
          <p:cNvSpPr txBox="1"/>
          <p:nvPr/>
        </p:nvSpPr>
        <p:spPr>
          <a:xfrm>
            <a:off x="29548987" y="29549752"/>
            <a:ext cx="13282278" cy="553998"/>
          </a:xfrm>
          <a:prstGeom prst="rect">
            <a:avLst/>
          </a:prstGeom>
          <a:noFill/>
        </p:spPr>
        <p:txBody>
          <a:bodyPr wrap="square" rtlCol="0">
            <a:spAutoFit/>
          </a:bodyPr>
          <a:lstStyle/>
          <a:p>
            <a:pPr algn="just"/>
            <a:endParaRPr lang="en-US" sz="3000" dirty="0"/>
          </a:p>
        </p:txBody>
      </p:sp>
      <p:sp>
        <p:nvSpPr>
          <p:cNvPr id="46" name="object 17"/>
          <p:cNvSpPr txBox="1"/>
          <p:nvPr/>
        </p:nvSpPr>
        <p:spPr>
          <a:xfrm>
            <a:off x="990600" y="7239000"/>
            <a:ext cx="15087600" cy="1156855"/>
          </a:xfrm>
          <a:prstGeom prst="rect">
            <a:avLst/>
          </a:prstGeom>
        </p:spPr>
        <p:txBody>
          <a:bodyPr vert="horz" wrap="square" lIns="0" tIns="0" rIns="0" bIns="0" rtlCol="0">
            <a:noAutofit/>
          </a:bodyPr>
          <a:lstStyle/>
          <a:p>
            <a:pPr marL="27709" algn="ctr"/>
            <a:r>
              <a:rPr lang="en-US" sz="7418" b="1" spc="33" dirty="0" smtClean="0">
                <a:solidFill>
                  <a:srgbClr val="D6181F"/>
                </a:solidFill>
                <a:latin typeface="Times New Roman"/>
                <a:cs typeface="Times New Roman"/>
              </a:rPr>
              <a:t>Abstract</a:t>
            </a:r>
            <a:endParaRPr sz="7418" dirty="0">
              <a:latin typeface="Times New Roman"/>
              <a:cs typeface="Times New Roman"/>
            </a:endParaRPr>
          </a:p>
        </p:txBody>
      </p:sp>
      <p:sp>
        <p:nvSpPr>
          <p:cNvPr id="49" name="TextBox 48"/>
          <p:cNvSpPr txBox="1"/>
          <p:nvPr/>
        </p:nvSpPr>
        <p:spPr>
          <a:xfrm>
            <a:off x="17834268" y="9570487"/>
            <a:ext cx="9365663" cy="553998"/>
          </a:xfrm>
          <a:prstGeom prst="rect">
            <a:avLst/>
          </a:prstGeom>
          <a:noFill/>
        </p:spPr>
        <p:txBody>
          <a:bodyPr wrap="square" rtlCol="0">
            <a:spAutoFit/>
          </a:bodyPr>
          <a:lstStyle/>
          <a:p>
            <a:pPr algn="just"/>
            <a:endParaRPr lang="en-US" sz="3000" dirty="0"/>
          </a:p>
        </p:txBody>
      </p:sp>
      <p:sp>
        <p:nvSpPr>
          <p:cNvPr id="42" name="object 3"/>
          <p:cNvSpPr/>
          <p:nvPr/>
        </p:nvSpPr>
        <p:spPr>
          <a:xfrm>
            <a:off x="15544800" y="7315200"/>
            <a:ext cx="13106400" cy="25020144"/>
          </a:xfrm>
          <a:custGeom>
            <a:avLst/>
            <a:gdLst/>
            <a:ahLst/>
            <a:cxnLst/>
            <a:rect l="l" t="t" r="r" b="b"/>
            <a:pathLst>
              <a:path w="13039095" h="11509774">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11285370"/>
                </a:lnTo>
                <a:lnTo>
                  <a:pt x="850" y="11349046"/>
                </a:lnTo>
                <a:lnTo>
                  <a:pt x="4057" y="11399371"/>
                </a:lnTo>
                <a:lnTo>
                  <a:pt x="11190" y="11437917"/>
                </a:lnTo>
                <a:lnTo>
                  <a:pt x="32688" y="11477085"/>
                </a:lnTo>
                <a:lnTo>
                  <a:pt x="71856" y="11498583"/>
                </a:lnTo>
                <a:lnTo>
                  <a:pt x="110402" y="11505716"/>
                </a:lnTo>
                <a:lnTo>
                  <a:pt x="160728" y="11508923"/>
                </a:lnTo>
                <a:lnTo>
                  <a:pt x="224404" y="11509774"/>
                </a:lnTo>
                <a:lnTo>
                  <a:pt x="12814691" y="11509774"/>
                </a:lnTo>
                <a:lnTo>
                  <a:pt x="12878367" y="11508923"/>
                </a:lnTo>
                <a:lnTo>
                  <a:pt x="12928693" y="11505716"/>
                </a:lnTo>
                <a:lnTo>
                  <a:pt x="12967239" y="11498583"/>
                </a:lnTo>
                <a:lnTo>
                  <a:pt x="13006406" y="11477085"/>
                </a:lnTo>
                <a:lnTo>
                  <a:pt x="13027905" y="11437917"/>
                </a:lnTo>
                <a:lnTo>
                  <a:pt x="13035038" y="11399371"/>
                </a:lnTo>
                <a:lnTo>
                  <a:pt x="13038245" y="11349046"/>
                </a:lnTo>
                <a:lnTo>
                  <a:pt x="13039095" y="11285370"/>
                </a:lnTo>
                <a:lnTo>
                  <a:pt x="13039095" y="224436"/>
                </a:lnTo>
                <a:lnTo>
                  <a:pt x="13038245" y="160760"/>
                </a:lnTo>
                <a:lnTo>
                  <a:pt x="13035038" y="110435"/>
                </a:lnTo>
                <a:lnTo>
                  <a:pt x="13027905" y="71889"/>
                </a:lnTo>
                <a:lnTo>
                  <a:pt x="13006406" y="32721"/>
                </a:lnTo>
                <a:lnTo>
                  <a:pt x="12967239" y="11223"/>
                </a:lnTo>
                <a:lnTo>
                  <a:pt x="12928693" y="4090"/>
                </a:lnTo>
                <a:lnTo>
                  <a:pt x="12878367" y="883"/>
                </a:lnTo>
                <a:lnTo>
                  <a:pt x="261739" y="0"/>
                </a:lnTo>
                <a:close/>
              </a:path>
            </a:pathLst>
          </a:custGeom>
          <a:solidFill>
            <a:srgbClr val="A9A3A1"/>
          </a:solidFill>
        </p:spPr>
        <p:txBody>
          <a:bodyPr wrap="square" lIns="0" tIns="0" rIns="0" bIns="0" rtlCol="0">
            <a:noAutofit/>
          </a:bodyPr>
          <a:lstStyle/>
          <a:p>
            <a:endParaRPr sz="8572"/>
          </a:p>
        </p:txBody>
      </p:sp>
      <p:sp>
        <p:nvSpPr>
          <p:cNvPr id="43" name="object 3"/>
          <p:cNvSpPr/>
          <p:nvPr/>
        </p:nvSpPr>
        <p:spPr>
          <a:xfrm>
            <a:off x="28956000" y="7239000"/>
            <a:ext cx="14554200" cy="25096344"/>
          </a:xfrm>
          <a:custGeom>
            <a:avLst/>
            <a:gdLst/>
            <a:ahLst/>
            <a:cxnLst/>
            <a:rect l="l" t="t" r="r" b="b"/>
            <a:pathLst>
              <a:path w="13039095" h="11509774">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11285370"/>
                </a:lnTo>
                <a:lnTo>
                  <a:pt x="850" y="11349046"/>
                </a:lnTo>
                <a:lnTo>
                  <a:pt x="4057" y="11399371"/>
                </a:lnTo>
                <a:lnTo>
                  <a:pt x="11190" y="11437917"/>
                </a:lnTo>
                <a:lnTo>
                  <a:pt x="32688" y="11477085"/>
                </a:lnTo>
                <a:lnTo>
                  <a:pt x="71856" y="11498583"/>
                </a:lnTo>
                <a:lnTo>
                  <a:pt x="110402" y="11505716"/>
                </a:lnTo>
                <a:lnTo>
                  <a:pt x="160728" y="11508923"/>
                </a:lnTo>
                <a:lnTo>
                  <a:pt x="224404" y="11509774"/>
                </a:lnTo>
                <a:lnTo>
                  <a:pt x="12814691" y="11509774"/>
                </a:lnTo>
                <a:lnTo>
                  <a:pt x="12878367" y="11508923"/>
                </a:lnTo>
                <a:lnTo>
                  <a:pt x="12928693" y="11505716"/>
                </a:lnTo>
                <a:lnTo>
                  <a:pt x="12967239" y="11498583"/>
                </a:lnTo>
                <a:lnTo>
                  <a:pt x="13006406" y="11477085"/>
                </a:lnTo>
                <a:lnTo>
                  <a:pt x="13027905" y="11437917"/>
                </a:lnTo>
                <a:lnTo>
                  <a:pt x="13035038" y="11399371"/>
                </a:lnTo>
                <a:lnTo>
                  <a:pt x="13038245" y="11349046"/>
                </a:lnTo>
                <a:lnTo>
                  <a:pt x="13039095" y="11285370"/>
                </a:lnTo>
                <a:lnTo>
                  <a:pt x="13039095" y="224436"/>
                </a:lnTo>
                <a:lnTo>
                  <a:pt x="13038245" y="160760"/>
                </a:lnTo>
                <a:lnTo>
                  <a:pt x="13035038" y="110435"/>
                </a:lnTo>
                <a:lnTo>
                  <a:pt x="13027905" y="71889"/>
                </a:lnTo>
                <a:lnTo>
                  <a:pt x="13006406" y="32721"/>
                </a:lnTo>
                <a:lnTo>
                  <a:pt x="12967239" y="11223"/>
                </a:lnTo>
                <a:lnTo>
                  <a:pt x="12928693" y="4090"/>
                </a:lnTo>
                <a:lnTo>
                  <a:pt x="12878367" y="883"/>
                </a:lnTo>
                <a:lnTo>
                  <a:pt x="261739" y="0"/>
                </a:lnTo>
                <a:close/>
              </a:path>
            </a:pathLst>
          </a:custGeom>
          <a:solidFill>
            <a:srgbClr val="A9A3A1"/>
          </a:solidFill>
        </p:spPr>
        <p:txBody>
          <a:bodyPr wrap="square" lIns="0" tIns="0" rIns="0" bIns="0" rtlCol="0">
            <a:noAutofit/>
          </a:bodyPr>
          <a:lstStyle/>
          <a:p>
            <a:endParaRPr sz="8572"/>
          </a:p>
        </p:txBody>
      </p:sp>
      <p:sp>
        <p:nvSpPr>
          <p:cNvPr id="50" name="object 12"/>
          <p:cNvSpPr/>
          <p:nvPr/>
        </p:nvSpPr>
        <p:spPr>
          <a:xfrm>
            <a:off x="15773400" y="13411200"/>
            <a:ext cx="12649200" cy="60198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10" name="TextBox 9"/>
          <p:cNvSpPr txBox="1"/>
          <p:nvPr/>
        </p:nvSpPr>
        <p:spPr>
          <a:xfrm>
            <a:off x="18897600" y="7467600"/>
            <a:ext cx="6096000" cy="1838811"/>
          </a:xfrm>
          <a:prstGeom prst="rect">
            <a:avLst/>
          </a:prstGeom>
          <a:noFill/>
        </p:spPr>
        <p:txBody>
          <a:bodyPr wrap="square" rtlCol="0">
            <a:spAutoFit/>
          </a:bodyPr>
          <a:lstStyle/>
          <a:p>
            <a:pPr algn="ctr"/>
            <a:r>
              <a:rPr lang="en-US" sz="7420" b="1" spc="33" dirty="0" smtClean="0">
                <a:solidFill>
                  <a:srgbClr val="D6181F"/>
                </a:solidFill>
                <a:latin typeface="Times New Roman"/>
                <a:cs typeface="Times New Roman"/>
              </a:rPr>
              <a:t>Methods</a:t>
            </a:r>
            <a:endParaRPr lang="en-US" sz="7420" dirty="0">
              <a:latin typeface="Times New Roman"/>
              <a:cs typeface="Times New Roman"/>
            </a:endParaRPr>
          </a:p>
          <a:p>
            <a:endParaRPr lang="en-US" dirty="0"/>
          </a:p>
        </p:txBody>
      </p:sp>
      <p:sp>
        <p:nvSpPr>
          <p:cNvPr id="7" name="TextBox 6"/>
          <p:cNvSpPr txBox="1"/>
          <p:nvPr/>
        </p:nvSpPr>
        <p:spPr>
          <a:xfrm>
            <a:off x="1676400" y="8839200"/>
            <a:ext cx="13106400" cy="8248413"/>
          </a:xfrm>
          <a:prstGeom prst="rect">
            <a:avLst/>
          </a:prstGeom>
          <a:noFill/>
        </p:spPr>
        <p:txBody>
          <a:bodyPr wrap="square" rtlCol="0">
            <a:spAutoFit/>
          </a:bodyPr>
          <a:lstStyle/>
          <a:p>
            <a:pPr marL="457200" indent="-457200">
              <a:buFont typeface="Arial"/>
              <a:buChar char="•"/>
            </a:pPr>
            <a:r>
              <a:rPr lang="en-US" sz="3600" dirty="0" smtClean="0"/>
              <a:t>This research focuses on the impact of professionalism in workplace meetings on meeting frustration and stress, as well at the moderating influence of negative affectivity. </a:t>
            </a:r>
          </a:p>
          <a:p>
            <a:endParaRPr lang="en-US" sz="1500" dirty="0" smtClean="0"/>
          </a:p>
          <a:p>
            <a:pPr marL="457200" indent="-457200">
              <a:buFont typeface="Arial"/>
              <a:buChar char="•"/>
            </a:pPr>
            <a:r>
              <a:rPr lang="en-US" sz="3600" dirty="0" smtClean="0"/>
              <a:t>The </a:t>
            </a:r>
            <a:r>
              <a:rPr lang="en-US" sz="3600" dirty="0"/>
              <a:t>primary finding of this study is that there is a negative relationship between perceived meeting professionalism and attendee frustration/stress. Furthermore, this relationship was found to be more strongly negative for individuals possessing high levels of negative affectivity. </a:t>
            </a:r>
            <a:endParaRPr lang="en-US" sz="3600" dirty="0" smtClean="0"/>
          </a:p>
          <a:p>
            <a:endParaRPr lang="en-US" sz="1500" dirty="0" smtClean="0"/>
          </a:p>
          <a:p>
            <a:pPr marL="457200" indent="-457200">
              <a:buFont typeface="Arial"/>
              <a:buChar char="•"/>
            </a:pPr>
            <a:r>
              <a:rPr lang="en-US" sz="3600" dirty="0" smtClean="0"/>
              <a:t>This research </a:t>
            </a:r>
            <a:r>
              <a:rPr lang="en-US" sz="3600" dirty="0"/>
              <a:t>is among the first to examine the importance of professionalism in the context of workplace meetings and how it might impact attendee attitudes, and how the relationship may differ based on level of negative affectivity.</a:t>
            </a:r>
          </a:p>
          <a:p>
            <a:pPr marL="457200" indent="-457200">
              <a:buFont typeface="Arial"/>
              <a:buChar char="•"/>
            </a:pPr>
            <a:endParaRPr lang="en-US" sz="3600" dirty="0"/>
          </a:p>
          <a:p>
            <a:pPr marL="457200" indent="-457200">
              <a:buFont typeface="Arial"/>
              <a:buChar char="•"/>
            </a:pPr>
            <a:endParaRPr lang="en-US" sz="3200" dirty="0"/>
          </a:p>
        </p:txBody>
      </p:sp>
      <p:sp>
        <p:nvSpPr>
          <p:cNvPr id="39" name="object 12"/>
          <p:cNvSpPr/>
          <p:nvPr/>
        </p:nvSpPr>
        <p:spPr>
          <a:xfrm>
            <a:off x="15925800" y="23926800"/>
            <a:ext cx="12377018" cy="78486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57" name="object 12"/>
          <p:cNvSpPr/>
          <p:nvPr/>
        </p:nvSpPr>
        <p:spPr>
          <a:xfrm>
            <a:off x="29565600" y="27589103"/>
            <a:ext cx="13335000" cy="4338696"/>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26" name="TextBox 25"/>
          <p:cNvSpPr txBox="1"/>
          <p:nvPr/>
        </p:nvSpPr>
        <p:spPr>
          <a:xfrm>
            <a:off x="29260800" y="17526000"/>
            <a:ext cx="13258800" cy="1838811"/>
          </a:xfrm>
          <a:prstGeom prst="rect">
            <a:avLst/>
          </a:prstGeom>
          <a:noFill/>
        </p:spPr>
        <p:txBody>
          <a:bodyPr wrap="square" rtlCol="0">
            <a:spAutoFit/>
          </a:bodyPr>
          <a:lstStyle/>
          <a:p>
            <a:pPr algn="ctr"/>
            <a:r>
              <a:rPr lang="en-US" sz="7420" b="1" spc="33" dirty="0" smtClean="0">
                <a:solidFill>
                  <a:srgbClr val="D6181F"/>
                </a:solidFill>
                <a:latin typeface="Times New Roman"/>
                <a:cs typeface="Times New Roman"/>
              </a:rPr>
              <a:t>Discussion</a:t>
            </a:r>
            <a:endParaRPr lang="en-US" sz="7420" dirty="0">
              <a:latin typeface="Times New Roman"/>
              <a:cs typeface="Times New Roman"/>
            </a:endParaRPr>
          </a:p>
          <a:p>
            <a:pPr algn="ctr"/>
            <a:endParaRPr lang="en-US" dirty="0"/>
          </a:p>
        </p:txBody>
      </p:sp>
      <p:sp>
        <p:nvSpPr>
          <p:cNvPr id="28" name="TextBox 27"/>
          <p:cNvSpPr txBox="1"/>
          <p:nvPr/>
        </p:nvSpPr>
        <p:spPr>
          <a:xfrm>
            <a:off x="30327600" y="26271670"/>
            <a:ext cx="12344400" cy="1838811"/>
          </a:xfrm>
          <a:prstGeom prst="rect">
            <a:avLst/>
          </a:prstGeom>
          <a:noFill/>
        </p:spPr>
        <p:txBody>
          <a:bodyPr wrap="square" rtlCol="0">
            <a:spAutoFit/>
          </a:bodyPr>
          <a:lstStyle/>
          <a:p>
            <a:pPr algn="ctr"/>
            <a:r>
              <a:rPr lang="en-US" sz="7420" b="1" spc="33" dirty="0" smtClean="0">
                <a:solidFill>
                  <a:srgbClr val="D6181F"/>
                </a:solidFill>
                <a:latin typeface="Times New Roman"/>
                <a:cs typeface="Times New Roman"/>
              </a:rPr>
              <a:t>References</a:t>
            </a:r>
            <a:endParaRPr lang="en-US" sz="7420" dirty="0">
              <a:latin typeface="Times New Roman"/>
              <a:cs typeface="Times New Roman"/>
            </a:endParaRPr>
          </a:p>
          <a:p>
            <a:endParaRPr lang="en-US" dirty="0"/>
          </a:p>
        </p:txBody>
      </p:sp>
      <p:sp>
        <p:nvSpPr>
          <p:cNvPr id="59" name="object 12"/>
          <p:cNvSpPr/>
          <p:nvPr/>
        </p:nvSpPr>
        <p:spPr>
          <a:xfrm>
            <a:off x="29548987" y="18669000"/>
            <a:ext cx="13351613" cy="7380606"/>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lang="en-US" sz="2500" dirty="0"/>
          </a:p>
        </p:txBody>
      </p:sp>
      <p:sp>
        <p:nvSpPr>
          <p:cNvPr id="33" name="object 12"/>
          <p:cNvSpPr/>
          <p:nvPr/>
        </p:nvSpPr>
        <p:spPr>
          <a:xfrm>
            <a:off x="15773400" y="8839200"/>
            <a:ext cx="12649200" cy="41148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34" name="Rectangle 33"/>
          <p:cNvSpPr/>
          <p:nvPr/>
        </p:nvSpPr>
        <p:spPr>
          <a:xfrm>
            <a:off x="16154400" y="24231600"/>
            <a:ext cx="12192000" cy="7848304"/>
          </a:xfrm>
          <a:prstGeom prst="rect">
            <a:avLst/>
          </a:prstGeom>
        </p:spPr>
        <p:txBody>
          <a:bodyPr wrap="square">
            <a:spAutoFit/>
          </a:bodyPr>
          <a:lstStyle/>
          <a:p>
            <a:pPr marL="457200" indent="-457200">
              <a:buFont typeface="Arial" charset="0"/>
              <a:buChar char="•"/>
            </a:pPr>
            <a:r>
              <a:rPr lang="en-US" sz="3600" dirty="0"/>
              <a:t>Hypothesis 1 and 2 were tested by conducting a hierarchical regression analysis </a:t>
            </a:r>
            <a:endParaRPr lang="en-US" sz="3600" dirty="0" smtClean="0"/>
          </a:p>
          <a:p>
            <a:endParaRPr lang="en-US" sz="1800" dirty="0"/>
          </a:p>
          <a:p>
            <a:pPr marL="457200" indent="-457200">
              <a:buFont typeface="Arial" charset="0"/>
              <a:buChar char="•"/>
            </a:pPr>
            <a:r>
              <a:rPr lang="en-US" sz="3600" dirty="0"/>
              <a:t>Hypothesis 1 was supported. Meeting professionalism accounted for a significant  amount of variance in meeting frustration/stress (</a:t>
            </a:r>
            <a:r>
              <a:rPr lang="en-US" sz="3600" i="1" dirty="0"/>
              <a:t>ΔR</a:t>
            </a:r>
            <a:r>
              <a:rPr lang="en-US" sz="3600" i="1" baseline="30000" dirty="0"/>
              <a:t>2 </a:t>
            </a:r>
            <a:r>
              <a:rPr lang="en-US" sz="3600" dirty="0"/>
              <a:t>= .10; </a:t>
            </a:r>
            <a:r>
              <a:rPr lang="en-US" sz="3600" i="1" dirty="0"/>
              <a:t>β </a:t>
            </a:r>
            <a:r>
              <a:rPr lang="en-US" sz="3600" dirty="0"/>
              <a:t>= -.32, </a:t>
            </a:r>
            <a:r>
              <a:rPr lang="en-US" sz="3600" i="1" dirty="0"/>
              <a:t>p </a:t>
            </a:r>
            <a:r>
              <a:rPr lang="en-US" sz="3600" dirty="0"/>
              <a:t>&lt; .05). </a:t>
            </a:r>
            <a:endParaRPr lang="en-US" sz="3600" dirty="0" smtClean="0"/>
          </a:p>
          <a:p>
            <a:endParaRPr lang="en-US" sz="1800" dirty="0" smtClean="0"/>
          </a:p>
          <a:p>
            <a:pPr marL="457200" indent="-457200">
              <a:buFont typeface="Arial" charset="0"/>
              <a:buChar char="•"/>
            </a:pPr>
            <a:r>
              <a:rPr lang="en-US" sz="3600" dirty="0" smtClean="0"/>
              <a:t>Hypothesis </a:t>
            </a:r>
            <a:r>
              <a:rPr lang="en-US" sz="3600" dirty="0"/>
              <a:t>2 was supported. Negative affectivity (</a:t>
            </a:r>
            <a:r>
              <a:rPr lang="en-US" sz="3600" i="1" dirty="0"/>
              <a:t>β </a:t>
            </a:r>
            <a:r>
              <a:rPr lang="en-US" sz="3600" dirty="0"/>
              <a:t>= .26, </a:t>
            </a:r>
            <a:r>
              <a:rPr lang="en-US" sz="3600" i="1" dirty="0"/>
              <a:t>p </a:t>
            </a:r>
            <a:r>
              <a:rPr lang="en-US" sz="3600" dirty="0"/>
              <a:t>&lt; .05) was found to significantly relate to meeting frustration/</a:t>
            </a:r>
            <a:r>
              <a:rPr lang="en-US" sz="3600" dirty="0" smtClean="0"/>
              <a:t>stress</a:t>
            </a:r>
          </a:p>
          <a:p>
            <a:endParaRPr lang="en-US" sz="1800" dirty="0"/>
          </a:p>
          <a:p>
            <a:pPr marL="457200" indent="-457200">
              <a:buFont typeface="Arial" charset="0"/>
              <a:buChar char="•"/>
            </a:pPr>
            <a:r>
              <a:rPr lang="en-US" sz="3600" dirty="0"/>
              <a:t>The interaction term was tested and negative affectivity was found to moderate the relationship between meeting professionalism and meeting frustration/stress (</a:t>
            </a:r>
            <a:r>
              <a:rPr lang="en-US" sz="3600" i="1" dirty="0"/>
              <a:t>ΔR</a:t>
            </a:r>
            <a:r>
              <a:rPr lang="en-US" sz="3600" i="1" baseline="30000" dirty="0"/>
              <a:t>2 </a:t>
            </a:r>
            <a:r>
              <a:rPr lang="en-US" sz="3600" dirty="0"/>
              <a:t>= .11; </a:t>
            </a:r>
            <a:r>
              <a:rPr lang="en-US" sz="3600" i="1" dirty="0"/>
              <a:t>β </a:t>
            </a:r>
            <a:r>
              <a:rPr lang="en-US" sz="3600" dirty="0"/>
              <a:t>= -.18, </a:t>
            </a:r>
            <a:r>
              <a:rPr lang="en-US" sz="3600" i="1" dirty="0"/>
              <a:t>p </a:t>
            </a:r>
            <a:r>
              <a:rPr lang="en-US" sz="3600" dirty="0"/>
              <a:t>&lt; .05</a:t>
            </a:r>
            <a:r>
              <a:rPr lang="en-US" sz="3600" dirty="0" smtClean="0"/>
              <a:t>)</a:t>
            </a:r>
            <a:endParaRPr lang="en-US" sz="3600" dirty="0"/>
          </a:p>
        </p:txBody>
      </p:sp>
      <p:sp>
        <p:nvSpPr>
          <p:cNvPr id="48" name="object 12"/>
          <p:cNvSpPr/>
          <p:nvPr/>
        </p:nvSpPr>
        <p:spPr>
          <a:xfrm>
            <a:off x="30022800" y="15087600"/>
            <a:ext cx="12115800" cy="25146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4" name="TextBox 3"/>
          <p:cNvSpPr txBox="1"/>
          <p:nvPr/>
        </p:nvSpPr>
        <p:spPr>
          <a:xfrm>
            <a:off x="29946600" y="18676927"/>
            <a:ext cx="12496800" cy="7294305"/>
          </a:xfrm>
          <a:prstGeom prst="rect">
            <a:avLst/>
          </a:prstGeom>
          <a:noFill/>
        </p:spPr>
        <p:txBody>
          <a:bodyPr wrap="square" rtlCol="0">
            <a:spAutoFit/>
          </a:bodyPr>
          <a:lstStyle/>
          <a:p>
            <a:pPr marL="457200" indent="-457200">
              <a:buFont typeface="Arial"/>
              <a:buChar char="•"/>
            </a:pPr>
            <a:r>
              <a:rPr lang="en-US" sz="3600" dirty="0" smtClean="0"/>
              <a:t>The finding that meeting professionalism is negatively related to meeting frustration and stress suggests that holding meeting attendees to certain behavioral standards can reduce the degree to which the meeting is perceived as a stressor. </a:t>
            </a:r>
          </a:p>
          <a:p>
            <a:endParaRPr lang="en-US" sz="3600" dirty="0"/>
          </a:p>
          <a:p>
            <a:pPr marL="457200" indent="-457200">
              <a:buFont typeface="Arial"/>
              <a:buChar char="•"/>
            </a:pPr>
            <a:r>
              <a:rPr lang="en-US" sz="3600" dirty="0" smtClean="0"/>
              <a:t>Given that the meeting was with a temporary group, this study’s generalizability to the traditional work environment may be limited. </a:t>
            </a:r>
          </a:p>
          <a:p>
            <a:endParaRPr lang="en-US" sz="3600" dirty="0" smtClean="0"/>
          </a:p>
          <a:p>
            <a:pPr marL="457200" indent="-457200">
              <a:buFont typeface="Arial"/>
              <a:buChar char="•"/>
            </a:pPr>
            <a:r>
              <a:rPr lang="en-US" sz="3600" dirty="0" smtClean="0"/>
              <a:t>Further research may investigate meeting professionalism with a more objective measure than self report, to determine if individuals possessing low negative affectivity are less likely to perceive a lack of meeting professionalism. </a:t>
            </a:r>
          </a:p>
        </p:txBody>
      </p:sp>
      <p:sp>
        <p:nvSpPr>
          <p:cNvPr id="5" name="TextBox 4"/>
          <p:cNvSpPr txBox="1"/>
          <p:nvPr/>
        </p:nvSpPr>
        <p:spPr>
          <a:xfrm>
            <a:off x="29938293" y="27851100"/>
            <a:ext cx="12573000" cy="4601260"/>
          </a:xfrm>
          <a:prstGeom prst="rect">
            <a:avLst/>
          </a:prstGeom>
          <a:noFill/>
        </p:spPr>
        <p:txBody>
          <a:bodyPr wrap="square" rtlCol="0">
            <a:spAutoFit/>
          </a:bodyPr>
          <a:lstStyle/>
          <a:p>
            <a:r>
              <a:rPr lang="en-US" sz="2000" dirty="0">
                <a:cs typeface="Times New Roman" panose="02020603050405020304" pitchFamily="18" charset="0"/>
              </a:rPr>
              <a:t>Allen, J. A., </a:t>
            </a:r>
            <a:r>
              <a:rPr lang="en-US" sz="2000" dirty="0" err="1">
                <a:cs typeface="Times New Roman" panose="02020603050405020304" pitchFamily="18" charset="0"/>
              </a:rPr>
              <a:t>Yoerger</a:t>
            </a:r>
            <a:r>
              <a:rPr lang="en-US" sz="2000" dirty="0">
                <a:cs typeface="Times New Roman" panose="02020603050405020304" pitchFamily="18" charset="0"/>
              </a:rPr>
              <a:t>, M. A., Lehmann-</a:t>
            </a:r>
            <a:r>
              <a:rPr lang="en-US" sz="2000" dirty="0" err="1">
                <a:cs typeface="Times New Roman" panose="02020603050405020304" pitchFamily="18" charset="0"/>
              </a:rPr>
              <a:t>Willenbrock</a:t>
            </a:r>
            <a:r>
              <a:rPr lang="en-US" sz="2000" dirty="0">
                <a:cs typeface="Times New Roman" panose="02020603050405020304" pitchFamily="18" charset="0"/>
              </a:rPr>
              <a:t>, N., &amp; Jones, J. (2015). </a:t>
            </a:r>
            <a:r>
              <a:rPr lang="en-US" sz="2000" dirty="0" smtClean="0">
                <a:cs typeface="Times New Roman" panose="02020603050405020304" pitchFamily="18" charset="0"/>
              </a:rPr>
              <a:t>Would </a:t>
            </a:r>
            <a:r>
              <a:rPr lang="en-US" sz="2000" dirty="0">
                <a:cs typeface="Times New Roman" panose="02020603050405020304" pitchFamily="18" charset="0"/>
              </a:rPr>
              <a:t>you please </a:t>
            </a:r>
            <a:r>
              <a:rPr lang="en-US" sz="2000" dirty="0" smtClean="0">
                <a:cs typeface="Times New Roman" panose="02020603050405020304" pitchFamily="18" charset="0"/>
              </a:rPr>
              <a:t>stop that</a:t>
            </a:r>
            <a:r>
              <a:rPr lang="en-US" sz="2000" dirty="0">
                <a:cs typeface="Times New Roman" panose="02020603050405020304" pitchFamily="18" charset="0"/>
              </a:rPr>
              <a:t>!?: The </a:t>
            </a:r>
            <a:r>
              <a:rPr lang="en-US" sz="2000" dirty="0" smtClean="0">
                <a:cs typeface="Times New Roman" panose="02020603050405020304" pitchFamily="18" charset="0"/>
              </a:rPr>
              <a:t>relationship           </a:t>
            </a:r>
          </a:p>
          <a:p>
            <a:r>
              <a:rPr lang="en-US" sz="2000" dirty="0">
                <a:cs typeface="Times New Roman" panose="02020603050405020304" pitchFamily="18" charset="0"/>
              </a:rPr>
              <a:t> </a:t>
            </a:r>
            <a:r>
              <a:rPr lang="en-US" sz="2000" dirty="0" smtClean="0">
                <a:cs typeface="Times New Roman" panose="02020603050405020304" pitchFamily="18" charset="0"/>
              </a:rPr>
              <a:t>    between counterproductive </a:t>
            </a:r>
            <a:r>
              <a:rPr lang="en-US" sz="2000" dirty="0">
                <a:cs typeface="Times New Roman" panose="02020603050405020304" pitchFamily="18" charset="0"/>
              </a:rPr>
              <a:t>meeting behaviors, employee voice</a:t>
            </a:r>
            <a:r>
              <a:rPr lang="en-US" sz="2000" dirty="0" smtClean="0">
                <a:cs typeface="Times New Roman" panose="02020603050405020304" pitchFamily="18" charset="0"/>
              </a:rPr>
              <a:t>, and trust</a:t>
            </a:r>
            <a:r>
              <a:rPr lang="en-US" sz="2000" dirty="0">
                <a:cs typeface="Times New Roman" panose="02020603050405020304" pitchFamily="18" charset="0"/>
              </a:rPr>
              <a:t>. </a:t>
            </a:r>
            <a:r>
              <a:rPr lang="en-US" sz="2000" i="1" dirty="0">
                <a:cs typeface="Times New Roman" panose="02020603050405020304" pitchFamily="18" charset="0"/>
              </a:rPr>
              <a:t>Journal of Management Development</a:t>
            </a:r>
            <a:r>
              <a:rPr lang="en-US" sz="2000" dirty="0">
                <a:cs typeface="Times New Roman" panose="02020603050405020304" pitchFamily="18" charset="0"/>
              </a:rPr>
              <a:t>, </a:t>
            </a:r>
            <a:r>
              <a:rPr lang="en-US" sz="2000" i="1" dirty="0">
                <a:cs typeface="Times New Roman" panose="02020603050405020304" pitchFamily="18" charset="0"/>
              </a:rPr>
              <a:t>34</a:t>
            </a:r>
            <a:r>
              <a:rPr lang="en-US" sz="2000" dirty="0">
                <a:cs typeface="Times New Roman" panose="02020603050405020304" pitchFamily="18" charset="0"/>
              </a:rPr>
              <a:t>,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1272-1287. doi:10.1108/JMD-02-2015-0032</a:t>
            </a:r>
          </a:p>
          <a:p>
            <a:r>
              <a:rPr lang="en-US" sz="2000" dirty="0" err="1">
                <a:cs typeface="Times New Roman" panose="02020603050405020304" pitchFamily="18" charset="0"/>
              </a:rPr>
              <a:t>Kauffeld</a:t>
            </a:r>
            <a:r>
              <a:rPr lang="en-US" sz="2000" dirty="0">
                <a:cs typeface="Times New Roman" panose="02020603050405020304" pitchFamily="18" charset="0"/>
              </a:rPr>
              <a:t>, S., &amp; Lehmann-</a:t>
            </a:r>
            <a:r>
              <a:rPr lang="en-US" sz="2000" dirty="0" err="1">
                <a:cs typeface="Times New Roman" panose="02020603050405020304" pitchFamily="18" charset="0"/>
              </a:rPr>
              <a:t>Willenbrock</a:t>
            </a:r>
            <a:r>
              <a:rPr lang="en-US" sz="2000" dirty="0">
                <a:cs typeface="Times New Roman" panose="02020603050405020304" pitchFamily="18" charset="0"/>
              </a:rPr>
              <a:t>, N. (2012). Meetings matter: </a:t>
            </a:r>
            <a:r>
              <a:rPr lang="en-US" sz="2000" dirty="0" smtClean="0">
                <a:cs typeface="Times New Roman" panose="02020603050405020304" pitchFamily="18" charset="0"/>
              </a:rPr>
              <a:t>Effects of </a:t>
            </a:r>
            <a:r>
              <a:rPr lang="en-US" sz="2000" dirty="0">
                <a:cs typeface="Times New Roman" panose="02020603050405020304" pitchFamily="18" charset="0"/>
              </a:rPr>
              <a:t>team meetings </a:t>
            </a:r>
            <a:r>
              <a:rPr lang="en-US" sz="2000" dirty="0" smtClean="0">
                <a:cs typeface="Times New Roman" panose="02020603050405020304" pitchFamily="18" charset="0"/>
              </a:rPr>
              <a:t>on team and </a:t>
            </a:r>
            <a:r>
              <a:rPr lang="en-US" sz="2000" dirty="0">
                <a:cs typeface="Times New Roman" panose="02020603050405020304" pitchFamily="18" charset="0"/>
              </a:rPr>
              <a:t>organizational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success</a:t>
            </a:r>
            <a:r>
              <a:rPr lang="en-US" sz="2000" dirty="0">
                <a:cs typeface="Times New Roman" panose="02020603050405020304" pitchFamily="18" charset="0"/>
              </a:rPr>
              <a:t>. </a:t>
            </a:r>
            <a:r>
              <a:rPr lang="en-US" sz="2000" i="1" dirty="0">
                <a:cs typeface="Times New Roman" panose="02020603050405020304" pitchFamily="18" charset="0"/>
              </a:rPr>
              <a:t>Small Group </a:t>
            </a:r>
            <a:r>
              <a:rPr lang="en-US" sz="2000" i="1" dirty="0" smtClean="0">
                <a:cs typeface="Times New Roman" panose="02020603050405020304" pitchFamily="18" charset="0"/>
              </a:rPr>
              <a:t>Research</a:t>
            </a:r>
            <a:r>
              <a:rPr lang="en-US" sz="2000" dirty="0">
                <a:cs typeface="Times New Roman" panose="02020603050405020304" pitchFamily="18" charset="0"/>
              </a:rPr>
              <a:t>, </a:t>
            </a:r>
            <a:r>
              <a:rPr lang="en-US" sz="2000" i="1" dirty="0">
                <a:cs typeface="Times New Roman" panose="02020603050405020304" pitchFamily="18" charset="0"/>
              </a:rPr>
              <a:t>43</a:t>
            </a:r>
            <a:r>
              <a:rPr lang="en-US" sz="2000" dirty="0">
                <a:cs typeface="Times New Roman" panose="02020603050405020304" pitchFamily="18" charset="0"/>
              </a:rPr>
              <a:t>, 130-158. </a:t>
            </a:r>
            <a:r>
              <a:rPr lang="en-US" sz="2000" dirty="0" smtClean="0">
                <a:cs typeface="Times New Roman" panose="02020603050405020304" pitchFamily="18" charset="0"/>
              </a:rPr>
              <a:t>doi:10.1177/1046496411429599</a:t>
            </a:r>
          </a:p>
          <a:p>
            <a:r>
              <a:rPr lang="en-US" sz="2000" dirty="0" err="1">
                <a:cs typeface="Times New Roman" panose="02020603050405020304" pitchFamily="18" charset="0"/>
              </a:rPr>
              <a:t>Luyckx</a:t>
            </a:r>
            <a:r>
              <a:rPr lang="en-US" sz="2000" dirty="0">
                <a:cs typeface="Times New Roman" panose="02020603050405020304" pitchFamily="18" charset="0"/>
              </a:rPr>
              <a:t>, K., </a:t>
            </a:r>
            <a:r>
              <a:rPr lang="en-US" sz="2000" dirty="0" err="1">
                <a:cs typeface="Times New Roman" panose="02020603050405020304" pitchFamily="18" charset="0"/>
              </a:rPr>
              <a:t>Teppers</a:t>
            </a:r>
            <a:r>
              <a:rPr lang="en-US" sz="2000" dirty="0">
                <a:cs typeface="Times New Roman" panose="02020603050405020304" pitchFamily="18" charset="0"/>
              </a:rPr>
              <a:t>, E., </a:t>
            </a:r>
            <a:r>
              <a:rPr lang="en-US" sz="2000" dirty="0" err="1">
                <a:cs typeface="Times New Roman" panose="02020603050405020304" pitchFamily="18" charset="0"/>
              </a:rPr>
              <a:t>Klimstra</a:t>
            </a:r>
            <a:r>
              <a:rPr lang="en-US" sz="2000" dirty="0">
                <a:cs typeface="Times New Roman" panose="02020603050405020304" pitchFamily="18" charset="0"/>
              </a:rPr>
              <a:t>, T. A., &amp; </a:t>
            </a:r>
            <a:r>
              <a:rPr lang="en-US" sz="2000" dirty="0" err="1">
                <a:cs typeface="Times New Roman" panose="02020603050405020304" pitchFamily="18" charset="0"/>
              </a:rPr>
              <a:t>Rassart</a:t>
            </a:r>
            <a:r>
              <a:rPr lang="en-US" sz="2000" dirty="0">
                <a:cs typeface="Times New Roman" panose="02020603050405020304" pitchFamily="18" charset="0"/>
              </a:rPr>
              <a:t>, J. (2014). Identity </a:t>
            </a:r>
            <a:r>
              <a:rPr lang="en-US" sz="2000" dirty="0" smtClean="0">
                <a:cs typeface="Times New Roman" panose="02020603050405020304" pitchFamily="18" charset="0"/>
              </a:rPr>
              <a:t>processes </a:t>
            </a:r>
            <a:r>
              <a:rPr lang="en-US" sz="2000" dirty="0">
                <a:cs typeface="Times New Roman" panose="02020603050405020304" pitchFamily="18" charset="0"/>
              </a:rPr>
              <a:t>and personality </a:t>
            </a:r>
            <a:r>
              <a:rPr lang="en-US" sz="2000" dirty="0" smtClean="0">
                <a:cs typeface="Times New Roman" panose="02020603050405020304" pitchFamily="18" charset="0"/>
              </a:rPr>
              <a:t>traits and </a:t>
            </a:r>
            <a:r>
              <a:rPr lang="en-US" sz="2000" dirty="0">
                <a:cs typeface="Times New Roman" panose="02020603050405020304" pitchFamily="18" charset="0"/>
              </a:rPr>
              <a:t>types in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adolescence: Directionality of </a:t>
            </a:r>
            <a:r>
              <a:rPr lang="en-US" sz="2000" dirty="0">
                <a:cs typeface="Times New Roman" panose="02020603050405020304" pitchFamily="18" charset="0"/>
              </a:rPr>
              <a:t>effects and </a:t>
            </a:r>
            <a:r>
              <a:rPr lang="en-US" sz="2000" dirty="0" smtClean="0">
                <a:cs typeface="Times New Roman" panose="02020603050405020304" pitchFamily="18" charset="0"/>
              </a:rPr>
              <a:t>developmental trajectories</a:t>
            </a:r>
            <a:r>
              <a:rPr lang="en-US" sz="2000" dirty="0">
                <a:cs typeface="Times New Roman" panose="02020603050405020304" pitchFamily="18" charset="0"/>
              </a:rPr>
              <a:t>. </a:t>
            </a:r>
            <a:r>
              <a:rPr lang="en-US" sz="2000" i="1" dirty="0">
                <a:cs typeface="Times New Roman" panose="02020603050405020304" pitchFamily="18" charset="0"/>
              </a:rPr>
              <a:t>Developmental </a:t>
            </a:r>
            <a:r>
              <a:rPr lang="en-US" sz="2000" i="1" dirty="0" smtClean="0">
                <a:cs typeface="Times New Roman" panose="02020603050405020304" pitchFamily="18" charset="0"/>
              </a:rPr>
              <a:t>Psychology</a:t>
            </a:r>
            <a:r>
              <a:rPr lang="en-US" sz="2000" dirty="0">
                <a:cs typeface="Times New Roman" panose="02020603050405020304" pitchFamily="18" charset="0"/>
              </a:rPr>
              <a:t>, </a:t>
            </a:r>
            <a:r>
              <a:rPr lang="en-US" sz="2000" i="1" dirty="0">
                <a:cs typeface="Times New Roman" panose="02020603050405020304" pitchFamily="18" charset="0"/>
              </a:rPr>
              <a:t>50</a:t>
            </a:r>
            <a:r>
              <a:rPr lang="en-US" sz="2000" dirty="0">
                <a:cs typeface="Times New Roman" panose="02020603050405020304" pitchFamily="18" charset="0"/>
              </a:rPr>
              <a:t>, 2144-2153.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doi:10.1037/a0037256</a:t>
            </a:r>
            <a:endParaRPr lang="en-US" sz="2000" dirty="0">
              <a:cs typeface="Times New Roman" panose="02020603050405020304" pitchFamily="18" charset="0"/>
            </a:endParaRPr>
          </a:p>
          <a:p>
            <a:r>
              <a:rPr lang="en-US" sz="2000" dirty="0">
                <a:cs typeface="Times New Roman" panose="02020603050405020304" pitchFamily="18" charset="0"/>
              </a:rPr>
              <a:t>Minton, E., </a:t>
            </a:r>
            <a:r>
              <a:rPr lang="en-US" sz="2000" dirty="0" err="1">
                <a:cs typeface="Times New Roman" panose="02020603050405020304" pitchFamily="18" charset="0"/>
              </a:rPr>
              <a:t>Gurel-Atay</a:t>
            </a:r>
            <a:r>
              <a:rPr lang="en-US" sz="2000" dirty="0">
                <a:cs typeface="Times New Roman" panose="02020603050405020304" pitchFamily="18" charset="0"/>
              </a:rPr>
              <a:t>, E., </a:t>
            </a:r>
            <a:r>
              <a:rPr lang="en-US" sz="2000" dirty="0" err="1">
                <a:cs typeface="Times New Roman" panose="02020603050405020304" pitchFamily="18" charset="0"/>
              </a:rPr>
              <a:t>Kahle</a:t>
            </a:r>
            <a:r>
              <a:rPr lang="en-US" sz="2000" dirty="0">
                <a:cs typeface="Times New Roman" panose="02020603050405020304" pitchFamily="18" charset="0"/>
              </a:rPr>
              <a:t>, L., &amp; Ring, K. (2013). Comparing data collection </a:t>
            </a:r>
            <a:r>
              <a:rPr lang="en-US" sz="2000" dirty="0" smtClean="0">
                <a:cs typeface="Times New Roman" panose="02020603050405020304" pitchFamily="18" charset="0"/>
              </a:rPr>
              <a:t>alternatives: Amazon </a:t>
            </a:r>
            <a:r>
              <a:rPr lang="en-US" sz="2000" dirty="0" err="1">
                <a:cs typeface="Times New Roman" panose="02020603050405020304" pitchFamily="18" charset="0"/>
              </a:rPr>
              <a:t>Mturk</a:t>
            </a:r>
            <a:r>
              <a:rPr lang="en-US" sz="2000" dirty="0">
                <a:cs typeface="Times New Roman" panose="02020603050405020304" pitchFamily="18" charset="0"/>
              </a:rPr>
              <a:t>, college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students</a:t>
            </a:r>
            <a:r>
              <a:rPr lang="en-US" sz="2000" dirty="0">
                <a:cs typeface="Times New Roman" panose="02020603050405020304" pitchFamily="18" charset="0"/>
              </a:rPr>
              <a:t>, and secondary data analysis. </a:t>
            </a:r>
            <a:r>
              <a:rPr lang="en-US" sz="2000" i="1" dirty="0">
                <a:cs typeface="Times New Roman" panose="02020603050405020304" pitchFamily="18" charset="0"/>
              </a:rPr>
              <a:t>AMA Winter </a:t>
            </a:r>
            <a:r>
              <a:rPr lang="en-US" sz="2000" i="1" dirty="0" smtClean="0">
                <a:cs typeface="Times New Roman" panose="02020603050405020304" pitchFamily="18" charset="0"/>
              </a:rPr>
              <a:t>Educators</a:t>
            </a:r>
            <a:r>
              <a:rPr lang="en-US" sz="2000" i="1" dirty="0">
                <a:cs typeface="Times New Roman" panose="02020603050405020304" pitchFamily="18" charset="0"/>
              </a:rPr>
              <a:t>' </a:t>
            </a:r>
            <a:r>
              <a:rPr lang="en-US" sz="2000" i="1" dirty="0" smtClean="0">
                <a:cs typeface="Times New Roman" panose="02020603050405020304" pitchFamily="18" charset="0"/>
              </a:rPr>
              <a:t>Conference </a:t>
            </a:r>
            <a:r>
              <a:rPr lang="en-US" sz="2000" i="1" dirty="0">
                <a:cs typeface="Times New Roman" panose="02020603050405020304" pitchFamily="18" charset="0"/>
              </a:rPr>
              <a:t>Proceedings</a:t>
            </a:r>
            <a:r>
              <a:rPr lang="en-US" sz="2000" dirty="0">
                <a:cs typeface="Times New Roman" panose="02020603050405020304" pitchFamily="18" charset="0"/>
              </a:rPr>
              <a:t>, </a:t>
            </a:r>
            <a:r>
              <a:rPr lang="en-US" sz="2000" i="1" dirty="0">
                <a:cs typeface="Times New Roman" panose="02020603050405020304" pitchFamily="18" charset="0"/>
              </a:rPr>
              <a:t>24, </a:t>
            </a:r>
            <a:r>
              <a:rPr lang="en-US" sz="2000" dirty="0">
                <a:cs typeface="Times New Roman" panose="02020603050405020304" pitchFamily="18" charset="0"/>
              </a:rPr>
              <a:t>36-37</a:t>
            </a:r>
            <a:r>
              <a:rPr lang="en-US" sz="2000" dirty="0" smtClean="0">
                <a:cs typeface="Times New Roman" panose="02020603050405020304" pitchFamily="18" charset="0"/>
              </a:rPr>
              <a:t>.</a:t>
            </a:r>
          </a:p>
          <a:p>
            <a:r>
              <a:rPr lang="en-US" sz="2000" dirty="0">
                <a:cs typeface="Times New Roman" panose="02020603050405020304" pitchFamily="18" charset="0"/>
              </a:rPr>
              <a:t>Simons, D. J., &amp; </a:t>
            </a:r>
            <a:r>
              <a:rPr lang="en-US" sz="2000" dirty="0" err="1">
                <a:cs typeface="Times New Roman" panose="02020603050405020304" pitchFamily="18" charset="0"/>
              </a:rPr>
              <a:t>Chabris</a:t>
            </a:r>
            <a:r>
              <a:rPr lang="en-US" sz="2000" dirty="0">
                <a:cs typeface="Times New Roman" panose="02020603050405020304" pitchFamily="18" charset="0"/>
              </a:rPr>
              <a:t>, C. F. (2011). What people believe about how memory works: A </a:t>
            </a:r>
            <a:r>
              <a:rPr lang="en-US" sz="2000" dirty="0" smtClean="0">
                <a:cs typeface="Times New Roman" panose="02020603050405020304" pitchFamily="18" charset="0"/>
              </a:rPr>
              <a:t>representative </a:t>
            </a:r>
            <a:r>
              <a:rPr lang="en-US" sz="2000" dirty="0">
                <a:cs typeface="Times New Roman" panose="02020603050405020304" pitchFamily="18" charset="0"/>
              </a:rPr>
              <a:t>survey of the U.S. </a:t>
            </a:r>
            <a:endParaRPr lang="en-US" sz="2000" dirty="0" smtClean="0">
              <a:cs typeface="Times New Roman" panose="02020603050405020304" pitchFamily="18" charset="0"/>
            </a:endParaRPr>
          </a:p>
          <a:p>
            <a:r>
              <a:rPr lang="en-US" sz="2000" dirty="0">
                <a:cs typeface="Times New Roman" panose="02020603050405020304" pitchFamily="18" charset="0"/>
              </a:rPr>
              <a:t> </a:t>
            </a:r>
            <a:r>
              <a:rPr lang="en-US" sz="2000" dirty="0" smtClean="0">
                <a:cs typeface="Times New Roman" panose="02020603050405020304" pitchFamily="18" charset="0"/>
              </a:rPr>
              <a:t>    population</a:t>
            </a:r>
            <a:r>
              <a:rPr lang="en-US" sz="2000" dirty="0">
                <a:cs typeface="Times New Roman" panose="02020603050405020304" pitchFamily="18" charset="0"/>
              </a:rPr>
              <a:t>. </a:t>
            </a:r>
            <a:r>
              <a:rPr lang="en-US" sz="2000" i="1" dirty="0" err="1">
                <a:cs typeface="Times New Roman" panose="02020603050405020304" pitchFamily="18" charset="0"/>
              </a:rPr>
              <a:t>Plos</a:t>
            </a:r>
            <a:r>
              <a:rPr lang="en-US" sz="2000" i="1" dirty="0">
                <a:cs typeface="Times New Roman" panose="02020603050405020304" pitchFamily="18" charset="0"/>
              </a:rPr>
              <a:t> ONE</a:t>
            </a:r>
            <a:r>
              <a:rPr lang="en-US" sz="2000" dirty="0">
                <a:cs typeface="Times New Roman" panose="02020603050405020304" pitchFamily="18" charset="0"/>
              </a:rPr>
              <a:t>, </a:t>
            </a:r>
            <a:r>
              <a:rPr lang="en-US" sz="2000" i="1" dirty="0">
                <a:cs typeface="Times New Roman" panose="02020603050405020304" pitchFamily="18" charset="0"/>
              </a:rPr>
              <a:t>6</a:t>
            </a:r>
            <a:r>
              <a:rPr lang="en-US" sz="2000" dirty="0">
                <a:cs typeface="Times New Roman" panose="02020603050405020304" pitchFamily="18" charset="0"/>
              </a:rPr>
              <a:t>, 1-7. </a:t>
            </a:r>
            <a:r>
              <a:rPr lang="en-US" sz="2000" dirty="0" smtClean="0">
                <a:cs typeface="Times New Roman" panose="02020603050405020304" pitchFamily="18" charset="0"/>
              </a:rPr>
              <a:t>doi:10.1371/journal.pone.0022757</a:t>
            </a:r>
            <a:endParaRPr lang="en-US" sz="2000" dirty="0">
              <a:cs typeface="Times New Roman" panose="02020603050405020304" pitchFamily="18" charset="0"/>
            </a:endParaRPr>
          </a:p>
          <a:p>
            <a:endParaRPr lang="en-US" sz="2800" dirty="0"/>
          </a:p>
          <a:p>
            <a:endParaRPr lang="en-US" sz="2500" dirty="0"/>
          </a:p>
        </p:txBody>
      </p:sp>
      <p:sp>
        <p:nvSpPr>
          <p:cNvPr id="2" name="object 2"/>
          <p:cNvSpPr txBox="1"/>
          <p:nvPr/>
        </p:nvSpPr>
        <p:spPr>
          <a:xfrm>
            <a:off x="12801600" y="3200400"/>
            <a:ext cx="18364200" cy="3527016"/>
          </a:xfrm>
          <a:prstGeom prst="rect">
            <a:avLst/>
          </a:prstGeom>
        </p:spPr>
        <p:txBody>
          <a:bodyPr vert="horz" wrap="square" lIns="0" tIns="0" rIns="0" bIns="0" rtlCol="0" anchor="ctr">
            <a:noAutofit/>
          </a:bodyPr>
          <a:lstStyle/>
          <a:p>
            <a:pPr marL="27709" marR="27709" algn="ctr">
              <a:lnSpc>
                <a:spcPct val="71400"/>
              </a:lnSpc>
              <a:spcAft>
                <a:spcPts val="600"/>
              </a:spcAft>
            </a:pPr>
            <a:r>
              <a:rPr lang="en-US" sz="6400" b="1" dirty="0">
                <a:solidFill>
                  <a:srgbClr val="D6181F"/>
                </a:solidFill>
                <a:latin typeface="Times New Roman"/>
                <a:cs typeface="Times New Roman"/>
              </a:rPr>
              <a:t>Meeting Madness: Counterproductive Meeting Behaviors and Personality </a:t>
            </a:r>
            <a:r>
              <a:rPr lang="en-US" sz="6400" b="1" dirty="0" smtClean="0">
                <a:solidFill>
                  <a:srgbClr val="D6181F"/>
                </a:solidFill>
                <a:latin typeface="Times New Roman"/>
                <a:cs typeface="Times New Roman"/>
              </a:rPr>
              <a:t>Traits</a:t>
            </a:r>
          </a:p>
          <a:p>
            <a:pPr marL="27709" marR="27709" algn="ctr">
              <a:lnSpc>
                <a:spcPct val="71400"/>
              </a:lnSpc>
              <a:spcAft>
                <a:spcPts val="600"/>
              </a:spcAft>
            </a:pPr>
            <a:endParaRPr lang="en-US" sz="800" dirty="0" smtClean="0">
              <a:solidFill>
                <a:prstClr val="black"/>
              </a:solidFill>
              <a:latin typeface="Times New Roman"/>
              <a:cs typeface="Times New Roman"/>
            </a:endParaRPr>
          </a:p>
          <a:p>
            <a:pPr algn="ctr">
              <a:lnSpc>
                <a:spcPts val="1636"/>
              </a:lnSpc>
              <a:spcBef>
                <a:spcPts val="1837"/>
              </a:spcBef>
              <a:spcAft>
                <a:spcPts val="3000"/>
              </a:spcAft>
            </a:pPr>
            <a:r>
              <a:rPr lang="en-US" sz="5400" dirty="0" smtClean="0">
                <a:solidFill>
                  <a:prstClr val="black"/>
                </a:solidFill>
                <a:latin typeface="Times New Roman"/>
                <a:cs typeface="Times New Roman"/>
              </a:rPr>
              <a:t>Kathleen </a:t>
            </a:r>
            <a:r>
              <a:rPr lang="en-US" sz="5400" dirty="0" err="1" smtClean="0">
                <a:solidFill>
                  <a:prstClr val="black"/>
                </a:solidFill>
                <a:latin typeface="Times New Roman"/>
                <a:cs typeface="Times New Roman"/>
              </a:rPr>
              <a:t>Stibbs</a:t>
            </a:r>
            <a:r>
              <a:rPr lang="en-US" sz="5400" dirty="0" smtClean="0">
                <a:solidFill>
                  <a:prstClr val="black"/>
                </a:solidFill>
                <a:latin typeface="Times New Roman"/>
                <a:cs typeface="Times New Roman"/>
              </a:rPr>
              <a:t>, Michael Yoerger, John Crowe, &amp; Joseph Allen</a:t>
            </a:r>
          </a:p>
          <a:p>
            <a:pPr algn="ctr">
              <a:lnSpc>
                <a:spcPts val="1636"/>
              </a:lnSpc>
              <a:spcBef>
                <a:spcPts val="37"/>
              </a:spcBef>
              <a:spcAft>
                <a:spcPts val="2400"/>
              </a:spcAft>
            </a:pPr>
            <a:r>
              <a:rPr lang="en-US" sz="4400" dirty="0" smtClean="0">
                <a:solidFill>
                  <a:prstClr val="black"/>
                </a:solidFill>
                <a:latin typeface="Times New Roman"/>
                <a:cs typeface="Times New Roman"/>
              </a:rPr>
              <a:t>University of Nebraska at Omaha</a:t>
            </a:r>
            <a:endParaRPr lang="en-US" sz="4400" dirty="0">
              <a:solidFill>
                <a:prstClr val="black"/>
              </a:solidFill>
              <a:latin typeface="Times New Roman"/>
              <a:cs typeface="Times New Roman"/>
            </a:endParaRPr>
          </a:p>
        </p:txBody>
      </p:sp>
      <p:sp>
        <p:nvSpPr>
          <p:cNvPr id="19" name="object 19"/>
          <p:cNvSpPr/>
          <p:nvPr/>
        </p:nvSpPr>
        <p:spPr>
          <a:xfrm>
            <a:off x="3733800" y="3963435"/>
            <a:ext cx="7025747" cy="2485089"/>
          </a:xfrm>
          <a:prstGeom prst="rect">
            <a:avLst/>
          </a:prstGeom>
          <a:blipFill>
            <a:blip r:embed="rId3" cstate="print"/>
            <a:stretch>
              <a:fillRect/>
            </a:stretch>
          </a:blipFill>
        </p:spPr>
        <p:txBody>
          <a:bodyPr wrap="square" lIns="0" tIns="0" rIns="0" bIns="0" rtlCol="0">
            <a:noAutofit/>
          </a:bodyPr>
          <a:lstStyle/>
          <a:p>
            <a:endParaRPr sz="8572"/>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74000" y="3871506"/>
            <a:ext cx="6569884" cy="2685202"/>
          </a:xfrm>
          <a:prstGeom prst="rect">
            <a:avLst/>
          </a:prstGeom>
        </p:spPr>
      </p:pic>
      <p:sp>
        <p:nvSpPr>
          <p:cNvPr id="58" name="object 12"/>
          <p:cNvSpPr/>
          <p:nvPr/>
        </p:nvSpPr>
        <p:spPr>
          <a:xfrm>
            <a:off x="1195512" y="17983200"/>
            <a:ext cx="13930194" cy="140970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solidFill>
            <a:schemeClr val="bg1">
              <a:lumMod val="85000"/>
            </a:schemeClr>
          </a:solidFill>
          <a:ln/>
        </p:spPr>
        <p:style>
          <a:lnRef idx="2">
            <a:schemeClr val="accent2"/>
          </a:lnRef>
          <a:fillRef idx="1">
            <a:schemeClr val="lt1"/>
          </a:fillRef>
          <a:effectRef idx="0">
            <a:schemeClr val="accent2"/>
          </a:effectRef>
          <a:fontRef idx="minor">
            <a:schemeClr val="dk1"/>
          </a:fontRef>
        </p:style>
        <p:txBody>
          <a:bodyPr wrap="square" lIns="0" tIns="0" rIns="0" bIns="0" rtlCol="0">
            <a:noAutofit/>
          </a:bodyPr>
          <a:lstStyle/>
          <a:p>
            <a:endParaRPr lang="en-US" sz="3200" dirty="0" smtClean="0"/>
          </a:p>
        </p:txBody>
      </p:sp>
      <p:sp>
        <p:nvSpPr>
          <p:cNvPr id="38" name="TextBox 37"/>
          <p:cNvSpPr txBox="1"/>
          <p:nvPr/>
        </p:nvSpPr>
        <p:spPr>
          <a:xfrm>
            <a:off x="1676400" y="18440400"/>
            <a:ext cx="12954000" cy="12988173"/>
          </a:xfrm>
          <a:prstGeom prst="rect">
            <a:avLst/>
          </a:prstGeom>
          <a:noFill/>
        </p:spPr>
        <p:txBody>
          <a:bodyPr wrap="square" rtlCol="0">
            <a:spAutoFit/>
          </a:bodyPr>
          <a:lstStyle/>
          <a:p>
            <a:pPr marL="457200" indent="-457200">
              <a:buFont typeface="Arial"/>
              <a:buChar char="•"/>
            </a:pPr>
            <a:r>
              <a:rPr lang="en-US" sz="3600" dirty="0"/>
              <a:t>When used effectively, meetings serve as an invaluable opportunity for coworkers to achieve organizational objectives. </a:t>
            </a:r>
          </a:p>
          <a:p>
            <a:pPr marL="457200" indent="-457200">
              <a:buFont typeface="Arial"/>
              <a:buChar char="•"/>
            </a:pPr>
            <a:endParaRPr lang="en-US" sz="2000" dirty="0"/>
          </a:p>
          <a:p>
            <a:pPr marL="457200" indent="-457200">
              <a:buFont typeface="Arial"/>
              <a:buChar char="•"/>
            </a:pPr>
            <a:r>
              <a:rPr lang="en-US" sz="3600" dirty="0"/>
              <a:t>However, they can be a source of frustration and stress among employees if they are not run properly.</a:t>
            </a:r>
          </a:p>
          <a:p>
            <a:endParaRPr lang="en-US" sz="2000" dirty="0"/>
          </a:p>
          <a:p>
            <a:pPr marL="457200" indent="-457200">
              <a:buFont typeface="Arial"/>
              <a:buChar char="•"/>
            </a:pPr>
            <a:r>
              <a:rPr lang="en-US" sz="3600" dirty="0"/>
              <a:t>In an attempt to understand the sources of meeting frustration and stress, we focused our attention on meeting professionalism. </a:t>
            </a:r>
          </a:p>
          <a:p>
            <a:endParaRPr lang="en-US" sz="2000" dirty="0"/>
          </a:p>
          <a:p>
            <a:pPr marL="457200" indent="-457200">
              <a:buFont typeface="Arial"/>
              <a:buChar char="•"/>
            </a:pPr>
            <a:r>
              <a:rPr lang="en-US" sz="3600" dirty="0"/>
              <a:t>Meeting professionalism may be described as the degree to which meeting attendees show consideration for the interests of others, approach their responsibilities with professionalism, respond constructively and caringly when problems are shared, and demonstrate that others can rely on them. </a:t>
            </a:r>
          </a:p>
          <a:p>
            <a:pPr marL="457200" indent="-457200">
              <a:buFont typeface="Arial"/>
              <a:buChar char="•"/>
            </a:pPr>
            <a:endParaRPr lang="en-US" sz="2000" dirty="0"/>
          </a:p>
          <a:p>
            <a:pPr marL="457200" indent="-457200">
              <a:buFont typeface="Arial"/>
              <a:buChar char="•"/>
            </a:pPr>
            <a:r>
              <a:rPr lang="en-US" sz="3600" dirty="0"/>
              <a:t>In addition to examining the impact of meeting professionalism on stress, we also investigated how an individual’s degree of negative affectivity can influence the relationship. </a:t>
            </a:r>
          </a:p>
          <a:p>
            <a:endParaRPr lang="en-US" sz="1500" dirty="0" smtClean="0"/>
          </a:p>
          <a:p>
            <a:r>
              <a:rPr lang="en-US" sz="3600" i="1" dirty="0"/>
              <a:t>Hypothesis 1</a:t>
            </a:r>
            <a:r>
              <a:rPr lang="en-US" sz="3600" dirty="0"/>
              <a:t>: Meeting professionalism is negatively related to meeting frustration/stress</a:t>
            </a:r>
            <a:r>
              <a:rPr lang="en-US" sz="3600" dirty="0" smtClean="0"/>
              <a:t>.</a:t>
            </a:r>
          </a:p>
          <a:p>
            <a:endParaRPr lang="en-US" sz="1500" i="1" dirty="0" smtClean="0"/>
          </a:p>
          <a:p>
            <a:r>
              <a:rPr lang="en-US" sz="3600" i="1" dirty="0" smtClean="0"/>
              <a:t>Hypothesis </a:t>
            </a:r>
            <a:r>
              <a:rPr lang="en-US" sz="3600" i="1" dirty="0"/>
              <a:t>2</a:t>
            </a:r>
            <a:r>
              <a:rPr lang="en-US" sz="3600" dirty="0"/>
              <a:t>: The negative relationship between meeting professionalism and meeting frustration/stress will be moderated by negative affectivity, such that the negative relationship is stronger when negative affectivity is high. </a:t>
            </a:r>
          </a:p>
          <a:p>
            <a:endParaRPr lang="en-US" sz="800" dirty="0"/>
          </a:p>
        </p:txBody>
      </p:sp>
      <p:sp>
        <p:nvSpPr>
          <p:cNvPr id="40" name="TextBox 39"/>
          <p:cNvSpPr txBox="1"/>
          <p:nvPr/>
        </p:nvSpPr>
        <p:spPr>
          <a:xfrm>
            <a:off x="18745200" y="22479000"/>
            <a:ext cx="6096000" cy="1838811"/>
          </a:xfrm>
          <a:prstGeom prst="rect">
            <a:avLst/>
          </a:prstGeom>
          <a:noFill/>
        </p:spPr>
        <p:txBody>
          <a:bodyPr wrap="square" rtlCol="0">
            <a:spAutoFit/>
          </a:bodyPr>
          <a:lstStyle/>
          <a:p>
            <a:pPr algn="ctr"/>
            <a:r>
              <a:rPr lang="en-US" sz="7420" b="1" spc="33" dirty="0" smtClean="0">
                <a:solidFill>
                  <a:srgbClr val="D6181F"/>
                </a:solidFill>
                <a:latin typeface="Times New Roman"/>
                <a:cs typeface="Times New Roman"/>
              </a:rPr>
              <a:t>Results</a:t>
            </a:r>
            <a:endParaRPr lang="en-US" sz="7420" dirty="0">
              <a:latin typeface="Times New Roman"/>
              <a:cs typeface="Times New Roman"/>
            </a:endParaRPr>
          </a:p>
          <a:p>
            <a:endParaRPr lang="en-US" dirty="0"/>
          </a:p>
        </p:txBody>
      </p:sp>
      <p:pic>
        <p:nvPicPr>
          <p:cNvPr id="41" name="Picture 40" descr="C:\Users\michael.yoerger\Downloads\Moderation - New Page.png"/>
          <p:cNvPicPr/>
          <p:nvPr/>
        </p:nvPicPr>
        <p:blipFill rotWithShape="1">
          <a:blip r:embed="rId5">
            <a:extLst>
              <a:ext uri="{28A0092B-C50C-407E-A947-70E740481C1C}">
                <a14:useLocalDpi xmlns:a14="http://schemas.microsoft.com/office/drawing/2010/main" val="0"/>
              </a:ext>
            </a:extLst>
          </a:blip>
          <a:srcRect l="17319" t="5577" r="28639" b="78066"/>
          <a:stretch/>
        </p:blipFill>
        <p:spPr bwMode="auto">
          <a:xfrm>
            <a:off x="16154400" y="14020800"/>
            <a:ext cx="11658600" cy="5105401"/>
          </a:xfrm>
          <a:prstGeom prst="rect">
            <a:avLst/>
          </a:prstGeom>
          <a:noFill/>
          <a:ln>
            <a:noFill/>
          </a:ln>
          <a:extLst>
            <a:ext uri="{53640926-AAD7-44d8-BBD7-CCE9431645EC}">
              <a14:shadowObscured xmlns="" xmlns:a14="http://schemas.microsoft.com/office/drawing/2010/main"/>
            </a:ext>
          </a:extLst>
        </p:spPr>
      </p:pic>
      <p:sp>
        <p:nvSpPr>
          <p:cNvPr id="52" name="object 12"/>
          <p:cNvSpPr/>
          <p:nvPr/>
        </p:nvSpPr>
        <p:spPr>
          <a:xfrm>
            <a:off x="15925800" y="19659600"/>
            <a:ext cx="12420600" cy="2514600"/>
          </a:xfrm>
          <a:custGeom>
            <a:avLst/>
            <a:gdLst/>
            <a:ahLst/>
            <a:cxnLst/>
            <a:rect l="l" t="t" r="r" b="b"/>
            <a:pathLst>
              <a:path w="6022729" h="2236548">
                <a:moveTo>
                  <a:pt x="261739" y="0"/>
                </a:moveTo>
                <a:lnTo>
                  <a:pt x="190799" y="261"/>
                </a:lnTo>
                <a:lnTo>
                  <a:pt x="133994" y="2094"/>
                </a:lnTo>
                <a:lnTo>
                  <a:pt x="89755" y="7067"/>
                </a:lnTo>
                <a:lnTo>
                  <a:pt x="43519" y="23853"/>
                </a:lnTo>
                <a:lnTo>
                  <a:pt x="16720" y="56542"/>
                </a:lnTo>
                <a:lnTo>
                  <a:pt x="4057" y="110435"/>
                </a:lnTo>
                <a:lnTo>
                  <a:pt x="850" y="160760"/>
                </a:lnTo>
                <a:lnTo>
                  <a:pt x="0" y="224436"/>
                </a:lnTo>
                <a:lnTo>
                  <a:pt x="0" y="2012144"/>
                </a:lnTo>
                <a:lnTo>
                  <a:pt x="850" y="2075820"/>
                </a:lnTo>
                <a:lnTo>
                  <a:pt x="4057" y="2126146"/>
                </a:lnTo>
                <a:lnTo>
                  <a:pt x="11190" y="2164692"/>
                </a:lnTo>
                <a:lnTo>
                  <a:pt x="32688" y="2203859"/>
                </a:lnTo>
                <a:lnTo>
                  <a:pt x="71856" y="2225357"/>
                </a:lnTo>
                <a:lnTo>
                  <a:pt x="110402" y="2232490"/>
                </a:lnTo>
                <a:lnTo>
                  <a:pt x="160728" y="2235697"/>
                </a:lnTo>
                <a:lnTo>
                  <a:pt x="224404" y="2236548"/>
                </a:lnTo>
                <a:lnTo>
                  <a:pt x="5798325" y="2236548"/>
                </a:lnTo>
                <a:lnTo>
                  <a:pt x="5831930" y="2236319"/>
                </a:lnTo>
                <a:lnTo>
                  <a:pt x="5888735" y="2234487"/>
                </a:lnTo>
                <a:lnTo>
                  <a:pt x="5932974" y="2229513"/>
                </a:lnTo>
                <a:lnTo>
                  <a:pt x="5979210" y="2212727"/>
                </a:lnTo>
                <a:lnTo>
                  <a:pt x="6006009" y="2180038"/>
                </a:lnTo>
                <a:lnTo>
                  <a:pt x="6018672" y="2126146"/>
                </a:lnTo>
                <a:lnTo>
                  <a:pt x="6021879" y="2075820"/>
                </a:lnTo>
                <a:lnTo>
                  <a:pt x="6022729" y="2012144"/>
                </a:lnTo>
                <a:lnTo>
                  <a:pt x="6022729" y="224436"/>
                </a:lnTo>
                <a:lnTo>
                  <a:pt x="6021879" y="160760"/>
                </a:lnTo>
                <a:lnTo>
                  <a:pt x="6018672" y="110435"/>
                </a:lnTo>
                <a:lnTo>
                  <a:pt x="6011539" y="71889"/>
                </a:lnTo>
                <a:lnTo>
                  <a:pt x="5990041" y="32721"/>
                </a:lnTo>
                <a:lnTo>
                  <a:pt x="5950873" y="11223"/>
                </a:lnTo>
                <a:lnTo>
                  <a:pt x="5912327" y="4090"/>
                </a:lnTo>
                <a:lnTo>
                  <a:pt x="5862001" y="883"/>
                </a:lnTo>
                <a:lnTo>
                  <a:pt x="261739" y="0"/>
                </a:lnTo>
                <a:close/>
              </a:path>
            </a:pathLst>
          </a:custGeom>
          <a:gradFill flip="none" rotWithShape="1">
            <a:gsLst>
              <a:gs pos="13000">
                <a:srgbClr val="FFFFFF"/>
              </a:gs>
              <a:gs pos="100000">
                <a:srgbClr val="A9A3A1"/>
              </a:gs>
            </a:gsLst>
            <a:lin ang="6000000" scaled="0"/>
            <a:tileRect/>
          </a:gradFill>
          <a:ln>
            <a:solidFill>
              <a:srgbClr val="D6181F"/>
            </a:solidFill>
          </a:ln>
        </p:spPr>
        <p:txBody>
          <a:bodyPr wrap="square" lIns="0" tIns="0" rIns="0" bIns="0" rtlCol="0">
            <a:noAutofit/>
          </a:bodyPr>
          <a:lstStyle/>
          <a:p>
            <a:endParaRPr sz="8572" dirty="0"/>
          </a:p>
        </p:txBody>
      </p:sp>
      <p:sp>
        <p:nvSpPr>
          <p:cNvPr id="44" name="TextBox 43"/>
          <p:cNvSpPr txBox="1"/>
          <p:nvPr/>
        </p:nvSpPr>
        <p:spPr>
          <a:xfrm>
            <a:off x="16089740" y="8991600"/>
            <a:ext cx="12332860" cy="5078313"/>
          </a:xfrm>
          <a:prstGeom prst="rect">
            <a:avLst/>
          </a:prstGeom>
          <a:noFill/>
        </p:spPr>
        <p:txBody>
          <a:bodyPr wrap="square" rtlCol="0">
            <a:spAutoFit/>
          </a:bodyPr>
          <a:lstStyle/>
          <a:p>
            <a:pPr marL="457200" lvl="0" indent="-457200">
              <a:buFont typeface="Arial"/>
              <a:buChar char="•"/>
            </a:pPr>
            <a:r>
              <a:rPr lang="en-US" sz="3600" dirty="0" smtClean="0"/>
              <a:t>Recruited </a:t>
            </a:r>
            <a:r>
              <a:rPr lang="en-US" sz="3600" dirty="0"/>
              <a:t>participants through </a:t>
            </a:r>
            <a:r>
              <a:rPr lang="en-US" sz="3600" dirty="0" smtClean="0"/>
              <a:t>the SONA research participation system.</a:t>
            </a:r>
          </a:p>
          <a:p>
            <a:pPr lvl="0"/>
            <a:endParaRPr lang="en-US" sz="1800" dirty="0"/>
          </a:p>
          <a:p>
            <a:pPr marL="457200" lvl="0" indent="-457200">
              <a:buFont typeface="Arial"/>
              <a:buChar char="•"/>
            </a:pPr>
            <a:r>
              <a:rPr lang="en-US" sz="3600" dirty="0" smtClean="0"/>
              <a:t>The </a:t>
            </a:r>
            <a:r>
              <a:rPr lang="en-US" sz="3600" dirty="0"/>
              <a:t>sample consisted of </a:t>
            </a:r>
            <a:r>
              <a:rPr lang="en-US" sz="3600" dirty="0" smtClean="0"/>
              <a:t>68 groups, consisting of between 3-6 individuals in each meeting group. </a:t>
            </a:r>
          </a:p>
          <a:p>
            <a:pPr lvl="0"/>
            <a:endParaRPr lang="en-US" sz="1800" dirty="0" smtClean="0"/>
          </a:p>
          <a:p>
            <a:pPr marL="457200" lvl="0" indent="-457200">
              <a:buFont typeface="Arial"/>
              <a:buChar char="•"/>
            </a:pPr>
            <a:r>
              <a:rPr lang="en-US" sz="3600" dirty="0" smtClean="0"/>
              <a:t>These individuals were given 25 minutes to discuss changes to the general education curriculum. </a:t>
            </a:r>
          </a:p>
          <a:p>
            <a:pPr marL="457200" lvl="0" indent="-457200">
              <a:buFont typeface="Arial"/>
              <a:buChar char="•"/>
            </a:pPr>
            <a:endParaRPr lang="en-US" sz="3200" dirty="0"/>
          </a:p>
          <a:p>
            <a:pPr lvl="0"/>
            <a:endParaRPr lang="en-US" sz="3200" dirty="0" smtClean="0"/>
          </a:p>
        </p:txBody>
      </p:sp>
      <p:sp>
        <p:nvSpPr>
          <p:cNvPr id="20" name="Rectangle 19"/>
          <p:cNvSpPr/>
          <p:nvPr/>
        </p:nvSpPr>
        <p:spPr>
          <a:xfrm>
            <a:off x="16154400" y="20040600"/>
            <a:ext cx="12115800" cy="1569660"/>
          </a:xfrm>
          <a:prstGeom prst="rect">
            <a:avLst/>
          </a:prstGeom>
        </p:spPr>
        <p:txBody>
          <a:bodyPr wrap="square">
            <a:spAutoFit/>
          </a:bodyPr>
          <a:lstStyle/>
          <a:p>
            <a:r>
              <a:rPr lang="en-US" sz="3200" i="1" dirty="0" smtClean="0"/>
              <a:t>Figure </a:t>
            </a:r>
            <a:r>
              <a:rPr lang="en-US" sz="3200" i="1" dirty="0"/>
              <a:t>1. </a:t>
            </a:r>
            <a:r>
              <a:rPr lang="en-US" sz="3200" dirty="0"/>
              <a:t>Negative affectivity moderates the relationship between meeting professionalism and meeting frustration/stress, such that the positive relationship is stronger for those high in </a:t>
            </a:r>
            <a:r>
              <a:rPr lang="en-US" sz="3200" dirty="0" smtClean="0"/>
              <a:t>negative affectivity.</a:t>
            </a:r>
            <a:endParaRPr lang="en-US" sz="3200" dirty="0"/>
          </a:p>
        </p:txBody>
      </p:sp>
      <p:graphicFrame>
        <p:nvGraphicFramePr>
          <p:cNvPr id="45" name="Chart 44"/>
          <p:cNvGraphicFramePr/>
          <p:nvPr>
            <p:extLst>
              <p:ext uri="{D42A27DB-BD31-4B8C-83A1-F6EECF244321}">
                <p14:modId xmlns:p14="http://schemas.microsoft.com/office/powerpoint/2010/main" val="3916779345"/>
              </p:ext>
            </p:extLst>
          </p:nvPr>
        </p:nvGraphicFramePr>
        <p:xfrm>
          <a:off x="30708600" y="7696200"/>
          <a:ext cx="11049000" cy="7162800"/>
        </p:xfrm>
        <a:graphic>
          <a:graphicData uri="http://schemas.openxmlformats.org/drawingml/2006/chart">
            <c:chart xmlns:c="http://schemas.openxmlformats.org/drawingml/2006/chart" xmlns:r="http://schemas.openxmlformats.org/officeDocument/2006/relationships" r:id="rId6"/>
          </a:graphicData>
        </a:graphic>
      </p:graphicFrame>
      <p:sp>
        <p:nvSpPr>
          <p:cNvPr id="47" name="TextBox 46"/>
          <p:cNvSpPr txBox="1"/>
          <p:nvPr/>
        </p:nvSpPr>
        <p:spPr>
          <a:xfrm>
            <a:off x="30327600" y="15240000"/>
            <a:ext cx="11582400" cy="2062103"/>
          </a:xfrm>
          <a:prstGeom prst="rect">
            <a:avLst/>
          </a:prstGeom>
          <a:noFill/>
        </p:spPr>
        <p:txBody>
          <a:bodyPr wrap="square" rtlCol="0">
            <a:spAutoFit/>
          </a:bodyPr>
          <a:lstStyle/>
          <a:p>
            <a:r>
              <a:rPr lang="en-US" sz="3200" i="1" dirty="0" smtClean="0"/>
              <a:t>Figure 2</a:t>
            </a:r>
            <a:r>
              <a:rPr lang="en-US" sz="3200" dirty="0" smtClean="0"/>
              <a:t>.</a:t>
            </a:r>
            <a:r>
              <a:rPr lang="en-US" sz="3200" i="1" dirty="0" smtClean="0"/>
              <a:t> </a:t>
            </a:r>
            <a:r>
              <a:rPr lang="en-US" sz="3200" dirty="0"/>
              <a:t>Result of probing the proposed interaction between meeting professionalism and meeting frustration/stress</a:t>
            </a:r>
            <a:r>
              <a:rPr lang="en-US" sz="3200" dirty="0" smtClean="0"/>
              <a:t>. Individuals </a:t>
            </a:r>
            <a:r>
              <a:rPr lang="en-US" sz="3200" dirty="0"/>
              <a:t>reporting a high level of negative </a:t>
            </a:r>
            <a:r>
              <a:rPr lang="en-US" sz="3200" dirty="0" smtClean="0"/>
              <a:t>demonstrated a </a:t>
            </a:r>
            <a:r>
              <a:rPr lang="en-US" sz="3200" dirty="0"/>
              <a:t>more </a:t>
            </a:r>
            <a:r>
              <a:rPr lang="en-US" sz="3200" dirty="0" smtClean="0"/>
              <a:t>negative relationship. </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1&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gt;&lt;object type=&quot;8&quot; unique_id=&quot;10006&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1015</TotalTime>
  <Words>662</Words>
  <Application>Microsoft Office PowerPoint</Application>
  <PresentationFormat>Custom</PresentationFormat>
  <Paragraphs>65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Minion Pro</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Mackenzie Harms</dc:creator>
  <cp:lastModifiedBy>Kathleen Stibbs</cp:lastModifiedBy>
  <cp:revision>120</cp:revision>
  <dcterms:created xsi:type="dcterms:W3CDTF">2015-02-27T07:52:13Z</dcterms:created>
  <dcterms:modified xsi:type="dcterms:W3CDTF">2017-02-28T00:43:14Z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2015-02-27T00:00:00Z</vt:filetime>
  </property>
  <property fmtid="{D5CDD505-2E9C-101B-9397-08002B2CF9AE}" pid="3" name="LastSaved">
    <vt:filetime>2015-02-27T00:00:00Z</vt:filetime>
  </property>
</Properties>
</file>