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82" r:id="rId2"/>
    <p:sldMasterId id="2147483680" r:id="rId3"/>
  </p:sldMasterIdLst>
  <p:notesMasterIdLst>
    <p:notesMasterId r:id="rId38"/>
  </p:notesMasterIdLst>
  <p:sldIdLst>
    <p:sldId id="334" r:id="rId4"/>
    <p:sldId id="350" r:id="rId5"/>
    <p:sldId id="349" r:id="rId6"/>
    <p:sldId id="361" r:id="rId7"/>
    <p:sldId id="362" r:id="rId8"/>
    <p:sldId id="363" r:id="rId9"/>
    <p:sldId id="365" r:id="rId10"/>
    <p:sldId id="357" r:id="rId11"/>
    <p:sldId id="332" r:id="rId12"/>
    <p:sldId id="366" r:id="rId13"/>
    <p:sldId id="335" r:id="rId14"/>
    <p:sldId id="367" r:id="rId15"/>
    <p:sldId id="351" r:id="rId16"/>
    <p:sldId id="368" r:id="rId17"/>
    <p:sldId id="359" r:id="rId18"/>
    <p:sldId id="346" r:id="rId19"/>
    <p:sldId id="347" r:id="rId20"/>
    <p:sldId id="344" r:id="rId21"/>
    <p:sldId id="345" r:id="rId22"/>
    <p:sldId id="337" r:id="rId23"/>
    <p:sldId id="338" r:id="rId24"/>
    <p:sldId id="339" r:id="rId25"/>
    <p:sldId id="342" r:id="rId26"/>
    <p:sldId id="374" r:id="rId27"/>
    <p:sldId id="340" r:id="rId28"/>
    <p:sldId id="348" r:id="rId29"/>
    <p:sldId id="354" r:id="rId30"/>
    <p:sldId id="372" r:id="rId31"/>
    <p:sldId id="369" r:id="rId32"/>
    <p:sldId id="370" r:id="rId33"/>
    <p:sldId id="371" r:id="rId34"/>
    <p:sldId id="343" r:id="rId35"/>
    <p:sldId id="352" r:id="rId36"/>
    <p:sldId id="35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ta Takahashi" initials="KT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600"/>
    <a:srgbClr val="0000FF"/>
    <a:srgbClr val="A7B30D"/>
    <a:srgbClr val="D11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1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28EFE-91D5-46A3-8543-EF21C4C6B5A6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BA473-41EA-40D9-A964-745B159DE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86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BA473-41EA-40D9-A964-745B159DE4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00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here: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BA473-41EA-40D9-A964-745B159DE4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04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Articulate here that minimizing extension of the metatarsophalangeal</a:t>
            </a:r>
            <a:r>
              <a:rPr lang="en-US" baseline="0" dirty="0" smtClean="0"/>
              <a:t> joint increases the lever arm by putting the COP farther away from ankle joint center</a:t>
            </a:r>
          </a:p>
          <a:p>
            <a:r>
              <a:rPr lang="en-US" baseline="0" dirty="0" smtClean="0"/>
              <a:t>Also mention here that </a:t>
            </a:r>
            <a:r>
              <a:rPr lang="en-US" i="1" baseline="0" dirty="0" smtClean="0"/>
              <a:t>in theory</a:t>
            </a:r>
            <a:r>
              <a:rPr lang="en-US" i="0" baseline="0" dirty="0" smtClean="0"/>
              <a:t>, this should lead to increased force / </a:t>
            </a:r>
            <a:r>
              <a:rPr lang="en-US" i="0" baseline="0" dirty="0" err="1" smtClean="0"/>
              <a:t>dec.</a:t>
            </a:r>
            <a:r>
              <a:rPr lang="en-US" i="0" baseline="0" dirty="0" smtClean="0"/>
              <a:t> velocity, then pop up graph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BA473-41EA-40D9-A964-745B159DE4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16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Spell out “metabolic cost” here… and maybe</a:t>
            </a:r>
            <a:r>
              <a:rPr lang="en-US" baseline="0" dirty="0" smtClean="0"/>
              <a:t> name this the “metabolic cost seesaw”</a:t>
            </a:r>
          </a:p>
          <a:p>
            <a:r>
              <a:rPr lang="en-US" baseline="0" dirty="0" smtClean="0"/>
              <a:t>Change title to impactful statement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BA473-41EA-40D9-A964-745B159DE4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64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sure to specify this</a:t>
            </a:r>
            <a:r>
              <a:rPr lang="en-US" baseline="0" dirty="0" smtClean="0"/>
              <a:t> is medial gastrocnemius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BA473-41EA-40D9-A964-745B159DE4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17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sure to specify this</a:t>
            </a:r>
            <a:r>
              <a:rPr lang="en-US" baseline="0" dirty="0" smtClean="0"/>
              <a:t> is medial gastrocnemius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BA473-41EA-40D9-A964-745B159DE4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17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BA473-41EA-40D9-A964-745B159DE4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9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Cite Dom’s 2016</a:t>
            </a:r>
            <a:r>
              <a:rPr lang="en-US" baseline="0" dirty="0" smtClean="0"/>
              <a:t> manual on </a:t>
            </a:r>
            <a:r>
              <a:rPr lang="en-US" baseline="0" dirty="0" err="1" smtClean="0"/>
              <a:t>UltraTrack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BA473-41EA-40D9-A964-745B159DE4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92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will monitor soleus and </a:t>
            </a:r>
            <a:r>
              <a:rPr lang="en-US" baseline="0" dirty="0" err="1" smtClean="0"/>
              <a:t>gastroc</a:t>
            </a:r>
            <a:r>
              <a:rPr lang="en-US" baseline="0" dirty="0" smtClean="0"/>
              <a:t> activation, to make sure that the two muscles are activating in parallel and not drastically different from one another (which would invalidate the .54 assumption) and also monitor TA activation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BA473-41EA-40D9-A964-745B159DE4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09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8F6C1-F81C-403E-B464-5963F892B8D8}" type="datetimeFigureOut">
              <a:rPr lang="en-US" smtClean="0">
                <a:solidFill>
                  <a:prstClr val="black"/>
                </a:solidFill>
              </a:rPr>
              <a:pPr/>
              <a:t>2/24/2017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CA5314-B921-4B23-BF19-1422B5EB4DA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43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62C2-7B40-4BB2-A649-E32A2B4E74F9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14E7-631C-4E2F-9629-848A0CCD4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0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62C2-7B40-4BB2-A649-E32A2B4E74F9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14E7-631C-4E2F-9629-848A0CCD4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23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62C2-7B40-4BB2-A649-E32A2B4E74F9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14E7-631C-4E2F-9629-848A0CCD4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63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62C2-7B40-4BB2-A649-E32A2B4E74F9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14E7-631C-4E2F-9629-848A0CCD4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47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62C2-7B40-4BB2-A649-E32A2B4E74F9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14E7-631C-4E2F-9629-848A0CCD4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06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8F6C1-F81C-403E-B464-5963F892B8D8}" type="datetimeFigureOut">
              <a:rPr lang="en-US" smtClean="0">
                <a:solidFill>
                  <a:prstClr val="black"/>
                </a:solidFill>
              </a:rPr>
              <a:pPr/>
              <a:t>2/24/2017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CA5314-B921-4B23-BF19-1422B5EB4DA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323975" y="85725"/>
            <a:ext cx="3048000" cy="6286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51593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182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2040803"/>
            <a:ext cx="11210524" cy="440740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4517" y="6356350"/>
            <a:ext cx="2844800" cy="274320"/>
          </a:xfrm>
          <a:prstGeom prst="rect">
            <a:avLst/>
          </a:prstGeom>
        </p:spPr>
        <p:txBody>
          <a:bodyPr/>
          <a:lstStyle/>
          <a:p>
            <a:fld id="{4B0E9E41-7FBA-4F47-B4D5-3C7E7990F48D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6356350"/>
            <a:ext cx="4470400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9573" y="6355080"/>
            <a:ext cx="777288" cy="274320"/>
          </a:xfrm>
          <a:prstGeom prst="rect">
            <a:avLst/>
          </a:prstGeom>
        </p:spPr>
        <p:txBody>
          <a:bodyPr/>
          <a:lstStyle/>
          <a:p>
            <a:fld id="{6B494B7B-A4AA-4644-9F9A-0B595D2B685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323975" y="85725"/>
            <a:ext cx="3048000" cy="6286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73200" y="-127147"/>
            <a:ext cx="11175013" cy="1054394"/>
          </a:xfrm>
          <a:prstGeom prst="rect">
            <a:avLst/>
          </a:prstGeom>
        </p:spPr>
        <p:txBody>
          <a:bodyPr anchor="ctr"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034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62C2-7B40-4BB2-A649-E32A2B4E74F9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14E7-631C-4E2F-9629-848A0CCD4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43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62C2-7B40-4BB2-A649-E32A2B4E74F9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14E7-631C-4E2F-9629-848A0CCD4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6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62C2-7B40-4BB2-A649-E32A2B4E74F9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14E7-631C-4E2F-9629-848A0CCD4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5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62C2-7B40-4BB2-A649-E32A2B4E74F9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14E7-631C-4E2F-9629-848A0CCD4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62C2-7B40-4BB2-A649-E32A2B4E74F9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14E7-631C-4E2F-9629-848A0CCD4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89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62C2-7B40-4BB2-A649-E32A2B4E74F9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714E7-631C-4E2F-9629-848A0CCD4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8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7692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smtClean="0">
                <a:solidFill>
                  <a:prstClr val="white"/>
                </a:solidFill>
              </a:rPr>
              <a:t>  </a:t>
            </a:r>
            <a:endParaRPr lang="en-US" sz="5400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0048" y="758508"/>
            <a:ext cx="12208669" cy="739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7568" y="0"/>
            <a:ext cx="3935938" cy="75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3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94" r:id="rId2"/>
    <p:sldLayoutId id="2147483695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662C2-7B40-4BB2-A649-E32A2B4E74F9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714E7-631C-4E2F-9629-848A0CCD4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9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7692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smtClean="0">
                <a:solidFill>
                  <a:prstClr val="white"/>
                </a:solidFill>
              </a:rPr>
              <a:t>  </a:t>
            </a:r>
            <a:endParaRPr lang="en-US" sz="5400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0048" y="758508"/>
            <a:ext cx="12208669" cy="739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341" y="116304"/>
            <a:ext cx="3015499" cy="58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0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Augmenting Human Muscle Performance through Added Foot Stiffness</a:t>
            </a:r>
            <a:endParaRPr lang="en-US" dirty="0"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Thesis proposal</a:t>
            </a:r>
          </a:p>
          <a:p>
            <a:r>
              <a:rPr lang="en-US" dirty="0" smtClean="0"/>
              <a:t>Sam Ray</a:t>
            </a:r>
          </a:p>
          <a:p>
            <a:r>
              <a:rPr lang="en-US" dirty="0" smtClean="0"/>
              <a:t>December 13,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79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 dirty="0"/>
              <a:t>Could this </a:t>
            </a:r>
            <a:r>
              <a:rPr lang="en-US" sz="4000" b="1" dirty="0" smtClean="0"/>
              <a:t>Soleus Force-Velocity </a:t>
            </a:r>
            <a:r>
              <a:rPr lang="en-US" sz="4000" b="1" dirty="0"/>
              <a:t>shift be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beneficial </a:t>
            </a:r>
            <a:r>
              <a:rPr lang="en-US" sz="4000" b="1" dirty="0"/>
              <a:t>in other tasks?</a:t>
            </a:r>
          </a:p>
        </p:txBody>
      </p:sp>
    </p:spTree>
    <p:extLst>
      <p:ext uri="{BB962C8B-B14F-4D97-AF65-F5344CB8AC3E}">
        <p14:creationId xmlns:p14="http://schemas.microsoft.com/office/powerpoint/2010/main" val="321148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8" y="1113703"/>
            <a:ext cx="11559505" cy="4407408"/>
          </a:xfrm>
        </p:spPr>
        <p:txBody>
          <a:bodyPr/>
          <a:lstStyle/>
          <a:p>
            <a:r>
              <a:rPr lang="en-US" dirty="0" smtClean="0"/>
              <a:t>High force production, fast-shortening muscles produce force inefficiently</a:t>
            </a:r>
          </a:p>
          <a:p>
            <a:r>
              <a:rPr lang="en-US" dirty="0" smtClean="0"/>
              <a:t>Diminishing returns of </a:t>
            </a:r>
            <a:r>
              <a:rPr lang="en-US" dirty="0" err="1" smtClean="0"/>
              <a:t>plantarflexors</a:t>
            </a:r>
            <a:r>
              <a:rPr lang="en-US" dirty="0" smtClean="0"/>
              <a:t> w/ walk speed</a:t>
            </a:r>
            <a:r>
              <a:rPr lang="en-US" baseline="30000" dirty="0" smtClean="0"/>
              <a:t>[1-3]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walking is rather inefficient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6614743"/>
            <a:ext cx="120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</a:t>
            </a:r>
            <a:r>
              <a:rPr lang="en-US" sz="1200" dirty="0">
                <a:cs typeface="Arial" panose="020B0604020202020204" pitchFamily="34" charset="0"/>
              </a:rPr>
              <a:t>Farris DJ &amp; </a:t>
            </a:r>
            <a:r>
              <a:rPr lang="en-US" sz="1200" dirty="0" err="1">
                <a:cs typeface="Arial" panose="020B0604020202020204" pitchFamily="34" charset="0"/>
              </a:rPr>
              <a:t>Sawicki</a:t>
            </a:r>
            <a:r>
              <a:rPr lang="en-US" sz="1200" dirty="0">
                <a:cs typeface="Arial" panose="020B0604020202020204" pitchFamily="34" charset="0"/>
              </a:rPr>
              <a:t> GS. </a:t>
            </a:r>
            <a:r>
              <a:rPr lang="en-US" sz="1200" i="1" dirty="0">
                <a:cs typeface="Arial" panose="020B0604020202020204" pitchFamily="34" charset="0"/>
              </a:rPr>
              <a:t>Proc Natl </a:t>
            </a:r>
            <a:r>
              <a:rPr lang="en-US" sz="1200" i="1" dirty="0" err="1">
                <a:cs typeface="Arial" panose="020B0604020202020204" pitchFamily="34" charset="0"/>
              </a:rPr>
              <a:t>Acad</a:t>
            </a:r>
            <a:r>
              <a:rPr lang="en-US" sz="1200" i="1" dirty="0">
                <a:cs typeface="Arial" panose="020B0604020202020204" pitchFamily="34" charset="0"/>
              </a:rPr>
              <a:t> </a:t>
            </a:r>
            <a:r>
              <a:rPr lang="en-US" sz="1200" i="1" dirty="0" err="1">
                <a:cs typeface="Arial" panose="020B0604020202020204" pitchFamily="34" charset="0"/>
              </a:rPr>
              <a:t>Sci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n-US" sz="1200" b="1" dirty="0">
                <a:cs typeface="Arial" panose="020B0604020202020204" pitchFamily="34" charset="0"/>
              </a:rPr>
              <a:t>109(3)</a:t>
            </a:r>
            <a:r>
              <a:rPr lang="en-US" sz="1200" dirty="0">
                <a:cs typeface="Arial" panose="020B0604020202020204" pitchFamily="34" charset="0"/>
              </a:rPr>
              <a:t>:977-82 (2012</a:t>
            </a:r>
            <a:r>
              <a:rPr lang="en-US" sz="1200" dirty="0" smtClean="0">
                <a:cs typeface="Arial" panose="020B0604020202020204" pitchFamily="34" charset="0"/>
              </a:rPr>
              <a:t>)       </a:t>
            </a:r>
            <a:r>
              <a:rPr lang="en-US" sz="1200" dirty="0" smtClean="0"/>
              <a:t>[2] Arnold EM et al.  </a:t>
            </a:r>
            <a:r>
              <a:rPr lang="en-US" sz="1200" i="1" dirty="0" smtClean="0"/>
              <a:t>J </a:t>
            </a:r>
            <a:r>
              <a:rPr lang="en-US" sz="1200" i="1" dirty="0" err="1" smtClean="0"/>
              <a:t>Exp</a:t>
            </a:r>
            <a:r>
              <a:rPr lang="en-US" sz="1200" i="1" dirty="0" smtClean="0"/>
              <a:t> Biol. </a:t>
            </a:r>
            <a:r>
              <a:rPr lang="en-US" sz="1200" b="1" dirty="0" smtClean="0"/>
              <a:t>216(11)</a:t>
            </a:r>
            <a:r>
              <a:rPr lang="en-US" sz="1200" dirty="0" smtClean="0"/>
              <a:t>:2150-60 (2013)        [3]</a:t>
            </a:r>
            <a:r>
              <a:rPr lang="nb-NO" sz="1200" dirty="0"/>
              <a:t> Neptune RR &amp; Sasaki K. J Exp Biol. 208(5):799-808 (2005) </a:t>
            </a:r>
            <a:endParaRPr lang="en-US" sz="1400" dirty="0" smtClean="0"/>
          </a:p>
        </p:txBody>
      </p:sp>
      <p:pic>
        <p:nvPicPr>
          <p:cNvPr id="1026" name="Picture 2" descr="Fig. 2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505" y="2210580"/>
            <a:ext cx="5862495" cy="414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616198" y="2319696"/>
            <a:ext cx="49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[1]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908800" y="3908022"/>
            <a:ext cx="1318535" cy="73585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6735" y="374450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+ speed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8" y="1113703"/>
            <a:ext cx="11559505" cy="4407408"/>
          </a:xfrm>
        </p:spPr>
        <p:txBody>
          <a:bodyPr/>
          <a:lstStyle/>
          <a:p>
            <a:r>
              <a:rPr lang="en-US" dirty="0" smtClean="0"/>
              <a:t>High force production, fast-shortening muscles produce force inefficiently</a:t>
            </a:r>
          </a:p>
          <a:p>
            <a:r>
              <a:rPr lang="en-US" dirty="0" smtClean="0"/>
              <a:t>Diminishing returns of </a:t>
            </a:r>
            <a:r>
              <a:rPr lang="en-US" dirty="0" err="1" smtClean="0"/>
              <a:t>plantarflexors</a:t>
            </a:r>
            <a:r>
              <a:rPr lang="en-US" dirty="0" smtClean="0"/>
              <a:t> w/ walk speed</a:t>
            </a:r>
            <a:r>
              <a:rPr lang="en-US" baseline="30000" dirty="0" smtClean="0"/>
              <a:t>[1-3]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walking is rather inefficient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6614743"/>
            <a:ext cx="120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</a:t>
            </a:r>
            <a:r>
              <a:rPr lang="en-US" sz="1200" dirty="0">
                <a:cs typeface="Arial" panose="020B0604020202020204" pitchFamily="34" charset="0"/>
              </a:rPr>
              <a:t>Farris DJ &amp; </a:t>
            </a:r>
            <a:r>
              <a:rPr lang="en-US" sz="1200" dirty="0" err="1">
                <a:cs typeface="Arial" panose="020B0604020202020204" pitchFamily="34" charset="0"/>
              </a:rPr>
              <a:t>Sawicki</a:t>
            </a:r>
            <a:r>
              <a:rPr lang="en-US" sz="1200" dirty="0">
                <a:cs typeface="Arial" panose="020B0604020202020204" pitchFamily="34" charset="0"/>
              </a:rPr>
              <a:t> GS. </a:t>
            </a:r>
            <a:r>
              <a:rPr lang="en-US" sz="1200" i="1" dirty="0">
                <a:cs typeface="Arial" panose="020B0604020202020204" pitchFamily="34" charset="0"/>
              </a:rPr>
              <a:t>Proc Natl </a:t>
            </a:r>
            <a:r>
              <a:rPr lang="en-US" sz="1200" i="1" dirty="0" err="1">
                <a:cs typeface="Arial" panose="020B0604020202020204" pitchFamily="34" charset="0"/>
              </a:rPr>
              <a:t>Acad</a:t>
            </a:r>
            <a:r>
              <a:rPr lang="en-US" sz="1200" i="1" dirty="0">
                <a:cs typeface="Arial" panose="020B0604020202020204" pitchFamily="34" charset="0"/>
              </a:rPr>
              <a:t> </a:t>
            </a:r>
            <a:r>
              <a:rPr lang="en-US" sz="1200" i="1" dirty="0" err="1">
                <a:cs typeface="Arial" panose="020B0604020202020204" pitchFamily="34" charset="0"/>
              </a:rPr>
              <a:t>Sci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n-US" sz="1200" b="1" dirty="0">
                <a:cs typeface="Arial" panose="020B0604020202020204" pitchFamily="34" charset="0"/>
              </a:rPr>
              <a:t>109(3)</a:t>
            </a:r>
            <a:r>
              <a:rPr lang="en-US" sz="1200" dirty="0">
                <a:cs typeface="Arial" panose="020B0604020202020204" pitchFamily="34" charset="0"/>
              </a:rPr>
              <a:t>:977-82 (2012</a:t>
            </a:r>
            <a:r>
              <a:rPr lang="en-US" sz="1200" dirty="0" smtClean="0">
                <a:cs typeface="Arial" panose="020B0604020202020204" pitchFamily="34" charset="0"/>
              </a:rPr>
              <a:t>)       </a:t>
            </a:r>
            <a:r>
              <a:rPr lang="en-US" sz="1200" dirty="0" smtClean="0"/>
              <a:t>[2] Arnold EM et al.  </a:t>
            </a:r>
            <a:r>
              <a:rPr lang="en-US" sz="1200" i="1" dirty="0" smtClean="0"/>
              <a:t>J </a:t>
            </a:r>
            <a:r>
              <a:rPr lang="en-US" sz="1200" i="1" dirty="0" err="1" smtClean="0"/>
              <a:t>Exp</a:t>
            </a:r>
            <a:r>
              <a:rPr lang="en-US" sz="1200" i="1" dirty="0" smtClean="0"/>
              <a:t> Biol. </a:t>
            </a:r>
            <a:r>
              <a:rPr lang="en-US" sz="1200" b="1" dirty="0" smtClean="0"/>
              <a:t>216(11)</a:t>
            </a:r>
            <a:r>
              <a:rPr lang="en-US" sz="1200" dirty="0" smtClean="0"/>
              <a:t>:2150-60 (2013)        [3]</a:t>
            </a:r>
            <a:r>
              <a:rPr lang="nb-NO" sz="1200" dirty="0"/>
              <a:t> Neptune RR &amp; Sasaki K. J Exp Biol. 208(5):799-808 (2005) </a:t>
            </a:r>
            <a:endParaRPr lang="en-US" sz="14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7" t="19304" b="38334"/>
          <a:stretch/>
        </p:blipFill>
        <p:spPr>
          <a:xfrm>
            <a:off x="3765549" y="2192368"/>
            <a:ext cx="4229099" cy="409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2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18" y="1883069"/>
            <a:ext cx="6934382" cy="417532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8000" y="2040803"/>
            <a:ext cx="4611026" cy="4407408"/>
          </a:xfrm>
        </p:spPr>
        <p:txBody>
          <a:bodyPr/>
          <a:lstStyle/>
          <a:p>
            <a:r>
              <a:rPr lang="en-US" dirty="0" smtClean="0"/>
              <a:t>See if added foot stiffness can be used to reduce metabolic cost of fast walking</a:t>
            </a:r>
          </a:p>
          <a:p>
            <a:r>
              <a:rPr lang="en-US" dirty="0" smtClean="0"/>
              <a:t>Determine the effects of shifting force-velocity operating range on energetics of locomotion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816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for any condition with impaired muscle mechanics</a:t>
            </a:r>
          </a:p>
          <a:p>
            <a:pPr lvl="1"/>
            <a:r>
              <a:rPr lang="en-US" dirty="0" smtClean="0"/>
              <a:t>Pes </a:t>
            </a:r>
            <a:r>
              <a:rPr lang="en-US" dirty="0" err="1" smtClean="0"/>
              <a:t>Equinus</a:t>
            </a:r>
            <a:endParaRPr lang="en-US" dirty="0" smtClean="0"/>
          </a:p>
          <a:p>
            <a:pPr lvl="1"/>
            <a:r>
              <a:rPr lang="en-US" dirty="0" smtClean="0"/>
              <a:t>Orthotics</a:t>
            </a:r>
          </a:p>
          <a:p>
            <a:r>
              <a:rPr lang="en-US" dirty="0" smtClean="0"/>
              <a:t>Very few studies can reduce metabolic cost of walking</a:t>
            </a:r>
          </a:p>
          <a:p>
            <a:pPr lvl="1"/>
            <a:r>
              <a:rPr lang="en-US" dirty="0" smtClean="0"/>
              <a:t>Increasing efficiency is </a:t>
            </a:r>
            <a:r>
              <a:rPr lang="en-US" i="1" dirty="0" smtClean="0"/>
              <a:t>difficult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52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Metabolic Cost “Seesaw”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 rot="4620000">
            <a:off x="6351413" y="1808972"/>
            <a:ext cx="182880" cy="484632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880732" y="3240023"/>
            <a:ext cx="2801177" cy="1492953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5400" dirty="0" smtClean="0">
                <a:latin typeface="Calibri" panose="020F0502020204030204" pitchFamily="34" charset="0"/>
                <a:cs typeface="Arial" panose="020B0604020202020204" pitchFamily="34" charset="0"/>
              </a:rPr>
              <a:t>↑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83609" y="2874263"/>
            <a:ext cx="2288291" cy="731520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5400" dirty="0" smtClean="0">
                <a:latin typeface="Calibri" panose="020F0502020204030204" pitchFamily="34" charset="0"/>
                <a:cs typeface="Arial" panose="020B0604020202020204" pitchFamily="34" charset="0"/>
              </a:rPr>
              <a:t>↓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5200" baseline="-18000" dirty="0" smtClean="0">
                <a:latin typeface="Arial" panose="020B0604020202020204" pitchFamily="34" charset="0"/>
                <a:cs typeface="Arial" panose="020B0604020202020204" pitchFamily="34" charset="0"/>
              </a:rPr>
              <a:t>fasc.</a:t>
            </a:r>
            <a:endParaRPr lang="en-US" sz="5200" baseline="-1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1909" y="4862212"/>
            <a:ext cx="2041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M.C.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5455119" y="4320904"/>
            <a:ext cx="1804328" cy="160940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/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26471" y="5959885"/>
            <a:ext cx="5868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Added Stiffness, 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Walking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82961" y="1478857"/>
            <a:ext cx="4473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Metabolic increase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3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Hypothesis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 rot="16980000" flipH="1">
            <a:off x="6304592" y="1844626"/>
            <a:ext cx="182880" cy="4846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2998126" y="2836356"/>
            <a:ext cx="2304582" cy="797241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5400" dirty="0" smtClean="0">
                <a:latin typeface="Calibri" panose="020F0502020204030204" pitchFamily="34" charset="0"/>
                <a:cs typeface="Arial" panose="020B0604020202020204" pitchFamily="34" charset="0"/>
              </a:rPr>
              <a:t>↑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229743" y="3310783"/>
            <a:ext cx="2385859" cy="1446648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5400" dirty="0" smtClean="0">
                <a:latin typeface="Calibri" panose="020F0502020204030204" pitchFamily="34" charset="0"/>
                <a:cs typeface="Arial" panose="020B0604020202020204" pitchFamily="34" charset="0"/>
              </a:rPr>
              <a:t>↓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5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fasc.</a:t>
            </a:r>
            <a:endParaRPr lang="en-US" sz="6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188407" y="4330147"/>
            <a:ext cx="2041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M.C.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2961" y="1478857"/>
            <a:ext cx="4473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Metabolic decrease?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5455119" y="4320904"/>
            <a:ext cx="1804328" cy="160940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/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6471" y="5959885"/>
            <a:ext cx="5868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Added Stiffness,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Walking</a:t>
            </a:r>
          </a:p>
        </p:txBody>
      </p:sp>
    </p:spTree>
    <p:extLst>
      <p:ext uri="{BB962C8B-B14F-4D97-AF65-F5344CB8AC3E}">
        <p14:creationId xmlns:p14="http://schemas.microsoft.com/office/powerpoint/2010/main" val="50028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H1: </a:t>
            </a:r>
            <a:r>
              <a:rPr lang="en-US" dirty="0"/>
              <a:t>Across all walking speeds, Soleus fascicle shortening velocity will be reduced (slower) during the added foot stiffness conditions</a:t>
            </a:r>
            <a:r>
              <a:rPr lang="en-US" dirty="0" smtClean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Hypotheses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187442" y="4388966"/>
            <a:ext cx="4529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Normal stiffness</a:t>
            </a:r>
          </a:p>
          <a:p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Med. stiffness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stiffness</a:t>
            </a:r>
            <a:endParaRPr lang="en-US" sz="7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562" y="3142239"/>
            <a:ext cx="4754880" cy="371576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4385257" y="4071471"/>
            <a:ext cx="7953" cy="1333158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31423" y="369116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 stiffness</a:t>
            </a: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58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H2: </a:t>
            </a:r>
            <a:r>
              <a:rPr lang="en-US" dirty="0"/>
              <a:t>Across all walking speeds,</a:t>
            </a:r>
            <a:r>
              <a:rPr lang="en-US" i="1" dirty="0"/>
              <a:t> </a:t>
            </a:r>
            <a:r>
              <a:rPr lang="en-US" dirty="0"/>
              <a:t>force output of the Soleus muscle will be increased in added foot stiffness </a:t>
            </a:r>
            <a:r>
              <a:rPr lang="en-US" dirty="0" smtClean="0"/>
              <a:t>conditions.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85" y="3142245"/>
            <a:ext cx="4754872" cy="3715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88557" y="4397040"/>
            <a:ext cx="4529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Normal stiffness</a:t>
            </a:r>
          </a:p>
          <a:p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Med. stiffness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stiffness</a:t>
            </a:r>
            <a:endParaRPr lang="en-US" sz="7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499557" y="3779371"/>
            <a:ext cx="7953" cy="1333158"/>
          </a:xfrm>
          <a:prstGeom prst="straightConnector1">
            <a:avLst/>
          </a:prstGeom>
          <a:ln w="5715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45723" y="339906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+ stiffness</a:t>
            </a: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3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H3: There </a:t>
            </a:r>
            <a:r>
              <a:rPr lang="en-US" dirty="0"/>
              <a:t>will be a fast walking speed where overall metabolic cost will be lower with added foot stiffness than </a:t>
            </a:r>
            <a:r>
              <a:rPr lang="en-US" dirty="0" smtClean="0"/>
              <a:t>without.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03" y="3297936"/>
            <a:ext cx="5080057" cy="356616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188557" y="4397040"/>
            <a:ext cx="4529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Normal stiffness</a:t>
            </a:r>
          </a:p>
          <a:p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Med. stiffness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stiffness</a:t>
            </a:r>
            <a:endParaRPr lang="en-US" sz="7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54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Expending energy to perform tasks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069" y="1899596"/>
            <a:ext cx="4159250" cy="4033212"/>
          </a:xfrm>
          <a:prstGeom prst="rect">
            <a:avLst/>
          </a:prstGeom>
        </p:spPr>
      </p:pic>
      <p:sp>
        <p:nvSpPr>
          <p:cNvPr id="10" name="Content Placeholder 5"/>
          <p:cNvSpPr>
            <a:spLocks noGrp="1"/>
          </p:cNvSpPr>
          <p:nvPr>
            <p:ph sz="half" idx="4294967295"/>
          </p:nvPr>
        </p:nvSpPr>
        <p:spPr>
          <a:xfrm>
            <a:off x="7539038" y="1420171"/>
            <a:ext cx="3135312" cy="47942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Producing Force</a:t>
            </a:r>
            <a:r>
              <a:rPr lang="en-US" baseline="30000" dirty="0" smtClean="0"/>
              <a:t>[2]</a:t>
            </a:r>
            <a:endParaRPr lang="en-US" baseline="30000" dirty="0"/>
          </a:p>
        </p:txBody>
      </p:sp>
      <p:sp>
        <p:nvSpPr>
          <p:cNvPr id="12" name="Content Placeholder 5"/>
          <p:cNvSpPr>
            <a:spLocks noGrp="1"/>
          </p:cNvSpPr>
          <p:nvPr>
            <p:ph sz="half" idx="4294967295"/>
          </p:nvPr>
        </p:nvSpPr>
        <p:spPr>
          <a:xfrm>
            <a:off x="1481138" y="1420171"/>
            <a:ext cx="3135312" cy="47942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Mechanical Work</a:t>
            </a:r>
            <a:r>
              <a:rPr lang="en-US" baseline="30000" dirty="0" smtClean="0"/>
              <a:t>[1]</a:t>
            </a:r>
            <a:endParaRPr lang="en-US" baseline="30000" dirty="0"/>
          </a:p>
        </p:txBody>
      </p:sp>
      <p:sp>
        <p:nvSpPr>
          <p:cNvPr id="15" name="Content Placeholder 5"/>
          <p:cNvSpPr>
            <a:spLocks noGrp="1"/>
          </p:cNvSpPr>
          <p:nvPr>
            <p:ph sz="half" idx="4294967295"/>
          </p:nvPr>
        </p:nvSpPr>
        <p:spPr>
          <a:xfrm>
            <a:off x="0" y="6425733"/>
            <a:ext cx="3822700" cy="4794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200" dirty="0" smtClean="0"/>
              <a:t>[1] </a:t>
            </a:r>
            <a:r>
              <a:rPr lang="en-US" sz="1200" dirty="0" err="1" smtClean="0"/>
              <a:t>Kuo</a:t>
            </a:r>
            <a:r>
              <a:rPr lang="en-US" sz="1200" dirty="0" smtClean="0"/>
              <a:t> AD et al. </a:t>
            </a:r>
            <a:r>
              <a:rPr lang="en-US" sz="1200" i="1" dirty="0" err="1" smtClean="0"/>
              <a:t>Exer</a:t>
            </a:r>
            <a:r>
              <a:rPr lang="en-US" sz="1200" i="1" dirty="0" smtClean="0"/>
              <a:t> Sport </a:t>
            </a:r>
            <a:r>
              <a:rPr lang="en-US" sz="1200" i="1" dirty="0" err="1" smtClean="0"/>
              <a:t>Sci</a:t>
            </a:r>
            <a:r>
              <a:rPr lang="en-US" sz="1200" i="1" dirty="0" smtClean="0"/>
              <a:t> Rev.</a:t>
            </a:r>
            <a:r>
              <a:rPr lang="en-US" sz="1200" dirty="0" smtClean="0"/>
              <a:t> </a:t>
            </a:r>
            <a:r>
              <a:rPr lang="en-US" sz="1200" b="1" dirty="0" smtClean="0"/>
              <a:t>33(2)</a:t>
            </a:r>
            <a:r>
              <a:rPr lang="en-US" sz="1200" dirty="0" smtClean="0"/>
              <a:t>:88-97 (2005)</a:t>
            </a:r>
            <a:br>
              <a:rPr lang="en-US" sz="1200" dirty="0" smtClean="0"/>
            </a:br>
            <a:r>
              <a:rPr lang="en-US" sz="1200" dirty="0" smtClean="0"/>
              <a:t>[2] </a:t>
            </a:r>
            <a:r>
              <a:rPr lang="en-US" sz="1200" dirty="0" err="1" smtClean="0"/>
              <a:t>Kram</a:t>
            </a:r>
            <a:r>
              <a:rPr lang="en-US" sz="1200" dirty="0" smtClean="0"/>
              <a:t> R. </a:t>
            </a:r>
            <a:r>
              <a:rPr lang="en-US" sz="1200" i="1" dirty="0" err="1" smtClean="0"/>
              <a:t>Exerc</a:t>
            </a:r>
            <a:r>
              <a:rPr lang="en-US" sz="1200" i="1" dirty="0" smtClean="0"/>
              <a:t> Sport </a:t>
            </a:r>
            <a:r>
              <a:rPr lang="en-US" sz="1200" i="1" dirty="0" err="1" smtClean="0"/>
              <a:t>Sci</a:t>
            </a:r>
            <a:r>
              <a:rPr lang="en-US" sz="1200" i="1" dirty="0" smtClean="0"/>
              <a:t> Rev.</a:t>
            </a:r>
            <a:r>
              <a:rPr lang="en-US" sz="1200" dirty="0" smtClean="0"/>
              <a:t> </a:t>
            </a:r>
            <a:r>
              <a:rPr lang="en-US" sz="1200" b="1" dirty="0" smtClean="0"/>
              <a:t>28(3)</a:t>
            </a:r>
            <a:r>
              <a:rPr lang="en-US" sz="1200" dirty="0" smtClean="0"/>
              <a:t>: 138-43 (2000)</a:t>
            </a:r>
          </a:p>
        </p:txBody>
      </p:sp>
      <p:sp>
        <p:nvSpPr>
          <p:cNvPr id="2" name="AutoShape 2" descr="http://images.journals.lww.com/acsm-essr/Original.00003677-200504000-00006.FF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://images.journals.lww.com/acsm-essr/Original.00003677-200504000-00006.FF1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" r="70796" b="50000"/>
          <a:stretch/>
        </p:blipFill>
        <p:spPr bwMode="auto">
          <a:xfrm>
            <a:off x="955674" y="1978670"/>
            <a:ext cx="4251325" cy="387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6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599" y="1253403"/>
            <a:ext cx="11210524" cy="4407408"/>
          </a:xfrm>
        </p:spPr>
        <p:txBody>
          <a:bodyPr/>
          <a:lstStyle/>
          <a:p>
            <a:r>
              <a:rPr lang="en-US" dirty="0" smtClean="0"/>
              <a:t>20 healthy subjects, 19-35 years old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3 visits to BRB </a:t>
            </a:r>
          </a:p>
          <a:p>
            <a:pPr lvl="1"/>
            <a:r>
              <a:rPr lang="en-US" i="1" dirty="0" smtClean="0"/>
              <a:t>Training, </a:t>
            </a:r>
            <a:r>
              <a:rPr lang="en-US" i="1" dirty="0" err="1" smtClean="0"/>
              <a:t>Metabolics</a:t>
            </a:r>
            <a:r>
              <a:rPr lang="en-US" i="1" dirty="0" smtClean="0"/>
              <a:t>, Mechanics </a:t>
            </a:r>
            <a:br>
              <a:rPr lang="en-US" i="1" dirty="0" smtClean="0"/>
            </a:br>
            <a:endParaRPr lang="en-US" dirty="0" smtClean="0"/>
          </a:p>
          <a:p>
            <a:r>
              <a:rPr lang="en-US" dirty="0" smtClean="0"/>
              <a:t>9 pairs of carbon fiber insoles</a:t>
            </a:r>
          </a:p>
          <a:p>
            <a:pPr lvl="1"/>
            <a:r>
              <a:rPr lang="en-US" dirty="0" smtClean="0"/>
              <a:t>Women’s EU 37, 38, 39;</a:t>
            </a:r>
            <a:br>
              <a:rPr lang="en-US" dirty="0" smtClean="0"/>
            </a:br>
            <a:r>
              <a:rPr lang="en-US" dirty="0" smtClean="0"/>
              <a:t>Men’s EU 42, 43, 43.5, 44, 45, 46</a:t>
            </a:r>
          </a:p>
          <a:p>
            <a:pPr lvl="1"/>
            <a:r>
              <a:rPr lang="en-US" dirty="0" smtClean="0"/>
              <a:t>Controlled for added mass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Subjects and Insoles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" r="17027" b="13897"/>
          <a:stretch/>
        </p:blipFill>
        <p:spPr bwMode="auto">
          <a:xfrm>
            <a:off x="5791200" y="3175000"/>
            <a:ext cx="5778499" cy="3175000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984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Metabolics</a:t>
            </a:r>
            <a:r>
              <a:rPr lang="en-US" dirty="0" smtClean="0"/>
              <a:t> Visit:</a:t>
            </a:r>
          </a:p>
          <a:p>
            <a:pPr lvl="1"/>
            <a:r>
              <a:rPr lang="en-US" dirty="0"/>
              <a:t>Indirect </a:t>
            </a:r>
            <a:r>
              <a:rPr lang="en-US" dirty="0" smtClean="0"/>
              <a:t>Calorimetry</a:t>
            </a:r>
          </a:p>
          <a:p>
            <a:r>
              <a:rPr lang="en-US" dirty="0" smtClean="0"/>
              <a:t>Mechanics Visit:</a:t>
            </a:r>
          </a:p>
          <a:p>
            <a:pPr lvl="1"/>
            <a:r>
              <a:rPr lang="en-US" dirty="0" smtClean="0"/>
              <a:t>Ultrasound</a:t>
            </a:r>
          </a:p>
          <a:p>
            <a:pPr lvl="1"/>
            <a:r>
              <a:rPr lang="en-US" dirty="0" smtClean="0"/>
              <a:t>Kinetics</a:t>
            </a:r>
          </a:p>
          <a:p>
            <a:pPr lvl="1"/>
            <a:r>
              <a:rPr lang="en-US" dirty="0" smtClean="0"/>
              <a:t>Kinematics</a:t>
            </a:r>
          </a:p>
          <a:p>
            <a:pPr lvl="1"/>
            <a:r>
              <a:rPr lang="en-US" dirty="0" smtClean="0"/>
              <a:t>EMG </a:t>
            </a:r>
            <a:r>
              <a:rPr lang="en-US" dirty="0"/>
              <a:t>(secondary analysis)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to be collected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13" y="1407976"/>
            <a:ext cx="5778500" cy="50430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6412513" y="6448211"/>
            <a:ext cx="4483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Adapted from </a:t>
            </a:r>
            <a:r>
              <a:rPr lang="en-US" sz="1600" i="1" dirty="0" smtClean="0"/>
              <a:t>Takahashi et al., 2016</a:t>
            </a:r>
            <a:endParaRPr lang="en-US" sz="1600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442200" y="3009900"/>
            <a:ext cx="26924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01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UltraTrack</a:t>
            </a:r>
            <a:r>
              <a:rPr lang="en-US" dirty="0" smtClean="0"/>
              <a:t> MATLAB software </a:t>
            </a:r>
            <a:br>
              <a:rPr lang="en-US" dirty="0" smtClean="0"/>
            </a:br>
            <a:r>
              <a:rPr lang="en-US" dirty="0" smtClean="0"/>
              <a:t>+ manual corrections[1]</a:t>
            </a:r>
          </a:p>
          <a:p>
            <a:r>
              <a:rPr lang="en-US" dirty="0" smtClean="0"/>
              <a:t>Track white fascicle lines</a:t>
            </a:r>
            <a:br>
              <a:rPr lang="en-US" dirty="0" smtClean="0"/>
            </a:br>
            <a:r>
              <a:rPr lang="en-US" dirty="0" smtClean="0"/>
              <a:t>over trial length</a:t>
            </a:r>
          </a:p>
          <a:p>
            <a:r>
              <a:rPr lang="en-US" dirty="0" smtClean="0"/>
              <a:t>Record fascicle length,</a:t>
            </a:r>
            <a:br>
              <a:rPr lang="en-US" dirty="0" smtClean="0"/>
            </a:br>
            <a:r>
              <a:rPr lang="en-US" dirty="0" err="1" smtClean="0"/>
              <a:t>pennation</a:t>
            </a:r>
            <a:r>
              <a:rPr lang="en-US" dirty="0" smtClean="0"/>
              <a:t> angle over time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ultrasound</a:t>
            </a:r>
            <a:endParaRPr lang="en-US" dirty="0"/>
          </a:p>
        </p:txBody>
      </p:sp>
      <p:pic>
        <p:nvPicPr>
          <p:cNvPr id="4" name="FABcs114a_11_low stif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4867" y="1935173"/>
            <a:ext cx="6957133" cy="387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2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10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0699" y="1452054"/>
            <a:ext cx="11210524" cy="440740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Thank you everyone!</a:t>
            </a:r>
          </a:p>
          <a:p>
            <a:pPr marL="0" indent="0">
              <a:buNone/>
            </a:pPr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Fin.</a:t>
            </a:r>
            <a:endParaRPr lang="en-US" i="1" dirty="0"/>
          </a:p>
        </p:txBody>
      </p:sp>
      <p:pic>
        <p:nvPicPr>
          <p:cNvPr id="2050" name="Picture 2" descr="Image result for NI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7"/>
          <a:stretch/>
        </p:blipFill>
        <p:spPr bwMode="auto">
          <a:xfrm>
            <a:off x="155575" y="3848100"/>
            <a:ext cx="3492500" cy="300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ASA nebras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0" y="760302"/>
            <a:ext cx="222250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UNOma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4344932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s://unomaha.app.box.com/representation/file_version_103619205517/image_2048_jpg/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https://unomaha.app.box.com/representation/file_version_103619205517/image_2048_jpg/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2981214"/>
            <a:ext cx="5816600" cy="387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00" y="6214806"/>
            <a:ext cx="1993900" cy="64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17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DON’T USE AFTER THIS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53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Calculation of Soleus force</a:t>
            </a:r>
            <a:r>
              <a:rPr lang="en-US" baseline="30000" dirty="0" smtClean="0"/>
              <a:t>[1]</a:t>
            </a:r>
            <a:endParaRPr lang="en-US" baseline="30000" dirty="0"/>
          </a:p>
        </p:txBody>
      </p:sp>
      <p:sp>
        <p:nvSpPr>
          <p:cNvPr id="6" name="Flowchart: Alternate Process 5"/>
          <p:cNvSpPr/>
          <p:nvPr/>
        </p:nvSpPr>
        <p:spPr>
          <a:xfrm>
            <a:off x="489831" y="2895649"/>
            <a:ext cx="1554480" cy="1079500"/>
          </a:xfrm>
          <a:prstGeom prst="flowChartAlternateProcess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Ankle Moment </a:t>
            </a:r>
            <a:endParaRPr lang="en-US" dirty="0"/>
          </a:p>
        </p:txBody>
      </p:sp>
      <p:sp>
        <p:nvSpPr>
          <p:cNvPr id="7" name="Flowchart: Alternate Process 6"/>
          <p:cNvSpPr/>
          <p:nvPr/>
        </p:nvSpPr>
        <p:spPr>
          <a:xfrm>
            <a:off x="3742525" y="2895649"/>
            <a:ext cx="1554480" cy="1079500"/>
          </a:xfrm>
          <a:prstGeom prst="flowChartAlternateProcess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Plantarflexor</a:t>
            </a:r>
            <a:r>
              <a:rPr lang="en-US" dirty="0" smtClean="0"/>
              <a:t> Force</a:t>
            </a:r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6995219" y="2895649"/>
            <a:ext cx="1554480" cy="1079500"/>
          </a:xfrm>
          <a:prstGeom prst="flowChartAlternateProcess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Soleus Force</a:t>
            </a:r>
            <a:endParaRPr lang="en-US" dirty="0"/>
          </a:p>
        </p:txBody>
      </p:sp>
      <p:sp>
        <p:nvSpPr>
          <p:cNvPr id="9" name="Flowchart: Alternate Process 8"/>
          <p:cNvSpPr/>
          <p:nvPr/>
        </p:nvSpPr>
        <p:spPr>
          <a:xfrm>
            <a:off x="10247912" y="2895649"/>
            <a:ext cx="1554480" cy="1079500"/>
          </a:xfrm>
          <a:prstGeom prst="flowChartAlternateProcess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Fascicle Force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6" idx="3"/>
            <a:endCxn id="7" idx="1"/>
          </p:cNvCxnSpPr>
          <p:nvPr/>
        </p:nvCxnSpPr>
        <p:spPr>
          <a:xfrm>
            <a:off x="2044311" y="3435399"/>
            <a:ext cx="16982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8" idx="1"/>
          </p:cNvCxnSpPr>
          <p:nvPr/>
        </p:nvCxnSpPr>
        <p:spPr>
          <a:xfrm>
            <a:off x="5297005" y="3435399"/>
            <a:ext cx="16982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  <a:endCxn id="9" idx="1"/>
          </p:cNvCxnSpPr>
          <p:nvPr/>
        </p:nvCxnSpPr>
        <p:spPr>
          <a:xfrm>
            <a:off x="8549699" y="3435399"/>
            <a:ext cx="169821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74900" y="3086100"/>
            <a:ext cx="105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Divide by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84461" y="3086100"/>
            <a:ext cx="128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Multiply by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707635" y="3073400"/>
            <a:ext cx="1372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Divide by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222113" y="3442532"/>
            <a:ext cx="136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 moment arm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166634" y="3435399"/>
            <a:ext cx="1938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Soleus relative cross-sectional area (0.54)</a:t>
            </a:r>
            <a:r>
              <a:rPr lang="en-US" baseline="30000" dirty="0" smtClean="0"/>
              <a:t>[2]</a:t>
            </a:r>
            <a:endParaRPr lang="en-US" baseline="30000" dirty="0"/>
          </a:p>
        </p:txBody>
      </p:sp>
      <p:sp>
        <p:nvSpPr>
          <p:cNvPr id="30" name="TextBox 29"/>
          <p:cNvSpPr txBox="1"/>
          <p:nvPr/>
        </p:nvSpPr>
        <p:spPr>
          <a:xfrm>
            <a:off x="8809326" y="3451532"/>
            <a:ext cx="1185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Cosine of </a:t>
            </a:r>
            <a:r>
              <a:rPr lang="en-US" dirty="0" err="1" smtClean="0"/>
              <a:t>Pennation</a:t>
            </a:r>
            <a:r>
              <a:rPr lang="en-US" dirty="0" smtClean="0"/>
              <a:t> angle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0" y="6334780"/>
            <a:ext cx="562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</a:t>
            </a:r>
            <a:r>
              <a:rPr lang="en-US" sz="1200" dirty="0"/>
              <a:t>Farris </a:t>
            </a:r>
            <a:r>
              <a:rPr lang="en-US" sz="1200" dirty="0" smtClean="0"/>
              <a:t>et al. </a:t>
            </a:r>
            <a:r>
              <a:rPr lang="en-US" sz="1200" i="1" dirty="0" smtClean="0"/>
              <a:t>J </a:t>
            </a:r>
            <a:r>
              <a:rPr lang="en-US" sz="1200" i="1" dirty="0" err="1" smtClean="0"/>
              <a:t>Appl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Physiol</a:t>
            </a:r>
            <a:r>
              <a:rPr lang="en-US" sz="1200" dirty="0" smtClean="0"/>
              <a:t> </a:t>
            </a:r>
            <a:r>
              <a:rPr lang="en-US" sz="1200" b="1" dirty="0" smtClean="0"/>
              <a:t>115(5)</a:t>
            </a:r>
            <a:r>
              <a:rPr lang="en-US" sz="1200" dirty="0" smtClean="0"/>
              <a:t>:579-85 (2013)</a:t>
            </a:r>
            <a:endParaRPr lang="en-US" sz="1200" dirty="0"/>
          </a:p>
          <a:p>
            <a:r>
              <a:rPr lang="en-US" sz="1200" dirty="0" smtClean="0"/>
              <a:t>[</a:t>
            </a:r>
            <a:r>
              <a:rPr lang="en-US" sz="1200" dirty="0"/>
              <a:t>2] </a:t>
            </a:r>
            <a:r>
              <a:rPr lang="en-US" sz="1200" dirty="0" err="1" smtClean="0"/>
              <a:t>Fukunaga</a:t>
            </a:r>
            <a:r>
              <a:rPr lang="en-US" sz="1200" dirty="0" smtClean="0"/>
              <a:t> T et al. </a:t>
            </a:r>
            <a:r>
              <a:rPr lang="en-US" sz="1200" i="1" dirty="0" smtClean="0"/>
              <a:t>J </a:t>
            </a:r>
            <a:r>
              <a:rPr lang="en-US" sz="1200" i="1" dirty="0" err="1" smtClean="0"/>
              <a:t>Orthop</a:t>
            </a:r>
            <a:r>
              <a:rPr lang="en-US" sz="1200" i="1" dirty="0" smtClean="0"/>
              <a:t> Res </a:t>
            </a:r>
            <a:r>
              <a:rPr lang="en-US" sz="1200" b="1" dirty="0"/>
              <a:t>10(6)</a:t>
            </a:r>
            <a:r>
              <a:rPr lang="en-US" sz="1200" dirty="0"/>
              <a:t>:</a:t>
            </a:r>
            <a:r>
              <a:rPr lang="en-US" sz="1200" dirty="0" smtClean="0"/>
              <a:t>928-34 </a:t>
            </a:r>
            <a:r>
              <a:rPr lang="en-US" sz="1200" dirty="0"/>
              <a:t>(</a:t>
            </a:r>
            <a:r>
              <a:rPr lang="en-US" sz="1200" dirty="0" smtClean="0"/>
              <a:t>1992)</a:t>
            </a:r>
          </a:p>
        </p:txBody>
      </p:sp>
    </p:spTree>
    <p:extLst>
      <p:ext uri="{BB962C8B-B14F-4D97-AF65-F5344CB8AC3E}">
        <p14:creationId xmlns:p14="http://schemas.microsoft.com/office/powerpoint/2010/main" val="172790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2x3 Repeated measures ANOVA</a:t>
            </a:r>
          </a:p>
          <a:p>
            <a:pPr lvl="1"/>
            <a:r>
              <a:rPr lang="en-US" dirty="0"/>
              <a:t>Outcome variables Velocity, Force, Metabolic Cost</a:t>
            </a:r>
            <a:endParaRPr lang="en-US" dirty="0" smtClean="0"/>
          </a:p>
          <a:p>
            <a:r>
              <a:rPr lang="en-US" dirty="0" smtClean="0"/>
              <a:t>One-way repeated measures ANOVA at each speed</a:t>
            </a:r>
          </a:p>
          <a:p>
            <a:pPr lvl="1"/>
            <a:r>
              <a:rPr lang="en-US" dirty="0" smtClean="0"/>
              <a:t>Determine which stiffness produces lowest/highest outcome variables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Stats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81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H3: There </a:t>
            </a:r>
            <a:r>
              <a:rPr lang="en-US" dirty="0"/>
              <a:t>will be a fast walking speed where overall metabolic cost will be lower with added foot stiffness than </a:t>
            </a:r>
            <a:r>
              <a:rPr lang="en-US" dirty="0" smtClean="0"/>
              <a:t>without.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4" y="2915178"/>
            <a:ext cx="5363338" cy="37650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1272" y="3577890"/>
            <a:ext cx="46448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Normal stiffness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stiffness</a:t>
            </a:r>
            <a:b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(H3 supported)</a:t>
            </a:r>
          </a:p>
          <a:p>
            <a:r>
              <a:rPr lang="en-US" sz="2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stiffness</a:t>
            </a:r>
            <a:b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(H3 unsupported</a:t>
            </a:r>
            <a:r>
              <a:rPr lang="en-US" sz="2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7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7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quiet standing trial</a:t>
            </a:r>
          </a:p>
          <a:p>
            <a:r>
              <a:rPr lang="en-US" dirty="0" smtClean="0"/>
              <a:t>Metabolic power of trial - standing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MCOT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27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Supplementary: changes in other joints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363"/>
            <a:ext cx="11988800" cy="613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822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0" b="260"/>
          <a:stretch/>
        </p:blipFill>
        <p:spPr>
          <a:xfrm>
            <a:off x="6251830" y="2270183"/>
            <a:ext cx="5735983" cy="38494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conditions alter force output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13472" y="6143414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http://web.mit.edu/16.423/www/MuscleSumm.html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13472" y="2748694"/>
            <a:ext cx="714503" cy="48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149679" y="2990421"/>
            <a:ext cx="786871" cy="52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559455" y="4594677"/>
            <a:ext cx="786871" cy="571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4"/>
          <a:srcRect t="4645" b="7121"/>
          <a:stretch/>
        </p:blipFill>
        <p:spPr bwMode="auto">
          <a:xfrm>
            <a:off x="931926" y="2652550"/>
            <a:ext cx="3867150" cy="2714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Content Placeholder 5"/>
          <p:cNvSpPr txBox="1">
            <a:spLocks/>
          </p:cNvSpPr>
          <p:nvPr/>
        </p:nvSpPr>
        <p:spPr>
          <a:xfrm>
            <a:off x="7513638" y="1802678"/>
            <a:ext cx="3135312" cy="479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Force-Velocity</a:t>
            </a:r>
            <a:r>
              <a:rPr lang="en-US" baseline="30000" dirty="0" smtClean="0"/>
              <a:t>[2]</a:t>
            </a:r>
            <a:endParaRPr lang="en-US" baseline="30000" dirty="0"/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>
            <a:off x="1417638" y="1802678"/>
            <a:ext cx="3135312" cy="479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Force-Length</a:t>
            </a:r>
            <a:r>
              <a:rPr lang="en-US" baseline="30000" dirty="0" smtClean="0"/>
              <a:t>[1]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6398280"/>
            <a:ext cx="562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Arnold </a:t>
            </a:r>
            <a:r>
              <a:rPr lang="en-US" sz="1200" dirty="0"/>
              <a:t>EM et al.  </a:t>
            </a:r>
            <a:r>
              <a:rPr lang="en-US" sz="1200" i="1" dirty="0"/>
              <a:t>J </a:t>
            </a:r>
            <a:r>
              <a:rPr lang="en-US" sz="1200" i="1" dirty="0" err="1"/>
              <a:t>Exp</a:t>
            </a:r>
            <a:r>
              <a:rPr lang="en-US" sz="1200" i="1" dirty="0"/>
              <a:t> Biol. </a:t>
            </a:r>
            <a:r>
              <a:rPr lang="en-US" sz="1200" b="1" dirty="0"/>
              <a:t>216(11)</a:t>
            </a:r>
            <a:r>
              <a:rPr lang="en-US" sz="1200" dirty="0"/>
              <a:t>:2150-60 (2013) </a:t>
            </a:r>
            <a:endParaRPr lang="en-US" sz="1200" dirty="0" smtClean="0"/>
          </a:p>
          <a:p>
            <a:r>
              <a:rPr lang="en-US" sz="1200" dirty="0" smtClean="0"/>
              <a:t>[2] Hill </a:t>
            </a:r>
            <a:r>
              <a:rPr lang="en-US" sz="1200" dirty="0"/>
              <a:t>AV. </a:t>
            </a:r>
            <a:r>
              <a:rPr lang="en-US" sz="1200" i="1" dirty="0"/>
              <a:t>Proc Roy </a:t>
            </a:r>
            <a:r>
              <a:rPr lang="en-US" sz="1200" i="1" dirty="0" err="1"/>
              <a:t>Soc</a:t>
            </a:r>
            <a:r>
              <a:rPr lang="en-US" sz="1200" i="1" dirty="0"/>
              <a:t> B</a:t>
            </a:r>
            <a:r>
              <a:rPr lang="en-US" sz="1200" dirty="0"/>
              <a:t> </a:t>
            </a:r>
            <a:r>
              <a:rPr lang="en-US" sz="1200" b="1" dirty="0"/>
              <a:t>126(843):</a:t>
            </a:r>
            <a:r>
              <a:rPr lang="en-US" sz="1200" dirty="0"/>
              <a:t>136-195 (1938)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5994" y="5392575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/>
              <a:t>Arnold et al., 2013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69439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Determining AT moment arm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990600"/>
            <a:ext cx="10394950" cy="568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789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781050"/>
            <a:ext cx="1136332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049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Possibly add supplementary data from Takahashi 2016</a:t>
            </a:r>
          </a:p>
          <a:p>
            <a:r>
              <a:rPr lang="en-US" dirty="0" smtClean="0"/>
              <a:t>UD power explanation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slides: Potential Hypotheses?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4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Mechanical work output</a:t>
            </a:r>
            <a:r>
              <a:rPr lang="en-US" baseline="30000" dirty="0" smtClean="0"/>
              <a:t>[1]</a:t>
            </a:r>
            <a:endParaRPr lang="en-US" dirty="0" smtClean="0"/>
          </a:p>
          <a:p>
            <a:r>
              <a:rPr lang="en-US" dirty="0" smtClean="0"/>
              <a:t>Force output</a:t>
            </a:r>
            <a:r>
              <a:rPr lang="en-US" baseline="30000" dirty="0" smtClean="0"/>
              <a:t>[2]</a:t>
            </a:r>
            <a:endParaRPr lang="en-US" dirty="0" smtClean="0"/>
          </a:p>
          <a:p>
            <a:r>
              <a:rPr lang="en-US" dirty="0" smtClean="0"/>
              <a:t>Force-Velocity relationship</a:t>
            </a:r>
            <a:r>
              <a:rPr lang="en-US" baseline="30000" dirty="0" smtClean="0"/>
              <a:t>[3]</a:t>
            </a:r>
          </a:p>
          <a:p>
            <a:r>
              <a:rPr lang="en-US" dirty="0" smtClean="0"/>
              <a:t>Force-Length relationship</a:t>
            </a:r>
            <a:r>
              <a:rPr lang="en-US" baseline="30000" dirty="0" smtClean="0"/>
              <a:t>[4]</a:t>
            </a:r>
          </a:p>
          <a:p>
            <a:endParaRPr lang="en-US" dirty="0"/>
          </a:p>
          <a:p>
            <a:r>
              <a:rPr lang="en-US" dirty="0" smtClean="0"/>
              <a:t>Designated by task demands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Muscle metabolic cost arises from multiple factors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98280"/>
            <a:ext cx="562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Farris DJ &amp; </a:t>
            </a:r>
            <a:r>
              <a:rPr lang="en-US" sz="1200" dirty="0" err="1" smtClean="0"/>
              <a:t>Sawicki</a:t>
            </a:r>
            <a:r>
              <a:rPr lang="en-US" sz="1200" dirty="0" smtClean="0"/>
              <a:t> GS. </a:t>
            </a:r>
            <a:r>
              <a:rPr lang="en-US" sz="1200" i="1" dirty="0" smtClean="0"/>
              <a:t>J R </a:t>
            </a:r>
            <a:r>
              <a:rPr lang="en-US" sz="1200" i="1" dirty="0" err="1" smtClean="0"/>
              <a:t>Soc</a:t>
            </a:r>
            <a:r>
              <a:rPr lang="en-US" sz="1200" i="1" dirty="0" smtClean="0"/>
              <a:t> Interface.</a:t>
            </a:r>
            <a:r>
              <a:rPr lang="en-US" sz="1200" dirty="0" smtClean="0"/>
              <a:t> 9</a:t>
            </a:r>
            <a:r>
              <a:rPr lang="en-US" sz="1200" b="1" dirty="0" smtClean="0"/>
              <a:t>(66)</a:t>
            </a:r>
            <a:r>
              <a:rPr lang="en-US" sz="1200" dirty="0" smtClean="0"/>
              <a:t>:110-8 (2012)</a:t>
            </a:r>
          </a:p>
          <a:p>
            <a:r>
              <a:rPr lang="en-US" sz="1200" dirty="0" smtClean="0"/>
              <a:t>[2] </a:t>
            </a:r>
            <a:r>
              <a:rPr lang="en-US" sz="1200" dirty="0" err="1" smtClean="0"/>
              <a:t>Kram</a:t>
            </a:r>
            <a:r>
              <a:rPr lang="en-US" sz="1200" dirty="0" smtClean="0"/>
              <a:t> R &amp; Taylor CR. </a:t>
            </a:r>
            <a:r>
              <a:rPr lang="en-US" sz="1200" i="1" dirty="0" smtClean="0"/>
              <a:t>Nature.</a:t>
            </a:r>
            <a:r>
              <a:rPr lang="en-US" sz="1200" dirty="0" smtClean="0"/>
              <a:t> </a:t>
            </a:r>
            <a:r>
              <a:rPr lang="en-US" sz="1200" b="1" dirty="0" smtClean="0"/>
              <a:t>346(6281)</a:t>
            </a:r>
            <a:r>
              <a:rPr lang="en-US" sz="1200" dirty="0" smtClean="0"/>
              <a:t>:265-7 (1990)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08500" y="6398280"/>
            <a:ext cx="562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[3] Hill AV. </a:t>
            </a:r>
            <a:r>
              <a:rPr lang="en-US" sz="1200" i="1" dirty="0" smtClean="0"/>
              <a:t>Proc Roy </a:t>
            </a:r>
            <a:r>
              <a:rPr lang="en-US" sz="1200" i="1" dirty="0" err="1" smtClean="0"/>
              <a:t>Soc</a:t>
            </a:r>
            <a:r>
              <a:rPr lang="en-US" sz="1200" i="1" dirty="0" smtClean="0"/>
              <a:t> B</a:t>
            </a:r>
            <a:r>
              <a:rPr lang="en-US" sz="1200" dirty="0" smtClean="0"/>
              <a:t> </a:t>
            </a:r>
            <a:r>
              <a:rPr lang="en-US" sz="1200" b="1" dirty="0" smtClean="0"/>
              <a:t>126(843):</a:t>
            </a:r>
            <a:r>
              <a:rPr lang="en-US" sz="1200" dirty="0" smtClean="0"/>
              <a:t>136-195 (1938)</a:t>
            </a:r>
          </a:p>
          <a:p>
            <a:r>
              <a:rPr lang="en-US" sz="1200" dirty="0" smtClean="0"/>
              <a:t>[4] </a:t>
            </a:r>
            <a:r>
              <a:rPr lang="en-US" sz="1200" dirty="0"/>
              <a:t>Hill AV. </a:t>
            </a:r>
            <a:r>
              <a:rPr lang="en-US" sz="1200" i="1" dirty="0"/>
              <a:t>Proc Roy </a:t>
            </a:r>
            <a:r>
              <a:rPr lang="en-US" sz="1200" i="1" dirty="0" err="1"/>
              <a:t>Soc</a:t>
            </a:r>
            <a:r>
              <a:rPr lang="en-US" sz="1200" i="1" dirty="0"/>
              <a:t> B</a:t>
            </a:r>
            <a:r>
              <a:rPr lang="en-US" sz="1200" dirty="0" smtClean="0"/>
              <a:t> </a:t>
            </a:r>
            <a:r>
              <a:rPr lang="en-US" sz="1200" b="1" dirty="0" smtClean="0"/>
              <a:t>141(902)</a:t>
            </a:r>
            <a:r>
              <a:rPr lang="en-US" sz="1200" dirty="0" smtClean="0"/>
              <a:t>:104-117 (1953)</a:t>
            </a:r>
          </a:p>
        </p:txBody>
      </p:sp>
    </p:spTree>
    <p:extLst>
      <p:ext uri="{BB962C8B-B14F-4D97-AF65-F5344CB8AC3E}">
        <p14:creationId xmlns:p14="http://schemas.microsoft.com/office/powerpoint/2010/main" val="167499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801955" y="4850840"/>
            <a:ext cx="2767884" cy="7570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7569839" y="4591274"/>
            <a:ext cx="1346200" cy="23322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3874163" y="2399008"/>
            <a:ext cx="2382" cy="3840480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847621" y="6207938"/>
            <a:ext cx="6217920" cy="0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52787" y="6901144"/>
            <a:ext cx="4714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Walking Speed (m/s)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892895" y="4021383"/>
            <a:ext cx="4445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Metabolic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Cost </a:t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(J / kg*m)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813939" y="6195238"/>
            <a:ext cx="0" cy="16994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569839" y="6195238"/>
            <a:ext cx="0" cy="16994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916039" y="6195238"/>
            <a:ext cx="0" cy="16994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69031" y="6407658"/>
            <a:ext cx="94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1.25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8655" y="6407658"/>
            <a:ext cx="94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1.75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44855" y="6407658"/>
            <a:ext cx="94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4676779" y="5195401"/>
            <a:ext cx="274320" cy="274320"/>
          </a:xfrm>
          <a:prstGeom prst="diamon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/>
          <p:cNvSpPr/>
          <p:nvPr/>
        </p:nvSpPr>
        <p:spPr>
          <a:xfrm>
            <a:off x="8778879" y="3137930"/>
            <a:ext cx="274320" cy="274320"/>
          </a:xfrm>
          <a:prstGeom prst="diamon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/>
          <p:cNvSpPr/>
          <p:nvPr/>
        </p:nvSpPr>
        <p:spPr>
          <a:xfrm>
            <a:off x="7432679" y="3959020"/>
            <a:ext cx="274320" cy="274320"/>
          </a:xfrm>
          <a:prstGeom prst="diamon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/>
          <p:cNvSpPr/>
          <p:nvPr/>
        </p:nvSpPr>
        <p:spPr>
          <a:xfrm>
            <a:off x="7432679" y="4677979"/>
            <a:ext cx="274320" cy="274320"/>
          </a:xfrm>
          <a:prstGeom prst="diamon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/>
          <p:cNvSpPr/>
          <p:nvPr/>
        </p:nvSpPr>
        <p:spPr>
          <a:xfrm>
            <a:off x="8778879" y="4429879"/>
            <a:ext cx="274320" cy="274320"/>
          </a:xfrm>
          <a:prstGeom prst="diamon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4813939" y="4095692"/>
            <a:ext cx="2755900" cy="12319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569839" y="3272233"/>
            <a:ext cx="1346200" cy="8068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13939" y="4345827"/>
            <a:ext cx="2755900" cy="15337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569839" y="3884637"/>
            <a:ext cx="1346200" cy="45650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iamond 24"/>
          <p:cNvSpPr/>
          <p:nvPr/>
        </p:nvSpPr>
        <p:spPr>
          <a:xfrm>
            <a:off x="7432679" y="4199371"/>
            <a:ext cx="274320" cy="274320"/>
          </a:xfrm>
          <a:prstGeom prst="diamond">
            <a:avLst/>
          </a:prstGeom>
          <a:solidFill>
            <a:srgbClr val="C0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amond 25"/>
          <p:cNvSpPr/>
          <p:nvPr/>
        </p:nvSpPr>
        <p:spPr>
          <a:xfrm>
            <a:off x="4676779" y="4366562"/>
            <a:ext cx="274320" cy="274320"/>
          </a:xfrm>
          <a:prstGeom prst="diamond">
            <a:avLst/>
          </a:prstGeom>
          <a:solidFill>
            <a:srgbClr val="C0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8778879" y="3734391"/>
            <a:ext cx="274320" cy="274320"/>
          </a:xfrm>
          <a:prstGeom prst="diamond">
            <a:avLst/>
          </a:prstGeom>
          <a:solidFill>
            <a:srgbClr val="C0000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/>
          <p:cNvSpPr/>
          <p:nvPr/>
        </p:nvSpPr>
        <p:spPr>
          <a:xfrm>
            <a:off x="4676779" y="4795161"/>
            <a:ext cx="274320" cy="274320"/>
          </a:xfrm>
          <a:prstGeom prst="diamon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0" b="260"/>
          <a:stretch/>
        </p:blipFill>
        <p:spPr>
          <a:xfrm>
            <a:off x="6251830" y="2270183"/>
            <a:ext cx="5735983" cy="38494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Plantarflexors</a:t>
            </a:r>
            <a:r>
              <a:rPr lang="en-US" dirty="0" smtClean="0"/>
              <a:t> operate in favorable regions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13472" y="6143414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http://web.mit.edu/16.423/www/MuscleSumm.html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13472" y="2748694"/>
            <a:ext cx="714503" cy="483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149679" y="2990421"/>
            <a:ext cx="786871" cy="52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559455" y="4594677"/>
            <a:ext cx="786871" cy="571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4"/>
          <a:srcRect t="4645" b="7121"/>
          <a:stretch/>
        </p:blipFill>
        <p:spPr bwMode="auto">
          <a:xfrm>
            <a:off x="931926" y="2652550"/>
            <a:ext cx="3867150" cy="2714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Content Placeholder 5"/>
          <p:cNvSpPr txBox="1">
            <a:spLocks/>
          </p:cNvSpPr>
          <p:nvPr/>
        </p:nvSpPr>
        <p:spPr>
          <a:xfrm>
            <a:off x="7513638" y="1802678"/>
            <a:ext cx="3135312" cy="479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Force-Velocity</a:t>
            </a:r>
            <a:r>
              <a:rPr lang="en-US" baseline="30000" dirty="0" smtClean="0"/>
              <a:t>[2]</a:t>
            </a:r>
            <a:endParaRPr lang="en-US" baseline="30000" dirty="0"/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>
            <a:off x="1417638" y="1802678"/>
            <a:ext cx="3700462" cy="479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Soleus Force-Length</a:t>
            </a:r>
            <a:r>
              <a:rPr lang="en-US" baseline="30000" dirty="0" smtClean="0"/>
              <a:t>[1]</a:t>
            </a:r>
            <a:endParaRPr lang="en-US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6398280"/>
            <a:ext cx="562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</a:t>
            </a:r>
            <a:r>
              <a:rPr lang="en-US" sz="1200" dirty="0" err="1" smtClean="0"/>
              <a:t>Rubenson</a:t>
            </a:r>
            <a:r>
              <a:rPr lang="en-US" sz="1200" dirty="0" smtClean="0"/>
              <a:t> J </a:t>
            </a:r>
            <a:r>
              <a:rPr lang="en-US" sz="1200" dirty="0"/>
              <a:t>et al.  </a:t>
            </a:r>
            <a:r>
              <a:rPr lang="en-US" sz="1200" i="1" dirty="0"/>
              <a:t>J </a:t>
            </a:r>
            <a:r>
              <a:rPr lang="en-US" sz="1200" i="1" dirty="0" err="1"/>
              <a:t>Exp</a:t>
            </a:r>
            <a:r>
              <a:rPr lang="en-US" sz="1200" i="1" dirty="0"/>
              <a:t> Biol. </a:t>
            </a:r>
            <a:r>
              <a:rPr lang="en-US" sz="1200" b="1" dirty="0" smtClean="0"/>
              <a:t>215(20)</a:t>
            </a:r>
            <a:r>
              <a:rPr lang="en-US" sz="1200" dirty="0" smtClean="0"/>
              <a:t>:3539-51 </a:t>
            </a:r>
            <a:r>
              <a:rPr lang="en-US" sz="1200" dirty="0"/>
              <a:t>(</a:t>
            </a:r>
            <a:r>
              <a:rPr lang="en-US" sz="1200" dirty="0" smtClean="0"/>
              <a:t>2012) </a:t>
            </a:r>
          </a:p>
          <a:p>
            <a:pPr algn="just"/>
            <a:r>
              <a:rPr lang="en-US" sz="1200" dirty="0" smtClean="0"/>
              <a:t>[2] Ishikawa M et al.</a:t>
            </a:r>
            <a:r>
              <a:rPr lang="en-US" sz="1200" i="1" dirty="0" smtClean="0"/>
              <a:t> J </a:t>
            </a:r>
            <a:r>
              <a:rPr lang="en-US" sz="1200" i="1" dirty="0" err="1" smtClean="0"/>
              <a:t>Appl</a:t>
            </a:r>
            <a:r>
              <a:rPr lang="en-US" sz="1200" i="1" dirty="0" smtClean="0"/>
              <a:t> Physiol.</a:t>
            </a:r>
            <a:r>
              <a:rPr lang="en-US" sz="1200" dirty="0"/>
              <a:t> </a:t>
            </a:r>
            <a:r>
              <a:rPr lang="en-US" sz="1200" b="1" dirty="0" smtClean="0"/>
              <a:t>99(2):</a:t>
            </a:r>
            <a:r>
              <a:rPr lang="en-US" sz="1200" dirty="0" smtClean="0"/>
              <a:t>603-8 (2005)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24" r="49392" b="2521"/>
          <a:stretch/>
        </p:blipFill>
        <p:spPr>
          <a:xfrm>
            <a:off x="987990" y="2650093"/>
            <a:ext cx="3994607" cy="2714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8" t="97946" r="35604" b="-214"/>
          <a:stretch/>
        </p:blipFill>
        <p:spPr>
          <a:xfrm>
            <a:off x="2287021" y="5313918"/>
            <a:ext cx="1700779" cy="23334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20006548">
            <a:off x="8954499" y="3571845"/>
            <a:ext cx="330642" cy="727383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51830" y="2282103"/>
            <a:ext cx="5735983" cy="38375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1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1253403"/>
            <a:ext cx="11210524" cy="4407408"/>
          </a:xfrm>
        </p:spPr>
        <p:txBody>
          <a:bodyPr/>
          <a:lstStyle/>
          <a:p>
            <a:r>
              <a:rPr lang="en-US" dirty="0" smtClean="0"/>
              <a:t>Maintains </a:t>
            </a:r>
            <a:r>
              <a:rPr lang="en-US" dirty="0"/>
              <a:t>favorable force-velocity </a:t>
            </a:r>
            <a:r>
              <a:rPr lang="en-US" dirty="0" smtClean="0"/>
              <a:t>relationships</a:t>
            </a:r>
            <a:endParaRPr lang="en-US" baseline="30000" dirty="0" smtClean="0"/>
          </a:p>
          <a:p>
            <a:r>
              <a:rPr lang="en-US" dirty="0" smtClean="0"/>
              <a:t>Ankle-foot gear ratio = transmission of a car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Gear Ratio is a way to maintain optimality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76080"/>
            <a:ext cx="5628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[3]</a:t>
            </a:r>
            <a:r>
              <a:rPr lang="en-US" sz="1200" dirty="0"/>
              <a:t> Carrier DR et al. </a:t>
            </a:r>
            <a:r>
              <a:rPr lang="en-US" sz="1200" i="1" dirty="0"/>
              <a:t>Science </a:t>
            </a:r>
            <a:r>
              <a:rPr lang="en-US" sz="1200" b="1" dirty="0"/>
              <a:t>265(5172)</a:t>
            </a:r>
            <a:r>
              <a:rPr lang="en-US" sz="1200" dirty="0"/>
              <a:t>:651-3 (1994)</a:t>
            </a:r>
            <a:endParaRPr lang="en-US" sz="12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914194" y="4364271"/>
                <a:ext cx="2902906" cy="8038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𝑮𝒆𝒂𝒓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𝑹𝒂𝒕𝒊𝒐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194" y="4364271"/>
                <a:ext cx="2902906" cy="80381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51" y="1780624"/>
            <a:ext cx="2874443" cy="557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3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88" y="1798192"/>
            <a:ext cx="2826720" cy="5486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1253403"/>
            <a:ext cx="11210524" cy="4407408"/>
          </a:xfrm>
        </p:spPr>
        <p:txBody>
          <a:bodyPr/>
          <a:lstStyle/>
          <a:p>
            <a:r>
              <a:rPr lang="en-US" dirty="0" smtClean="0"/>
              <a:t>Lengthened GRF moment arm</a:t>
            </a:r>
            <a:r>
              <a:rPr lang="en-US" baseline="30000" dirty="0" smtClean="0"/>
              <a:t>[1]</a:t>
            </a:r>
          </a:p>
          <a:p>
            <a:r>
              <a:rPr lang="en-US" dirty="0" smtClean="0"/>
              <a:t>Increases force, decreases velocity</a:t>
            </a:r>
            <a:r>
              <a:rPr lang="en-US" baseline="30000" dirty="0" smtClean="0"/>
              <a:t>[2]</a:t>
            </a:r>
            <a:endParaRPr lang="en-US" baseline="30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Added shoe stiffness increases gear ratio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11" y="2031306"/>
            <a:ext cx="3017212" cy="5096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288088" y="3217968"/>
                <a:ext cx="2844800" cy="11993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num>
                        <m:den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088" y="3217968"/>
                <a:ext cx="2844800" cy="119930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0" y="6423680"/>
            <a:ext cx="511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</a:t>
            </a:r>
            <a:r>
              <a:rPr lang="en-US" sz="1200" dirty="0" err="1" smtClean="0"/>
              <a:t>Willwacher</a:t>
            </a:r>
            <a:r>
              <a:rPr lang="en-US" sz="1200" dirty="0" smtClean="0"/>
              <a:t> S et al. </a:t>
            </a:r>
            <a:r>
              <a:rPr lang="en-US" sz="1200" i="1" dirty="0" smtClean="0"/>
              <a:t>Gait Posture </a:t>
            </a:r>
            <a:r>
              <a:rPr lang="en-US" sz="1200" b="1" dirty="0" smtClean="0"/>
              <a:t>40(3)</a:t>
            </a:r>
            <a:r>
              <a:rPr lang="en-US" sz="1200" dirty="0" smtClean="0"/>
              <a:t>:386-90 (2014)</a:t>
            </a:r>
          </a:p>
          <a:p>
            <a:r>
              <a:rPr lang="en-US" sz="1200" dirty="0" smtClean="0"/>
              <a:t>[2] </a:t>
            </a:r>
            <a:r>
              <a:rPr lang="fr-FR" sz="1200" dirty="0">
                <a:cs typeface="Arial" panose="020B0604020202020204" pitchFamily="34" charset="0"/>
              </a:rPr>
              <a:t>Takahashi KZ et al. </a:t>
            </a:r>
            <a:r>
              <a:rPr lang="fr-FR" sz="1200" i="1" dirty="0" err="1">
                <a:cs typeface="Arial" panose="020B0604020202020204" pitchFamily="34" charset="0"/>
              </a:rPr>
              <a:t>Sci</a:t>
            </a:r>
            <a:r>
              <a:rPr lang="fr-FR" sz="1200" i="1" dirty="0">
                <a:cs typeface="Arial" panose="020B0604020202020204" pitchFamily="34" charset="0"/>
              </a:rPr>
              <a:t> </a:t>
            </a:r>
            <a:r>
              <a:rPr lang="fr-FR" sz="1200" i="1" dirty="0" err="1">
                <a:cs typeface="Arial" panose="020B0604020202020204" pitchFamily="34" charset="0"/>
              </a:rPr>
              <a:t>Rep</a:t>
            </a:r>
            <a:r>
              <a:rPr lang="fr-FR" sz="1200" dirty="0">
                <a:cs typeface="Arial" panose="020B0604020202020204" pitchFamily="34" charset="0"/>
              </a:rPr>
              <a:t>. </a:t>
            </a:r>
            <a:r>
              <a:rPr lang="fr-FR" sz="1200" b="1" dirty="0">
                <a:cs typeface="Arial" panose="020B0604020202020204" pitchFamily="34" charset="0"/>
              </a:rPr>
              <a:t>6:29870</a:t>
            </a:r>
            <a:r>
              <a:rPr lang="fr-FR" sz="1200" dirty="0">
                <a:cs typeface="Arial" panose="020B0604020202020204" pitchFamily="34" charset="0"/>
              </a:rPr>
              <a:t> (2016</a:t>
            </a:r>
            <a:r>
              <a:rPr lang="fr-FR" sz="1200" dirty="0" smtClean="0">
                <a:cs typeface="Arial" panose="020B0604020202020204" pitchFamily="34" charset="0"/>
              </a:rPr>
              <a:t>)</a:t>
            </a:r>
            <a:endParaRPr lang="en-US" sz="1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1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88" y="1798192"/>
            <a:ext cx="2826720" cy="5486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1253403"/>
            <a:ext cx="11210524" cy="4407408"/>
          </a:xfrm>
        </p:spPr>
        <p:txBody>
          <a:bodyPr/>
          <a:lstStyle/>
          <a:p>
            <a:r>
              <a:rPr lang="en-US" dirty="0" smtClean="0"/>
              <a:t>Lengthened GRF moment arm[1]</a:t>
            </a:r>
            <a:endParaRPr lang="en-US" baseline="30000" dirty="0" smtClean="0"/>
          </a:p>
          <a:p>
            <a:r>
              <a:rPr lang="en-US" dirty="0" smtClean="0"/>
              <a:t>Increases force, decreases velocity[2]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Added shoe stiffness increases gear ratio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11" y="2031306"/>
            <a:ext cx="3017212" cy="5096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288088" y="3217968"/>
                <a:ext cx="2844800" cy="11993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num>
                        <m:den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088" y="3217968"/>
                <a:ext cx="2844800" cy="11993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0" y="6423680"/>
            <a:ext cx="511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</a:t>
            </a:r>
            <a:r>
              <a:rPr lang="en-US" sz="1200" dirty="0" err="1" smtClean="0"/>
              <a:t>Willwacher</a:t>
            </a:r>
            <a:r>
              <a:rPr lang="en-US" sz="1200" dirty="0" smtClean="0"/>
              <a:t> S et al. </a:t>
            </a:r>
            <a:r>
              <a:rPr lang="en-US" sz="1200" i="1" dirty="0" smtClean="0"/>
              <a:t>Gait Posture </a:t>
            </a:r>
            <a:r>
              <a:rPr lang="en-US" sz="1200" b="1" dirty="0" smtClean="0"/>
              <a:t>40(3)</a:t>
            </a:r>
            <a:r>
              <a:rPr lang="en-US" sz="1200" dirty="0" smtClean="0"/>
              <a:t>:386-90 (2014)</a:t>
            </a:r>
          </a:p>
          <a:p>
            <a:r>
              <a:rPr lang="en-US" sz="1200" dirty="0" smtClean="0"/>
              <a:t>[2] </a:t>
            </a:r>
            <a:r>
              <a:rPr lang="fr-FR" sz="1200" dirty="0">
                <a:cs typeface="Arial" panose="020B0604020202020204" pitchFamily="34" charset="0"/>
              </a:rPr>
              <a:t>Takahashi KZ et al. </a:t>
            </a:r>
            <a:r>
              <a:rPr lang="fr-FR" sz="1200" i="1" dirty="0" err="1">
                <a:cs typeface="Arial" panose="020B0604020202020204" pitchFamily="34" charset="0"/>
              </a:rPr>
              <a:t>Sci</a:t>
            </a:r>
            <a:r>
              <a:rPr lang="fr-FR" sz="1200" i="1" dirty="0">
                <a:cs typeface="Arial" panose="020B0604020202020204" pitchFamily="34" charset="0"/>
              </a:rPr>
              <a:t> </a:t>
            </a:r>
            <a:r>
              <a:rPr lang="fr-FR" sz="1200" i="1" dirty="0" err="1">
                <a:cs typeface="Arial" panose="020B0604020202020204" pitchFamily="34" charset="0"/>
              </a:rPr>
              <a:t>Rep</a:t>
            </a:r>
            <a:r>
              <a:rPr lang="fr-FR" sz="1200" dirty="0">
                <a:cs typeface="Arial" panose="020B0604020202020204" pitchFamily="34" charset="0"/>
              </a:rPr>
              <a:t>. </a:t>
            </a:r>
            <a:r>
              <a:rPr lang="fr-FR" sz="1200" b="1" dirty="0">
                <a:cs typeface="Arial" panose="020B0604020202020204" pitchFamily="34" charset="0"/>
              </a:rPr>
              <a:t>6:29870</a:t>
            </a:r>
            <a:r>
              <a:rPr lang="fr-FR" sz="1200" dirty="0">
                <a:cs typeface="Arial" panose="020B0604020202020204" pitchFamily="34" charset="0"/>
              </a:rPr>
              <a:t> (2016</a:t>
            </a:r>
            <a:r>
              <a:rPr lang="fr-FR" sz="1200" dirty="0" smtClean="0">
                <a:cs typeface="Arial" panose="020B0604020202020204" pitchFamily="34" charset="0"/>
              </a:rPr>
              <a:t>)</a:t>
            </a:r>
            <a:endParaRPr lang="en-US" sz="1200" b="1" dirty="0"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207" y="927247"/>
            <a:ext cx="5289489" cy="5698949"/>
          </a:xfrm>
          <a:prstGeom prst="rect">
            <a:avLst/>
          </a:prstGeom>
          <a:ln w="76200">
            <a:solidFill>
              <a:srgbClr val="EBE60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5311096" y="2614703"/>
            <a:ext cx="2168139" cy="116786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582045">
            <a:off x="5789686" y="287068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stiffer feet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2827601" y="2870685"/>
            <a:ext cx="22656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Peak Force (</a:t>
            </a:r>
            <a:r>
              <a:rPr lang="en-US" b="1" dirty="0" err="1"/>
              <a:t>Newtons</a:t>
            </a:r>
            <a:r>
              <a:rPr lang="en-US" b="1" dirty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85788" y="6245244"/>
            <a:ext cx="30288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Velocity at Peak Force (mm/s)</a:t>
            </a:r>
          </a:p>
        </p:txBody>
      </p:sp>
      <p:pic>
        <p:nvPicPr>
          <p:cNvPr id="19" name="Picture 1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8"/>
          <a:stretch/>
        </p:blipFill>
        <p:spPr bwMode="auto">
          <a:xfrm>
            <a:off x="8878819" y="2031306"/>
            <a:ext cx="2958924" cy="114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V="1">
            <a:off x="7714630" y="2185268"/>
            <a:ext cx="1219200" cy="103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749844" y="3114737"/>
            <a:ext cx="1183986" cy="329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479662" y="1777174"/>
            <a:ext cx="151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Force-Velocity</a:t>
            </a:r>
          </a:p>
        </p:txBody>
      </p:sp>
      <p:sp>
        <p:nvSpPr>
          <p:cNvPr id="23" name="Rectangle 22"/>
          <p:cNvSpPr/>
          <p:nvPr/>
        </p:nvSpPr>
        <p:spPr>
          <a:xfrm rot="20006548">
            <a:off x="10027763" y="2543571"/>
            <a:ext cx="153709" cy="349775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60443" y="1143000"/>
            <a:ext cx="95445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Soleus Muscle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581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5299" y="2155103"/>
            <a:ext cx="11210524" cy="440740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/>
              <a:t>“Favorable</a:t>
            </a:r>
            <a:r>
              <a:rPr lang="en-US" sz="4000" b="1" dirty="0"/>
              <a:t>” shift in </a:t>
            </a:r>
            <a:r>
              <a:rPr lang="en-US" sz="4000" b="1" dirty="0" smtClean="0"/>
              <a:t>Soleus Force-Velocity relationship led </a:t>
            </a:r>
            <a:r>
              <a:rPr lang="en-US" sz="4000" b="1" dirty="0"/>
              <a:t>to no </a:t>
            </a:r>
            <a:r>
              <a:rPr lang="en-US" sz="4000" b="1" dirty="0" smtClean="0"/>
              <a:t>metabolic benefit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32598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868" y="1908331"/>
            <a:ext cx="5677510" cy="4407408"/>
          </a:xfrm>
        </p:spPr>
        <p:txBody>
          <a:bodyPr/>
          <a:lstStyle/>
          <a:p>
            <a:r>
              <a:rPr lang="en-US" b="1" dirty="0"/>
              <a:t>↑</a:t>
            </a:r>
            <a:r>
              <a:rPr lang="en-US" dirty="0"/>
              <a:t> gear </a:t>
            </a:r>
            <a:r>
              <a:rPr lang="en-US" dirty="0" smtClean="0"/>
              <a:t>ratio: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Harmful↑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force output</a:t>
            </a:r>
            <a:endParaRPr lang="en-US" dirty="0"/>
          </a:p>
          <a:p>
            <a:r>
              <a:rPr lang="en-US" b="1" dirty="0" smtClean="0">
                <a:solidFill>
                  <a:srgbClr val="00B050"/>
                </a:solidFill>
              </a:rPr>
              <a:t>Beneficial ↓ </a:t>
            </a:r>
            <a:r>
              <a:rPr lang="en-US" dirty="0" smtClean="0"/>
              <a:t>fasc. velocity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Force effect outweighed Velocity?</a:t>
            </a:r>
            <a:endParaRPr lang="en-US" baseline="30000" dirty="0"/>
          </a:p>
        </p:txBody>
      </p:sp>
      <p:sp>
        <p:nvSpPr>
          <p:cNvPr id="14" name="Isosceles Triangle 13"/>
          <p:cNvSpPr/>
          <p:nvPr/>
        </p:nvSpPr>
        <p:spPr>
          <a:xfrm>
            <a:off x="8025472" y="4180506"/>
            <a:ext cx="1804328" cy="160940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/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rot="4620000">
            <a:off x="8591208" y="1822239"/>
            <a:ext cx="182880" cy="484632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420488" y="3619050"/>
            <a:ext cx="2604984" cy="985970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5400" dirty="0" smtClean="0">
                <a:latin typeface="Calibri" panose="020F0502020204030204" pitchFamily="34" charset="0"/>
                <a:cs typeface="Arial" panose="020B0604020202020204" pitchFamily="34" charset="0"/>
              </a:rPr>
              <a:t>↑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723404" y="2887530"/>
            <a:ext cx="2288291" cy="731520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5400" dirty="0" smtClean="0">
                <a:latin typeface="Calibri" panose="020F0502020204030204" pitchFamily="34" charset="0"/>
                <a:cs typeface="Arial" panose="020B0604020202020204" pitchFamily="34" charset="0"/>
              </a:rPr>
              <a:t>↓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5200" baseline="-18000" dirty="0" smtClean="0">
                <a:latin typeface="Arial" panose="020B0604020202020204" pitchFamily="34" charset="0"/>
                <a:cs typeface="Arial" panose="020B0604020202020204" pitchFamily="34" charset="0"/>
              </a:rPr>
              <a:t>fasc.</a:t>
            </a:r>
            <a:endParaRPr lang="en-US" sz="5200" baseline="-1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404" y="5078679"/>
            <a:ext cx="2041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metabolic</a:t>
            </a:r>
            <a:b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increase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1729" y="5789914"/>
            <a:ext cx="5651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86861"/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Walking Speed</a:t>
            </a:r>
          </a:p>
          <a:p>
            <a:pPr algn="ctr" defTabSz="3686861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(Takahashi et al, 2016)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394" y="6581001"/>
            <a:ext cx="3034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cs typeface="Arial" panose="020B0604020202020204" pitchFamily="34" charset="0"/>
              </a:rPr>
              <a:t>[1]</a:t>
            </a:r>
            <a:r>
              <a:rPr lang="fr-FR" sz="1200" dirty="0" smtClean="0">
                <a:cs typeface="Arial" panose="020B0604020202020204" pitchFamily="34" charset="0"/>
              </a:rPr>
              <a:t> </a:t>
            </a:r>
            <a:r>
              <a:rPr lang="fr-FR" sz="1200" dirty="0">
                <a:cs typeface="Arial" panose="020B0604020202020204" pitchFamily="34" charset="0"/>
              </a:rPr>
              <a:t>Takahashi KZ et al. </a:t>
            </a:r>
            <a:r>
              <a:rPr lang="fr-FR" sz="1200" i="1" dirty="0" err="1">
                <a:cs typeface="Arial" panose="020B0604020202020204" pitchFamily="34" charset="0"/>
              </a:rPr>
              <a:t>Sci</a:t>
            </a:r>
            <a:r>
              <a:rPr lang="fr-FR" sz="1200" i="1" dirty="0">
                <a:cs typeface="Arial" panose="020B0604020202020204" pitchFamily="34" charset="0"/>
              </a:rPr>
              <a:t> </a:t>
            </a:r>
            <a:r>
              <a:rPr lang="fr-FR" sz="1200" i="1" dirty="0" err="1">
                <a:cs typeface="Arial" panose="020B0604020202020204" pitchFamily="34" charset="0"/>
              </a:rPr>
              <a:t>Rep</a:t>
            </a:r>
            <a:r>
              <a:rPr lang="fr-FR" sz="1200" dirty="0">
                <a:cs typeface="Arial" panose="020B0604020202020204" pitchFamily="34" charset="0"/>
              </a:rPr>
              <a:t>. </a:t>
            </a:r>
            <a:r>
              <a:rPr lang="fr-FR" sz="1200" b="1" dirty="0" smtClean="0">
                <a:cs typeface="Arial" panose="020B0604020202020204" pitchFamily="34" charset="0"/>
              </a:rPr>
              <a:t>6:29870</a:t>
            </a:r>
            <a:r>
              <a:rPr lang="fr-FR" sz="1200" dirty="0" smtClean="0">
                <a:cs typeface="Arial" panose="020B0604020202020204" pitchFamily="34" charset="0"/>
              </a:rPr>
              <a:t> </a:t>
            </a:r>
            <a:r>
              <a:rPr lang="fr-FR" sz="1200" dirty="0">
                <a:cs typeface="Arial" panose="020B0604020202020204" pitchFamily="34" charset="0"/>
              </a:rPr>
              <a:t>(2016)</a:t>
            </a:r>
            <a:endParaRPr lang="en-US" sz="1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48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8924A1F-DE9B-425D-B4CA-21A9C960E19C}" vid="{3D87255E-4B9E-43D1-98D9-C12F4F75D012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8924A1F-DE9B-425D-B4CA-21A9C960E19C}" vid="{3D87255E-4B9E-43D1-98D9-C12F4F75D01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Nonlinear2015_DesignTemplate</Template>
  <TotalTime>3699</TotalTime>
  <Words>1182</Words>
  <Application>Microsoft Office PowerPoint</Application>
  <PresentationFormat>Widescreen</PresentationFormat>
  <Paragraphs>194</Paragraphs>
  <Slides>34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Wingdings</vt:lpstr>
      <vt:lpstr>1_Office Theme</vt:lpstr>
      <vt:lpstr>Custom Design</vt:lpstr>
      <vt:lpstr>2_Office Theme</vt:lpstr>
      <vt:lpstr>Augmenting Human Muscle Performance through Added Foot Stiffness</vt:lpstr>
      <vt:lpstr>Expending energy to perform tasks</vt:lpstr>
      <vt:lpstr>Operating conditions alter force output</vt:lpstr>
      <vt:lpstr>Plantarflexors operate in favorable regions</vt:lpstr>
      <vt:lpstr>Gear Ratio is a way to maintain optimality</vt:lpstr>
      <vt:lpstr>Added shoe stiffness increases gear ratio</vt:lpstr>
      <vt:lpstr>Added shoe stiffness increases gear ratio</vt:lpstr>
      <vt:lpstr>PowerPoint Presentation</vt:lpstr>
      <vt:lpstr>Force effect outweighed Velocity?</vt:lpstr>
      <vt:lpstr>PowerPoint Presentation</vt:lpstr>
      <vt:lpstr>Fast walking is rather inefficient</vt:lpstr>
      <vt:lpstr>Fast walking is rather inefficient</vt:lpstr>
      <vt:lpstr>Purpose</vt:lpstr>
      <vt:lpstr>Impact</vt:lpstr>
      <vt:lpstr>Metabolic Cost “Seesaw”</vt:lpstr>
      <vt:lpstr>Central Hypothesis</vt:lpstr>
      <vt:lpstr>Hypotheses</vt:lpstr>
      <vt:lpstr>Hypotheses</vt:lpstr>
      <vt:lpstr>Hypotheses</vt:lpstr>
      <vt:lpstr>Methods: Subjects and Insoles</vt:lpstr>
      <vt:lpstr>Data to be collected</vt:lpstr>
      <vt:lpstr>Analysis of ultrasound</vt:lpstr>
      <vt:lpstr>Fin.</vt:lpstr>
      <vt:lpstr>DON’T USE AFTER THIS SLIDE</vt:lpstr>
      <vt:lpstr>Calculation of Soleus force[1]</vt:lpstr>
      <vt:lpstr>Stats slide</vt:lpstr>
      <vt:lpstr>Hypotheses</vt:lpstr>
      <vt:lpstr>Calculating MCOT</vt:lpstr>
      <vt:lpstr>Supplementary: changes in other joints</vt:lpstr>
      <vt:lpstr>Determining AT moment arm</vt:lpstr>
      <vt:lpstr>Kinematics</vt:lpstr>
      <vt:lpstr>Extra slides: Potential Hypotheses? </vt:lpstr>
      <vt:lpstr>Muscle metabolic cost arises from multiple factors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 Nonlinear Analysis Workshop</dc:title>
  <dc:creator>Jennifer Becic</dc:creator>
  <cp:lastModifiedBy>Samuel Ray</cp:lastModifiedBy>
  <cp:revision>97</cp:revision>
  <dcterms:created xsi:type="dcterms:W3CDTF">2015-07-23T16:44:48Z</dcterms:created>
  <dcterms:modified xsi:type="dcterms:W3CDTF">2017-02-24T20:18:04Z</dcterms:modified>
</cp:coreProperties>
</file>