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3" r:id="rId9"/>
    <p:sldId id="262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1208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dirty="0"/>
              <a:t>Route Choices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C4F-4120-899A-BC7C8AD477D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C4F-4120-899A-BC7C8AD477D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Sheet1!$B$7:$C$7</c:f>
              <c:strCache>
                <c:ptCount val="2"/>
                <c:pt idx="0">
                  <c:v>Current Route</c:v>
                </c:pt>
                <c:pt idx="1">
                  <c:v>Augmented Route</c:v>
                </c:pt>
              </c:strCache>
            </c:strRef>
          </c:cat>
          <c:val>
            <c:numRef>
              <c:f>Sheet1!$B$8:$C$8</c:f>
              <c:numCache>
                <c:formatCode>General</c:formatCode>
                <c:ptCount val="2"/>
                <c:pt idx="0">
                  <c:v>132.0</c:v>
                </c:pt>
                <c:pt idx="1">
                  <c:v>1153.0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C4F-4120-899A-BC7C8AD477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50000"/>
        <a:lumOff val="5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Comparison</a:t>
            </a:r>
            <a:r>
              <a:rPr lang="en-US" sz="2000" baseline="0" dirty="0"/>
              <a:t> of Average Route Times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Sheet1!$E$13</c:f>
              <c:strCache>
                <c:ptCount val="1"/>
                <c:pt idx="0">
                  <c:v>Current Route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Sheet1!$E$14</c:f>
              <c:numCache>
                <c:formatCode>General</c:formatCode>
                <c:ptCount val="1"/>
                <c:pt idx="0">
                  <c:v>15.64221011673152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919-492F-A391-820B971C3E75}"/>
            </c:ext>
          </c:extLst>
        </c:ser>
        <c:ser>
          <c:idx val="1"/>
          <c:order val="1"/>
          <c:tx>
            <c:strRef>
              <c:f>Sheet1!$F$13</c:f>
              <c:strCache>
                <c:ptCount val="1"/>
                <c:pt idx="0">
                  <c:v>Augmented Route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Sheet1!$F$14</c:f>
              <c:numCache>
                <c:formatCode>General</c:formatCode>
                <c:ptCount val="1"/>
                <c:pt idx="0">
                  <c:v>14.44153307392996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919-492F-A391-820B971C3E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1012920"/>
        <c:axId val="2145937688"/>
      </c:barChart>
      <c:catAx>
        <c:axId val="-21410129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45937688"/>
        <c:crosses val="autoZero"/>
        <c:auto val="1"/>
        <c:lblAlgn val="ctr"/>
        <c:lblOffset val="100"/>
        <c:noMultiLvlLbl val="0"/>
      </c:catAx>
      <c:valAx>
        <c:axId val="2145937688"/>
        <c:scaling>
          <c:orientation val="minMax"/>
          <c:min val="12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1012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50000"/>
        <a:lumOff val="50000"/>
      </a:schemeClr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109B-190B-D24F-8061-224F4C4E8D71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599E-2784-5445-9640-CB334AEAB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109B-190B-D24F-8061-224F4C4E8D71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599E-2784-5445-9640-CB334AEAB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109B-190B-D24F-8061-224F4C4E8D71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599E-2784-5445-9640-CB334AEAB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109B-190B-D24F-8061-224F4C4E8D71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599E-2784-5445-9640-CB334AEAB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109B-190B-D24F-8061-224F4C4E8D71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599E-2784-5445-9640-CB334AEAB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109B-190B-D24F-8061-224F4C4E8D71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599E-2784-5445-9640-CB334AEAB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109B-190B-D24F-8061-224F4C4E8D71}" type="datetimeFigureOut">
              <a:rPr lang="en-US" smtClean="0"/>
              <a:t>3/1/17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599E-2784-5445-9640-CB334AEAB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109B-190B-D24F-8061-224F4C4E8D71}" type="datetimeFigureOut">
              <a:rPr lang="en-US" smtClean="0"/>
              <a:t>3/1/17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599E-2784-5445-9640-CB334AEAB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109B-190B-D24F-8061-224F4C4E8D71}" type="datetimeFigureOut">
              <a:rPr lang="en-US" smtClean="0"/>
              <a:t>3/1/17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599E-2784-5445-9640-CB334AEAB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109B-190B-D24F-8061-224F4C4E8D71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599E-2784-5445-9640-CB334AEAB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109B-190B-D24F-8061-224F4C4E8D71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A599E-2784-5445-9640-CB334AEAB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E109B-190B-D24F-8061-224F4C4E8D71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A599E-2784-5445-9640-CB334AEAB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01750"/>
            <a:ext cx="7772400" cy="2584450"/>
          </a:xfrm>
        </p:spPr>
        <p:txBody>
          <a:bodyPr>
            <a:noAutofit/>
          </a:bodyPr>
          <a:lstStyle/>
          <a:p>
            <a:pPr marL="0" indent="0"/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Optimizing Campus Mobility with a focus on Sustainability: </a:t>
            </a:r>
            <a:b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Graph Theory Approach to Intra-Campus Transportation Networks</a:t>
            </a:r>
            <a:br>
              <a:rPr lang="en-US" sz="32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Quinn Nelson, Donald </a:t>
            </a:r>
            <a:r>
              <a:rPr lang="en-US" dirty="0" err="1" smtClean="0"/>
              <a:t>Steffensmeier</a:t>
            </a:r>
            <a:r>
              <a:rPr lang="en-US" dirty="0" smtClean="0"/>
              <a:t>, </a:t>
            </a:r>
            <a:r>
              <a:rPr lang="en-US" dirty="0" err="1" smtClean="0"/>
              <a:t>Sachin</a:t>
            </a:r>
            <a:r>
              <a:rPr lang="en-US" dirty="0" smtClean="0"/>
              <a:t> </a:t>
            </a:r>
            <a:r>
              <a:rPr lang="en-US" dirty="0" err="1" smtClean="0"/>
              <a:t>Pawaskar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448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Time Variance Table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370810"/>
              </p:ext>
            </p:extLst>
          </p:nvPr>
        </p:nvGraphicFramePr>
        <p:xfrm>
          <a:off x="1082087" y="1443528"/>
          <a:ext cx="7010400" cy="5414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0482">
                  <a:extLst>
                    <a:ext uri="{9D8B030D-6E8A-4147-A177-3AD203B41FA5}">
                      <a16:colId xmlns:a16="http://schemas.microsoft.com/office/drawing/2014/main" xmlns="" val="740110161"/>
                    </a:ext>
                  </a:extLst>
                </a:gridCol>
                <a:gridCol w="2038018">
                  <a:extLst>
                    <a:ext uri="{9D8B030D-6E8A-4147-A177-3AD203B41FA5}">
                      <a16:colId xmlns:a16="http://schemas.microsoft.com/office/drawing/2014/main" xmlns="" val="4273856885"/>
                    </a:ext>
                  </a:extLst>
                </a:gridCol>
                <a:gridCol w="2841900">
                  <a:extLst>
                    <a:ext uri="{9D8B030D-6E8A-4147-A177-3AD203B41FA5}">
                      <a16:colId xmlns:a16="http://schemas.microsoft.com/office/drawing/2014/main" xmlns="" val="1245242168"/>
                    </a:ext>
                  </a:extLst>
                </a:gridCol>
              </a:tblGrid>
              <a:tr h="6126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FFFFFF"/>
                          </a:solidFill>
                          <a:effectLst/>
                        </a:rPr>
                        <a:t>Start Node</a:t>
                      </a:r>
                      <a:endParaRPr lang="en-US" sz="32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FFFFFF"/>
                          </a:solidFill>
                          <a:effectLst/>
                        </a:rPr>
                        <a:t>End Node</a:t>
                      </a:r>
                      <a:endParaRPr lang="en-US" sz="32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FFFFFF"/>
                          </a:solidFill>
                          <a:effectLst/>
                        </a:rPr>
                        <a:t>Time Variance</a:t>
                      </a:r>
                      <a:endParaRPr lang="en-US" sz="32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3645329"/>
                  </a:ext>
                </a:extLst>
              </a:tr>
              <a:tr h="5831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dirty="0">
                          <a:solidFill>
                            <a:srgbClr val="FFFFFF"/>
                          </a:solidFill>
                          <a:effectLst/>
                        </a:rPr>
                        <a:t>Library</a:t>
                      </a:r>
                      <a:endParaRPr lang="en-US" sz="3600" b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FFFFFF"/>
                          </a:solidFill>
                          <a:effectLst/>
                        </a:rPr>
                        <a:t>PKI</a:t>
                      </a:r>
                      <a:endParaRPr lang="en-US" sz="3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FFFFFF"/>
                          </a:solidFill>
                          <a:effectLst/>
                        </a:rPr>
                        <a:t>4-8 mins</a:t>
                      </a:r>
                      <a:endParaRPr lang="en-US" sz="3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7142240"/>
                  </a:ext>
                </a:extLst>
              </a:tr>
              <a:tr h="5831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dirty="0">
                          <a:solidFill>
                            <a:srgbClr val="FFFFFF"/>
                          </a:solidFill>
                          <a:effectLst/>
                        </a:rPr>
                        <a:t>PKI</a:t>
                      </a:r>
                      <a:endParaRPr lang="en-US" sz="3600" b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FFFFFF"/>
                          </a:solidFill>
                          <a:effectLst/>
                        </a:rPr>
                        <a:t>MH</a:t>
                      </a:r>
                      <a:endParaRPr lang="en-US" sz="3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FFFFFF"/>
                          </a:solidFill>
                          <a:effectLst/>
                        </a:rPr>
                        <a:t>0.5-2 mins</a:t>
                      </a:r>
                      <a:endParaRPr lang="en-US" sz="3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0489843"/>
                  </a:ext>
                </a:extLst>
              </a:tr>
              <a:tr h="7003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dirty="0">
                          <a:solidFill>
                            <a:srgbClr val="FFFFFF"/>
                          </a:solidFill>
                          <a:effectLst/>
                        </a:rPr>
                        <a:t>MH</a:t>
                      </a:r>
                      <a:endParaRPr lang="en-US" sz="3600" b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FFFFFF"/>
                          </a:solidFill>
                          <a:effectLst/>
                        </a:rPr>
                        <a:t>Scott</a:t>
                      </a:r>
                      <a:endParaRPr lang="en-US" sz="3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FFFFFF"/>
                          </a:solidFill>
                          <a:effectLst/>
                        </a:rPr>
                        <a:t>0.5-2.5 mins</a:t>
                      </a:r>
                      <a:endParaRPr lang="en-US" sz="3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0634303"/>
                  </a:ext>
                </a:extLst>
              </a:tr>
              <a:tr h="5831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dirty="0">
                          <a:solidFill>
                            <a:srgbClr val="FFFFFF"/>
                          </a:solidFill>
                          <a:effectLst/>
                        </a:rPr>
                        <a:t>Scott</a:t>
                      </a:r>
                      <a:endParaRPr lang="en-US" sz="3600" b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FFFFFF"/>
                          </a:solidFill>
                          <a:effectLst/>
                        </a:rPr>
                        <a:t>Library</a:t>
                      </a:r>
                      <a:endParaRPr lang="en-US" sz="3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FFFFFF"/>
                          </a:solidFill>
                          <a:effectLst/>
                        </a:rPr>
                        <a:t>4-8 mins</a:t>
                      </a:r>
                      <a:endParaRPr lang="en-US" sz="3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4244804"/>
                  </a:ext>
                </a:extLst>
              </a:tr>
              <a:tr h="11663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dirty="0">
                          <a:solidFill>
                            <a:srgbClr val="FFFFFF"/>
                          </a:solidFill>
                          <a:effectLst/>
                        </a:rPr>
                        <a:t>Library</a:t>
                      </a:r>
                      <a:endParaRPr lang="en-US" sz="3600" b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FFFFFF"/>
                          </a:solidFill>
                          <a:effectLst/>
                        </a:rPr>
                        <a:t>New Node</a:t>
                      </a:r>
                      <a:endParaRPr lang="en-US" sz="3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FFFFFF"/>
                          </a:solidFill>
                          <a:effectLst/>
                        </a:rPr>
                        <a:t>4-8 mins</a:t>
                      </a:r>
                      <a:endParaRPr lang="en-US" sz="3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33477237"/>
                  </a:ext>
                </a:extLst>
              </a:tr>
              <a:tr h="11663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b="0" dirty="0">
                          <a:solidFill>
                            <a:srgbClr val="FFFFFF"/>
                          </a:solidFill>
                          <a:effectLst/>
                        </a:rPr>
                        <a:t>New Node </a:t>
                      </a:r>
                      <a:endParaRPr lang="en-US" sz="3600" b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solidFill>
                            <a:srgbClr val="FFFFFF"/>
                          </a:solidFill>
                          <a:effectLst/>
                        </a:rPr>
                        <a:t>Scott</a:t>
                      </a:r>
                      <a:endParaRPr lang="en-US" sz="360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solidFill>
                            <a:srgbClr val="FFFFFF"/>
                          </a:solidFill>
                          <a:effectLst/>
                        </a:rPr>
                        <a:t>0.5-2 mins</a:t>
                      </a:r>
                      <a:endParaRPr lang="en-US" sz="36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2538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146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Methodology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TestFiles</a:t>
            </a:r>
            <a:r>
              <a:rPr lang="en-US" dirty="0" smtClean="0"/>
              <a:t> are generated and then read by custom program implementing Graph Theory solution</a:t>
            </a:r>
          </a:p>
          <a:p>
            <a:pPr lvl="1"/>
            <a:r>
              <a:rPr lang="en-US" dirty="0" smtClean="0"/>
              <a:t>Written in Java</a:t>
            </a:r>
          </a:p>
          <a:p>
            <a:r>
              <a:rPr lang="en-US" dirty="0" err="1" smtClean="0"/>
              <a:t>Dijkstra’s</a:t>
            </a:r>
            <a:r>
              <a:rPr lang="en-US" dirty="0" smtClean="0"/>
              <a:t> Shortest Path Algorithm</a:t>
            </a:r>
          </a:p>
          <a:p>
            <a:pPr lvl="1"/>
            <a:r>
              <a:rPr lang="en-US" dirty="0" smtClean="0"/>
              <a:t>Shortest path, lowest cost, least effort through graph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11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err="1" smtClean="0"/>
              <a:t>Psuedocode</a:t>
            </a:r>
            <a:endParaRPr lang="en-US" b="1" dirty="0"/>
          </a:p>
        </p:txBody>
      </p:sp>
      <p:sp>
        <p:nvSpPr>
          <p:cNvPr id="3" name="Text Box 4" descr="Shaded sidebar with color bar accent"/>
          <p:cNvSpPr txBox="1"/>
          <p:nvPr/>
        </p:nvSpPr>
        <p:spPr>
          <a:xfrm>
            <a:off x="1000322" y="956686"/>
            <a:ext cx="6861149" cy="5548231"/>
          </a:xfrm>
          <a:prstGeom prst="rect">
            <a:avLst/>
          </a:prstGeom>
          <a:solidFill>
            <a:schemeClr val="bg2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76200" tIns="0" rIns="762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en-US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Make arrays (</a:t>
            </a:r>
            <a:r>
              <a:rPr lang="en-US" sz="2400" dirty="0" err="1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dist</a:t>
            </a:r>
            <a:r>
              <a:rPr lang="en-US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parent, shortest path...)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Initialize arrays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Loop through all nodes</a:t>
            </a:r>
          </a:p>
          <a:p>
            <a:pPr marL="533379" indent="-238115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Set each node to false in shortest path</a:t>
            </a:r>
          </a:p>
          <a:p>
            <a:pPr marL="533379" indent="-238115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Set each node distance to infinity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Set </a:t>
            </a:r>
            <a:r>
              <a:rPr lang="en-US" sz="2400" dirty="0" err="1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dist</a:t>
            </a:r>
            <a:r>
              <a:rPr lang="en-US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of first node to 0 and parent to -1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Loop through all instances</a:t>
            </a:r>
          </a:p>
          <a:p>
            <a:pPr marL="533379" indent="-238115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Set min </a:t>
            </a:r>
            <a:r>
              <a:rPr lang="en-US" sz="2400" dirty="0" err="1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dist</a:t>
            </a:r>
            <a:r>
              <a:rPr lang="en-US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var</a:t>
            </a:r>
            <a:r>
              <a:rPr lang="en-US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to infinity and index -1</a:t>
            </a:r>
          </a:p>
          <a:p>
            <a:pPr marL="533379" indent="-238115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Loop through all nodes</a:t>
            </a:r>
          </a:p>
          <a:p>
            <a:pPr marL="1066757" lvl="1" indent="-238115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Find min </a:t>
            </a:r>
            <a:r>
              <a:rPr lang="en-US" sz="2400" dirty="0" err="1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dist</a:t>
            </a:r>
            <a:r>
              <a:rPr lang="en-US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and index of next not in path</a:t>
            </a:r>
          </a:p>
          <a:p>
            <a:pPr marL="533379" indent="-238115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Add index to shortest path set</a:t>
            </a:r>
          </a:p>
          <a:p>
            <a:pPr marL="533379" indent="-238115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Loop through neighbors </a:t>
            </a:r>
          </a:p>
          <a:p>
            <a:pPr marL="1066757" indent="-238115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Update shortest </a:t>
            </a:r>
            <a:r>
              <a:rPr lang="en-US" sz="2400" dirty="0" err="1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dist</a:t>
            </a:r>
            <a:r>
              <a:rPr lang="en-US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to each</a:t>
            </a:r>
          </a:p>
          <a:p>
            <a:pPr marL="1066757" indent="-238115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Set parent of each</a:t>
            </a:r>
          </a:p>
        </p:txBody>
      </p:sp>
    </p:spTree>
    <p:extLst>
      <p:ext uri="{BB962C8B-B14F-4D97-AF65-F5344CB8AC3E}">
        <p14:creationId xmlns:p14="http://schemas.microsoft.com/office/powerpoint/2010/main" val="600183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Implementation and Results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54484" cy="491730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Modeled 257 shuttle runs per day, 5 sets, 1285 total shuttle runs per week</a:t>
            </a:r>
          </a:p>
          <a:p>
            <a:r>
              <a:rPr lang="en-US" dirty="0" smtClean="0"/>
              <a:t>Proposed Solution had 1057 </a:t>
            </a:r>
            <a:r>
              <a:rPr lang="en-US" dirty="0"/>
              <a:t>out of 1285 times, resulting in an 90% choice rate rather than 228 out of 1280 choices for the current route, a mere 10% choice </a:t>
            </a:r>
            <a:r>
              <a:rPr lang="en-US" dirty="0" smtClean="0"/>
              <a:t>rate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9308655"/>
              </p:ext>
            </p:extLst>
          </p:nvPr>
        </p:nvGraphicFramePr>
        <p:xfrm>
          <a:off x="4611684" y="1810934"/>
          <a:ext cx="4260795" cy="4495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0865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Implementation and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99940" cy="4838823"/>
          </a:xfrm>
        </p:spPr>
        <p:txBody>
          <a:bodyPr/>
          <a:lstStyle/>
          <a:p>
            <a:r>
              <a:rPr lang="en-US" dirty="0"/>
              <a:t>5 day average, our model depicts an average savings of 1.20 minutes per shuttle </a:t>
            </a:r>
            <a:r>
              <a:rPr lang="en-US" dirty="0" smtClean="0"/>
              <a:t>run</a:t>
            </a:r>
          </a:p>
          <a:p>
            <a:r>
              <a:rPr lang="en-US" dirty="0" smtClean="0"/>
              <a:t>Savings </a:t>
            </a:r>
            <a:r>
              <a:rPr lang="en-US" dirty="0"/>
              <a:t>of 308.4 minutes per day and 1542 minutes per week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4576094"/>
              </p:ext>
            </p:extLst>
          </p:nvPr>
        </p:nvGraphicFramePr>
        <p:xfrm>
          <a:off x="4198258" y="1683691"/>
          <a:ext cx="4945742" cy="4520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3934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Implementation and </a:t>
            </a:r>
            <a:r>
              <a:rPr lang="en-US" b="1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semesters that each run 17 weeks long within a typical university fiscal year, this savings can then be extended to a total of 52,428 minutes (or 873.8 hours) over the </a:t>
            </a:r>
            <a:r>
              <a:rPr lang="en-US" dirty="0" smtClean="0"/>
              <a:t>duration</a:t>
            </a:r>
          </a:p>
          <a:p>
            <a:r>
              <a:rPr lang="en-US" dirty="0" smtClean="0"/>
              <a:t>Shuttle system runs at half rate during summer</a:t>
            </a:r>
          </a:p>
          <a:p>
            <a:r>
              <a:rPr lang="en-US" dirty="0" smtClean="0"/>
              <a:t>Adds </a:t>
            </a:r>
            <a:r>
              <a:rPr lang="en-US" dirty="0"/>
              <a:t>another 10,794 minutes, or 179.9 hours</a:t>
            </a:r>
          </a:p>
        </p:txBody>
      </p:sp>
    </p:spTree>
    <p:extLst>
      <p:ext uri="{BB962C8B-B14F-4D97-AF65-F5344CB8AC3E}">
        <p14:creationId xmlns:p14="http://schemas.microsoft.com/office/powerpoint/2010/main" val="2391245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project that each shuttle costs the university 38 dollars per hour</a:t>
            </a:r>
          </a:p>
          <a:p>
            <a:r>
              <a:rPr lang="en-US" dirty="0"/>
              <a:t>At this rate, the new shuttle node would save an average of 40,040.6 dollars per </a:t>
            </a:r>
            <a:r>
              <a:rPr lang="en-US" dirty="0" smtClean="0"/>
              <a:t>year</a:t>
            </a:r>
          </a:p>
          <a:p>
            <a:pPr lvl="1"/>
            <a:r>
              <a:rPr lang="en-US" dirty="0"/>
              <a:t>1053.7 hours </a:t>
            </a:r>
            <a:r>
              <a:rPr lang="en-US" dirty="0" smtClean="0"/>
              <a:t> * 38 $/</a:t>
            </a:r>
            <a:r>
              <a:rPr lang="en-US" dirty="0" err="1" smtClean="0"/>
              <a:t>hr</a:t>
            </a:r>
            <a:r>
              <a:rPr lang="en-US" dirty="0" smtClean="0"/>
              <a:t> = $40,040.60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Implementation and </a:t>
            </a:r>
            <a:r>
              <a:rPr lang="en-US" b="1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843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Over the course of a year, it can be estimated that the entire shuttle fleet is operating at 25 mph for 75% of the time and sitting idle for the other 25%</a:t>
            </a:r>
            <a:r>
              <a:rPr lang="en-US" dirty="0" smtClean="0"/>
              <a:t>.</a:t>
            </a:r>
          </a:p>
          <a:p>
            <a:r>
              <a:rPr lang="en-US" dirty="0"/>
              <a:t>To operate the shuttle at 25 mph for a period of 750.77 extra hours requires 1,681,724.80 grams of 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</a:p>
          <a:p>
            <a:r>
              <a:rPr lang="en-US" dirty="0"/>
              <a:t>To let the fleet sit idle for the other 25% of the time requires an extra 259,264.18 grams of CO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Implementation and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546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97693"/>
          </a:xfrm>
        </p:spPr>
        <p:txBody>
          <a:bodyPr/>
          <a:lstStyle/>
          <a:p>
            <a:r>
              <a:rPr lang="en-US" dirty="0" smtClean="0"/>
              <a:t>Graph Theory model of UNO shuttle system shows the following:</a:t>
            </a:r>
          </a:p>
          <a:p>
            <a:pPr lvl="1"/>
            <a:r>
              <a:rPr lang="en-US" dirty="0" smtClean="0"/>
              <a:t>Accurate depiction of roughly 15-16 minute shuttle run</a:t>
            </a:r>
          </a:p>
          <a:p>
            <a:pPr lvl="1"/>
            <a:r>
              <a:rPr lang="en-US" dirty="0" smtClean="0"/>
              <a:t>Proposed solution containing one less node is more beneficial in terms of cost, time, and CO</a:t>
            </a:r>
            <a:r>
              <a:rPr lang="en-US" baseline="-25000" dirty="0" smtClean="0"/>
              <a:t>2</a:t>
            </a:r>
            <a:r>
              <a:rPr lang="en-US" dirty="0"/>
              <a:t> </a:t>
            </a:r>
            <a:r>
              <a:rPr lang="en-US" dirty="0" smtClean="0"/>
              <a:t>emissions</a:t>
            </a:r>
          </a:p>
          <a:p>
            <a:pPr lvl="2"/>
            <a:r>
              <a:rPr lang="en-US" dirty="0" smtClean="0"/>
              <a:t>Average savings </a:t>
            </a:r>
            <a:r>
              <a:rPr lang="en-US" dirty="0"/>
              <a:t>of 40,040.6 dollars per </a:t>
            </a:r>
            <a:r>
              <a:rPr lang="en-US" dirty="0" smtClean="0"/>
              <a:t>year</a:t>
            </a:r>
          </a:p>
          <a:p>
            <a:pPr lvl="2"/>
            <a:r>
              <a:rPr lang="en-US" dirty="0" smtClean="0"/>
              <a:t>1053.7 hours of run time saved</a:t>
            </a:r>
          </a:p>
          <a:p>
            <a:pPr lvl="2"/>
            <a:r>
              <a:rPr lang="fi-FI" dirty="0" smtClean="0"/>
              <a:t>1,940,988.98 </a:t>
            </a:r>
            <a:r>
              <a:rPr lang="en-US" dirty="0"/>
              <a:t>grams of </a:t>
            </a:r>
            <a:r>
              <a:rPr lang="en-US" dirty="0" smtClean="0"/>
              <a:t>CO</a:t>
            </a:r>
            <a:r>
              <a:rPr lang="en-US" baseline="-25000" dirty="0" smtClean="0"/>
              <a:t>2 </a:t>
            </a:r>
            <a:r>
              <a:rPr lang="en-US" dirty="0"/>
              <a:t> </a:t>
            </a:r>
            <a:r>
              <a:rPr lang="en-US" dirty="0" smtClean="0"/>
              <a:t>saved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990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45467" cy="1143000"/>
          </a:xfrm>
        </p:spPr>
        <p:txBody>
          <a:bodyPr/>
          <a:lstStyle/>
          <a:p>
            <a:r>
              <a:rPr lang="en-US" b="1" dirty="0" smtClean="0"/>
              <a:t>The Problem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45467" cy="4360333"/>
          </a:xfrm>
        </p:spPr>
        <p:txBody>
          <a:bodyPr/>
          <a:lstStyle/>
          <a:p>
            <a:r>
              <a:rPr lang="en-US" dirty="0" smtClean="0"/>
              <a:t>Common Tensions related to Public Transportation</a:t>
            </a:r>
          </a:p>
          <a:p>
            <a:r>
              <a:rPr lang="en-US" dirty="0" smtClean="0"/>
              <a:t>UNO’s growing student population 20,000 by 2020</a:t>
            </a:r>
          </a:p>
          <a:p>
            <a:r>
              <a:rPr lang="en-US" dirty="0" smtClean="0"/>
              <a:t>Parking limitations on UNO campus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127" y="274638"/>
            <a:ext cx="4034673" cy="62883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536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Problem Definition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UNO campus spans 3 major streets in Omaha: Dodge, Pacific, and Center</a:t>
            </a:r>
          </a:p>
          <a:p>
            <a:r>
              <a:rPr lang="en-US" dirty="0" smtClean="0"/>
              <a:t>Weekday population of 17,702</a:t>
            </a:r>
          </a:p>
          <a:p>
            <a:r>
              <a:rPr lang="en-US" dirty="0" smtClean="0"/>
              <a:t>Intra-campus kinesis is needed daily for class, meals, parking, etc. </a:t>
            </a:r>
          </a:p>
          <a:p>
            <a:r>
              <a:rPr lang="en-US" dirty="0" smtClean="0"/>
              <a:t>Need to optimize intra-campus transportation in environmentally stable way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021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Proposed Solution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an algorithm to model shuttle routes using graph theory. </a:t>
            </a:r>
          </a:p>
          <a:p>
            <a:r>
              <a:rPr lang="en-US" dirty="0" smtClean="0"/>
              <a:t>Uses:</a:t>
            </a:r>
          </a:p>
          <a:p>
            <a:pPr lvl="1"/>
            <a:r>
              <a:rPr lang="en-US" dirty="0" smtClean="0"/>
              <a:t>Optimize Shuttle Transport</a:t>
            </a:r>
          </a:p>
          <a:p>
            <a:pPr lvl="1"/>
            <a:r>
              <a:rPr lang="en-US" dirty="0" smtClean="0"/>
              <a:t>Alleviate user tension</a:t>
            </a:r>
          </a:p>
          <a:p>
            <a:pPr lvl="1"/>
            <a:r>
              <a:rPr lang="en-US" dirty="0" smtClean="0"/>
              <a:t>Decrease carbon footprint of transportation networks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485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Terminology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Graph</a:t>
            </a:r>
            <a:r>
              <a:rPr lang="en-US" dirty="0" smtClean="0"/>
              <a:t> </a:t>
            </a:r>
            <a:r>
              <a:rPr lang="en-US" dirty="0"/>
              <a:t>= (V,E), V is set of vertices and E is set of edges between vertices</a:t>
            </a:r>
            <a:r>
              <a:rPr lang="en-US" dirty="0" smtClean="0"/>
              <a:t>.</a:t>
            </a:r>
          </a:p>
          <a:p>
            <a:r>
              <a:rPr lang="en-US" b="1" dirty="0"/>
              <a:t>Weighted Graphs</a:t>
            </a:r>
            <a:r>
              <a:rPr lang="en-US" dirty="0"/>
              <a:t> – graphs for which each edge has an associated weight, represented by a weight function </a:t>
            </a:r>
            <a:r>
              <a:rPr lang="en-US" i="1" dirty="0"/>
              <a:t>w : E -&gt; R</a:t>
            </a:r>
            <a:r>
              <a:rPr lang="en-US" dirty="0"/>
              <a:t>. </a:t>
            </a:r>
          </a:p>
          <a:p>
            <a:r>
              <a:rPr lang="en-US" b="1" dirty="0"/>
              <a:t>Adjacency-matrix Representation </a:t>
            </a:r>
            <a:r>
              <a:rPr lang="en-US" dirty="0"/>
              <a:t> - of a graph G = (V,E), vertices are numbered in an arbitrary manner composing a matrix of |V|  x  |V|.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553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Graph Theory?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 can be scalable to a high degree: can handle extreme data set or matrix size.</a:t>
            </a:r>
          </a:p>
          <a:p>
            <a:r>
              <a:rPr lang="en-US" dirty="0" smtClean="0"/>
              <a:t>Generic implementation in programming </a:t>
            </a:r>
            <a:r>
              <a:rPr lang="mr-IN" dirty="0" smtClean="0"/>
              <a:t>–</a:t>
            </a:r>
            <a:r>
              <a:rPr lang="en-US" dirty="0" smtClean="0"/>
              <a:t> so similar problems (matrices) can be handled with the same solution.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899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Proposed Solution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Eliminate one node from Dodge-Pacific Campus shuttle line </a:t>
            </a:r>
            <a:r>
              <a:rPr lang="mr-IN" dirty="0" smtClean="0"/>
              <a:t>–</a:t>
            </a:r>
            <a:r>
              <a:rPr lang="en-US" dirty="0" smtClean="0"/>
              <a:t> optimizing transportation with one less stop. </a:t>
            </a:r>
          </a:p>
          <a:p>
            <a:r>
              <a:rPr lang="en-US" dirty="0" smtClean="0"/>
              <a:t>Node (Bus Stop) will be positioned between PKI and MH</a:t>
            </a:r>
          </a:p>
          <a:p>
            <a:r>
              <a:rPr lang="en-US" dirty="0" smtClean="0"/>
              <a:t>One less stop should result in an optimized shuttle 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759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846666" y="811087"/>
            <a:ext cx="7230533" cy="56895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8667" y="287867"/>
            <a:ext cx="8348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Graph Theory Representation of UNO Shuttle System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37769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Methodology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4408"/>
            <a:ext cx="4448594" cy="5206217"/>
          </a:xfrm>
        </p:spPr>
        <p:txBody>
          <a:bodyPr>
            <a:normAutofit fontScale="92500" lnSpcReduction="20000"/>
          </a:bodyPr>
          <a:lstStyle/>
          <a:p>
            <a:r>
              <a:rPr lang="en-US" i="1" u="sng" dirty="0" err="1" smtClean="0"/>
              <a:t>TestFileGenerator</a:t>
            </a:r>
            <a:r>
              <a:rPr lang="en-US" sz="2800" dirty="0" smtClean="0"/>
              <a:t> </a:t>
            </a:r>
            <a:r>
              <a:rPr lang="en-US" sz="2800" dirty="0"/>
              <a:t>:</a:t>
            </a:r>
            <a:r>
              <a:rPr lang="en-US" sz="2800" dirty="0" smtClean="0"/>
              <a:t> custom program developed to generate test files containing matrices of data and Boolean penalty constraints for data modeling and simulation.</a:t>
            </a:r>
          </a:p>
          <a:p>
            <a:r>
              <a:rPr lang="en-US" sz="2800" i="1" u="sng" dirty="0" smtClean="0"/>
              <a:t>Test File Format</a:t>
            </a:r>
            <a:r>
              <a:rPr lang="en-US" sz="2800" dirty="0" smtClean="0"/>
              <a:t>: </a:t>
            </a:r>
            <a:r>
              <a:rPr lang="en-US" sz="2800" dirty="0"/>
              <a:t>time stamp, T/F penalty, T/F weather, T/F Elmwood, T/F traffic, number of vertices, start and end vertices, and a matrix of values depicting the edges</a:t>
            </a:r>
            <a:r>
              <a:rPr lang="en-US" sz="2800" dirty="0" smtClean="0"/>
              <a:t>. Penalties add 60 seconds to overall time.</a:t>
            </a:r>
            <a:endParaRPr lang="en-US" sz="2800" dirty="0"/>
          </a:p>
        </p:txBody>
      </p:sp>
      <p:sp>
        <p:nvSpPr>
          <p:cNvPr id="4" name="Text Box 1" descr="Shaded sidebar with color bar accent"/>
          <p:cNvSpPr txBox="1"/>
          <p:nvPr/>
        </p:nvSpPr>
        <p:spPr>
          <a:xfrm>
            <a:off x="4905794" y="1417638"/>
            <a:ext cx="3879405" cy="4296723"/>
          </a:xfrm>
          <a:prstGeom prst="rect">
            <a:avLst/>
          </a:prstGeom>
          <a:solidFill>
            <a:schemeClr val="bg2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76200" tIns="0" rIns="762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8:39, true, false, true, true</a:t>
            </a:r>
          </a:p>
          <a:p>
            <a:pPr>
              <a:lnSpc>
                <a:spcPct val="107000"/>
              </a:lnSpc>
            </a:pP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verts=5</a:t>
            </a:r>
          </a:p>
          <a:p>
            <a:pPr>
              <a:lnSpc>
                <a:spcPct val="107000"/>
              </a:lnSpc>
            </a:pP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startPT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=0, </a:t>
            </a:r>
            <a:r>
              <a:rPr lang="en-US" sz="28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endPT</a:t>
            </a: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=4</a:t>
            </a:r>
          </a:p>
          <a:p>
            <a:pPr>
              <a:lnSpc>
                <a:spcPct val="107000"/>
              </a:lnSpc>
            </a:pP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0, 11.58, 0, 11.58, 0</a:t>
            </a:r>
          </a:p>
          <a:p>
            <a:pPr>
              <a:lnSpc>
                <a:spcPct val="107000"/>
              </a:lnSpc>
            </a:pP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0, 0, 1.72, 0, 0</a:t>
            </a:r>
          </a:p>
          <a:p>
            <a:pPr>
              <a:lnSpc>
                <a:spcPct val="107000"/>
              </a:lnSpc>
            </a:pP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0, 0, 0, 0, 2.58</a:t>
            </a:r>
          </a:p>
          <a:p>
            <a:pPr>
              <a:lnSpc>
                <a:spcPct val="107000"/>
              </a:lnSpc>
            </a:pP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0, 0, 0, 0, 2.72</a:t>
            </a:r>
          </a:p>
          <a:p>
            <a:pPr>
              <a:lnSpc>
                <a:spcPct val="107000"/>
              </a:lnSpc>
            </a:pPr>
            <a:r>
              <a:rPr lang="en-US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12.68, 0, 0, 0, 0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05794" y="5863231"/>
            <a:ext cx="3653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of Test File created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286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63</TotalTime>
  <Words>929</Words>
  <Application>Microsoft Macintosh PowerPoint</Application>
  <PresentationFormat>On-screen Show (4:3)</PresentationFormat>
  <Paragraphs>110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Black</vt:lpstr>
      <vt:lpstr>Optimizing Campus Mobility with a focus on Sustainability:  A Graph Theory Approach to Intra-Campus Transportation Networks </vt:lpstr>
      <vt:lpstr>The Problem</vt:lpstr>
      <vt:lpstr>Problem Definition</vt:lpstr>
      <vt:lpstr>Proposed Solution</vt:lpstr>
      <vt:lpstr>Terminology</vt:lpstr>
      <vt:lpstr>Why Graph Theory?</vt:lpstr>
      <vt:lpstr>Proposed Solution</vt:lpstr>
      <vt:lpstr>PowerPoint Presentation</vt:lpstr>
      <vt:lpstr>Methodology </vt:lpstr>
      <vt:lpstr>Time Variance Table</vt:lpstr>
      <vt:lpstr>Methodology cont.</vt:lpstr>
      <vt:lpstr>Psuedocode</vt:lpstr>
      <vt:lpstr>Implementation and Results</vt:lpstr>
      <vt:lpstr>Implementation and Results</vt:lpstr>
      <vt:lpstr>Implementation and Results</vt:lpstr>
      <vt:lpstr>Implementation and Results</vt:lpstr>
      <vt:lpstr>Implementation and Results</vt:lpstr>
      <vt:lpstr>Conclusions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Campus Mobility with a focus on Sustainability:  A Graph Theory Approach to Intra-Campus Transportation Networks </dc:title>
  <dc:creator>Quinn Nelson</dc:creator>
  <cp:lastModifiedBy>Quinn Nelson</cp:lastModifiedBy>
  <cp:revision>9</cp:revision>
  <dcterms:created xsi:type="dcterms:W3CDTF">2017-03-01T16:05:31Z</dcterms:created>
  <dcterms:modified xsi:type="dcterms:W3CDTF">2017-03-01T17:08:57Z</dcterms:modified>
</cp:coreProperties>
</file>