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27432000"/>
  <p:notesSz cx="9144000" cy="6858000"/>
  <p:defaultTextStyle>
    <a:defPPr>
      <a:defRPr lang="en-US"/>
    </a:defPPr>
    <a:lvl1pPr marL="0" algn="l" defTabSz="3721096" rtl="0" eaLnBrk="1" latinLnBrk="0" hangingPunct="1">
      <a:defRPr sz="7291" kern="1200">
        <a:solidFill>
          <a:schemeClr val="tx1"/>
        </a:solidFill>
        <a:latin typeface="+mn-lt"/>
        <a:ea typeface="+mn-ea"/>
        <a:cs typeface="+mn-cs"/>
      </a:defRPr>
    </a:lvl1pPr>
    <a:lvl2pPr marL="1860548" algn="l" defTabSz="3721096" rtl="0" eaLnBrk="1" latinLnBrk="0" hangingPunct="1">
      <a:defRPr sz="7291" kern="1200">
        <a:solidFill>
          <a:schemeClr val="tx1"/>
        </a:solidFill>
        <a:latin typeface="+mn-lt"/>
        <a:ea typeface="+mn-ea"/>
        <a:cs typeface="+mn-cs"/>
      </a:defRPr>
    </a:lvl2pPr>
    <a:lvl3pPr marL="3721096" algn="l" defTabSz="3721096" rtl="0" eaLnBrk="1" latinLnBrk="0" hangingPunct="1">
      <a:defRPr sz="7291" kern="1200">
        <a:solidFill>
          <a:schemeClr val="tx1"/>
        </a:solidFill>
        <a:latin typeface="+mn-lt"/>
        <a:ea typeface="+mn-ea"/>
        <a:cs typeface="+mn-cs"/>
      </a:defRPr>
    </a:lvl3pPr>
    <a:lvl4pPr marL="5581644" algn="l" defTabSz="3721096" rtl="0" eaLnBrk="1" latinLnBrk="0" hangingPunct="1">
      <a:defRPr sz="7291" kern="1200">
        <a:solidFill>
          <a:schemeClr val="tx1"/>
        </a:solidFill>
        <a:latin typeface="+mn-lt"/>
        <a:ea typeface="+mn-ea"/>
        <a:cs typeface="+mn-cs"/>
      </a:defRPr>
    </a:lvl4pPr>
    <a:lvl5pPr marL="7442192" algn="l" defTabSz="3721096" rtl="0" eaLnBrk="1" latinLnBrk="0" hangingPunct="1">
      <a:defRPr sz="7291" kern="1200">
        <a:solidFill>
          <a:schemeClr val="tx1"/>
        </a:solidFill>
        <a:latin typeface="+mn-lt"/>
        <a:ea typeface="+mn-ea"/>
        <a:cs typeface="+mn-cs"/>
      </a:defRPr>
    </a:lvl5pPr>
    <a:lvl6pPr marL="9302740" algn="l" defTabSz="3721096" rtl="0" eaLnBrk="1" latinLnBrk="0" hangingPunct="1">
      <a:defRPr sz="7291" kern="1200">
        <a:solidFill>
          <a:schemeClr val="tx1"/>
        </a:solidFill>
        <a:latin typeface="+mn-lt"/>
        <a:ea typeface="+mn-ea"/>
        <a:cs typeface="+mn-cs"/>
      </a:defRPr>
    </a:lvl6pPr>
    <a:lvl7pPr marL="11163288" algn="l" defTabSz="3721096" rtl="0" eaLnBrk="1" latinLnBrk="0" hangingPunct="1">
      <a:defRPr sz="7291" kern="1200">
        <a:solidFill>
          <a:schemeClr val="tx1"/>
        </a:solidFill>
        <a:latin typeface="+mn-lt"/>
        <a:ea typeface="+mn-ea"/>
        <a:cs typeface="+mn-cs"/>
      </a:defRPr>
    </a:lvl7pPr>
    <a:lvl8pPr marL="13023836" algn="l" defTabSz="3721096" rtl="0" eaLnBrk="1" latinLnBrk="0" hangingPunct="1">
      <a:defRPr sz="7291" kern="1200">
        <a:solidFill>
          <a:schemeClr val="tx1"/>
        </a:solidFill>
        <a:latin typeface="+mn-lt"/>
        <a:ea typeface="+mn-ea"/>
        <a:cs typeface="+mn-cs"/>
      </a:defRPr>
    </a:lvl8pPr>
    <a:lvl9pPr marL="14884384" algn="l" defTabSz="3721096" rtl="0" eaLnBrk="1" latinLnBrk="0" hangingPunct="1">
      <a:defRPr sz="729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ae Dinkel" initials="DD" lastIdx="15" clrIdx="0">
    <p:extLst/>
  </p:cmAuthor>
  <p:cmAuthor id="2" name="Kailey Snyder" initials="K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20"/>
    <p:restoredTop sz="99467" autoAdjust="0"/>
  </p:normalViewPr>
  <p:slideViewPr>
    <p:cSldViewPr>
      <p:cViewPr varScale="1">
        <p:scale>
          <a:sx n="24" d="100"/>
          <a:sy n="24" d="100"/>
        </p:scale>
        <p:origin x="138" y="372"/>
      </p:cViewPr>
      <p:guideLst>
        <p:guide orient="horz" pos="8640"/>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88607726-7845-4C63-B80F-50AD875F5437}" type="datetimeFigureOut">
              <a:rPr lang="en-US" smtClean="0"/>
              <a:pPr/>
              <a:t>3/1/2017</a:t>
            </a:fld>
            <a:endParaRPr lang="en-US"/>
          </a:p>
        </p:txBody>
      </p:sp>
      <p:sp>
        <p:nvSpPr>
          <p:cNvPr id="4" name="Slide Image Placeholder 3"/>
          <p:cNvSpPr>
            <a:spLocks noGrp="1" noRot="1" noChangeAspect="1"/>
          </p:cNvSpPr>
          <p:nvPr>
            <p:ph type="sldImg" idx="2"/>
          </p:nvPr>
        </p:nvSpPr>
        <p:spPr>
          <a:xfrm>
            <a:off x="2514600" y="514350"/>
            <a:ext cx="41148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A1D1D76-06DD-4271-A471-093F543A7ADF}" type="slidenum">
              <a:rPr lang="en-US" smtClean="0"/>
              <a:pPr/>
              <a:t>‹#›</a:t>
            </a:fld>
            <a:endParaRPr lang="en-US"/>
          </a:p>
        </p:txBody>
      </p:sp>
    </p:spTree>
    <p:extLst>
      <p:ext uri="{BB962C8B-B14F-4D97-AF65-F5344CB8AC3E}">
        <p14:creationId xmlns:p14="http://schemas.microsoft.com/office/powerpoint/2010/main" val="1171753523"/>
      </p:ext>
    </p:extLst>
  </p:cSld>
  <p:clrMap bg1="lt1" tx1="dk1" bg2="lt2" tx2="dk2" accent1="accent1" accent2="accent2" accent3="accent3" accent4="accent4" accent5="accent5" accent6="accent6" hlink="hlink" folHlink="folHlink"/>
  <p:notesStyle>
    <a:lvl1pPr marL="0" algn="l" defTabSz="775228" rtl="0" eaLnBrk="1" latinLnBrk="0" hangingPunct="1">
      <a:defRPr sz="1017" kern="1200">
        <a:solidFill>
          <a:schemeClr val="tx1"/>
        </a:solidFill>
        <a:latin typeface="+mn-lt"/>
        <a:ea typeface="+mn-ea"/>
        <a:cs typeface="+mn-cs"/>
      </a:defRPr>
    </a:lvl1pPr>
    <a:lvl2pPr marL="387614" algn="l" defTabSz="775228" rtl="0" eaLnBrk="1" latinLnBrk="0" hangingPunct="1">
      <a:defRPr sz="1017" kern="1200">
        <a:solidFill>
          <a:schemeClr val="tx1"/>
        </a:solidFill>
        <a:latin typeface="+mn-lt"/>
        <a:ea typeface="+mn-ea"/>
        <a:cs typeface="+mn-cs"/>
      </a:defRPr>
    </a:lvl2pPr>
    <a:lvl3pPr marL="775228" algn="l" defTabSz="775228" rtl="0" eaLnBrk="1" latinLnBrk="0" hangingPunct="1">
      <a:defRPr sz="1017" kern="1200">
        <a:solidFill>
          <a:schemeClr val="tx1"/>
        </a:solidFill>
        <a:latin typeface="+mn-lt"/>
        <a:ea typeface="+mn-ea"/>
        <a:cs typeface="+mn-cs"/>
      </a:defRPr>
    </a:lvl3pPr>
    <a:lvl4pPr marL="1162842" algn="l" defTabSz="775228" rtl="0" eaLnBrk="1" latinLnBrk="0" hangingPunct="1">
      <a:defRPr sz="1017" kern="1200">
        <a:solidFill>
          <a:schemeClr val="tx1"/>
        </a:solidFill>
        <a:latin typeface="+mn-lt"/>
        <a:ea typeface="+mn-ea"/>
        <a:cs typeface="+mn-cs"/>
      </a:defRPr>
    </a:lvl4pPr>
    <a:lvl5pPr marL="1550457" algn="l" defTabSz="775228" rtl="0" eaLnBrk="1" latinLnBrk="0" hangingPunct="1">
      <a:defRPr sz="1017" kern="1200">
        <a:solidFill>
          <a:schemeClr val="tx1"/>
        </a:solidFill>
        <a:latin typeface="+mn-lt"/>
        <a:ea typeface="+mn-ea"/>
        <a:cs typeface="+mn-cs"/>
      </a:defRPr>
    </a:lvl5pPr>
    <a:lvl6pPr marL="1938071" algn="l" defTabSz="775228" rtl="0" eaLnBrk="1" latinLnBrk="0" hangingPunct="1">
      <a:defRPr sz="1017" kern="1200">
        <a:solidFill>
          <a:schemeClr val="tx1"/>
        </a:solidFill>
        <a:latin typeface="+mn-lt"/>
        <a:ea typeface="+mn-ea"/>
        <a:cs typeface="+mn-cs"/>
      </a:defRPr>
    </a:lvl6pPr>
    <a:lvl7pPr marL="2325685" algn="l" defTabSz="775228" rtl="0" eaLnBrk="1" latinLnBrk="0" hangingPunct="1">
      <a:defRPr sz="1017" kern="1200">
        <a:solidFill>
          <a:schemeClr val="tx1"/>
        </a:solidFill>
        <a:latin typeface="+mn-lt"/>
        <a:ea typeface="+mn-ea"/>
        <a:cs typeface="+mn-cs"/>
      </a:defRPr>
    </a:lvl7pPr>
    <a:lvl8pPr marL="2713299" algn="l" defTabSz="775228" rtl="0" eaLnBrk="1" latinLnBrk="0" hangingPunct="1">
      <a:defRPr sz="1017" kern="1200">
        <a:solidFill>
          <a:schemeClr val="tx1"/>
        </a:solidFill>
        <a:latin typeface="+mn-lt"/>
        <a:ea typeface="+mn-ea"/>
        <a:cs typeface="+mn-cs"/>
      </a:defRPr>
    </a:lvl8pPr>
    <a:lvl9pPr marL="3100913" algn="l" defTabSz="775228" rtl="0" eaLnBrk="1" latinLnBrk="0" hangingPunct="1">
      <a:defRPr sz="101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514350"/>
            <a:ext cx="41148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1D1D76-06DD-4271-A471-093F543A7ADF}" type="slidenum">
              <a:rPr lang="en-US" smtClean="0"/>
              <a:pPr/>
              <a:t>1</a:t>
            </a:fld>
            <a:endParaRPr lang="en-US"/>
          </a:p>
        </p:txBody>
      </p:sp>
    </p:spTree>
    <p:extLst>
      <p:ext uri="{BB962C8B-B14F-4D97-AF65-F5344CB8AC3E}">
        <p14:creationId xmlns:p14="http://schemas.microsoft.com/office/powerpoint/2010/main" val="131155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8521702"/>
            <a:ext cx="3730752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5544800"/>
            <a:ext cx="30723840" cy="7010400"/>
          </a:xfrm>
        </p:spPr>
        <p:txBody>
          <a:bodyPr/>
          <a:lstStyle>
            <a:lvl1pPr marL="0" indent="0" algn="ctr">
              <a:buNone/>
              <a:defRPr>
                <a:solidFill>
                  <a:schemeClr val="tx1">
                    <a:tint val="75000"/>
                  </a:schemeClr>
                </a:solidFill>
              </a:defRPr>
            </a:lvl1pPr>
            <a:lvl2pPr marL="1828727" indent="0" algn="ctr">
              <a:buNone/>
              <a:defRPr>
                <a:solidFill>
                  <a:schemeClr val="tx1">
                    <a:tint val="75000"/>
                  </a:schemeClr>
                </a:solidFill>
              </a:defRPr>
            </a:lvl2pPr>
            <a:lvl3pPr marL="3657454" indent="0" algn="ctr">
              <a:buNone/>
              <a:defRPr>
                <a:solidFill>
                  <a:schemeClr val="tx1">
                    <a:tint val="75000"/>
                  </a:schemeClr>
                </a:solidFill>
              </a:defRPr>
            </a:lvl3pPr>
            <a:lvl4pPr marL="5486181" indent="0" algn="ctr">
              <a:buNone/>
              <a:defRPr>
                <a:solidFill>
                  <a:schemeClr val="tx1">
                    <a:tint val="75000"/>
                  </a:schemeClr>
                </a:solidFill>
              </a:defRPr>
            </a:lvl4pPr>
            <a:lvl5pPr marL="7314907" indent="0" algn="ctr">
              <a:buNone/>
              <a:defRPr>
                <a:solidFill>
                  <a:schemeClr val="tx1">
                    <a:tint val="75000"/>
                  </a:schemeClr>
                </a:solidFill>
              </a:defRPr>
            </a:lvl5pPr>
            <a:lvl6pPr marL="9143634" indent="0" algn="ctr">
              <a:buNone/>
              <a:defRPr>
                <a:solidFill>
                  <a:schemeClr val="tx1">
                    <a:tint val="75000"/>
                  </a:schemeClr>
                </a:solidFill>
              </a:defRPr>
            </a:lvl6pPr>
            <a:lvl7pPr marL="10972361" indent="0" algn="ctr">
              <a:buNone/>
              <a:defRPr>
                <a:solidFill>
                  <a:schemeClr val="tx1">
                    <a:tint val="75000"/>
                  </a:schemeClr>
                </a:solidFill>
              </a:defRPr>
            </a:lvl7pPr>
            <a:lvl8pPr marL="12801088" indent="0" algn="ctr">
              <a:buNone/>
              <a:defRPr>
                <a:solidFill>
                  <a:schemeClr val="tx1">
                    <a:tint val="75000"/>
                  </a:schemeClr>
                </a:solidFill>
              </a:defRPr>
            </a:lvl8pPr>
            <a:lvl9pPr marL="1462981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5270500"/>
            <a:ext cx="47404018" cy="11235055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5270500"/>
            <a:ext cx="141480542" cy="1123505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026753-C724-4685-9E9B-A8A140024CEB}" type="datetimeFigureOut">
              <a:rPr lang="en-US" smtClean="0"/>
              <a:pPr/>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17627602"/>
            <a:ext cx="37307520" cy="5448300"/>
          </a:xfrm>
        </p:spPr>
        <p:txBody>
          <a:bodyPr anchor="t"/>
          <a:lstStyle>
            <a:lvl1pPr algn="l">
              <a:defRPr sz="15999"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1626854"/>
            <a:ext cx="37307520" cy="6000748"/>
          </a:xfrm>
        </p:spPr>
        <p:txBody>
          <a:bodyPr anchor="b"/>
          <a:lstStyle>
            <a:lvl1pPr marL="0" indent="0">
              <a:buNone/>
              <a:defRPr sz="8000">
                <a:solidFill>
                  <a:schemeClr val="tx1">
                    <a:tint val="75000"/>
                  </a:schemeClr>
                </a:solidFill>
              </a:defRPr>
            </a:lvl1pPr>
            <a:lvl2pPr marL="1828727" indent="0">
              <a:buNone/>
              <a:defRPr sz="7166">
                <a:solidFill>
                  <a:schemeClr val="tx1">
                    <a:tint val="75000"/>
                  </a:schemeClr>
                </a:solidFill>
              </a:defRPr>
            </a:lvl2pPr>
            <a:lvl3pPr marL="3657454" indent="0">
              <a:buNone/>
              <a:defRPr sz="6416">
                <a:solidFill>
                  <a:schemeClr val="tx1">
                    <a:tint val="75000"/>
                  </a:schemeClr>
                </a:solidFill>
              </a:defRPr>
            </a:lvl3pPr>
            <a:lvl4pPr marL="5486181" indent="0">
              <a:buNone/>
              <a:defRPr sz="5583">
                <a:solidFill>
                  <a:schemeClr val="tx1">
                    <a:tint val="75000"/>
                  </a:schemeClr>
                </a:solidFill>
              </a:defRPr>
            </a:lvl4pPr>
            <a:lvl5pPr marL="7314907" indent="0">
              <a:buNone/>
              <a:defRPr sz="5583">
                <a:solidFill>
                  <a:schemeClr val="tx1">
                    <a:tint val="75000"/>
                  </a:schemeClr>
                </a:solidFill>
              </a:defRPr>
            </a:lvl5pPr>
            <a:lvl6pPr marL="9143634" indent="0">
              <a:buNone/>
              <a:defRPr sz="5583">
                <a:solidFill>
                  <a:schemeClr val="tx1">
                    <a:tint val="75000"/>
                  </a:schemeClr>
                </a:solidFill>
              </a:defRPr>
            </a:lvl6pPr>
            <a:lvl7pPr marL="10972361" indent="0">
              <a:buNone/>
              <a:defRPr sz="5583">
                <a:solidFill>
                  <a:schemeClr val="tx1">
                    <a:tint val="75000"/>
                  </a:schemeClr>
                </a:solidFill>
              </a:defRPr>
            </a:lvl7pPr>
            <a:lvl8pPr marL="12801088" indent="0">
              <a:buNone/>
              <a:defRPr sz="5583">
                <a:solidFill>
                  <a:schemeClr val="tx1">
                    <a:tint val="75000"/>
                  </a:schemeClr>
                </a:solidFill>
              </a:defRPr>
            </a:lvl8pPr>
            <a:lvl9pPr marL="14629815" indent="0">
              <a:buNone/>
              <a:defRPr sz="558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026753-C724-4685-9E9B-A8A140024CEB}" type="datetimeFigureOut">
              <a:rPr lang="en-US" smtClean="0"/>
              <a:pPr/>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0721300"/>
            <a:ext cx="94442280" cy="86899752"/>
          </a:xfrm>
        </p:spPr>
        <p:txBody>
          <a:bodyPr/>
          <a:lstStyle>
            <a:lvl1pPr>
              <a:defRPr sz="11166"/>
            </a:lvl1pPr>
            <a:lvl2pPr>
              <a:defRPr sz="9583"/>
            </a:lvl2pPr>
            <a:lvl3pPr>
              <a:defRPr sz="8000"/>
            </a:lvl3pPr>
            <a:lvl4pPr>
              <a:defRPr sz="7166"/>
            </a:lvl4pPr>
            <a:lvl5pPr>
              <a:defRPr sz="7166"/>
            </a:lvl5pPr>
            <a:lvl6pPr>
              <a:defRPr sz="7166"/>
            </a:lvl6pPr>
            <a:lvl7pPr>
              <a:defRPr sz="7166"/>
            </a:lvl7pPr>
            <a:lvl8pPr>
              <a:defRPr sz="7166"/>
            </a:lvl8pPr>
            <a:lvl9pPr>
              <a:defRPr sz="716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0721300"/>
            <a:ext cx="94442280" cy="86899752"/>
          </a:xfrm>
        </p:spPr>
        <p:txBody>
          <a:bodyPr/>
          <a:lstStyle>
            <a:lvl1pPr>
              <a:defRPr sz="11166"/>
            </a:lvl1pPr>
            <a:lvl2pPr>
              <a:defRPr sz="9583"/>
            </a:lvl2pPr>
            <a:lvl3pPr>
              <a:defRPr sz="8000"/>
            </a:lvl3pPr>
            <a:lvl4pPr>
              <a:defRPr sz="7166"/>
            </a:lvl4pPr>
            <a:lvl5pPr>
              <a:defRPr sz="7166"/>
            </a:lvl5pPr>
            <a:lvl6pPr>
              <a:defRPr sz="7166"/>
            </a:lvl6pPr>
            <a:lvl7pPr>
              <a:defRPr sz="7166"/>
            </a:lvl7pPr>
            <a:lvl8pPr>
              <a:defRPr sz="7166"/>
            </a:lvl8pPr>
            <a:lvl9pPr>
              <a:defRPr sz="716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026753-C724-4685-9E9B-A8A140024CEB}" type="datetimeFigureOut">
              <a:rPr lang="en-US" smtClean="0"/>
              <a:pPr/>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098552"/>
            <a:ext cx="39502080"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6140452"/>
            <a:ext cx="19392902" cy="2559048"/>
          </a:xfrm>
        </p:spPr>
        <p:txBody>
          <a:bodyPr anchor="b"/>
          <a:lstStyle>
            <a:lvl1pPr marL="0" indent="0">
              <a:buNone/>
              <a:defRPr sz="9583" b="1"/>
            </a:lvl1pPr>
            <a:lvl2pPr marL="1828727" indent="0">
              <a:buNone/>
              <a:defRPr sz="8000" b="1"/>
            </a:lvl2pPr>
            <a:lvl3pPr marL="3657454" indent="0">
              <a:buNone/>
              <a:defRPr sz="7166" b="1"/>
            </a:lvl3pPr>
            <a:lvl4pPr marL="5486181" indent="0">
              <a:buNone/>
              <a:defRPr sz="6416" b="1"/>
            </a:lvl4pPr>
            <a:lvl5pPr marL="7314907" indent="0">
              <a:buNone/>
              <a:defRPr sz="6416" b="1"/>
            </a:lvl5pPr>
            <a:lvl6pPr marL="9143634" indent="0">
              <a:buNone/>
              <a:defRPr sz="6416" b="1"/>
            </a:lvl6pPr>
            <a:lvl7pPr marL="10972361" indent="0">
              <a:buNone/>
              <a:defRPr sz="6416" b="1"/>
            </a:lvl7pPr>
            <a:lvl8pPr marL="12801088" indent="0">
              <a:buNone/>
              <a:defRPr sz="6416" b="1"/>
            </a:lvl8pPr>
            <a:lvl9pPr marL="14629815" indent="0">
              <a:buNone/>
              <a:defRPr sz="6416" b="1"/>
            </a:lvl9pPr>
          </a:lstStyle>
          <a:p>
            <a:pPr lvl="0"/>
            <a:r>
              <a:rPr lang="en-US" smtClean="0"/>
              <a:t>Click to edit Master text styles</a:t>
            </a:r>
          </a:p>
        </p:txBody>
      </p:sp>
      <p:sp>
        <p:nvSpPr>
          <p:cNvPr id="4" name="Content Placeholder 3"/>
          <p:cNvSpPr>
            <a:spLocks noGrp="1"/>
          </p:cNvSpPr>
          <p:nvPr>
            <p:ph sz="half" idx="2"/>
          </p:nvPr>
        </p:nvSpPr>
        <p:spPr>
          <a:xfrm>
            <a:off x="2194560" y="8699500"/>
            <a:ext cx="19392902" cy="15805152"/>
          </a:xfrm>
        </p:spPr>
        <p:txBody>
          <a:bodyPr/>
          <a:lstStyle>
            <a:lvl1pPr>
              <a:defRPr sz="9583"/>
            </a:lvl1pPr>
            <a:lvl2pPr>
              <a:defRPr sz="8000"/>
            </a:lvl2pPr>
            <a:lvl3pPr>
              <a:defRPr sz="7166"/>
            </a:lvl3pPr>
            <a:lvl4pPr>
              <a:defRPr sz="6416"/>
            </a:lvl4pPr>
            <a:lvl5pPr>
              <a:defRPr sz="6416"/>
            </a:lvl5pPr>
            <a:lvl6pPr>
              <a:defRPr sz="6416"/>
            </a:lvl6pPr>
            <a:lvl7pPr>
              <a:defRPr sz="6416"/>
            </a:lvl7pPr>
            <a:lvl8pPr>
              <a:defRPr sz="6416"/>
            </a:lvl8pPr>
            <a:lvl9pPr>
              <a:defRPr sz="641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6140452"/>
            <a:ext cx="19400520" cy="2559048"/>
          </a:xfrm>
        </p:spPr>
        <p:txBody>
          <a:bodyPr anchor="b"/>
          <a:lstStyle>
            <a:lvl1pPr marL="0" indent="0">
              <a:buNone/>
              <a:defRPr sz="9583" b="1"/>
            </a:lvl1pPr>
            <a:lvl2pPr marL="1828727" indent="0">
              <a:buNone/>
              <a:defRPr sz="8000" b="1"/>
            </a:lvl2pPr>
            <a:lvl3pPr marL="3657454" indent="0">
              <a:buNone/>
              <a:defRPr sz="7166" b="1"/>
            </a:lvl3pPr>
            <a:lvl4pPr marL="5486181" indent="0">
              <a:buNone/>
              <a:defRPr sz="6416" b="1"/>
            </a:lvl4pPr>
            <a:lvl5pPr marL="7314907" indent="0">
              <a:buNone/>
              <a:defRPr sz="6416" b="1"/>
            </a:lvl5pPr>
            <a:lvl6pPr marL="9143634" indent="0">
              <a:buNone/>
              <a:defRPr sz="6416" b="1"/>
            </a:lvl6pPr>
            <a:lvl7pPr marL="10972361" indent="0">
              <a:buNone/>
              <a:defRPr sz="6416" b="1"/>
            </a:lvl7pPr>
            <a:lvl8pPr marL="12801088" indent="0">
              <a:buNone/>
              <a:defRPr sz="6416" b="1"/>
            </a:lvl8pPr>
            <a:lvl9pPr marL="14629815" indent="0">
              <a:buNone/>
              <a:defRPr sz="6416" b="1"/>
            </a:lvl9pPr>
          </a:lstStyle>
          <a:p>
            <a:pPr lvl="0"/>
            <a:r>
              <a:rPr lang="en-US" smtClean="0"/>
              <a:t>Click to edit Master text styles</a:t>
            </a:r>
          </a:p>
        </p:txBody>
      </p:sp>
      <p:sp>
        <p:nvSpPr>
          <p:cNvPr id="6" name="Content Placeholder 5"/>
          <p:cNvSpPr>
            <a:spLocks noGrp="1"/>
          </p:cNvSpPr>
          <p:nvPr>
            <p:ph sz="quarter" idx="4"/>
          </p:nvPr>
        </p:nvSpPr>
        <p:spPr>
          <a:xfrm>
            <a:off x="22296122" y="8699500"/>
            <a:ext cx="19400520" cy="15805152"/>
          </a:xfrm>
        </p:spPr>
        <p:txBody>
          <a:bodyPr/>
          <a:lstStyle>
            <a:lvl1pPr>
              <a:defRPr sz="9583"/>
            </a:lvl1pPr>
            <a:lvl2pPr>
              <a:defRPr sz="8000"/>
            </a:lvl2pPr>
            <a:lvl3pPr>
              <a:defRPr sz="7166"/>
            </a:lvl3pPr>
            <a:lvl4pPr>
              <a:defRPr sz="6416"/>
            </a:lvl4pPr>
            <a:lvl5pPr>
              <a:defRPr sz="6416"/>
            </a:lvl5pPr>
            <a:lvl6pPr>
              <a:defRPr sz="6416"/>
            </a:lvl6pPr>
            <a:lvl7pPr>
              <a:defRPr sz="6416"/>
            </a:lvl7pPr>
            <a:lvl8pPr>
              <a:defRPr sz="6416"/>
            </a:lvl8pPr>
            <a:lvl9pPr>
              <a:defRPr sz="641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026753-C724-4685-9E9B-A8A140024CEB}" type="datetimeFigureOut">
              <a:rPr lang="en-US" smtClean="0"/>
              <a:pPr/>
              <a:t>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026753-C724-4685-9E9B-A8A140024CEB}" type="datetimeFigureOut">
              <a:rPr lang="en-US" smtClean="0"/>
              <a:pPr/>
              <a:t>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26753-C724-4685-9E9B-A8A140024CEB}" type="datetimeFigureOut">
              <a:rPr lang="en-US" smtClean="0"/>
              <a:pPr/>
              <a:t>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092200"/>
            <a:ext cx="14439902" cy="4648200"/>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17160240" y="1092202"/>
            <a:ext cx="24536400" cy="23412452"/>
          </a:xfrm>
        </p:spPr>
        <p:txBody>
          <a:bodyPr/>
          <a:lstStyle>
            <a:lvl1pPr>
              <a:defRPr sz="12833"/>
            </a:lvl1pPr>
            <a:lvl2pPr>
              <a:defRPr sz="11166"/>
            </a:lvl2pPr>
            <a:lvl3pPr>
              <a:defRPr sz="9583"/>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5740402"/>
            <a:ext cx="14439902" cy="18764252"/>
          </a:xfrm>
        </p:spPr>
        <p:txBody>
          <a:bodyPr/>
          <a:lstStyle>
            <a:lvl1pPr marL="0" indent="0">
              <a:buNone/>
              <a:defRPr sz="5583"/>
            </a:lvl1pPr>
            <a:lvl2pPr marL="1828727" indent="0">
              <a:buNone/>
              <a:defRPr sz="4833"/>
            </a:lvl2pPr>
            <a:lvl3pPr marL="3657454" indent="0">
              <a:buNone/>
              <a:defRPr sz="4000"/>
            </a:lvl3pPr>
            <a:lvl4pPr marL="5486181" indent="0">
              <a:buNone/>
              <a:defRPr sz="3583"/>
            </a:lvl4pPr>
            <a:lvl5pPr marL="7314907" indent="0">
              <a:buNone/>
              <a:defRPr sz="3583"/>
            </a:lvl5pPr>
            <a:lvl6pPr marL="9143634" indent="0">
              <a:buNone/>
              <a:defRPr sz="3583"/>
            </a:lvl6pPr>
            <a:lvl7pPr marL="10972361" indent="0">
              <a:buNone/>
              <a:defRPr sz="3583"/>
            </a:lvl7pPr>
            <a:lvl8pPr marL="12801088" indent="0">
              <a:buNone/>
              <a:defRPr sz="3583"/>
            </a:lvl8pPr>
            <a:lvl9pPr marL="14629815" indent="0">
              <a:buNone/>
              <a:defRPr sz="358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26753-C724-4685-9E9B-A8A140024CEB}" type="datetimeFigureOut">
              <a:rPr lang="en-US" smtClean="0"/>
              <a:pPr/>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19202400"/>
            <a:ext cx="26334720" cy="2266952"/>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8602982" y="2451100"/>
            <a:ext cx="26334720" cy="16459200"/>
          </a:xfrm>
        </p:spPr>
        <p:txBody>
          <a:bodyPr/>
          <a:lstStyle>
            <a:lvl1pPr marL="0" indent="0">
              <a:buNone/>
              <a:defRPr sz="12833"/>
            </a:lvl1pPr>
            <a:lvl2pPr marL="1828727" indent="0">
              <a:buNone/>
              <a:defRPr sz="11166"/>
            </a:lvl2pPr>
            <a:lvl3pPr marL="3657454" indent="0">
              <a:buNone/>
              <a:defRPr sz="9583"/>
            </a:lvl3pPr>
            <a:lvl4pPr marL="5486181" indent="0">
              <a:buNone/>
              <a:defRPr sz="8000"/>
            </a:lvl4pPr>
            <a:lvl5pPr marL="7314907" indent="0">
              <a:buNone/>
              <a:defRPr sz="8000"/>
            </a:lvl5pPr>
            <a:lvl6pPr marL="9143634" indent="0">
              <a:buNone/>
              <a:defRPr sz="8000"/>
            </a:lvl6pPr>
            <a:lvl7pPr marL="10972361" indent="0">
              <a:buNone/>
              <a:defRPr sz="8000"/>
            </a:lvl7pPr>
            <a:lvl8pPr marL="12801088" indent="0">
              <a:buNone/>
              <a:defRPr sz="8000"/>
            </a:lvl8pPr>
            <a:lvl9pPr marL="14629815" indent="0">
              <a:buNone/>
              <a:defRPr sz="8000"/>
            </a:lvl9pPr>
          </a:lstStyle>
          <a:p>
            <a:endParaRPr lang="en-US"/>
          </a:p>
        </p:txBody>
      </p:sp>
      <p:sp>
        <p:nvSpPr>
          <p:cNvPr id="4" name="Text Placeholder 3"/>
          <p:cNvSpPr>
            <a:spLocks noGrp="1"/>
          </p:cNvSpPr>
          <p:nvPr>
            <p:ph type="body" sz="half" idx="2"/>
          </p:nvPr>
        </p:nvSpPr>
        <p:spPr>
          <a:xfrm>
            <a:off x="8602982" y="21469352"/>
            <a:ext cx="26334720" cy="3219448"/>
          </a:xfrm>
        </p:spPr>
        <p:txBody>
          <a:bodyPr/>
          <a:lstStyle>
            <a:lvl1pPr marL="0" indent="0">
              <a:buNone/>
              <a:defRPr sz="5583"/>
            </a:lvl1pPr>
            <a:lvl2pPr marL="1828727" indent="0">
              <a:buNone/>
              <a:defRPr sz="4833"/>
            </a:lvl2pPr>
            <a:lvl3pPr marL="3657454" indent="0">
              <a:buNone/>
              <a:defRPr sz="4000"/>
            </a:lvl3pPr>
            <a:lvl4pPr marL="5486181" indent="0">
              <a:buNone/>
              <a:defRPr sz="3583"/>
            </a:lvl4pPr>
            <a:lvl5pPr marL="7314907" indent="0">
              <a:buNone/>
              <a:defRPr sz="3583"/>
            </a:lvl5pPr>
            <a:lvl6pPr marL="9143634" indent="0">
              <a:buNone/>
              <a:defRPr sz="3583"/>
            </a:lvl6pPr>
            <a:lvl7pPr marL="10972361" indent="0">
              <a:buNone/>
              <a:defRPr sz="3583"/>
            </a:lvl7pPr>
            <a:lvl8pPr marL="12801088" indent="0">
              <a:buNone/>
              <a:defRPr sz="3583"/>
            </a:lvl8pPr>
            <a:lvl9pPr marL="14629815" indent="0">
              <a:buNone/>
              <a:defRPr sz="358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26753-C724-4685-9E9B-A8A140024CEB}" type="datetimeFigureOut">
              <a:rPr lang="en-US" smtClean="0"/>
              <a:pPr/>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E1BE77-8025-4900-96A6-5AB892910F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098552"/>
            <a:ext cx="39502080" cy="45720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6400802"/>
            <a:ext cx="39502080" cy="1810385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25425402"/>
            <a:ext cx="10241280" cy="1460500"/>
          </a:xfrm>
          <a:prstGeom prst="rect">
            <a:avLst/>
          </a:prstGeom>
        </p:spPr>
        <p:txBody>
          <a:bodyPr vert="horz" lIns="438912" tIns="219456" rIns="438912" bIns="219456" rtlCol="0" anchor="ctr"/>
          <a:lstStyle>
            <a:lvl1pPr algn="l">
              <a:defRPr sz="4833">
                <a:solidFill>
                  <a:schemeClr val="tx1">
                    <a:tint val="75000"/>
                  </a:schemeClr>
                </a:solidFill>
              </a:defRPr>
            </a:lvl1pPr>
          </a:lstStyle>
          <a:p>
            <a:fld id="{0D026753-C724-4685-9E9B-A8A140024CEB}" type="datetimeFigureOut">
              <a:rPr lang="en-US" smtClean="0"/>
              <a:pPr/>
              <a:t>3/1/2017</a:t>
            </a:fld>
            <a:endParaRPr lang="en-US"/>
          </a:p>
        </p:txBody>
      </p:sp>
      <p:sp>
        <p:nvSpPr>
          <p:cNvPr id="5" name="Footer Placeholder 4"/>
          <p:cNvSpPr>
            <a:spLocks noGrp="1"/>
          </p:cNvSpPr>
          <p:nvPr>
            <p:ph type="ftr" sz="quarter" idx="3"/>
          </p:nvPr>
        </p:nvSpPr>
        <p:spPr>
          <a:xfrm>
            <a:off x="14996160" y="25425402"/>
            <a:ext cx="13898880" cy="1460500"/>
          </a:xfrm>
          <a:prstGeom prst="rect">
            <a:avLst/>
          </a:prstGeom>
        </p:spPr>
        <p:txBody>
          <a:bodyPr vert="horz" lIns="438912" tIns="219456" rIns="438912" bIns="219456" rtlCol="0" anchor="ctr"/>
          <a:lstStyle>
            <a:lvl1pPr algn="ctr">
              <a:defRPr sz="48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5425402"/>
            <a:ext cx="10241280" cy="1460500"/>
          </a:xfrm>
          <a:prstGeom prst="rect">
            <a:avLst/>
          </a:prstGeom>
        </p:spPr>
        <p:txBody>
          <a:bodyPr vert="horz" lIns="438912" tIns="219456" rIns="438912" bIns="219456" rtlCol="0" anchor="ctr"/>
          <a:lstStyle>
            <a:lvl1pPr algn="r">
              <a:defRPr sz="4833">
                <a:solidFill>
                  <a:schemeClr val="tx1">
                    <a:tint val="75000"/>
                  </a:schemeClr>
                </a:solidFill>
              </a:defRPr>
            </a:lvl1pPr>
          </a:lstStyle>
          <a:p>
            <a:fld id="{F7E1BE77-8025-4900-96A6-5AB892910F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454" rtl="0" eaLnBrk="1" latinLnBrk="0" hangingPunct="1">
        <a:spcBef>
          <a:spcPct val="0"/>
        </a:spcBef>
        <a:buNone/>
        <a:defRPr sz="17583" kern="1200">
          <a:solidFill>
            <a:schemeClr val="tx1"/>
          </a:solidFill>
          <a:latin typeface="+mj-lt"/>
          <a:ea typeface="+mj-ea"/>
          <a:cs typeface="+mj-cs"/>
        </a:defRPr>
      </a:lvl1pPr>
    </p:titleStyle>
    <p:bodyStyle>
      <a:lvl1pPr marL="1371545" indent="-1371545" algn="l" defTabSz="3657454" rtl="0" eaLnBrk="1" latinLnBrk="0" hangingPunct="1">
        <a:spcBef>
          <a:spcPct val="20000"/>
        </a:spcBef>
        <a:buFont typeface="Arial" pitchFamily="34" charset="0"/>
        <a:buChar char="•"/>
        <a:defRPr sz="12833" kern="1200">
          <a:solidFill>
            <a:schemeClr val="tx1"/>
          </a:solidFill>
          <a:latin typeface="+mn-lt"/>
          <a:ea typeface="+mn-ea"/>
          <a:cs typeface="+mn-cs"/>
        </a:defRPr>
      </a:lvl1pPr>
      <a:lvl2pPr marL="2971681" indent="-1142954" algn="l" defTabSz="3657454" rtl="0" eaLnBrk="1" latinLnBrk="0" hangingPunct="1">
        <a:spcBef>
          <a:spcPct val="20000"/>
        </a:spcBef>
        <a:buFont typeface="Arial" pitchFamily="34" charset="0"/>
        <a:buChar char="–"/>
        <a:defRPr sz="11166" kern="1200">
          <a:solidFill>
            <a:schemeClr val="tx1"/>
          </a:solidFill>
          <a:latin typeface="+mn-lt"/>
          <a:ea typeface="+mn-ea"/>
          <a:cs typeface="+mn-cs"/>
        </a:defRPr>
      </a:lvl2pPr>
      <a:lvl3pPr marL="4571817" indent="-914363" algn="l" defTabSz="3657454" rtl="0" eaLnBrk="1" latinLnBrk="0" hangingPunct="1">
        <a:spcBef>
          <a:spcPct val="20000"/>
        </a:spcBef>
        <a:buFont typeface="Arial" pitchFamily="34" charset="0"/>
        <a:buChar char="•"/>
        <a:defRPr sz="9583" kern="1200">
          <a:solidFill>
            <a:schemeClr val="tx1"/>
          </a:solidFill>
          <a:latin typeface="+mn-lt"/>
          <a:ea typeface="+mn-ea"/>
          <a:cs typeface="+mn-cs"/>
        </a:defRPr>
      </a:lvl3pPr>
      <a:lvl4pPr marL="6400544"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9271"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7998"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6725"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5451"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4178"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454" rtl="0" eaLnBrk="1" latinLnBrk="0" hangingPunct="1">
        <a:defRPr sz="7166" kern="1200">
          <a:solidFill>
            <a:schemeClr val="tx1"/>
          </a:solidFill>
          <a:latin typeface="+mn-lt"/>
          <a:ea typeface="+mn-ea"/>
          <a:cs typeface="+mn-cs"/>
        </a:defRPr>
      </a:lvl1pPr>
      <a:lvl2pPr marL="1828727" algn="l" defTabSz="3657454" rtl="0" eaLnBrk="1" latinLnBrk="0" hangingPunct="1">
        <a:defRPr sz="7166" kern="1200">
          <a:solidFill>
            <a:schemeClr val="tx1"/>
          </a:solidFill>
          <a:latin typeface="+mn-lt"/>
          <a:ea typeface="+mn-ea"/>
          <a:cs typeface="+mn-cs"/>
        </a:defRPr>
      </a:lvl2pPr>
      <a:lvl3pPr marL="3657454" algn="l" defTabSz="3657454" rtl="0" eaLnBrk="1" latinLnBrk="0" hangingPunct="1">
        <a:defRPr sz="7166" kern="1200">
          <a:solidFill>
            <a:schemeClr val="tx1"/>
          </a:solidFill>
          <a:latin typeface="+mn-lt"/>
          <a:ea typeface="+mn-ea"/>
          <a:cs typeface="+mn-cs"/>
        </a:defRPr>
      </a:lvl3pPr>
      <a:lvl4pPr marL="5486181" algn="l" defTabSz="3657454" rtl="0" eaLnBrk="1" latinLnBrk="0" hangingPunct="1">
        <a:defRPr sz="7166" kern="1200">
          <a:solidFill>
            <a:schemeClr val="tx1"/>
          </a:solidFill>
          <a:latin typeface="+mn-lt"/>
          <a:ea typeface="+mn-ea"/>
          <a:cs typeface="+mn-cs"/>
        </a:defRPr>
      </a:lvl4pPr>
      <a:lvl5pPr marL="7314907" algn="l" defTabSz="3657454" rtl="0" eaLnBrk="1" latinLnBrk="0" hangingPunct="1">
        <a:defRPr sz="7166" kern="1200">
          <a:solidFill>
            <a:schemeClr val="tx1"/>
          </a:solidFill>
          <a:latin typeface="+mn-lt"/>
          <a:ea typeface="+mn-ea"/>
          <a:cs typeface="+mn-cs"/>
        </a:defRPr>
      </a:lvl5pPr>
      <a:lvl6pPr marL="9143634" algn="l" defTabSz="3657454" rtl="0" eaLnBrk="1" latinLnBrk="0" hangingPunct="1">
        <a:defRPr sz="7166" kern="1200">
          <a:solidFill>
            <a:schemeClr val="tx1"/>
          </a:solidFill>
          <a:latin typeface="+mn-lt"/>
          <a:ea typeface="+mn-ea"/>
          <a:cs typeface="+mn-cs"/>
        </a:defRPr>
      </a:lvl6pPr>
      <a:lvl7pPr marL="10972361" algn="l" defTabSz="3657454" rtl="0" eaLnBrk="1" latinLnBrk="0" hangingPunct="1">
        <a:defRPr sz="7166" kern="1200">
          <a:solidFill>
            <a:schemeClr val="tx1"/>
          </a:solidFill>
          <a:latin typeface="+mn-lt"/>
          <a:ea typeface="+mn-ea"/>
          <a:cs typeface="+mn-cs"/>
        </a:defRPr>
      </a:lvl7pPr>
      <a:lvl8pPr marL="12801088" algn="l" defTabSz="3657454" rtl="0" eaLnBrk="1" latinLnBrk="0" hangingPunct="1">
        <a:defRPr sz="7166" kern="1200">
          <a:solidFill>
            <a:schemeClr val="tx1"/>
          </a:solidFill>
          <a:latin typeface="+mn-lt"/>
          <a:ea typeface="+mn-ea"/>
          <a:cs typeface="+mn-cs"/>
        </a:defRPr>
      </a:lvl8pPr>
      <a:lvl9pPr marL="14629815" algn="l" defTabSz="3657454" rtl="0" eaLnBrk="1" latinLnBrk="0" hangingPunct="1">
        <a:defRPr sz="71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375518" y="482663"/>
            <a:ext cx="27114500" cy="2123658"/>
          </a:xfrm>
          <a:prstGeom prst="rect">
            <a:avLst/>
          </a:prstGeom>
          <a:noFill/>
        </p:spPr>
        <p:txBody>
          <a:bodyPr wrap="square" rtlCol="0" anchor="t">
            <a:spAutoFit/>
          </a:bodyPr>
          <a:lstStyle/>
          <a:p>
            <a:pPr algn="ctr"/>
            <a:r>
              <a:rPr lang="en-US" sz="6600" b="1" dirty="0" smtClean="0">
                <a:latin typeface="Times New Roman" pitchFamily="18" charset="0"/>
                <a:cs typeface="Times New Roman" pitchFamily="18" charset="0"/>
              </a:rPr>
              <a:t>A Needs Assessment of Omaha Service Providers to Better Understand Maternal Well-Being</a:t>
            </a:r>
            <a:endParaRPr lang="en-US" sz="6600" b="1" dirty="0">
              <a:latin typeface="Times New Roman" pitchFamily="18" charset="0"/>
              <a:cs typeface="Times New Roman" pitchFamily="18" charset="0"/>
            </a:endParaRPr>
          </a:p>
        </p:txBody>
      </p:sp>
      <p:sp>
        <p:nvSpPr>
          <p:cNvPr id="12" name="TextBox 11"/>
          <p:cNvSpPr txBox="1"/>
          <p:nvPr/>
        </p:nvSpPr>
        <p:spPr>
          <a:xfrm>
            <a:off x="9487987" y="2710897"/>
            <a:ext cx="26733500" cy="2000548"/>
          </a:xfrm>
          <a:prstGeom prst="rect">
            <a:avLst/>
          </a:prstGeom>
          <a:noFill/>
        </p:spPr>
        <p:txBody>
          <a:bodyPr wrap="square" rtlCol="0">
            <a:spAutoFit/>
          </a:bodyPr>
          <a:lstStyle/>
          <a:p>
            <a:pPr algn="ctr"/>
            <a:r>
              <a:rPr lang="en-US" sz="4400" dirty="0" smtClean="0">
                <a:latin typeface="Times New Roman" panose="02020603050405020304" pitchFamily="18" charset="0"/>
                <a:cs typeface="Times New Roman" panose="02020603050405020304" pitchFamily="18" charset="0"/>
              </a:rPr>
              <a:t>Tyler Patterson, BA; Kailey Snyder, BA; Sofia Jawed-Wessel, PhD; Danae </a:t>
            </a:r>
            <a:r>
              <a:rPr lang="en-US" sz="4400" dirty="0">
                <a:latin typeface="Times New Roman" panose="02020603050405020304" pitchFamily="18" charset="0"/>
                <a:cs typeface="Times New Roman" panose="02020603050405020304" pitchFamily="18" charset="0"/>
              </a:rPr>
              <a:t>Dinkel, </a:t>
            </a:r>
            <a:r>
              <a:rPr lang="en-US" sz="4400" dirty="0" smtClean="0">
                <a:latin typeface="Times New Roman" panose="02020603050405020304" pitchFamily="18" charset="0"/>
                <a:cs typeface="Times New Roman" panose="02020603050405020304" pitchFamily="18" charset="0"/>
              </a:rPr>
              <a:t>PhD</a:t>
            </a:r>
            <a:r>
              <a:rPr lang="en-US" sz="4400" dirty="0">
                <a:latin typeface="Times New Roman" pitchFamily="18" charset="0"/>
                <a:cs typeface="Times New Roman" pitchFamily="18" charset="0"/>
              </a:rPr>
              <a:t/>
            </a:r>
            <a:br>
              <a:rPr lang="en-US" sz="4400" dirty="0">
                <a:latin typeface="Times New Roman" pitchFamily="18" charset="0"/>
                <a:cs typeface="Times New Roman" pitchFamily="18" charset="0"/>
              </a:rPr>
            </a:br>
            <a:r>
              <a:rPr lang="en-US" sz="4000" dirty="0" smtClean="0">
                <a:latin typeface="Times New Roman" pitchFamily="18" charset="0"/>
                <a:cs typeface="Times New Roman" pitchFamily="18" charset="0"/>
              </a:rPr>
              <a:t>University </a:t>
            </a:r>
            <a:r>
              <a:rPr lang="en-US" sz="4000" dirty="0">
                <a:latin typeface="Times New Roman" pitchFamily="18" charset="0"/>
                <a:cs typeface="Times New Roman" pitchFamily="18" charset="0"/>
              </a:rPr>
              <a:t>of Nebraska at Omaha, </a:t>
            </a:r>
            <a:r>
              <a:rPr lang="en-US" sz="4000" dirty="0" smtClean="0">
                <a:latin typeface="Times New Roman" pitchFamily="18" charset="0"/>
                <a:cs typeface="Times New Roman" pitchFamily="18" charset="0"/>
              </a:rPr>
              <a:t>Omaha, NE</a:t>
            </a:r>
          </a:p>
          <a:p>
            <a:pPr algn="ctr"/>
            <a:r>
              <a:rPr lang="en-US" sz="4000" dirty="0" smtClean="0">
                <a:latin typeface="Times New Roman" pitchFamily="18" charset="0"/>
                <a:cs typeface="Times New Roman" pitchFamily="18" charset="0"/>
              </a:rPr>
              <a:t>School </a:t>
            </a:r>
            <a:r>
              <a:rPr lang="en-US" sz="4000" dirty="0">
                <a:latin typeface="Times New Roman" pitchFamily="18" charset="0"/>
                <a:cs typeface="Times New Roman" pitchFamily="18" charset="0"/>
              </a:rPr>
              <a:t>of Health, Physical Education, and </a:t>
            </a:r>
            <a:r>
              <a:rPr lang="en-US" sz="4000" dirty="0" smtClean="0">
                <a:latin typeface="Times New Roman" pitchFamily="18" charset="0"/>
                <a:cs typeface="Times New Roman" pitchFamily="18" charset="0"/>
              </a:rPr>
              <a:t>Recreation</a:t>
            </a:r>
            <a:endParaRPr lang="en-US" sz="4000" dirty="0">
              <a:latin typeface="Times New Roman" pitchFamily="18" charset="0"/>
              <a:cs typeface="Times New Roman" pitchFamily="18" charset="0"/>
            </a:endParaRPr>
          </a:p>
        </p:txBody>
      </p:sp>
      <p:sp>
        <p:nvSpPr>
          <p:cNvPr id="15" name="TextBox 14"/>
          <p:cNvSpPr txBox="1"/>
          <p:nvPr/>
        </p:nvSpPr>
        <p:spPr>
          <a:xfrm>
            <a:off x="1219200" y="4910328"/>
            <a:ext cx="13716000" cy="784830"/>
          </a:xfrm>
          <a:prstGeom prst="rect">
            <a:avLst/>
          </a:prstGeom>
          <a:solidFill>
            <a:srgbClr val="C00000"/>
          </a:solidFill>
        </p:spPr>
        <p:txBody>
          <a:bodyPr wrap="square" rtlCol="0">
            <a:spAutoFit/>
          </a:bodyPr>
          <a:lstStyle/>
          <a:p>
            <a:pPr algn="ctr"/>
            <a:r>
              <a:rPr lang="en-US" sz="4500" b="1" dirty="0">
                <a:solidFill>
                  <a:schemeClr val="bg1"/>
                </a:solidFill>
                <a:latin typeface="Times New Roman" pitchFamily="18" charset="0"/>
                <a:cs typeface="Times New Roman" pitchFamily="18" charset="0"/>
              </a:rPr>
              <a:t>ABSTRACT</a:t>
            </a:r>
          </a:p>
        </p:txBody>
      </p:sp>
      <p:sp>
        <p:nvSpPr>
          <p:cNvPr id="40" name="TextBox 39"/>
          <p:cNvSpPr txBox="1"/>
          <p:nvPr/>
        </p:nvSpPr>
        <p:spPr>
          <a:xfrm>
            <a:off x="15544799" y="4910328"/>
            <a:ext cx="13716000" cy="784830"/>
          </a:xfrm>
          <a:prstGeom prst="rect">
            <a:avLst/>
          </a:prstGeom>
          <a:solidFill>
            <a:srgbClr val="C00000"/>
          </a:solidFill>
        </p:spPr>
        <p:txBody>
          <a:bodyPr wrap="square" rtlCol="0">
            <a:spAutoFit/>
          </a:bodyPr>
          <a:lstStyle/>
          <a:p>
            <a:pPr algn="ctr"/>
            <a:r>
              <a:rPr lang="en-US" sz="4500" b="1" dirty="0" smtClean="0">
                <a:solidFill>
                  <a:schemeClr val="bg1"/>
                </a:solidFill>
                <a:latin typeface="Times New Roman" pitchFamily="18" charset="0"/>
                <a:cs typeface="Times New Roman" pitchFamily="18" charset="0"/>
              </a:rPr>
              <a:t>RESULTS</a:t>
            </a:r>
            <a:endParaRPr lang="en-US" sz="4500" b="1" dirty="0">
              <a:solidFill>
                <a:schemeClr val="bg1"/>
              </a:solidFill>
              <a:latin typeface="Times New Roman" pitchFamily="18" charset="0"/>
              <a:cs typeface="Times New Roman" pitchFamily="18" charset="0"/>
            </a:endParaRPr>
          </a:p>
        </p:txBody>
      </p:sp>
      <p:sp>
        <p:nvSpPr>
          <p:cNvPr id="41" name="TextBox 40"/>
          <p:cNvSpPr txBox="1"/>
          <p:nvPr/>
        </p:nvSpPr>
        <p:spPr>
          <a:xfrm>
            <a:off x="1219200" y="14547934"/>
            <a:ext cx="13716000" cy="784830"/>
          </a:xfrm>
          <a:prstGeom prst="rect">
            <a:avLst/>
          </a:prstGeom>
          <a:solidFill>
            <a:srgbClr val="C00000"/>
          </a:solidFill>
        </p:spPr>
        <p:txBody>
          <a:bodyPr wrap="square" tIns="91440" bIns="0" rtlCol="0">
            <a:spAutoFit/>
          </a:bodyPr>
          <a:lstStyle/>
          <a:p>
            <a:pPr algn="ctr"/>
            <a:r>
              <a:rPr lang="en-US" sz="4500" b="1" dirty="0">
                <a:solidFill>
                  <a:schemeClr val="bg1"/>
                </a:solidFill>
                <a:latin typeface="Times New Roman" pitchFamily="18" charset="0"/>
                <a:cs typeface="Times New Roman" pitchFamily="18" charset="0"/>
              </a:rPr>
              <a:t>INTRODUCTION</a:t>
            </a:r>
          </a:p>
        </p:txBody>
      </p:sp>
      <p:sp>
        <p:nvSpPr>
          <p:cNvPr id="3" name="Rectangle 2"/>
          <p:cNvSpPr/>
          <p:nvPr/>
        </p:nvSpPr>
        <p:spPr>
          <a:xfrm>
            <a:off x="34473141" y="3718453"/>
            <a:ext cx="8225778" cy="589841"/>
          </a:xfrm>
          <a:prstGeom prst="rect">
            <a:avLst/>
          </a:prstGeom>
          <a:noFill/>
        </p:spPr>
        <p:txBody>
          <a:bodyPr wrap="none" lIns="76200" tIns="38100" rIns="76200" bIns="38100">
            <a:spAutoFit/>
          </a:bodyPr>
          <a:lstStyle/>
          <a:p>
            <a:pPr algn="ctr"/>
            <a:r>
              <a:rPr lang="en-US" sz="3333" b="1" dirty="0" smtClean="0">
                <a:ln w="12700">
                  <a:noFill/>
                  <a:prstDash val="solid"/>
                </a:ln>
                <a:latin typeface="Times New Roman" panose="02020603050405020304" pitchFamily="18" charset="0"/>
                <a:cs typeface="Times New Roman" panose="02020603050405020304" pitchFamily="18" charset="0"/>
              </a:rPr>
              <a:t>Physical Activity and Health Promotion </a:t>
            </a:r>
            <a:r>
              <a:rPr lang="en-US" sz="3333" b="1" dirty="0">
                <a:ln w="12700">
                  <a:noFill/>
                  <a:prstDash val="solid"/>
                </a:ln>
                <a:latin typeface="Times New Roman" panose="02020603050405020304" pitchFamily="18" charset="0"/>
                <a:cs typeface="Times New Roman" panose="02020603050405020304" pitchFamily="18" charset="0"/>
              </a:rPr>
              <a:t>Lab</a:t>
            </a:r>
          </a:p>
        </p:txBody>
      </p:sp>
      <p:sp>
        <p:nvSpPr>
          <p:cNvPr id="5" name="TextBox 4"/>
          <p:cNvSpPr txBox="1"/>
          <p:nvPr/>
        </p:nvSpPr>
        <p:spPr>
          <a:xfrm>
            <a:off x="1003809" y="22250400"/>
            <a:ext cx="13716000" cy="784830"/>
          </a:xfrm>
          <a:prstGeom prst="rect">
            <a:avLst/>
          </a:prstGeom>
          <a:solidFill>
            <a:srgbClr val="C00000"/>
          </a:solidFill>
        </p:spPr>
        <p:txBody>
          <a:bodyPr wrap="square" rtlCol="0" anchor="ctr" anchorCtr="1">
            <a:spAutoFit/>
          </a:bodyPr>
          <a:lstStyle/>
          <a:p>
            <a:pPr algn="ctr"/>
            <a:r>
              <a:rPr lang="en-US" sz="4500" b="1" dirty="0" smtClean="0">
                <a:solidFill>
                  <a:prstClr val="white"/>
                </a:solidFill>
                <a:latin typeface="Times New Roman" pitchFamily="18" charset="0"/>
                <a:cs typeface="Times New Roman" pitchFamily="18" charset="0"/>
              </a:rPr>
              <a:t>METHODS</a:t>
            </a:r>
            <a:endParaRPr lang="en-US" sz="3000" b="1" dirty="0">
              <a:ln w="12700">
                <a:solidFill>
                  <a:schemeClr val="bg1"/>
                </a:solidFill>
              </a:ln>
              <a:solidFill>
                <a:schemeClr val="bg1"/>
              </a:solidFill>
              <a:latin typeface="Times New Roman" pitchFamily="18" charset="0"/>
              <a:cs typeface="Times New Roman" pitchFamily="18" charset="0"/>
            </a:endParaRPr>
          </a:p>
        </p:txBody>
      </p:sp>
      <p:sp>
        <p:nvSpPr>
          <p:cNvPr id="9" name="TextBox 8"/>
          <p:cNvSpPr txBox="1"/>
          <p:nvPr/>
        </p:nvSpPr>
        <p:spPr>
          <a:xfrm>
            <a:off x="15486348" y="23035229"/>
            <a:ext cx="28100052" cy="3754874"/>
          </a:xfrm>
          <a:prstGeom prst="rect">
            <a:avLst/>
          </a:prstGeom>
          <a:noFill/>
        </p:spPr>
        <p:txBody>
          <a:bodyPr wrap="square" rtlCol="0">
            <a:spAutoFit/>
          </a:bodyPr>
          <a:lstStyle/>
          <a:p>
            <a:r>
              <a:rPr lang="en-US" sz="3400" dirty="0" smtClean="0">
                <a:latin typeface="Times New Roman" panose="02020603050405020304" pitchFamily="18" charset="0"/>
                <a:cs typeface="Times New Roman" panose="02020603050405020304" pitchFamily="18" charset="0"/>
              </a:rPr>
              <a:t>Results provide preliminary evidence that service providers believe community organizations around the Omaha area may need assistance to address the needs of mothers. Service providers indicated that lack of support and education were the greatest problems and gaps in services provided to mothers but these variables were also among the top services provided by their organizations. Importantly, most service providers felt their organization should be active in addressing pre/post natal mental health; however, service providers indicated that their organization needs outside help to properly address this topic. It is important to note that this is sample was primarily composed of health services (government, hospital, breastfeeding consultation) service providers from the Omaha area, thus additional efforts are needed to understand the perceptions/resources of other sectors who interact with pre- and post-natal mothers. Future research should examine mothers perspectives of their needs and their access of existing resources. </a:t>
            </a:r>
          </a:p>
        </p:txBody>
      </p:sp>
      <p:sp>
        <p:nvSpPr>
          <p:cNvPr id="45" name="TextBox 44"/>
          <p:cNvSpPr txBox="1"/>
          <p:nvPr/>
        </p:nvSpPr>
        <p:spPr>
          <a:xfrm>
            <a:off x="15443420" y="22239663"/>
            <a:ext cx="27615197" cy="784830"/>
          </a:xfrm>
          <a:prstGeom prst="rect">
            <a:avLst/>
          </a:prstGeom>
          <a:solidFill>
            <a:srgbClr val="C00000"/>
          </a:solidFill>
        </p:spPr>
        <p:txBody>
          <a:bodyPr wrap="square" rtlCol="0">
            <a:spAutoFit/>
          </a:bodyPr>
          <a:lstStyle/>
          <a:p>
            <a:pPr algn="ctr"/>
            <a:r>
              <a:rPr lang="en-US" sz="4500" b="1" dirty="0" smtClean="0">
                <a:solidFill>
                  <a:schemeClr val="bg1"/>
                </a:solidFill>
                <a:latin typeface="Times New Roman" pitchFamily="18" charset="0"/>
                <a:cs typeface="Times New Roman" pitchFamily="18" charset="0"/>
              </a:rPr>
              <a:t>Discussion </a:t>
            </a:r>
            <a:endParaRPr lang="en-US" sz="4500" b="1" dirty="0">
              <a:solidFill>
                <a:schemeClr val="bg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1101" y="-825500"/>
            <a:ext cx="7458604" cy="746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55382" y="31392"/>
            <a:ext cx="4261296" cy="4261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8" name="TextBox 1027"/>
          <p:cNvSpPr txBox="1"/>
          <p:nvPr/>
        </p:nvSpPr>
        <p:spPr>
          <a:xfrm>
            <a:off x="1219200" y="5760720"/>
            <a:ext cx="13716000" cy="8817799"/>
          </a:xfrm>
          <a:prstGeom prst="rect">
            <a:avLst/>
          </a:prstGeom>
          <a:noFill/>
        </p:spPr>
        <p:txBody>
          <a:bodyPr wrap="square" bIns="0" rtlCol="0">
            <a:spAutoFit/>
          </a:bodyPr>
          <a:lstStyle/>
          <a:p>
            <a:r>
              <a:rPr lang="en-US" sz="3000" b="1" dirty="0">
                <a:latin typeface="Times New Roman" panose="02020603050405020304" pitchFamily="18" charset="0"/>
                <a:cs typeface="Times New Roman" panose="02020603050405020304" pitchFamily="18" charset="0"/>
              </a:rPr>
              <a:t>Background</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In Nebraska just over 14% of mothers have reported feeling down or always depressed during the first year after the birth of their child. </a:t>
            </a:r>
            <a:r>
              <a:rPr lang="en-US" sz="3000" dirty="0">
                <a:latin typeface="Times New Roman" panose="02020603050405020304" pitchFamily="18" charset="0"/>
                <a:cs typeface="Times New Roman" panose="02020603050405020304" pitchFamily="18" charset="0"/>
              </a:rPr>
              <a:t>R</a:t>
            </a:r>
            <a:r>
              <a:rPr lang="en-US" sz="3000" dirty="0" smtClean="0">
                <a:latin typeface="Times New Roman" panose="02020603050405020304" pitchFamily="18" charset="0"/>
                <a:cs typeface="Times New Roman" panose="02020603050405020304" pitchFamily="18" charset="0"/>
              </a:rPr>
              <a:t>esearch shows that many women who exhibit signs or symptoms of depression will not seek out help from a professional, with even fewer willing to go on medication. Thus, it is important to examine the current organizations mothers utilize and these organization’s resources for meeting the needs of mothers in the Omaha community. </a:t>
            </a:r>
            <a:r>
              <a:rPr lang="en-US" sz="3000" b="1" dirty="0" smtClean="0">
                <a:latin typeface="Times New Roman" panose="02020603050405020304" pitchFamily="18" charset="0"/>
                <a:cs typeface="Times New Roman" panose="02020603050405020304" pitchFamily="18" charset="0"/>
              </a:rPr>
              <a:t>Purpose</a:t>
            </a:r>
            <a:r>
              <a:rPr lang="en-US" sz="3000" dirty="0">
                <a:latin typeface="Times New Roman" panose="02020603050405020304" pitchFamily="18" charset="0"/>
                <a:cs typeface="Times New Roman" panose="02020603050405020304" pitchFamily="18" charset="0"/>
              </a:rPr>
              <a:t>: The purpose of this study was to explore </a:t>
            </a:r>
            <a:r>
              <a:rPr lang="en-US" sz="3000" dirty="0" smtClean="0">
                <a:latin typeface="Times New Roman" panose="02020603050405020304" pitchFamily="18" charset="0"/>
                <a:cs typeface="Times New Roman" panose="02020603050405020304" pitchFamily="18" charset="0"/>
              </a:rPr>
              <a:t>service providers’ (e.g., community organizations) perceptions of the needs of pregnant and postpartum women and how their </a:t>
            </a:r>
            <a:r>
              <a:rPr lang="en-US" sz="3000" dirty="0" smtClean="0">
                <a:latin typeface="Times New Roman" panose="02020603050405020304" pitchFamily="18" charset="0"/>
                <a:cs typeface="Times New Roman" panose="02020603050405020304" pitchFamily="18" charset="0"/>
              </a:rPr>
              <a:t>organization </a:t>
            </a:r>
            <a:r>
              <a:rPr lang="en-US" sz="3000" dirty="0" smtClean="0">
                <a:latin typeface="Times New Roman" panose="02020603050405020304" pitchFamily="18" charset="0"/>
                <a:cs typeface="Times New Roman" panose="02020603050405020304" pitchFamily="18" charset="0"/>
              </a:rPr>
              <a:t>can address these needs. </a:t>
            </a:r>
            <a:r>
              <a:rPr lang="en-US" sz="3000" b="1" dirty="0" smtClean="0">
                <a:latin typeface="Times New Roman" panose="02020603050405020304" pitchFamily="18" charset="0"/>
                <a:cs typeface="Times New Roman" panose="02020603050405020304" pitchFamily="18" charset="0"/>
              </a:rPr>
              <a:t>Methods</a:t>
            </a:r>
            <a:r>
              <a:rPr lang="en-US" sz="3000" b="1" dirty="0">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One hundred fifty-nine service providers completed an online questionnaire comprised of 15 questions regarding the type of support and services (or lack there of) offered by their organization to mothers’ in the Omaha </a:t>
            </a:r>
            <a:r>
              <a:rPr lang="en-US" sz="3000" dirty="0" smtClean="0">
                <a:latin typeface="Times New Roman" panose="02020603050405020304" pitchFamily="18" charset="0"/>
                <a:cs typeface="Times New Roman" panose="02020603050405020304" pitchFamily="18" charset="0"/>
              </a:rPr>
              <a:t>area, </a:t>
            </a:r>
            <a:r>
              <a:rPr lang="en-US" sz="3000" dirty="0" smtClean="0">
                <a:latin typeface="Times New Roman" panose="02020603050405020304" pitchFamily="18" charset="0"/>
                <a:cs typeface="Times New Roman" panose="02020603050405020304" pitchFamily="18" charset="0"/>
              </a:rPr>
              <a:t>as well as the perceived needs of mothers. Data were analyzed via IBM SPSS 22 statistical software. </a:t>
            </a:r>
            <a:r>
              <a:rPr lang="en-US" sz="3000" b="1" dirty="0" smtClean="0">
                <a:latin typeface="Times New Roman" panose="02020603050405020304" pitchFamily="18" charset="0"/>
                <a:cs typeface="Times New Roman" panose="02020603050405020304" pitchFamily="18" charset="0"/>
              </a:rPr>
              <a:t>Results</a:t>
            </a:r>
            <a:r>
              <a:rPr lang="en-US" sz="3000" b="1" dirty="0">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Service providers primarily reported a need for maternal support and education and that these are among the primary services and objectives of their respective organizations. However, service providers identified education and mental health care/well-being as the two greatest gaps in services provided to mothers’ in the Omaha community. </a:t>
            </a:r>
            <a:r>
              <a:rPr lang="en-US" sz="3000" b="1" dirty="0" smtClean="0">
                <a:latin typeface="Times New Roman" panose="02020603050405020304" pitchFamily="18" charset="0"/>
                <a:cs typeface="Times New Roman" panose="02020603050405020304" pitchFamily="18" charset="0"/>
              </a:rPr>
              <a:t>Conclusion</a:t>
            </a:r>
            <a:r>
              <a:rPr lang="en-US" sz="3000" b="1" dirty="0">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Results suggest that service providers believe there is room for improvement within community organizations regarding availability of the resources mothers need to improve their well-being. </a:t>
            </a:r>
            <a:endParaRPr lang="en-US" sz="3000"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1018131" y="23004645"/>
            <a:ext cx="13716000" cy="3754874"/>
          </a:xfrm>
          <a:prstGeom prst="rect">
            <a:avLst/>
          </a:prstGeom>
          <a:noFill/>
        </p:spPr>
        <p:txBody>
          <a:bodyPr wrap="square" rtlCol="0">
            <a:spAutoFit/>
          </a:bodyPr>
          <a:lstStyle/>
          <a:p>
            <a:pPr marL="476231" indent="-476231">
              <a:buFont typeface="Arial" pitchFamily="34" charset="0"/>
              <a:buChar char="•"/>
            </a:pPr>
            <a:r>
              <a:rPr lang="en-US" sz="3400" dirty="0" smtClean="0">
                <a:solidFill>
                  <a:prstClr val="black"/>
                </a:solidFill>
                <a:latin typeface="Times New Roman" pitchFamily="18" charset="0"/>
                <a:cs typeface="Times New Roman" pitchFamily="18" charset="0"/>
              </a:rPr>
              <a:t>159 service providers from community organizations in and around the Omaha area who work with women who are pregnant and/or up to one-year </a:t>
            </a:r>
            <a:r>
              <a:rPr lang="en-US" sz="3400" dirty="0" smtClean="0">
                <a:solidFill>
                  <a:prstClr val="black"/>
                </a:solidFill>
                <a:latin typeface="Times New Roman" pitchFamily="18" charset="0"/>
                <a:cs typeface="Times New Roman" pitchFamily="18" charset="0"/>
              </a:rPr>
              <a:t>postpartum </a:t>
            </a:r>
            <a:r>
              <a:rPr lang="en-US" sz="3400" dirty="0" smtClean="0">
                <a:solidFill>
                  <a:prstClr val="black"/>
                </a:solidFill>
                <a:latin typeface="Times New Roman" pitchFamily="18" charset="0"/>
                <a:cs typeface="Times New Roman" pitchFamily="18" charset="0"/>
              </a:rPr>
              <a:t>completed a survey encompassing questions related to maternal support services, gaps in services, and extent of support provided by their organization. </a:t>
            </a:r>
            <a:endParaRPr lang="en-US" sz="3400" dirty="0">
              <a:solidFill>
                <a:prstClr val="black"/>
              </a:solidFill>
              <a:latin typeface="Times New Roman" pitchFamily="18" charset="0"/>
              <a:cs typeface="Times New Roman" pitchFamily="18" charset="0"/>
            </a:endParaRPr>
          </a:p>
          <a:p>
            <a:pPr marL="476231" indent="-476231">
              <a:buFont typeface="Arial" pitchFamily="34" charset="0"/>
              <a:buChar char="•"/>
            </a:pPr>
            <a:r>
              <a:rPr lang="en-US" sz="3400" dirty="0" smtClean="0">
                <a:solidFill>
                  <a:prstClr val="black"/>
                </a:solidFill>
                <a:latin typeface="Times New Roman" pitchFamily="18" charset="0"/>
                <a:cs typeface="Times New Roman" pitchFamily="18" charset="0"/>
              </a:rPr>
              <a:t>Survey results were analyzed and descriptive statistics were ran using IBM SPSS 22 statistical software.</a:t>
            </a:r>
          </a:p>
        </p:txBody>
      </p:sp>
      <p:sp>
        <p:nvSpPr>
          <p:cNvPr id="4" name="TextBox 3"/>
          <p:cNvSpPr txBox="1"/>
          <p:nvPr/>
        </p:nvSpPr>
        <p:spPr>
          <a:xfrm>
            <a:off x="29773428" y="5823577"/>
            <a:ext cx="13349676" cy="4801314"/>
          </a:xfrm>
          <a:prstGeom prst="rect">
            <a:avLst/>
          </a:prstGeom>
          <a:noFill/>
        </p:spPr>
        <p:txBody>
          <a:bodyPr wrap="square" rtlCol="0">
            <a:spAutoFit/>
          </a:bodyPr>
          <a:lstStyle/>
          <a:p>
            <a:pPr lvl="0"/>
            <a:endParaRPr lang="en-US" sz="3400" b="1" dirty="0">
              <a:solidFill>
                <a:prstClr val="black"/>
              </a:solidFill>
              <a:latin typeface="Times New Roman" panose="02020603050405020304" pitchFamily="18" charset="0"/>
              <a:cs typeface="Times New Roman" panose="02020603050405020304" pitchFamily="18" charset="0"/>
            </a:endParaRPr>
          </a:p>
          <a:p>
            <a:pPr lvl="0"/>
            <a:endParaRPr lang="en-US" sz="3400" b="1" dirty="0">
              <a:solidFill>
                <a:prstClr val="black"/>
              </a:solidFill>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endParaRPr lang="en-US" sz="3400" b="1" dirty="0" smtClean="0">
              <a:solidFill>
                <a:prstClr val="black"/>
              </a:solidFill>
              <a:latin typeface="Times New Roman" panose="02020603050405020304" pitchFamily="18" charset="0"/>
              <a:cs typeface="Times New Roman" panose="02020603050405020304" pitchFamily="18" charset="0"/>
            </a:endParaRPr>
          </a:p>
          <a:p>
            <a:pPr lvl="0"/>
            <a:endParaRPr lang="en-US" sz="3400" b="1" dirty="0">
              <a:solidFill>
                <a:prstClr val="black"/>
              </a:solidFill>
              <a:latin typeface="Times New Roman" panose="02020603050405020304" pitchFamily="18" charset="0"/>
              <a:cs typeface="Times New Roman" panose="02020603050405020304" pitchFamily="18" charset="0"/>
            </a:endParaRPr>
          </a:p>
          <a:p>
            <a:pPr lvl="0"/>
            <a:endParaRPr lang="en-US" sz="3400" b="1" dirty="0">
              <a:solidFill>
                <a:prstClr val="black"/>
              </a:solidFill>
              <a:latin typeface="Times New Roman" panose="02020603050405020304" pitchFamily="18" charset="0"/>
              <a:cs typeface="Times New Roman" panose="02020603050405020304" pitchFamily="18" charset="0"/>
            </a:endParaRPr>
          </a:p>
          <a:p>
            <a:pPr lvl="0"/>
            <a:endParaRPr lang="en-US" sz="3400" b="1" dirty="0">
              <a:solidFill>
                <a:prstClr val="black"/>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3400" b="1"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3400" dirty="0" smtClean="0">
              <a:latin typeface="Times New Roman" panose="02020603050405020304" pitchFamily="18" charset="0"/>
              <a:cs typeface="Times New Roman" panose="02020603050405020304" pitchFamily="18" charset="0"/>
            </a:endParaRPr>
          </a:p>
          <a:p>
            <a:endParaRPr lang="en-US" sz="3400" b="1" dirty="0" smtClean="0">
              <a:latin typeface="Times New Roman" panose="02020603050405020304" pitchFamily="18" charset="0"/>
              <a:cs typeface="Times New Roman" panose="02020603050405020304" pitchFamily="18" charset="0"/>
            </a:endParaRPr>
          </a:p>
        </p:txBody>
      </p:sp>
      <p:sp>
        <p:nvSpPr>
          <p:cNvPr id="21" name="TextBox 20"/>
          <p:cNvSpPr txBox="1"/>
          <p:nvPr/>
        </p:nvSpPr>
        <p:spPr>
          <a:xfrm>
            <a:off x="29773428" y="4910328"/>
            <a:ext cx="13350240" cy="784830"/>
          </a:xfrm>
          <a:prstGeom prst="rect">
            <a:avLst/>
          </a:prstGeom>
          <a:solidFill>
            <a:srgbClr val="C00000"/>
          </a:solidFill>
        </p:spPr>
        <p:txBody>
          <a:bodyPr wrap="square" rtlCol="0">
            <a:spAutoFit/>
          </a:bodyPr>
          <a:lstStyle/>
          <a:p>
            <a:pPr algn="ctr"/>
            <a:r>
              <a:rPr lang="en-US" sz="4500" b="1" dirty="0" smtClean="0">
                <a:solidFill>
                  <a:schemeClr val="bg1"/>
                </a:solidFill>
                <a:latin typeface="Times New Roman" pitchFamily="18" charset="0"/>
                <a:cs typeface="Times New Roman" pitchFamily="18" charset="0"/>
              </a:rPr>
              <a:t>RESULTS</a:t>
            </a:r>
            <a:endParaRPr lang="en-US" sz="4500" b="1" dirty="0">
              <a:solidFill>
                <a:schemeClr val="bg1"/>
              </a:solidFill>
              <a:latin typeface="Times New Roman" pitchFamily="18" charset="0"/>
              <a:cs typeface="Times New Roman" pitchFamily="18" charset="0"/>
            </a:endParaRPr>
          </a:p>
        </p:txBody>
      </p:sp>
      <p:sp>
        <p:nvSpPr>
          <p:cNvPr id="22" name="TextBox 21"/>
          <p:cNvSpPr txBox="1"/>
          <p:nvPr/>
        </p:nvSpPr>
        <p:spPr>
          <a:xfrm>
            <a:off x="1096345" y="15391374"/>
            <a:ext cx="13716000" cy="6894195"/>
          </a:xfrm>
          <a:prstGeom prst="rect">
            <a:avLst/>
          </a:prstGeom>
          <a:noFill/>
        </p:spPr>
        <p:txBody>
          <a:bodyPr wrap="square" rtlCol="0">
            <a:spAutoFit/>
          </a:bodyPr>
          <a:lstStyle/>
          <a:p>
            <a:r>
              <a:rPr lang="en-US" sz="3400" dirty="0">
                <a:latin typeface="Times New Roman" panose="02020603050405020304" pitchFamily="18" charset="0"/>
                <a:cs typeface="Times New Roman" panose="02020603050405020304" pitchFamily="18" charset="0"/>
              </a:rPr>
              <a:t>Approximately 14-24% of women struggle with depression during pregnancy. Factors contributing to risk of depression during pregnancy include, but are not limited to, lack of support from family and friends, and anxiety about pregnancy. Unfortunately, mothers who exhibit depressive symptoms during pregnancy are at an increased risk of  postpartum depression. Currently, 1 in 7 mothers in Nebraska have reported feelings of  sadness, hopelessness or persistent  depressive symptoms during the first year postpartum. Furthermore, mothers experiencing postpartum depression are less likely to engage in healthy parenting behaviors or seek out professional assistance. With </a:t>
            </a:r>
            <a:r>
              <a:rPr lang="en-US" sz="3400" dirty="0" smtClean="0">
                <a:latin typeface="Times New Roman" panose="02020603050405020304" pitchFamily="18" charset="0"/>
                <a:cs typeface="Times New Roman" panose="02020603050405020304" pitchFamily="18" charset="0"/>
              </a:rPr>
              <a:t>increasing incidences </a:t>
            </a:r>
            <a:r>
              <a:rPr lang="en-US" sz="3400" dirty="0">
                <a:latin typeface="Times New Roman" panose="02020603050405020304" pitchFamily="18" charset="0"/>
                <a:cs typeface="Times New Roman" panose="02020603050405020304" pitchFamily="18" charset="0"/>
              </a:rPr>
              <a:t>of  maternal health issues, it is of great importance to not only examine current resources provided by community organizations, but also understand service providers’ beliefs about the greatest gaps and needs pertaining to maternal well-being.</a:t>
            </a:r>
            <a:endParaRPr lang="en-US" sz="3400" dirty="0" smtClean="0">
              <a:solidFill>
                <a:prstClr val="black"/>
              </a:solidFill>
              <a:latin typeface="Times New Roman" pitchFamily="18" charset="0"/>
              <a:cs typeface="Times New Roman" pitchFamily="18" charset="0"/>
            </a:endParaRPr>
          </a:p>
        </p:txBody>
      </p:sp>
      <p:pic>
        <p:nvPicPr>
          <p:cNvPr id="6" name="Picture 5"/>
          <p:cNvPicPr>
            <a:picLocks noChangeAspect="1"/>
          </p:cNvPicPr>
          <p:nvPr/>
        </p:nvPicPr>
        <p:blipFill>
          <a:blip r:embed="rId5"/>
          <a:stretch>
            <a:fillRect/>
          </a:stretch>
        </p:blipFill>
        <p:spPr>
          <a:xfrm>
            <a:off x="15544799" y="14656763"/>
            <a:ext cx="27578305" cy="7490567"/>
          </a:xfrm>
          <a:prstGeom prst="rect">
            <a:avLst/>
          </a:prstGeom>
        </p:spPr>
      </p:pic>
      <p:pic>
        <p:nvPicPr>
          <p:cNvPr id="7" name="Picture 6"/>
          <p:cNvPicPr>
            <a:picLocks noChangeAspect="1"/>
          </p:cNvPicPr>
          <p:nvPr/>
        </p:nvPicPr>
        <p:blipFill>
          <a:blip r:embed="rId6"/>
          <a:stretch>
            <a:fillRect/>
          </a:stretch>
        </p:blipFill>
        <p:spPr>
          <a:xfrm>
            <a:off x="38557200" y="12224378"/>
            <a:ext cx="4501417" cy="2421650"/>
          </a:xfrm>
          <a:prstGeom prst="rect">
            <a:avLst/>
          </a:prstGeom>
        </p:spPr>
      </p:pic>
      <p:pic>
        <p:nvPicPr>
          <p:cNvPr id="8" name="Picture 7"/>
          <p:cNvPicPr>
            <a:picLocks noChangeAspect="1"/>
          </p:cNvPicPr>
          <p:nvPr/>
        </p:nvPicPr>
        <p:blipFill>
          <a:blip r:embed="rId7"/>
          <a:stretch>
            <a:fillRect/>
          </a:stretch>
        </p:blipFill>
        <p:spPr>
          <a:xfrm>
            <a:off x="15486348" y="5787491"/>
            <a:ext cx="13774451" cy="8760443"/>
          </a:xfrm>
          <a:prstGeom prst="rect">
            <a:avLst/>
          </a:prstGeom>
        </p:spPr>
      </p:pic>
      <p:pic>
        <p:nvPicPr>
          <p:cNvPr id="13" name="Picture 12"/>
          <p:cNvPicPr>
            <a:picLocks noChangeAspect="1"/>
          </p:cNvPicPr>
          <p:nvPr/>
        </p:nvPicPr>
        <p:blipFill>
          <a:blip r:embed="rId8"/>
          <a:stretch>
            <a:fillRect/>
          </a:stretch>
        </p:blipFill>
        <p:spPr>
          <a:xfrm>
            <a:off x="29773428" y="5803987"/>
            <a:ext cx="13349676" cy="632805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12341</TotalTime>
  <Words>676</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UNO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dslivka</dc:creator>
  <cp:lastModifiedBy>Tyler Patterson</cp:lastModifiedBy>
  <cp:revision>315</cp:revision>
  <dcterms:created xsi:type="dcterms:W3CDTF">2015-05-22T04:03:24Z</dcterms:created>
  <dcterms:modified xsi:type="dcterms:W3CDTF">2017-03-01T15:35:23Z</dcterms:modified>
</cp:coreProperties>
</file>