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43891200" cy="32918400"/>
  <p:notesSz cx="7077075" cy="9363075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4845"/>
    <a:srgbClr val="C13936"/>
    <a:srgbClr val="8B0410"/>
    <a:srgbClr val="7C7369"/>
    <a:srgbClr val="8E0000"/>
    <a:srgbClr val="B1262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438" y="258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womack\ScentStudy\Data\tte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womack\ScentStudy\Data\all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womack\ScentStudy\Data\all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womack\ScentStudy\Data\ttes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Sheet1!$J$16:$K$16</c:f>
                <c:numCache>
                  <c:formatCode>General</c:formatCode>
                  <c:ptCount val="2"/>
                  <c:pt idx="0">
                    <c:v>13.97135877115115</c:v>
                  </c:pt>
                  <c:pt idx="1">
                    <c:v>9.660019266141358</c:v>
                  </c:pt>
                </c:numCache>
              </c:numRef>
            </c:plus>
            <c:minus>
              <c:numRef>
                <c:f>Sheet1!$J$16:$K$16</c:f>
                <c:numCache>
                  <c:formatCode>General</c:formatCode>
                  <c:ptCount val="2"/>
                  <c:pt idx="0">
                    <c:v>13.97135877115115</c:v>
                  </c:pt>
                  <c:pt idx="1">
                    <c:v>9.660019266141358</c:v>
                  </c:pt>
                </c:numCache>
              </c:numRef>
            </c:minus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Sheet1!$H$15:$I$15</c:f>
              <c:strCache>
                <c:ptCount val="2"/>
                <c:pt idx="0">
                  <c:v>First trial</c:v>
                </c:pt>
                <c:pt idx="1">
                  <c:v>Last trial</c:v>
                </c:pt>
              </c:strCache>
            </c:strRef>
          </c:cat>
          <c:val>
            <c:numRef>
              <c:f>Sheet1!$H$16:$I$16</c:f>
              <c:numCache>
                <c:formatCode>General</c:formatCode>
                <c:ptCount val="2"/>
                <c:pt idx="0">
                  <c:v>56.296300000000002</c:v>
                </c:pt>
                <c:pt idx="1">
                  <c:v>85.416669999999996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00476248"/>
        <c:axId val="500477032"/>
      </c:barChart>
      <c:catAx>
        <c:axId val="500476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0477032"/>
        <c:crosses val="autoZero"/>
        <c:auto val="1"/>
        <c:lblAlgn val="ctr"/>
        <c:lblOffset val="100"/>
        <c:noMultiLvlLbl val="0"/>
      </c:catAx>
      <c:valAx>
        <c:axId val="5004770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Tubes opened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00476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455077330635128E-2"/>
          <c:y val="3.317230066682151E-2"/>
          <c:w val="0.89587800539536711"/>
          <c:h val="0.7920096748190291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Sheet24!$A$1</c:f>
              <c:strCache>
                <c:ptCount val="1"/>
                <c:pt idx="0">
                  <c:v>Tree contactD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trendline>
            <c:spPr>
              <a:ln w="25400" cap="rnd" cmpd="sng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6.7847769028871391E-4"/>
                  <c:y val="-3.336431904345290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Sheet24!$A$2:$A$47</c:f>
              <c:numCache>
                <c:formatCode>General</c:formatCode>
                <c:ptCount val="46"/>
                <c:pt idx="0">
                  <c:v>9.8000000000000007</c:v>
                </c:pt>
                <c:pt idx="1">
                  <c:v>34.799999999999997</c:v>
                </c:pt>
                <c:pt idx="2">
                  <c:v>74.3</c:v>
                </c:pt>
                <c:pt idx="3">
                  <c:v>61.9</c:v>
                </c:pt>
                <c:pt idx="4">
                  <c:v>362.8</c:v>
                </c:pt>
                <c:pt idx="5">
                  <c:v>204.7</c:v>
                </c:pt>
                <c:pt idx="6">
                  <c:v>133.69999999999999</c:v>
                </c:pt>
                <c:pt idx="7">
                  <c:v>183.5</c:v>
                </c:pt>
                <c:pt idx="8">
                  <c:v>147.6</c:v>
                </c:pt>
                <c:pt idx="9">
                  <c:v>25.5</c:v>
                </c:pt>
                <c:pt idx="10">
                  <c:v>39.200000000000003</c:v>
                </c:pt>
                <c:pt idx="11">
                  <c:v>146.30000000000001</c:v>
                </c:pt>
                <c:pt idx="12">
                  <c:v>168.7</c:v>
                </c:pt>
                <c:pt idx="13">
                  <c:v>123.4</c:v>
                </c:pt>
                <c:pt idx="14">
                  <c:v>138.5</c:v>
                </c:pt>
                <c:pt idx="15">
                  <c:v>91</c:v>
                </c:pt>
                <c:pt idx="16">
                  <c:v>254.1</c:v>
                </c:pt>
                <c:pt idx="17">
                  <c:v>219.3</c:v>
                </c:pt>
                <c:pt idx="18">
                  <c:v>241.2</c:v>
                </c:pt>
                <c:pt idx="19">
                  <c:v>146</c:v>
                </c:pt>
                <c:pt idx="20">
                  <c:v>142.6</c:v>
                </c:pt>
                <c:pt idx="21">
                  <c:v>153.4</c:v>
                </c:pt>
                <c:pt idx="22">
                  <c:v>288.89999999999998</c:v>
                </c:pt>
                <c:pt idx="23">
                  <c:v>132.6</c:v>
                </c:pt>
                <c:pt idx="24">
                  <c:v>112.4</c:v>
                </c:pt>
                <c:pt idx="25">
                  <c:v>140.30000000000001</c:v>
                </c:pt>
                <c:pt idx="26">
                  <c:v>307.8</c:v>
                </c:pt>
                <c:pt idx="27">
                  <c:v>160.4</c:v>
                </c:pt>
                <c:pt idx="28">
                  <c:v>160.69999999999999</c:v>
                </c:pt>
                <c:pt idx="29">
                  <c:v>325.10000000000002</c:v>
                </c:pt>
                <c:pt idx="30">
                  <c:v>96.1</c:v>
                </c:pt>
                <c:pt idx="31">
                  <c:v>132.1</c:v>
                </c:pt>
                <c:pt idx="32">
                  <c:v>243.8</c:v>
                </c:pt>
                <c:pt idx="33">
                  <c:v>857.5</c:v>
                </c:pt>
                <c:pt idx="34">
                  <c:v>207.8</c:v>
                </c:pt>
                <c:pt idx="35">
                  <c:v>414.6</c:v>
                </c:pt>
                <c:pt idx="36">
                  <c:v>250.8</c:v>
                </c:pt>
                <c:pt idx="37">
                  <c:v>183.3</c:v>
                </c:pt>
                <c:pt idx="38">
                  <c:v>275.39999999999998</c:v>
                </c:pt>
                <c:pt idx="39">
                  <c:v>175.3</c:v>
                </c:pt>
                <c:pt idx="40">
                  <c:v>148.69999999999999</c:v>
                </c:pt>
                <c:pt idx="41">
                  <c:v>169.5</c:v>
                </c:pt>
                <c:pt idx="42">
                  <c:v>102.5</c:v>
                </c:pt>
                <c:pt idx="43">
                  <c:v>191.7</c:v>
                </c:pt>
                <c:pt idx="44">
                  <c:v>143.5</c:v>
                </c:pt>
                <c:pt idx="45">
                  <c:v>317.8</c:v>
                </c:pt>
              </c:numCache>
            </c:numRef>
          </c:xVal>
          <c:yVal>
            <c:numRef>
              <c:f>Sheet24!$B$2:$B$47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12.5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16.666666666666664</c:v>
                </c:pt>
                <c:pt idx="10">
                  <c:v>0</c:v>
                </c:pt>
                <c:pt idx="11">
                  <c:v>40</c:v>
                </c:pt>
                <c:pt idx="12">
                  <c:v>60</c:v>
                </c:pt>
                <c:pt idx="13">
                  <c:v>80</c:v>
                </c:pt>
                <c:pt idx="14">
                  <c:v>81.25</c:v>
                </c:pt>
                <c:pt idx="15">
                  <c:v>81.25</c:v>
                </c:pt>
                <c:pt idx="16">
                  <c:v>90</c:v>
                </c:pt>
                <c:pt idx="17">
                  <c:v>80</c:v>
                </c:pt>
                <c:pt idx="18">
                  <c:v>60</c:v>
                </c:pt>
                <c:pt idx="19">
                  <c:v>60</c:v>
                </c:pt>
                <c:pt idx="20">
                  <c:v>75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100</c:v>
                </c:pt>
                <c:pt idx="34">
                  <c:v>100</c:v>
                </c:pt>
                <c:pt idx="35">
                  <c:v>50</c:v>
                </c:pt>
                <c:pt idx="36">
                  <c:v>40</c:v>
                </c:pt>
                <c:pt idx="37">
                  <c:v>28.571428571428569</c:v>
                </c:pt>
                <c:pt idx="38">
                  <c:v>85.714285714285708</c:v>
                </c:pt>
                <c:pt idx="39">
                  <c:v>80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40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173784"/>
        <c:axId val="203174568"/>
      </c:scatterChart>
      <c:valAx>
        <c:axId val="203173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Duration</a:t>
                </a:r>
                <a:r>
                  <a:rPr lang="en-US" sz="2400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contact with </a:t>
                </a:r>
                <a:r>
                  <a:rPr lang="en-US" sz="2400" baseline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tree (sec)</a:t>
                </a:r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3174568"/>
        <c:crosses val="autoZero"/>
        <c:crossBetween val="midCat"/>
      </c:valAx>
      <c:valAx>
        <c:axId val="203174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3173784"/>
        <c:crosses val="autoZero"/>
        <c:crossBetween val="midCat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28594096971188"/>
          <c:y val="3.1060812615040692E-2"/>
          <c:w val="0.79881755122994014"/>
          <c:h val="0.7915694117973262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Sheet20!$C$1</c:f>
              <c:strCache>
                <c:ptCount val="1"/>
                <c:pt idx="0">
                  <c:v>Percent opened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trendline>
            <c:spPr>
              <a:ln w="25400" cap="rnd" cmpd="sng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6.7847769028871391E-4"/>
                  <c:y val="-3.336431904345290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Sheet20!$A$2:$A$97</c:f>
              <c:numCache>
                <c:formatCode>General</c:formatCode>
                <c:ptCount val="96"/>
                <c:pt idx="0">
                  <c:v>88.6</c:v>
                </c:pt>
                <c:pt idx="1">
                  <c:v>2</c:v>
                </c:pt>
                <c:pt idx="2">
                  <c:v>66.5</c:v>
                </c:pt>
                <c:pt idx="3">
                  <c:v>42.3</c:v>
                </c:pt>
                <c:pt idx="4">
                  <c:v>27.4</c:v>
                </c:pt>
                <c:pt idx="5">
                  <c:v>45.8</c:v>
                </c:pt>
                <c:pt idx="6">
                  <c:v>12</c:v>
                </c:pt>
                <c:pt idx="7">
                  <c:v>14.9</c:v>
                </c:pt>
                <c:pt idx="8">
                  <c:v>48.1</c:v>
                </c:pt>
                <c:pt idx="9">
                  <c:v>1.6</c:v>
                </c:pt>
                <c:pt idx="10">
                  <c:v>14</c:v>
                </c:pt>
                <c:pt idx="11">
                  <c:v>3.7</c:v>
                </c:pt>
                <c:pt idx="12">
                  <c:v>12.3</c:v>
                </c:pt>
                <c:pt idx="13">
                  <c:v>3.6</c:v>
                </c:pt>
                <c:pt idx="14">
                  <c:v>44.2</c:v>
                </c:pt>
                <c:pt idx="15">
                  <c:v>74.400000000000006</c:v>
                </c:pt>
                <c:pt idx="16">
                  <c:v>327.10000000000002</c:v>
                </c:pt>
                <c:pt idx="17">
                  <c:v>260.39999999999998</c:v>
                </c:pt>
                <c:pt idx="18">
                  <c:v>86.2</c:v>
                </c:pt>
                <c:pt idx="19">
                  <c:v>41</c:v>
                </c:pt>
                <c:pt idx="20">
                  <c:v>79</c:v>
                </c:pt>
                <c:pt idx="21">
                  <c:v>39.6</c:v>
                </c:pt>
                <c:pt idx="22">
                  <c:v>14.8</c:v>
                </c:pt>
                <c:pt idx="23">
                  <c:v>263.7</c:v>
                </c:pt>
                <c:pt idx="24">
                  <c:v>4.8</c:v>
                </c:pt>
                <c:pt idx="25">
                  <c:v>637.6</c:v>
                </c:pt>
                <c:pt idx="26">
                  <c:v>48.2</c:v>
                </c:pt>
                <c:pt idx="27">
                  <c:v>43.4</c:v>
                </c:pt>
                <c:pt idx="28">
                  <c:v>58.2</c:v>
                </c:pt>
                <c:pt idx="29">
                  <c:v>68.8</c:v>
                </c:pt>
                <c:pt idx="30">
                  <c:v>26.9</c:v>
                </c:pt>
                <c:pt idx="31">
                  <c:v>107.5</c:v>
                </c:pt>
                <c:pt idx="32">
                  <c:v>60.6</c:v>
                </c:pt>
                <c:pt idx="33">
                  <c:v>1.4</c:v>
                </c:pt>
                <c:pt idx="34">
                  <c:v>10.1</c:v>
                </c:pt>
                <c:pt idx="35">
                  <c:v>19.2</c:v>
                </c:pt>
                <c:pt idx="36">
                  <c:v>479.8</c:v>
                </c:pt>
                <c:pt idx="37">
                  <c:v>22.7</c:v>
                </c:pt>
                <c:pt idx="38">
                  <c:v>43</c:v>
                </c:pt>
                <c:pt idx="39">
                  <c:v>4.4000000000000004</c:v>
                </c:pt>
                <c:pt idx="40">
                  <c:v>25.6</c:v>
                </c:pt>
                <c:pt idx="41">
                  <c:v>10.4</c:v>
                </c:pt>
                <c:pt idx="42">
                  <c:v>22.1</c:v>
                </c:pt>
                <c:pt idx="43">
                  <c:v>10</c:v>
                </c:pt>
                <c:pt idx="44">
                  <c:v>3.4</c:v>
                </c:pt>
                <c:pt idx="45">
                  <c:v>0.4</c:v>
                </c:pt>
              </c:numCache>
            </c:numRef>
          </c:xVal>
          <c:yVal>
            <c:numRef>
              <c:f>Sheet20!$C$2:$C$97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12.5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16.666666666666664</c:v>
                </c:pt>
                <c:pt idx="10">
                  <c:v>0</c:v>
                </c:pt>
                <c:pt idx="11">
                  <c:v>40</c:v>
                </c:pt>
                <c:pt idx="12">
                  <c:v>60</c:v>
                </c:pt>
                <c:pt idx="13">
                  <c:v>80</c:v>
                </c:pt>
                <c:pt idx="14">
                  <c:v>81.25</c:v>
                </c:pt>
                <c:pt idx="15">
                  <c:v>81.25</c:v>
                </c:pt>
                <c:pt idx="16">
                  <c:v>90</c:v>
                </c:pt>
                <c:pt idx="17">
                  <c:v>80</c:v>
                </c:pt>
                <c:pt idx="18">
                  <c:v>60</c:v>
                </c:pt>
                <c:pt idx="19">
                  <c:v>60</c:v>
                </c:pt>
                <c:pt idx="20">
                  <c:v>75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100</c:v>
                </c:pt>
                <c:pt idx="34">
                  <c:v>100</c:v>
                </c:pt>
                <c:pt idx="35">
                  <c:v>50</c:v>
                </c:pt>
                <c:pt idx="36">
                  <c:v>40</c:v>
                </c:pt>
                <c:pt idx="37">
                  <c:v>28.571428571428569</c:v>
                </c:pt>
                <c:pt idx="38">
                  <c:v>85.714285714285708</c:v>
                </c:pt>
                <c:pt idx="39">
                  <c:v>80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40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176280"/>
        <c:axId val="393175496"/>
      </c:scatterChart>
      <c:valAx>
        <c:axId val="393176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Latency to approach tree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(sec)</a:t>
                </a:r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3175496"/>
        <c:crosses val="autoZero"/>
        <c:crossBetween val="midCat"/>
      </c:valAx>
      <c:valAx>
        <c:axId val="393175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Tubes opened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3176280"/>
        <c:crosses val="autoZero"/>
        <c:crossBetween val="midCat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Sheet3!$L$9:$M$9</c:f>
                <c:numCache>
                  <c:formatCode>General</c:formatCode>
                  <c:ptCount val="2"/>
                  <c:pt idx="0">
                    <c:v>21.131658645770937</c:v>
                  </c:pt>
                  <c:pt idx="1">
                    <c:v>16.38407208066582</c:v>
                  </c:pt>
                </c:numCache>
              </c:numRef>
            </c:plus>
            <c:minus>
              <c:numRef>
                <c:f>Sheet3!$L$9:$M$9</c:f>
                <c:numCache>
                  <c:formatCode>General</c:formatCode>
                  <c:ptCount val="2"/>
                  <c:pt idx="0">
                    <c:v>21.131658645770937</c:v>
                  </c:pt>
                  <c:pt idx="1">
                    <c:v>16.38407208066582</c:v>
                  </c:pt>
                </c:numCache>
              </c:numRef>
            </c:minus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Sheet3!$J$8:$K$8</c:f>
              <c:strCache>
                <c:ptCount val="2"/>
                <c:pt idx="0">
                  <c:v>Males</c:v>
                </c:pt>
                <c:pt idx="1">
                  <c:v>Females</c:v>
                </c:pt>
              </c:strCache>
            </c:strRef>
          </c:cat>
          <c:val>
            <c:numRef>
              <c:f>Sheet3!$J$9:$K$9</c:f>
              <c:numCache>
                <c:formatCode>General</c:formatCode>
                <c:ptCount val="2"/>
                <c:pt idx="0">
                  <c:v>61.838999999999999</c:v>
                </c:pt>
                <c:pt idx="1">
                  <c:v>69.367999999999995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46505184"/>
        <c:axId val="546502440"/>
      </c:barChart>
      <c:catAx>
        <c:axId val="54650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6502440"/>
        <c:crosses val="autoZero"/>
        <c:auto val="1"/>
        <c:lblAlgn val="ctr"/>
        <c:lblOffset val="100"/>
        <c:noMultiLvlLbl val="0"/>
      </c:catAx>
      <c:valAx>
        <c:axId val="5465024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Tubes opened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4650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5D796-87D6-4724-A6FF-7B3F3FA10E59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DDF3F03-9682-465E-987A-EC6B30753A47}">
      <dgm:prSet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Design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C4BC87-15B1-42E7-A45C-D6DE292B9953}" type="parTrans" cxnId="{68454227-BA7A-4C46-AA10-70BCCDD5D68F}">
      <dgm:prSet/>
      <dgm:spPr/>
      <dgm:t>
        <a:bodyPr/>
        <a:lstStyle/>
        <a:p>
          <a:endParaRPr lang="en-US" b="1"/>
        </a:p>
      </dgm:t>
    </dgm:pt>
    <dgm:pt modelId="{47044B2B-7AB6-4650-8958-3C184B00DD53}" type="sibTrans" cxnId="{68454227-BA7A-4C46-AA10-70BCCDD5D68F}">
      <dgm:prSet/>
      <dgm:spPr/>
      <dgm:t>
        <a:bodyPr/>
        <a:lstStyle/>
        <a:p>
          <a:endParaRPr lang="en-US" b="1"/>
        </a:p>
      </dgm:t>
    </dgm:pt>
    <dgm:pt modelId="{330463D9-933F-446D-84A9-1F6E01E5498C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Habituate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8D66EC-2B07-41D5-9912-AC6A0B56D833}" type="parTrans" cxnId="{8A9F9BE9-A9CD-4387-9DC2-E6F8F1884BB0}">
      <dgm:prSet/>
      <dgm:spPr/>
      <dgm:t>
        <a:bodyPr/>
        <a:lstStyle/>
        <a:p>
          <a:endParaRPr lang="en-US" b="1"/>
        </a:p>
      </dgm:t>
    </dgm:pt>
    <dgm:pt modelId="{EC3CAD9C-ABF9-456F-8376-8A32925F0A75}" type="sibTrans" cxnId="{8A9F9BE9-A9CD-4387-9DC2-E6F8F1884BB0}">
      <dgm:prSet/>
      <dgm:spPr/>
      <dgm:t>
        <a:bodyPr/>
        <a:lstStyle/>
        <a:p>
          <a:endParaRPr lang="en-US" b="1"/>
        </a:p>
      </dgm:t>
    </dgm:pt>
    <dgm:pt modelId="{7A537FAB-DF36-4B5C-AB7B-FDDD5C26B4C2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Performance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B83801-E216-4A8D-9665-865A9AAB0102}" type="parTrans" cxnId="{E13B0EC2-6EAA-4DDA-9F68-7A582D47F167}">
      <dgm:prSet/>
      <dgm:spPr/>
      <dgm:t>
        <a:bodyPr/>
        <a:lstStyle/>
        <a:p>
          <a:endParaRPr lang="en-US" b="1"/>
        </a:p>
      </dgm:t>
    </dgm:pt>
    <dgm:pt modelId="{0164DAB6-42A9-4267-905C-97FF03CB0F50}" type="sibTrans" cxnId="{E13B0EC2-6EAA-4DDA-9F68-7A582D47F167}">
      <dgm:prSet/>
      <dgm:spPr/>
      <dgm:t>
        <a:bodyPr/>
        <a:lstStyle/>
        <a:p>
          <a:endParaRPr lang="en-US" b="1"/>
        </a:p>
      </dgm:t>
    </dgm:pt>
    <dgm:pt modelId="{09768E31-34E8-47A5-8BA1-CE2DDE74D107}" type="pres">
      <dgm:prSet presAssocID="{9405D796-87D6-4724-A6FF-7B3F3FA10E59}" presName="linearFlow" presStyleCnt="0">
        <dgm:presLayoutVars>
          <dgm:dir/>
          <dgm:resizeHandles val="exact"/>
        </dgm:presLayoutVars>
      </dgm:prSet>
      <dgm:spPr/>
    </dgm:pt>
    <dgm:pt modelId="{6F2BBD9A-518D-4B77-94E0-82D16E1E31C6}" type="pres">
      <dgm:prSet presAssocID="{0DDF3F03-9682-465E-987A-EC6B30753A47}" presName="composite" presStyleCnt="0"/>
      <dgm:spPr/>
    </dgm:pt>
    <dgm:pt modelId="{256A9A07-9B3A-46A4-8361-37E79BC660B7}" type="pres">
      <dgm:prSet presAssocID="{0DDF3F03-9682-465E-987A-EC6B30753A47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0AB775C-0B62-4E04-847C-80B9FD13A840}" type="pres">
      <dgm:prSet presAssocID="{0DDF3F03-9682-465E-987A-EC6B30753A4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2D422-79C5-413F-A42F-FC7E6974D3F9}" type="pres">
      <dgm:prSet presAssocID="{47044B2B-7AB6-4650-8958-3C184B00DD53}" presName="spacing" presStyleCnt="0"/>
      <dgm:spPr/>
    </dgm:pt>
    <dgm:pt modelId="{D6FEF9F0-B9C3-4D1B-845A-48CBFCEECA79}" type="pres">
      <dgm:prSet presAssocID="{330463D9-933F-446D-84A9-1F6E01E5498C}" presName="composite" presStyleCnt="0"/>
      <dgm:spPr/>
    </dgm:pt>
    <dgm:pt modelId="{C911F9C5-C3EA-47CD-AA0B-5E4BB67E2AD4}" type="pres">
      <dgm:prSet presAssocID="{330463D9-933F-446D-84A9-1F6E01E5498C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D23CE51-0078-41FA-B613-0629D44C12BB}" type="pres">
      <dgm:prSet presAssocID="{330463D9-933F-446D-84A9-1F6E01E5498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D57C4-F1E2-4E1A-9F40-0E578D6D4DAE}" type="pres">
      <dgm:prSet presAssocID="{EC3CAD9C-ABF9-456F-8376-8A32925F0A75}" presName="spacing" presStyleCnt="0"/>
      <dgm:spPr/>
    </dgm:pt>
    <dgm:pt modelId="{6F95C3E6-2867-4380-9907-D694371A744A}" type="pres">
      <dgm:prSet presAssocID="{7A537FAB-DF36-4B5C-AB7B-FDDD5C26B4C2}" presName="composite" presStyleCnt="0"/>
      <dgm:spPr/>
    </dgm:pt>
    <dgm:pt modelId="{2E054440-4F3F-4C0F-AC92-91E1B36C0681}" type="pres">
      <dgm:prSet presAssocID="{7A537FAB-DF36-4B5C-AB7B-FDDD5C26B4C2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8C1FDED-FC50-4FBE-92C8-D07196B89926}" type="pres">
      <dgm:prSet presAssocID="{7A537FAB-DF36-4B5C-AB7B-FDDD5C26B4C2}" presName="txShp" presStyleLbl="node1" presStyleIdx="2" presStyleCnt="3">
        <dgm:presLayoutVars>
          <dgm:bulletEnabled val="1"/>
        </dgm:presLayoutVars>
      </dgm:prSet>
      <dgm:spPr/>
    </dgm:pt>
  </dgm:ptLst>
  <dgm:cxnLst>
    <dgm:cxn modelId="{68454227-BA7A-4C46-AA10-70BCCDD5D68F}" srcId="{9405D796-87D6-4724-A6FF-7B3F3FA10E59}" destId="{0DDF3F03-9682-465E-987A-EC6B30753A47}" srcOrd="0" destOrd="0" parTransId="{BAC4BC87-15B1-42E7-A45C-D6DE292B9953}" sibTransId="{47044B2B-7AB6-4650-8958-3C184B00DD53}"/>
    <dgm:cxn modelId="{E13B0EC2-6EAA-4DDA-9F68-7A582D47F167}" srcId="{9405D796-87D6-4724-A6FF-7B3F3FA10E59}" destId="{7A537FAB-DF36-4B5C-AB7B-FDDD5C26B4C2}" srcOrd="2" destOrd="0" parTransId="{7FB83801-E216-4A8D-9665-865A9AAB0102}" sibTransId="{0164DAB6-42A9-4267-905C-97FF03CB0F50}"/>
    <dgm:cxn modelId="{C80CDA4D-25A6-4433-AADA-D0BBB2B4B6FD}" type="presOf" srcId="{0DDF3F03-9682-465E-987A-EC6B30753A47}" destId="{20AB775C-0B62-4E04-847C-80B9FD13A840}" srcOrd="0" destOrd="0" presId="urn:microsoft.com/office/officeart/2005/8/layout/vList3"/>
    <dgm:cxn modelId="{811529D9-B1CD-4ED6-AA7E-C8D42ABBFE2E}" type="presOf" srcId="{7A537FAB-DF36-4B5C-AB7B-FDDD5C26B4C2}" destId="{B8C1FDED-FC50-4FBE-92C8-D07196B89926}" srcOrd="0" destOrd="0" presId="urn:microsoft.com/office/officeart/2005/8/layout/vList3"/>
    <dgm:cxn modelId="{8A9F9BE9-A9CD-4387-9DC2-E6F8F1884BB0}" srcId="{9405D796-87D6-4724-A6FF-7B3F3FA10E59}" destId="{330463D9-933F-446D-84A9-1F6E01E5498C}" srcOrd="1" destOrd="0" parTransId="{128D66EC-2B07-41D5-9912-AC6A0B56D833}" sibTransId="{EC3CAD9C-ABF9-456F-8376-8A32925F0A75}"/>
    <dgm:cxn modelId="{DF968758-73A3-4848-9033-1E0071FF1A19}" type="presOf" srcId="{330463D9-933F-446D-84A9-1F6E01E5498C}" destId="{3D23CE51-0078-41FA-B613-0629D44C12BB}" srcOrd="0" destOrd="0" presId="urn:microsoft.com/office/officeart/2005/8/layout/vList3"/>
    <dgm:cxn modelId="{E867B683-7741-4C7F-9ABF-6462C747D9E3}" type="presOf" srcId="{9405D796-87D6-4724-A6FF-7B3F3FA10E59}" destId="{09768E31-34E8-47A5-8BA1-CE2DDE74D107}" srcOrd="0" destOrd="0" presId="urn:microsoft.com/office/officeart/2005/8/layout/vList3"/>
    <dgm:cxn modelId="{B9230248-A7B4-4005-83BD-7D54D86317D5}" type="presParOf" srcId="{09768E31-34E8-47A5-8BA1-CE2DDE74D107}" destId="{6F2BBD9A-518D-4B77-94E0-82D16E1E31C6}" srcOrd="0" destOrd="0" presId="urn:microsoft.com/office/officeart/2005/8/layout/vList3"/>
    <dgm:cxn modelId="{6BFC7032-EBB4-46F3-B1A1-6D0B8EA384FD}" type="presParOf" srcId="{6F2BBD9A-518D-4B77-94E0-82D16E1E31C6}" destId="{256A9A07-9B3A-46A4-8361-37E79BC660B7}" srcOrd="0" destOrd="0" presId="urn:microsoft.com/office/officeart/2005/8/layout/vList3"/>
    <dgm:cxn modelId="{CD5128BD-0A8D-4037-96B4-1989B53BB84A}" type="presParOf" srcId="{6F2BBD9A-518D-4B77-94E0-82D16E1E31C6}" destId="{20AB775C-0B62-4E04-847C-80B9FD13A840}" srcOrd="1" destOrd="0" presId="urn:microsoft.com/office/officeart/2005/8/layout/vList3"/>
    <dgm:cxn modelId="{FC7C8BC7-4F3E-4394-A45A-08E3142E1796}" type="presParOf" srcId="{09768E31-34E8-47A5-8BA1-CE2DDE74D107}" destId="{6542D422-79C5-413F-A42F-FC7E6974D3F9}" srcOrd="1" destOrd="0" presId="urn:microsoft.com/office/officeart/2005/8/layout/vList3"/>
    <dgm:cxn modelId="{EEBA6FD5-FAFD-4C05-9DBB-625CC5AB63DF}" type="presParOf" srcId="{09768E31-34E8-47A5-8BA1-CE2DDE74D107}" destId="{D6FEF9F0-B9C3-4D1B-845A-48CBFCEECA79}" srcOrd="2" destOrd="0" presId="urn:microsoft.com/office/officeart/2005/8/layout/vList3"/>
    <dgm:cxn modelId="{74931CFE-69F7-4338-A8C9-A0AF1DBEDD29}" type="presParOf" srcId="{D6FEF9F0-B9C3-4D1B-845A-48CBFCEECA79}" destId="{C911F9C5-C3EA-47CD-AA0B-5E4BB67E2AD4}" srcOrd="0" destOrd="0" presId="urn:microsoft.com/office/officeart/2005/8/layout/vList3"/>
    <dgm:cxn modelId="{635A654F-320F-4B1B-A9D6-E08914A4B2EE}" type="presParOf" srcId="{D6FEF9F0-B9C3-4D1B-845A-48CBFCEECA79}" destId="{3D23CE51-0078-41FA-B613-0629D44C12BB}" srcOrd="1" destOrd="0" presId="urn:microsoft.com/office/officeart/2005/8/layout/vList3"/>
    <dgm:cxn modelId="{FC93C187-0A63-4F79-B5C8-6E381B33A1F6}" type="presParOf" srcId="{09768E31-34E8-47A5-8BA1-CE2DDE74D107}" destId="{E42D57C4-F1E2-4E1A-9F40-0E578D6D4DAE}" srcOrd="3" destOrd="0" presId="urn:microsoft.com/office/officeart/2005/8/layout/vList3"/>
    <dgm:cxn modelId="{7AF1F112-4521-433B-AC87-0F01DE51F0BE}" type="presParOf" srcId="{09768E31-34E8-47A5-8BA1-CE2DDE74D107}" destId="{6F95C3E6-2867-4380-9907-D694371A744A}" srcOrd="4" destOrd="0" presId="urn:microsoft.com/office/officeart/2005/8/layout/vList3"/>
    <dgm:cxn modelId="{5907C453-DAB4-444E-AD88-6567916ABE29}" type="presParOf" srcId="{6F95C3E6-2867-4380-9907-D694371A744A}" destId="{2E054440-4F3F-4C0F-AC92-91E1B36C0681}" srcOrd="0" destOrd="0" presId="urn:microsoft.com/office/officeart/2005/8/layout/vList3"/>
    <dgm:cxn modelId="{7008C84B-859E-434F-BAEA-0BE78183E1C1}" type="presParOf" srcId="{6F95C3E6-2867-4380-9907-D694371A744A}" destId="{B8C1FDED-FC50-4FBE-92C8-D07196B8992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FECE05-5036-44DE-BAB9-381BBD186185}" type="doc">
      <dgm:prSet loTypeId="urn:microsoft.com/office/officeart/2005/8/layout/h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FFF69C0-6F48-4165-B655-1F8679B4B4DF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Design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46224E-A201-49B3-AD56-613EC04374AA}" type="parTrans" cxnId="{1946B785-DD05-4BA7-8AD0-B2947A7D62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3A7AEB-928D-4AD1-819E-DE1AA55BB1CC}" type="sibTrans" cxnId="{1946B785-DD05-4BA7-8AD0-B2947A7D62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A4671D-3FCB-47B3-9A37-5D5A9EF96214}">
      <dgm:prSet phldrT="[Text]"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Final design based on foraging tree</a:t>
          </a:r>
          <a:r>
            <a:rPr lang="en-US" sz="3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209C66-48FA-49DB-9140-DDA261E4275E}" type="parTrans" cxnId="{DB104FCF-030E-4A19-B360-3F5D7BE78F7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D6C205-D182-4053-A6E8-15E42708D5B2}" type="sibTrans" cxnId="{DB104FCF-030E-4A19-B360-3F5D7BE78F7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97DC06-A5E2-4BF5-862A-ED31C49F98CE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Habituate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E70DB5-F0C6-421D-8038-11375E630E27}" type="parTrans" cxnId="{AE7EE199-66A2-4772-80F6-BA3C12ED9D3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6CDD21-F6B7-4830-BB32-20AC9C3B948D}" type="sibTrans" cxnId="{AE7EE199-66A2-4772-80F6-BA3C12ED9D3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AD3959-A1D2-4F5A-918F-07BC7C8666DC}">
      <dgm:prSet phldrT="[Text]"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9 marmosets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23DF8E-A4E1-4F8A-AF61-87D91B9FE09E}" type="parTrans" cxnId="{8E1B3DCC-AAB5-4999-9B42-C177CEDF820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08ED34-D147-4304-B523-345207DE8678}" type="sibTrans" cxnId="{8E1B3DCC-AAB5-4999-9B42-C177CEDF820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13A4C9-50E9-46C0-ABE7-194C6906543F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Performance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9D6C35-06E7-44D1-9113-C1BA6721F27B}" type="parTrans" cxnId="{468C57F7-7E2F-46A7-839A-AB6D5B8488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335EB7-92B7-4B68-BEB3-8B69F16421F5}" type="sibTrans" cxnId="{468C57F7-7E2F-46A7-839A-AB6D5B8488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1772BD-3EFB-45DD-B28B-2DA77DBB8D59}">
      <dgm:prSet phldrT="[Text]"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Video recorded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DAD1FE-B1F5-42AD-85EE-A7E07658A889}" type="parTrans" cxnId="{55A03BBE-A6AE-44BC-AE42-3B6F655FFAE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DD519F-8379-43CE-AA52-FBBB3FB94C28}" type="sibTrans" cxnId="{55A03BBE-A6AE-44BC-AE42-3B6F655FFAE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ED5ECC-E990-4819-9F14-D7BF727D8F28}">
      <dgm:prSet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Ability to add food aversion</a:t>
          </a:r>
          <a:r>
            <a:rPr lang="en-US" sz="3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200" baseline="30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671639-1C2B-4763-A386-3FE7A2756134}" type="parTrans" cxnId="{C48660B1-8358-4B35-A447-A817FD0A4EC6}">
      <dgm:prSet/>
      <dgm:spPr/>
      <dgm:t>
        <a:bodyPr/>
        <a:lstStyle/>
        <a:p>
          <a:endParaRPr lang="en-US"/>
        </a:p>
      </dgm:t>
    </dgm:pt>
    <dgm:pt modelId="{245B5EC5-21BC-45A2-ABCB-8F750AC055A3}" type="sibTrans" cxnId="{C48660B1-8358-4B35-A447-A817FD0A4EC6}">
      <dgm:prSet/>
      <dgm:spPr/>
      <dgm:t>
        <a:bodyPr/>
        <a:lstStyle/>
        <a:p>
          <a:endParaRPr lang="en-US"/>
        </a:p>
      </dgm:t>
    </dgm:pt>
    <dgm:pt modelId="{57DF1FDF-010C-4F34-B8E3-F607EA4D3067}">
      <dgm:prSet phldrT="[Text]"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4 M, 5 F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5BB324-ED1D-48D2-B5F7-0E6FDF6CED7E}" type="parTrans" cxnId="{B949C8B3-3CCF-444B-B2F0-0E5C8329A02C}">
      <dgm:prSet/>
      <dgm:spPr/>
      <dgm:t>
        <a:bodyPr/>
        <a:lstStyle/>
        <a:p>
          <a:endParaRPr lang="en-US"/>
        </a:p>
      </dgm:t>
    </dgm:pt>
    <dgm:pt modelId="{38C71972-8E9C-4CF2-9991-C620BAFCF7EC}" type="sibTrans" cxnId="{B949C8B3-3CCF-444B-B2F0-0E5C8329A02C}">
      <dgm:prSet/>
      <dgm:spPr/>
      <dgm:t>
        <a:bodyPr/>
        <a:lstStyle/>
        <a:p>
          <a:endParaRPr lang="en-US"/>
        </a:p>
      </dgm:t>
    </dgm:pt>
    <dgm:pt modelId="{D23A04D9-EA6C-4FEF-8D83-A00EDF7B2F43}">
      <dgm:prSet phldrT="[Text]" custT="1"/>
      <dgm:spPr/>
      <dgm:t>
        <a:bodyPr/>
        <a:lstStyle/>
        <a:p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D47837-1BE3-464C-8787-5F4B8E3C57FC}" type="parTrans" cxnId="{21F9AF43-019B-4B9B-AC72-5E418B207046}">
      <dgm:prSet/>
      <dgm:spPr/>
      <dgm:t>
        <a:bodyPr/>
        <a:lstStyle/>
        <a:p>
          <a:endParaRPr lang="en-US"/>
        </a:p>
      </dgm:t>
    </dgm:pt>
    <dgm:pt modelId="{7393AC64-AD41-471C-975D-CC2F7DE0D478}" type="sibTrans" cxnId="{21F9AF43-019B-4B9B-AC72-5E418B207046}">
      <dgm:prSet/>
      <dgm:spPr/>
      <dgm:t>
        <a:bodyPr/>
        <a:lstStyle/>
        <a:p>
          <a:endParaRPr lang="en-US"/>
        </a:p>
      </dgm:t>
    </dgm:pt>
    <dgm:pt modelId="{A832779F-DC89-4387-9EA0-EC1C398F4A31}">
      <dgm:prSet phldrT="[Text]"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Video recorded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35D4AB-5EDC-42FC-9BC8-A06CCDF8492A}" type="parTrans" cxnId="{235DEE31-520E-4FB2-A621-2FD3192528B1}">
      <dgm:prSet/>
      <dgm:spPr/>
      <dgm:t>
        <a:bodyPr/>
        <a:lstStyle/>
        <a:p>
          <a:endParaRPr lang="en-US"/>
        </a:p>
      </dgm:t>
    </dgm:pt>
    <dgm:pt modelId="{266F5A5F-91F9-45D9-8103-7A7862870DF5}" type="sibTrans" cxnId="{235DEE31-520E-4FB2-A621-2FD3192528B1}">
      <dgm:prSet/>
      <dgm:spPr/>
      <dgm:t>
        <a:bodyPr/>
        <a:lstStyle/>
        <a:p>
          <a:endParaRPr lang="en-US"/>
        </a:p>
      </dgm:t>
    </dgm:pt>
    <dgm:pt modelId="{67E96444-3A4E-4922-8A15-D4ADF7BE4647}">
      <dgm:prSet phldrT="[Text]"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Tubes only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39BD57-37B2-4B50-953F-EFF5A91761ED}" type="parTrans" cxnId="{76F69FE5-0259-4D1E-95D0-C525D6AC599C}">
      <dgm:prSet/>
      <dgm:spPr/>
      <dgm:t>
        <a:bodyPr/>
        <a:lstStyle/>
        <a:p>
          <a:endParaRPr lang="en-US"/>
        </a:p>
      </dgm:t>
    </dgm:pt>
    <dgm:pt modelId="{1A117DBA-A092-4906-8779-F0D9873F3393}" type="sibTrans" cxnId="{76F69FE5-0259-4D1E-95D0-C525D6AC599C}">
      <dgm:prSet/>
      <dgm:spPr/>
      <dgm:t>
        <a:bodyPr/>
        <a:lstStyle/>
        <a:p>
          <a:endParaRPr lang="en-US"/>
        </a:p>
      </dgm:t>
    </dgm:pt>
    <dgm:pt modelId="{1D77C304-795D-4484-B3B1-CF3DA6120E1C}">
      <dgm:prSet phldrT="[Text]"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Tree alone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678896-E98E-4481-BCE1-3BC63F9F81C7}" type="parTrans" cxnId="{3CD5D70D-10D2-4321-97AA-59161DCD4671}">
      <dgm:prSet/>
      <dgm:spPr/>
      <dgm:t>
        <a:bodyPr/>
        <a:lstStyle/>
        <a:p>
          <a:endParaRPr lang="en-US"/>
        </a:p>
      </dgm:t>
    </dgm:pt>
    <dgm:pt modelId="{81F73BA8-B828-47B9-BC2F-9E19928894C6}" type="sibTrans" cxnId="{3CD5D70D-10D2-4321-97AA-59161DCD4671}">
      <dgm:prSet/>
      <dgm:spPr/>
      <dgm:t>
        <a:bodyPr/>
        <a:lstStyle/>
        <a:p>
          <a:endParaRPr lang="en-US"/>
        </a:p>
      </dgm:t>
    </dgm:pt>
    <dgm:pt modelId="{1DFB3DAA-C82C-4306-A11B-6C71E638B9FC}">
      <dgm:prSet phldrT="[Text]"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Tubes in tree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D12748-6A54-47C8-89B0-D27F3AF68BB8}" type="parTrans" cxnId="{6D439A43-2BDD-4215-BFDC-C5B0B4297199}">
      <dgm:prSet/>
      <dgm:spPr/>
      <dgm:t>
        <a:bodyPr/>
        <a:lstStyle/>
        <a:p>
          <a:endParaRPr lang="en-US"/>
        </a:p>
      </dgm:t>
    </dgm:pt>
    <dgm:pt modelId="{4786E393-4FB3-4A1F-9029-DBC9C38B7DB4}" type="sibTrans" cxnId="{6D439A43-2BDD-4215-BFDC-C5B0B4297199}">
      <dgm:prSet/>
      <dgm:spPr/>
      <dgm:t>
        <a:bodyPr/>
        <a:lstStyle/>
        <a:p>
          <a:endParaRPr lang="en-US"/>
        </a:p>
      </dgm:t>
    </dgm:pt>
    <dgm:pt modelId="{15885188-2793-49F9-A726-919523D19500}">
      <dgm:prSet phldrT="[Text]" custT="1"/>
      <dgm:spPr/>
      <dgm:t>
        <a:bodyPr/>
        <a:lstStyle/>
        <a:p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23FFDA-4ABE-4A1E-AB28-10F702C06A40}" type="parTrans" cxnId="{BC06CB94-7700-4B00-A4CE-DEBB0C804F37}">
      <dgm:prSet/>
      <dgm:spPr/>
      <dgm:t>
        <a:bodyPr/>
        <a:lstStyle/>
        <a:p>
          <a:endParaRPr lang="en-US"/>
        </a:p>
      </dgm:t>
    </dgm:pt>
    <dgm:pt modelId="{E63E962F-6CFC-4C7B-A304-6B0DB87823AC}" type="sibTrans" cxnId="{BC06CB94-7700-4B00-A4CE-DEBB0C804F37}">
      <dgm:prSet/>
      <dgm:spPr/>
      <dgm:t>
        <a:bodyPr/>
        <a:lstStyle/>
        <a:p>
          <a:endParaRPr lang="en-US"/>
        </a:p>
      </dgm:t>
    </dgm:pt>
    <dgm:pt modelId="{993C67E6-42F7-4EF2-A0C2-452FFAA311F7}">
      <dgm:prSet phldrT="[Text]"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Interacted with: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D7636A-72AB-405B-8A1C-3F82458CAC4B}" type="parTrans" cxnId="{A90BD3D5-7771-4258-B50E-1E304C52F9B7}">
      <dgm:prSet/>
      <dgm:spPr/>
      <dgm:t>
        <a:bodyPr/>
        <a:lstStyle/>
        <a:p>
          <a:endParaRPr lang="en-US"/>
        </a:p>
      </dgm:t>
    </dgm:pt>
    <dgm:pt modelId="{7957DF04-EA55-4189-8DBE-0001410E15E0}" type="sibTrans" cxnId="{A90BD3D5-7771-4258-B50E-1E304C52F9B7}">
      <dgm:prSet/>
      <dgm:spPr/>
      <dgm:t>
        <a:bodyPr/>
        <a:lstStyle/>
        <a:p>
          <a:endParaRPr lang="en-US"/>
        </a:p>
      </dgm:t>
    </dgm:pt>
    <dgm:pt modelId="{492F8574-A12D-4335-9D1A-6F6C540017FA}">
      <dgm:prSet phldrT="[Text]"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Assessed time spent on tree, # tubes opened, attempts to open (duration, latency, counts)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D31E55-F8F7-427B-95CD-FB1A898BED1F}" type="parTrans" cxnId="{12E4F75B-1BE8-4A96-9297-3E76AC15B46D}">
      <dgm:prSet/>
      <dgm:spPr/>
      <dgm:t>
        <a:bodyPr/>
        <a:lstStyle/>
        <a:p>
          <a:endParaRPr lang="en-US"/>
        </a:p>
      </dgm:t>
    </dgm:pt>
    <dgm:pt modelId="{F8198AC8-285F-4252-8BD9-701007829282}" type="sibTrans" cxnId="{12E4F75B-1BE8-4A96-9297-3E76AC15B46D}">
      <dgm:prSet/>
      <dgm:spPr/>
      <dgm:t>
        <a:bodyPr/>
        <a:lstStyle/>
        <a:p>
          <a:endParaRPr lang="en-US"/>
        </a:p>
      </dgm:t>
    </dgm:pt>
    <dgm:pt modelId="{322BDDDF-27A0-4285-9347-3595754A04E6}">
      <dgm:prSet phldrT="[Text]"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Given until completion or 30 minutes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5D00DA-F9EB-4A62-B5EF-3985BE1562A7}" type="parTrans" cxnId="{994592A5-5680-4767-8B98-A63BF01EED5E}">
      <dgm:prSet/>
      <dgm:spPr/>
      <dgm:t>
        <a:bodyPr/>
        <a:lstStyle/>
        <a:p>
          <a:endParaRPr lang="en-US"/>
        </a:p>
      </dgm:t>
    </dgm:pt>
    <dgm:pt modelId="{C209A851-3620-4D37-85E3-E1E538835BDE}" type="sibTrans" cxnId="{994592A5-5680-4767-8B98-A63BF01EED5E}">
      <dgm:prSet/>
      <dgm:spPr/>
      <dgm:t>
        <a:bodyPr/>
        <a:lstStyle/>
        <a:p>
          <a:endParaRPr lang="en-US"/>
        </a:p>
      </dgm:t>
    </dgm:pt>
    <dgm:pt modelId="{AC5577F1-0B29-48D0-AB69-A8CAA3AA098E}">
      <dgm:prSet phldrT="[Text]"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Analyzed males vs females (fig 3), age (np), improvement (fig 2), and correlations (fig 4)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4245F7-8BB7-40FE-BA77-10E9CE2E67F1}" type="parTrans" cxnId="{78BA849F-6A85-4EC3-B401-691302BFDD31}">
      <dgm:prSet/>
      <dgm:spPr/>
      <dgm:t>
        <a:bodyPr/>
        <a:lstStyle/>
        <a:p>
          <a:endParaRPr lang="en-US"/>
        </a:p>
      </dgm:t>
    </dgm:pt>
    <dgm:pt modelId="{ADC7EEC9-1A72-47E4-AEFD-338BBD2805F9}" type="sibTrans" cxnId="{78BA849F-6A85-4EC3-B401-691302BFDD31}">
      <dgm:prSet/>
      <dgm:spPr/>
      <dgm:t>
        <a:bodyPr/>
        <a:lstStyle/>
        <a:p>
          <a:endParaRPr lang="en-US"/>
        </a:p>
      </dgm:t>
    </dgm:pt>
    <dgm:pt modelId="{9839A516-869D-4154-A2A9-8937AF20532B}">
      <dgm:prSet phldrT="[Text]"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0.1mL simple syrup in each tube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B633BA-7DFB-4B1B-8332-1B6EAE76262D}" type="parTrans" cxnId="{DD5001B8-9CBF-45B1-9846-B8C46B421323}">
      <dgm:prSet/>
      <dgm:spPr/>
      <dgm:t>
        <a:bodyPr/>
        <a:lstStyle/>
        <a:p>
          <a:endParaRPr lang="en-US"/>
        </a:p>
      </dgm:t>
    </dgm:pt>
    <dgm:pt modelId="{4A63535D-1513-424E-8147-8588173F81F3}" type="sibTrans" cxnId="{DD5001B8-9CBF-45B1-9846-B8C46B421323}">
      <dgm:prSet/>
      <dgm:spPr/>
      <dgm:t>
        <a:bodyPr/>
        <a:lstStyle/>
        <a:p>
          <a:endParaRPr lang="en-US"/>
        </a:p>
      </dgm:t>
    </dgm:pt>
    <dgm:pt modelId="{E673B73B-BDC6-4815-B4F7-CF7B94F49B23}">
      <dgm:prSet phldrT="[Text]"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Covered with felt pad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0E27A6-16C2-4065-B83B-FEE5076325BA}" type="parTrans" cxnId="{E28A5FC0-E79C-4EFF-A490-525A9227E566}">
      <dgm:prSet/>
      <dgm:spPr/>
      <dgm:t>
        <a:bodyPr/>
        <a:lstStyle/>
        <a:p>
          <a:endParaRPr lang="en-US"/>
        </a:p>
      </dgm:t>
    </dgm:pt>
    <dgm:pt modelId="{953737B1-BFBF-41E5-B7C9-76FD17DB6470}" type="sibTrans" cxnId="{E28A5FC0-E79C-4EFF-A490-525A9227E566}">
      <dgm:prSet/>
      <dgm:spPr/>
      <dgm:t>
        <a:bodyPr/>
        <a:lstStyle/>
        <a:p>
          <a:endParaRPr lang="en-US"/>
        </a:p>
      </dgm:t>
    </dgm:pt>
    <dgm:pt modelId="{91EA7B88-5244-4D48-8232-4EF1DA8A8938}" type="pres">
      <dgm:prSet presAssocID="{1BFECE05-5036-44DE-BAB9-381BBD186185}" presName="linearFlow" presStyleCnt="0">
        <dgm:presLayoutVars>
          <dgm:dir/>
          <dgm:animLvl val="lvl"/>
          <dgm:resizeHandles/>
        </dgm:presLayoutVars>
      </dgm:prSet>
      <dgm:spPr/>
    </dgm:pt>
    <dgm:pt modelId="{57C62F50-7AE3-4771-A249-B2A779DA1A07}" type="pres">
      <dgm:prSet presAssocID="{0FFF69C0-6F48-4165-B655-1F8679B4B4DF}" presName="compositeNode" presStyleCnt="0">
        <dgm:presLayoutVars>
          <dgm:bulletEnabled val="1"/>
        </dgm:presLayoutVars>
      </dgm:prSet>
      <dgm:spPr/>
    </dgm:pt>
    <dgm:pt modelId="{AF86C076-4DE8-4918-95BA-4DB9D6139131}" type="pres">
      <dgm:prSet presAssocID="{0FFF69C0-6F48-4165-B655-1F8679B4B4DF}" presName="image" presStyleLbl="fgImgPlace1" presStyleIdx="0" presStyleCnt="3" custLinFactNeighborX="-69278" custLinFactNeighborY="-1275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A91D08C-5B38-466A-B56E-7ADB9A4C2ED3}" type="pres">
      <dgm:prSet presAssocID="{0FFF69C0-6F48-4165-B655-1F8679B4B4DF}" presName="childNode" presStyleLbl="node1" presStyleIdx="0" presStyleCnt="3" custScaleX="171743" custScaleY="101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39E09-DC51-460E-ABAE-B8783D089EE6}" type="pres">
      <dgm:prSet presAssocID="{0FFF69C0-6F48-4165-B655-1F8679B4B4DF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D01FBCA9-FCC4-4676-B8BF-B767BB4DDCB6}" type="pres">
      <dgm:prSet presAssocID="{833A7AEB-928D-4AD1-819E-DE1AA55BB1CC}" presName="sibTrans" presStyleCnt="0"/>
      <dgm:spPr/>
    </dgm:pt>
    <dgm:pt modelId="{5A2C8B6E-E457-42A7-AE86-86E81EE9C9D8}" type="pres">
      <dgm:prSet presAssocID="{D597DC06-A5E2-4BF5-862A-ED31C49F98CE}" presName="compositeNode" presStyleCnt="0">
        <dgm:presLayoutVars>
          <dgm:bulletEnabled val="1"/>
        </dgm:presLayoutVars>
      </dgm:prSet>
      <dgm:spPr/>
    </dgm:pt>
    <dgm:pt modelId="{8C39B151-9D14-4D3E-A038-15BB23A39B00}" type="pres">
      <dgm:prSet presAssocID="{D597DC06-A5E2-4BF5-862A-ED31C49F98CE}" presName="image" presStyleLbl="fgImgPlace1" presStyleIdx="1" presStyleCnt="3" custLinFactX="-34149" custLinFactNeighborX="-100000" custLinFactNeighborY="-1350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2F43D02-0D14-48A6-894D-4D23D8CF6E5B}" type="pres">
      <dgm:prSet presAssocID="{D597DC06-A5E2-4BF5-862A-ED31C49F98CE}" presName="childNode" presStyleLbl="node1" presStyleIdx="1" presStyleCnt="3" custScaleX="228112" custScaleY="101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39123-8EA2-4F79-AB58-867298D0DB5A}" type="pres">
      <dgm:prSet presAssocID="{D597DC06-A5E2-4BF5-862A-ED31C49F98CE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EB6E8B30-8903-4818-9BF7-79E3ABABB198}" type="pres">
      <dgm:prSet presAssocID="{906CDD21-F6B7-4830-BB32-20AC9C3B948D}" presName="sibTrans" presStyleCnt="0"/>
      <dgm:spPr/>
    </dgm:pt>
    <dgm:pt modelId="{29C87512-C9D3-4114-BF94-6CBB7D36E0BC}" type="pres">
      <dgm:prSet presAssocID="{D613A4C9-50E9-46C0-ABE7-194C6906543F}" presName="compositeNode" presStyleCnt="0">
        <dgm:presLayoutVars>
          <dgm:bulletEnabled val="1"/>
        </dgm:presLayoutVars>
      </dgm:prSet>
      <dgm:spPr/>
    </dgm:pt>
    <dgm:pt modelId="{85FCFC29-858C-465D-959F-221DC5452667}" type="pres">
      <dgm:prSet presAssocID="{D613A4C9-50E9-46C0-ABE7-194C6906543F}" presName="image" presStyleLbl="fgImgPlace1" presStyleIdx="2" presStyleCnt="3" custLinFactX="-200000" custLinFactNeighborX="-262666" custLinFactNeighborY="-1230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608C0D8-1429-4038-BBFB-4689C3749204}" type="pres">
      <dgm:prSet presAssocID="{D613A4C9-50E9-46C0-ABE7-194C6906543F}" presName="childNode" presStyleLbl="node1" presStyleIdx="2" presStyleCnt="3" custScaleX="494638" custScaleY="101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6C211-E75C-40F6-9837-00D61B3D5BCA}" type="pres">
      <dgm:prSet presAssocID="{D613A4C9-50E9-46C0-ABE7-194C6906543F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2C6CF7CE-56EC-4F2C-A523-357047D66E24}" type="presOf" srcId="{492F8574-A12D-4335-9D1A-6F6C540017FA}" destId="{7608C0D8-1429-4038-BBFB-4689C3749204}" srcOrd="0" destOrd="3" presId="urn:microsoft.com/office/officeart/2005/8/layout/hList2"/>
    <dgm:cxn modelId="{78BA849F-6A85-4EC3-B401-691302BFDD31}" srcId="{D613A4C9-50E9-46C0-ABE7-194C6906543F}" destId="{AC5577F1-0B29-48D0-AB69-A8CAA3AA098E}" srcOrd="5" destOrd="0" parTransId="{BB4245F7-8BB7-40FE-BA77-10E9CE2E67F1}" sibTransId="{ADC7EEC9-1A72-47E4-AEFD-338BBD2805F9}"/>
    <dgm:cxn modelId="{369BDFA7-C4E9-49D0-8670-0A8EADF8DC2C}" type="presOf" srcId="{9839A516-869D-4154-A2A9-8937AF20532B}" destId="{7608C0D8-1429-4038-BBFB-4689C3749204}" srcOrd="0" destOrd="1" presId="urn:microsoft.com/office/officeart/2005/8/layout/hList2"/>
    <dgm:cxn modelId="{6D439A43-2BDD-4215-BFDC-C5B0B4297199}" srcId="{993C67E6-42F7-4EF2-A0C2-452FFAA311F7}" destId="{1DFB3DAA-C82C-4306-A11B-6C71E638B9FC}" srcOrd="2" destOrd="0" parTransId="{4BD12748-6A54-47C8-89B0-D27F3AF68BB8}" sibTransId="{4786E393-4FB3-4A1F-9029-DBC9C38B7DB4}"/>
    <dgm:cxn modelId="{1946B785-DD05-4BA7-8AD0-B2947A7D6245}" srcId="{1BFECE05-5036-44DE-BAB9-381BBD186185}" destId="{0FFF69C0-6F48-4165-B655-1F8679B4B4DF}" srcOrd="0" destOrd="0" parTransId="{3146224E-A201-49B3-AD56-613EC04374AA}" sibTransId="{833A7AEB-928D-4AD1-819E-DE1AA55BB1CC}"/>
    <dgm:cxn modelId="{DE39D86C-9F54-4BBB-B4A2-91888980F2BA}" type="presOf" srcId="{67E96444-3A4E-4922-8A15-D4ADF7BE4647}" destId="{D2F43D02-0D14-48A6-894D-4D23D8CF6E5B}" srcOrd="0" destOrd="4" presId="urn:microsoft.com/office/officeart/2005/8/layout/hList2"/>
    <dgm:cxn modelId="{DD5001B8-9CBF-45B1-9846-B8C46B421323}" srcId="{D613A4C9-50E9-46C0-ABE7-194C6906543F}" destId="{9839A516-869D-4154-A2A9-8937AF20532B}" srcOrd="1" destOrd="0" parTransId="{0CB633BA-7DFB-4B1B-8332-1B6EAE76262D}" sibTransId="{4A63535D-1513-424E-8147-8588173F81F3}"/>
    <dgm:cxn modelId="{8E510E12-A24A-484F-B6C7-018775C980DA}" type="presOf" srcId="{1DFB3DAA-C82C-4306-A11B-6C71E638B9FC}" destId="{D2F43D02-0D14-48A6-894D-4D23D8CF6E5B}" srcOrd="0" destOrd="6" presId="urn:microsoft.com/office/officeart/2005/8/layout/hList2"/>
    <dgm:cxn modelId="{12E4F75B-1BE8-4A96-9297-3E76AC15B46D}" srcId="{D613A4C9-50E9-46C0-ABE7-194C6906543F}" destId="{492F8574-A12D-4335-9D1A-6F6C540017FA}" srcOrd="3" destOrd="0" parTransId="{57D31E55-F8F7-427B-95CD-FB1A898BED1F}" sibTransId="{F8198AC8-285F-4252-8BD9-701007829282}"/>
    <dgm:cxn modelId="{2275E0CA-4F88-481A-912E-611C55AB0171}" type="presOf" srcId="{21A4671D-3FCB-47B3-9A37-5D5A9EF96214}" destId="{1A91D08C-5B38-466A-B56E-7ADB9A4C2ED3}" srcOrd="0" destOrd="0" presId="urn:microsoft.com/office/officeart/2005/8/layout/hList2"/>
    <dgm:cxn modelId="{631A47A3-9440-4E9C-9686-04E928E57FE7}" type="presOf" srcId="{1D77C304-795D-4484-B3B1-CF3DA6120E1C}" destId="{D2F43D02-0D14-48A6-894D-4D23D8CF6E5B}" srcOrd="0" destOrd="5" presId="urn:microsoft.com/office/officeart/2005/8/layout/hList2"/>
    <dgm:cxn modelId="{657E7FFA-454D-4062-AA44-9247CC6173A8}" type="presOf" srcId="{D613A4C9-50E9-46C0-ABE7-194C6906543F}" destId="{60F6C211-E75C-40F6-9837-00D61B3D5BCA}" srcOrd="0" destOrd="0" presId="urn:microsoft.com/office/officeart/2005/8/layout/hList2"/>
    <dgm:cxn modelId="{468C57F7-7E2F-46A7-839A-AB6D5B848844}" srcId="{1BFECE05-5036-44DE-BAB9-381BBD186185}" destId="{D613A4C9-50E9-46C0-ABE7-194C6906543F}" srcOrd="2" destOrd="0" parTransId="{DF9D6C35-06E7-44D1-9113-C1BA6721F27B}" sibTransId="{04335EB7-92B7-4B68-BEB3-8B69F16421F5}"/>
    <dgm:cxn modelId="{6C9A3E02-8010-46D9-8E80-463BB4837502}" type="presOf" srcId="{0FFF69C0-6F48-4165-B655-1F8679B4B4DF}" destId="{E1439E09-DC51-460E-ABAE-B8783D089EE6}" srcOrd="0" destOrd="0" presId="urn:microsoft.com/office/officeart/2005/8/layout/hList2"/>
    <dgm:cxn modelId="{A90BD3D5-7771-4258-B50E-1E304C52F9B7}" srcId="{D597DC06-A5E2-4BF5-862A-ED31C49F98CE}" destId="{993C67E6-42F7-4EF2-A0C2-452FFAA311F7}" srcOrd="3" destOrd="0" parTransId="{EBD7636A-72AB-405B-8A1C-3F82458CAC4B}" sibTransId="{7957DF04-EA55-4189-8DBE-0001410E15E0}"/>
    <dgm:cxn modelId="{76F69FE5-0259-4D1E-95D0-C525D6AC599C}" srcId="{993C67E6-42F7-4EF2-A0C2-452FFAA311F7}" destId="{67E96444-3A4E-4922-8A15-D4ADF7BE4647}" srcOrd="0" destOrd="0" parTransId="{7139BD57-37B2-4B50-953F-EFF5A91761ED}" sibTransId="{1A117DBA-A092-4906-8779-F0D9873F3393}"/>
    <dgm:cxn modelId="{33CFCBD3-AA8E-4C21-A792-A37337B268D4}" type="presOf" srcId="{CDAD3959-A1D2-4F5A-918F-07BC7C8666DC}" destId="{D2F43D02-0D14-48A6-894D-4D23D8CF6E5B}" srcOrd="0" destOrd="0" presId="urn:microsoft.com/office/officeart/2005/8/layout/hList2"/>
    <dgm:cxn modelId="{DB104FCF-030E-4A19-B360-3F5D7BE78F74}" srcId="{0FFF69C0-6F48-4165-B655-1F8679B4B4DF}" destId="{21A4671D-3FCB-47B3-9A37-5D5A9EF96214}" srcOrd="0" destOrd="0" parTransId="{47209C66-48FA-49DB-9140-DDA261E4275E}" sibTransId="{CAD6C205-D182-4053-A6E8-15E42708D5B2}"/>
    <dgm:cxn modelId="{235DEE31-520E-4FB2-A621-2FD3192528B1}" srcId="{D597DC06-A5E2-4BF5-862A-ED31C49F98CE}" destId="{A832779F-DC89-4387-9EA0-EC1C398F4A31}" srcOrd="2" destOrd="0" parTransId="{6235D4AB-5EDC-42FC-9BC8-A06CCDF8492A}" sibTransId="{266F5A5F-91F9-45D9-8103-7A7862870DF5}"/>
    <dgm:cxn modelId="{1D87F5B8-D02B-4F5C-9AD1-E08A1FB914E1}" type="presOf" srcId="{301772BD-3EFB-45DD-B28B-2DA77DBB8D59}" destId="{7608C0D8-1429-4038-BBFB-4689C3749204}" srcOrd="0" destOrd="0" presId="urn:microsoft.com/office/officeart/2005/8/layout/hList2"/>
    <dgm:cxn modelId="{9B87D35A-4373-4196-A4D9-6BF15237CC95}" type="presOf" srcId="{15885188-2793-49F9-A726-919523D19500}" destId="{7608C0D8-1429-4038-BBFB-4689C3749204}" srcOrd="0" destOrd="6" presId="urn:microsoft.com/office/officeart/2005/8/layout/hList2"/>
    <dgm:cxn modelId="{21F9AF43-019B-4B9B-AC72-5E418B207046}" srcId="{D597DC06-A5E2-4BF5-862A-ED31C49F98CE}" destId="{D23A04D9-EA6C-4FEF-8D83-A00EDF7B2F43}" srcOrd="4" destOrd="0" parTransId="{F1D47837-1BE3-464C-8787-5F4B8E3C57FC}" sibTransId="{7393AC64-AD41-471C-975D-CC2F7DE0D478}"/>
    <dgm:cxn modelId="{3CD5D70D-10D2-4321-97AA-59161DCD4671}" srcId="{993C67E6-42F7-4EF2-A0C2-452FFAA311F7}" destId="{1D77C304-795D-4484-B3B1-CF3DA6120E1C}" srcOrd="1" destOrd="0" parTransId="{08678896-E98E-4481-BCE1-3BC63F9F81C7}" sibTransId="{81F73BA8-B828-47B9-BC2F-9E19928894C6}"/>
    <dgm:cxn modelId="{C48660B1-8358-4B35-A447-A817FD0A4EC6}" srcId="{0FFF69C0-6F48-4165-B655-1F8679B4B4DF}" destId="{F7ED5ECC-E990-4819-9F14-D7BF727D8F28}" srcOrd="1" destOrd="0" parTransId="{FD671639-1C2B-4763-A386-3FE7A2756134}" sibTransId="{245B5EC5-21BC-45A2-ABCB-8F750AC055A3}"/>
    <dgm:cxn modelId="{0F4544DB-55F2-46DB-B040-A023B2DCD2DC}" type="presOf" srcId="{322BDDDF-27A0-4285-9347-3595754A04E6}" destId="{7608C0D8-1429-4038-BBFB-4689C3749204}" srcOrd="0" destOrd="4" presId="urn:microsoft.com/office/officeart/2005/8/layout/hList2"/>
    <dgm:cxn modelId="{11956623-D16F-4960-A64C-B1C22677B4BA}" type="presOf" srcId="{A832779F-DC89-4387-9EA0-EC1C398F4A31}" destId="{D2F43D02-0D14-48A6-894D-4D23D8CF6E5B}" srcOrd="0" destOrd="2" presId="urn:microsoft.com/office/officeart/2005/8/layout/hList2"/>
    <dgm:cxn modelId="{18B8ABFA-CEEF-46AF-9F9B-1A6108ABC3E8}" type="presOf" srcId="{1BFECE05-5036-44DE-BAB9-381BBD186185}" destId="{91EA7B88-5244-4D48-8232-4EF1DA8A8938}" srcOrd="0" destOrd="0" presId="urn:microsoft.com/office/officeart/2005/8/layout/hList2"/>
    <dgm:cxn modelId="{9B6C29AF-C129-4B14-A690-722910872E9A}" type="presOf" srcId="{D23A04D9-EA6C-4FEF-8D83-A00EDF7B2F43}" destId="{D2F43D02-0D14-48A6-894D-4D23D8CF6E5B}" srcOrd="0" destOrd="7" presId="urn:microsoft.com/office/officeart/2005/8/layout/hList2"/>
    <dgm:cxn modelId="{BCAE53A3-1450-41E1-9994-9689533D6C19}" type="presOf" srcId="{E673B73B-BDC6-4815-B4F7-CF7B94F49B23}" destId="{7608C0D8-1429-4038-BBFB-4689C3749204}" srcOrd="0" destOrd="2" presId="urn:microsoft.com/office/officeart/2005/8/layout/hList2"/>
    <dgm:cxn modelId="{838F0331-EED6-422D-BF3C-CCD3A0B8F47F}" type="presOf" srcId="{57DF1FDF-010C-4F34-B8E3-F607EA4D3067}" destId="{D2F43D02-0D14-48A6-894D-4D23D8CF6E5B}" srcOrd="0" destOrd="1" presId="urn:microsoft.com/office/officeart/2005/8/layout/hList2"/>
    <dgm:cxn modelId="{4A0A80E4-DB3D-40CF-9C78-E4E00054CA73}" type="presOf" srcId="{F7ED5ECC-E990-4819-9F14-D7BF727D8F28}" destId="{1A91D08C-5B38-466A-B56E-7ADB9A4C2ED3}" srcOrd="0" destOrd="1" presId="urn:microsoft.com/office/officeart/2005/8/layout/hList2"/>
    <dgm:cxn modelId="{55A03BBE-A6AE-44BC-AE42-3B6F655FFAE4}" srcId="{D613A4C9-50E9-46C0-ABE7-194C6906543F}" destId="{301772BD-3EFB-45DD-B28B-2DA77DBB8D59}" srcOrd="0" destOrd="0" parTransId="{A4DAD1FE-B1F5-42AD-85EE-A7E07658A889}" sibTransId="{9BDD519F-8379-43CE-AA52-FBBB3FB94C28}"/>
    <dgm:cxn modelId="{994592A5-5680-4767-8B98-A63BF01EED5E}" srcId="{D613A4C9-50E9-46C0-ABE7-194C6906543F}" destId="{322BDDDF-27A0-4285-9347-3595754A04E6}" srcOrd="4" destOrd="0" parTransId="{4A5D00DA-F9EB-4A62-B5EF-3985BE1562A7}" sibTransId="{C209A851-3620-4D37-85E3-E1E538835BDE}"/>
    <dgm:cxn modelId="{6E95E03C-4B9D-415C-BDB3-6E63EAB615E5}" type="presOf" srcId="{D597DC06-A5E2-4BF5-862A-ED31C49F98CE}" destId="{54A39123-8EA2-4F79-AB58-867298D0DB5A}" srcOrd="0" destOrd="0" presId="urn:microsoft.com/office/officeart/2005/8/layout/hList2"/>
    <dgm:cxn modelId="{E28A5FC0-E79C-4EFF-A490-525A9227E566}" srcId="{D613A4C9-50E9-46C0-ABE7-194C6906543F}" destId="{E673B73B-BDC6-4815-B4F7-CF7B94F49B23}" srcOrd="2" destOrd="0" parTransId="{BB0E27A6-16C2-4065-B83B-FEE5076325BA}" sibTransId="{953737B1-BFBF-41E5-B7C9-76FD17DB6470}"/>
    <dgm:cxn modelId="{9140C62E-FE4D-4C68-9D31-A9CECC519F10}" type="presOf" srcId="{AC5577F1-0B29-48D0-AB69-A8CAA3AA098E}" destId="{7608C0D8-1429-4038-BBFB-4689C3749204}" srcOrd="0" destOrd="5" presId="urn:microsoft.com/office/officeart/2005/8/layout/hList2"/>
    <dgm:cxn modelId="{B6F00D98-545B-429E-AAD0-FEF8C98422F7}" type="presOf" srcId="{993C67E6-42F7-4EF2-A0C2-452FFAA311F7}" destId="{D2F43D02-0D14-48A6-894D-4D23D8CF6E5B}" srcOrd="0" destOrd="3" presId="urn:microsoft.com/office/officeart/2005/8/layout/hList2"/>
    <dgm:cxn modelId="{BC06CB94-7700-4B00-A4CE-DEBB0C804F37}" srcId="{D613A4C9-50E9-46C0-ABE7-194C6906543F}" destId="{15885188-2793-49F9-A726-919523D19500}" srcOrd="6" destOrd="0" parTransId="{3023FFDA-4ABE-4A1E-AB28-10F702C06A40}" sibTransId="{E63E962F-6CFC-4C7B-A304-6B0DB87823AC}"/>
    <dgm:cxn modelId="{B949C8B3-3CCF-444B-B2F0-0E5C8329A02C}" srcId="{D597DC06-A5E2-4BF5-862A-ED31C49F98CE}" destId="{57DF1FDF-010C-4F34-B8E3-F607EA4D3067}" srcOrd="1" destOrd="0" parTransId="{EE5BB324-ED1D-48D2-B5F7-0E6FDF6CED7E}" sibTransId="{38C71972-8E9C-4CF2-9991-C620BAFCF7EC}"/>
    <dgm:cxn modelId="{AE7EE199-66A2-4772-80F6-BA3C12ED9D3A}" srcId="{1BFECE05-5036-44DE-BAB9-381BBD186185}" destId="{D597DC06-A5E2-4BF5-862A-ED31C49F98CE}" srcOrd="1" destOrd="0" parTransId="{CBE70DB5-F0C6-421D-8038-11375E630E27}" sibTransId="{906CDD21-F6B7-4830-BB32-20AC9C3B948D}"/>
    <dgm:cxn modelId="{8E1B3DCC-AAB5-4999-9B42-C177CEDF820D}" srcId="{D597DC06-A5E2-4BF5-862A-ED31C49F98CE}" destId="{CDAD3959-A1D2-4F5A-918F-07BC7C8666DC}" srcOrd="0" destOrd="0" parTransId="{2023DF8E-A4E1-4F8A-AF61-87D91B9FE09E}" sibTransId="{AE08ED34-D147-4304-B523-345207DE8678}"/>
    <dgm:cxn modelId="{05E00AE7-A3F3-4DEF-842F-8AD861C776EA}" type="presParOf" srcId="{91EA7B88-5244-4D48-8232-4EF1DA8A8938}" destId="{57C62F50-7AE3-4771-A249-B2A779DA1A07}" srcOrd="0" destOrd="0" presId="urn:microsoft.com/office/officeart/2005/8/layout/hList2"/>
    <dgm:cxn modelId="{4A932114-2FF5-4C1A-AAFB-75EB1617441C}" type="presParOf" srcId="{57C62F50-7AE3-4771-A249-B2A779DA1A07}" destId="{AF86C076-4DE8-4918-95BA-4DB9D6139131}" srcOrd="0" destOrd="0" presId="urn:microsoft.com/office/officeart/2005/8/layout/hList2"/>
    <dgm:cxn modelId="{984FA11E-A6CF-4C5D-8530-A396A3610BE3}" type="presParOf" srcId="{57C62F50-7AE3-4771-A249-B2A779DA1A07}" destId="{1A91D08C-5B38-466A-B56E-7ADB9A4C2ED3}" srcOrd="1" destOrd="0" presId="urn:microsoft.com/office/officeart/2005/8/layout/hList2"/>
    <dgm:cxn modelId="{9578CA10-A25F-4D79-B318-8B57650978DF}" type="presParOf" srcId="{57C62F50-7AE3-4771-A249-B2A779DA1A07}" destId="{E1439E09-DC51-460E-ABAE-B8783D089EE6}" srcOrd="2" destOrd="0" presId="urn:microsoft.com/office/officeart/2005/8/layout/hList2"/>
    <dgm:cxn modelId="{1E91B2C8-5896-424F-8296-96946564E401}" type="presParOf" srcId="{91EA7B88-5244-4D48-8232-4EF1DA8A8938}" destId="{D01FBCA9-FCC4-4676-B8BF-B767BB4DDCB6}" srcOrd="1" destOrd="0" presId="urn:microsoft.com/office/officeart/2005/8/layout/hList2"/>
    <dgm:cxn modelId="{FACD515D-6D80-4310-9F1F-070134BE2BAD}" type="presParOf" srcId="{91EA7B88-5244-4D48-8232-4EF1DA8A8938}" destId="{5A2C8B6E-E457-42A7-AE86-86E81EE9C9D8}" srcOrd="2" destOrd="0" presId="urn:microsoft.com/office/officeart/2005/8/layout/hList2"/>
    <dgm:cxn modelId="{34818007-3149-45EA-BDD3-DD7F927034B3}" type="presParOf" srcId="{5A2C8B6E-E457-42A7-AE86-86E81EE9C9D8}" destId="{8C39B151-9D14-4D3E-A038-15BB23A39B00}" srcOrd="0" destOrd="0" presId="urn:microsoft.com/office/officeart/2005/8/layout/hList2"/>
    <dgm:cxn modelId="{D36D67C0-1FDF-40D5-B853-B0AE8F1B4D12}" type="presParOf" srcId="{5A2C8B6E-E457-42A7-AE86-86E81EE9C9D8}" destId="{D2F43D02-0D14-48A6-894D-4D23D8CF6E5B}" srcOrd="1" destOrd="0" presId="urn:microsoft.com/office/officeart/2005/8/layout/hList2"/>
    <dgm:cxn modelId="{0F43BE1F-9D1C-4A99-8BAC-FA8F5DECC119}" type="presParOf" srcId="{5A2C8B6E-E457-42A7-AE86-86E81EE9C9D8}" destId="{54A39123-8EA2-4F79-AB58-867298D0DB5A}" srcOrd="2" destOrd="0" presId="urn:microsoft.com/office/officeart/2005/8/layout/hList2"/>
    <dgm:cxn modelId="{72FDD7C9-B05F-48F2-AAED-5BA9E767019F}" type="presParOf" srcId="{91EA7B88-5244-4D48-8232-4EF1DA8A8938}" destId="{EB6E8B30-8903-4818-9BF7-79E3ABABB198}" srcOrd="3" destOrd="0" presId="urn:microsoft.com/office/officeart/2005/8/layout/hList2"/>
    <dgm:cxn modelId="{076F27F3-6568-449B-9C19-09ADD3F19A10}" type="presParOf" srcId="{91EA7B88-5244-4D48-8232-4EF1DA8A8938}" destId="{29C87512-C9D3-4114-BF94-6CBB7D36E0BC}" srcOrd="4" destOrd="0" presId="urn:microsoft.com/office/officeart/2005/8/layout/hList2"/>
    <dgm:cxn modelId="{C2898C55-D193-44C9-8144-FBB7BF0F9BD8}" type="presParOf" srcId="{29C87512-C9D3-4114-BF94-6CBB7D36E0BC}" destId="{85FCFC29-858C-465D-959F-221DC5452667}" srcOrd="0" destOrd="0" presId="urn:microsoft.com/office/officeart/2005/8/layout/hList2"/>
    <dgm:cxn modelId="{F58A4709-7BB9-4A33-9245-0DDD8AD73E32}" type="presParOf" srcId="{29C87512-C9D3-4114-BF94-6CBB7D36E0BC}" destId="{7608C0D8-1429-4038-BBFB-4689C3749204}" srcOrd="1" destOrd="0" presId="urn:microsoft.com/office/officeart/2005/8/layout/hList2"/>
    <dgm:cxn modelId="{8955C777-159D-43C7-A547-4C72DCEC3E8A}" type="presParOf" srcId="{29C87512-C9D3-4114-BF94-6CBB7D36E0BC}" destId="{60F6C211-E75C-40F6-9837-00D61B3D5BC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B775C-0B62-4E04-847C-80B9FD13A840}">
      <dsp:nvSpPr>
        <dsp:cNvPr id="0" name=""/>
        <dsp:cNvSpPr/>
      </dsp:nvSpPr>
      <dsp:spPr>
        <a:xfrm rot="10800000">
          <a:off x="1529332" y="212965"/>
          <a:ext cx="4047786" cy="20391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191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Design</a:t>
          </a:r>
          <a:endParaRPr lang="en-US" sz="3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039109" y="212965"/>
        <a:ext cx="3538009" cy="2039110"/>
      </dsp:txXfrm>
    </dsp:sp>
    <dsp:sp modelId="{256A9A07-9B3A-46A4-8361-37E79BC660B7}">
      <dsp:nvSpPr>
        <dsp:cNvPr id="0" name=""/>
        <dsp:cNvSpPr/>
      </dsp:nvSpPr>
      <dsp:spPr>
        <a:xfrm>
          <a:off x="509777" y="212965"/>
          <a:ext cx="2039110" cy="20391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3CE51-0078-41FA-B613-0629D44C12BB}">
      <dsp:nvSpPr>
        <dsp:cNvPr id="0" name=""/>
        <dsp:cNvSpPr/>
      </dsp:nvSpPr>
      <dsp:spPr>
        <a:xfrm rot="10800000">
          <a:off x="1529332" y="2860765"/>
          <a:ext cx="4047786" cy="20391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191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Habituate</a:t>
          </a:r>
          <a:endParaRPr lang="en-US" sz="3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039109" y="2860765"/>
        <a:ext cx="3538009" cy="2039110"/>
      </dsp:txXfrm>
    </dsp:sp>
    <dsp:sp modelId="{C911F9C5-C3EA-47CD-AA0B-5E4BB67E2AD4}">
      <dsp:nvSpPr>
        <dsp:cNvPr id="0" name=""/>
        <dsp:cNvSpPr/>
      </dsp:nvSpPr>
      <dsp:spPr>
        <a:xfrm>
          <a:off x="509777" y="2860765"/>
          <a:ext cx="2039110" cy="203911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1FDED-FC50-4FBE-92C8-D07196B89926}">
      <dsp:nvSpPr>
        <dsp:cNvPr id="0" name=""/>
        <dsp:cNvSpPr/>
      </dsp:nvSpPr>
      <dsp:spPr>
        <a:xfrm rot="10800000">
          <a:off x="1529332" y="5508565"/>
          <a:ext cx="4047786" cy="20391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191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Performance</a:t>
          </a:r>
          <a:endParaRPr lang="en-US" sz="3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039109" y="5508565"/>
        <a:ext cx="3538009" cy="2039110"/>
      </dsp:txXfrm>
    </dsp:sp>
    <dsp:sp modelId="{2E054440-4F3F-4C0F-AC92-91E1B36C0681}">
      <dsp:nvSpPr>
        <dsp:cNvPr id="0" name=""/>
        <dsp:cNvSpPr/>
      </dsp:nvSpPr>
      <dsp:spPr>
        <a:xfrm>
          <a:off x="509777" y="5508565"/>
          <a:ext cx="2039110" cy="203911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39E09-DC51-460E-ABAE-B8783D089EE6}">
      <dsp:nvSpPr>
        <dsp:cNvPr id="0" name=""/>
        <dsp:cNvSpPr/>
      </dsp:nvSpPr>
      <dsp:spPr>
        <a:xfrm rot="16200000">
          <a:off x="-1519734" y="3405722"/>
          <a:ext cx="5278452" cy="28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0782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Design</a:t>
          </a:r>
          <a:endParaRPr lang="en-US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519734" y="3405722"/>
        <a:ext cx="5278452" cy="284351"/>
      </dsp:txXfrm>
    </dsp:sp>
    <dsp:sp modelId="{1A91D08C-5B38-466A-B56E-7ADB9A4C2ED3}">
      <dsp:nvSpPr>
        <dsp:cNvPr id="0" name=""/>
        <dsp:cNvSpPr/>
      </dsp:nvSpPr>
      <dsp:spPr>
        <a:xfrm>
          <a:off x="753593" y="861878"/>
          <a:ext cx="2432517" cy="53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50782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Final design based on foraging tree</a:t>
          </a:r>
          <a:r>
            <a:rPr lang="en-US" sz="3200" kern="1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Ability to add food aversion</a:t>
          </a:r>
          <a:r>
            <a:rPr lang="en-US" sz="3200" kern="1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200" kern="1200" baseline="300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3593" y="861878"/>
        <a:ext cx="2432517" cy="5372039"/>
      </dsp:txXfrm>
    </dsp:sp>
    <dsp:sp modelId="{AF86C076-4DE8-4918-95BA-4DB9D6139131}">
      <dsp:nvSpPr>
        <dsp:cNvPr id="0" name=""/>
        <dsp:cNvSpPr/>
      </dsp:nvSpPr>
      <dsp:spPr>
        <a:xfrm>
          <a:off x="583330" y="460813"/>
          <a:ext cx="568702" cy="56870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39123-8EA2-4F79-AB58-867298D0DB5A}">
      <dsp:nvSpPr>
        <dsp:cNvPr id="0" name=""/>
        <dsp:cNvSpPr/>
      </dsp:nvSpPr>
      <dsp:spPr>
        <a:xfrm rot="16200000">
          <a:off x="1684662" y="3405722"/>
          <a:ext cx="5278452" cy="28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0782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Habituate</a:t>
          </a:r>
          <a:endParaRPr lang="en-US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4662" y="3405722"/>
        <a:ext cx="5278452" cy="284351"/>
      </dsp:txXfrm>
    </dsp:sp>
    <dsp:sp modelId="{D2F43D02-0D14-48A6-894D-4D23D8CF6E5B}">
      <dsp:nvSpPr>
        <dsp:cNvPr id="0" name=""/>
        <dsp:cNvSpPr/>
      </dsp:nvSpPr>
      <dsp:spPr>
        <a:xfrm>
          <a:off x="3558794" y="864122"/>
          <a:ext cx="3230911" cy="53675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50782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9 marmosets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4 M, 5 F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Video recorded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Interacted with: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Tubes only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Tree alone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Tubes in tree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58794" y="864122"/>
        <a:ext cx="3230911" cy="5367552"/>
      </dsp:txXfrm>
    </dsp:sp>
    <dsp:sp modelId="{8C39B151-9D14-4D3E-A038-15BB23A39B00}">
      <dsp:nvSpPr>
        <dsp:cNvPr id="0" name=""/>
        <dsp:cNvSpPr/>
      </dsp:nvSpPr>
      <dsp:spPr>
        <a:xfrm>
          <a:off x="3418804" y="456548"/>
          <a:ext cx="568702" cy="56870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6C211-E75C-40F6-9837-00D61B3D5BCA}">
      <dsp:nvSpPr>
        <dsp:cNvPr id="0" name=""/>
        <dsp:cNvSpPr/>
      </dsp:nvSpPr>
      <dsp:spPr>
        <a:xfrm rot="16200000">
          <a:off x="7175755" y="3405722"/>
          <a:ext cx="5278452" cy="28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0782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Performance</a:t>
          </a:r>
          <a:endParaRPr lang="en-US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75755" y="3405722"/>
        <a:ext cx="5278452" cy="284351"/>
      </dsp:txXfrm>
    </dsp:sp>
    <dsp:sp modelId="{7608C0D8-1429-4038-BBFB-4689C3749204}">
      <dsp:nvSpPr>
        <dsp:cNvPr id="0" name=""/>
        <dsp:cNvSpPr/>
      </dsp:nvSpPr>
      <dsp:spPr>
        <a:xfrm>
          <a:off x="7162388" y="862617"/>
          <a:ext cx="7005907" cy="5370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50782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Video recorded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0.1mL simple syrup in each tube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Covered with felt pad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Assessed time spent on tree, # tubes opened, attempts to open (duration, latency, counts)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Given until completion or 30 minutes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Analyzed males vs females (fig 3), age (np), improvement (fig 2), and correlations (fig 4)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62388" y="862617"/>
        <a:ext cx="7005907" cy="5370561"/>
      </dsp:txXfrm>
    </dsp:sp>
    <dsp:sp modelId="{85FCFC29-858C-465D-959F-221DC5452667}">
      <dsp:nvSpPr>
        <dsp:cNvPr id="0" name=""/>
        <dsp:cNvSpPr/>
      </dsp:nvSpPr>
      <dsp:spPr>
        <a:xfrm>
          <a:off x="7041613" y="463361"/>
          <a:ext cx="568702" cy="56870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C16E-B02E-4CB3-B4D9-08544CA9F4D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6A05-D56D-41A7-93F0-C1A7D9B97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7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C16E-B02E-4CB3-B4D9-08544CA9F4D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6A05-D56D-41A7-93F0-C1A7D9B97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3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C16E-B02E-4CB3-B4D9-08544CA9F4D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6A05-D56D-41A7-93F0-C1A7D9B97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C16E-B02E-4CB3-B4D9-08544CA9F4D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6A05-D56D-41A7-93F0-C1A7D9B97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2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C16E-B02E-4CB3-B4D9-08544CA9F4D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6A05-D56D-41A7-93F0-C1A7D9B97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5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C16E-B02E-4CB3-B4D9-08544CA9F4D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6A05-D56D-41A7-93F0-C1A7D9B97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7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C16E-B02E-4CB3-B4D9-08544CA9F4D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6A05-D56D-41A7-93F0-C1A7D9B97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3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C16E-B02E-4CB3-B4D9-08544CA9F4D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6A05-D56D-41A7-93F0-C1A7D9B97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1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C16E-B02E-4CB3-B4D9-08544CA9F4D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6A05-D56D-41A7-93F0-C1A7D9B97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5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C16E-B02E-4CB3-B4D9-08544CA9F4D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6A05-D56D-41A7-93F0-C1A7D9B97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0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C16E-B02E-4CB3-B4D9-08544CA9F4D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6A05-D56D-41A7-93F0-C1A7D9B97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1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alpha val="50000"/>
              </a:schemeClr>
            </a:gs>
            <a:gs pos="86000">
              <a:schemeClr val="bg1">
                <a:lumMod val="95000"/>
              </a:schemeClr>
            </a:gs>
            <a:gs pos="36000">
              <a:srgbClr val="F2F2F2"/>
            </a:gs>
            <a:gs pos="53000">
              <a:schemeClr val="bg1">
                <a:lumMod val="95000"/>
              </a:schemeClr>
            </a:gs>
            <a:gs pos="45000">
              <a:schemeClr val="tx1">
                <a:lumMod val="50000"/>
                <a:lumOff val="50000"/>
                <a:alpha val="50000"/>
              </a:schemeClr>
            </a:gs>
            <a:gs pos="21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1C16E-B02E-4CB3-B4D9-08544CA9F4D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06A05-D56D-41A7-93F0-C1A7D9B97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0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chart" Target="../charts/chart1.xml"/><Relationship Id="rId18" Type="http://schemas.openxmlformats.org/officeDocument/2006/relationships/image" Target="../media/image8.png"/><Relationship Id="rId3" Type="http://schemas.microsoft.com/office/2007/relationships/hdphoto" Target="../media/hdphoto1.wdp"/><Relationship Id="rId21" Type="http://schemas.openxmlformats.org/officeDocument/2006/relationships/diagramQuickStyle" Target="../diagrams/quickStyle2.xml"/><Relationship Id="rId7" Type="http://schemas.openxmlformats.org/officeDocument/2006/relationships/hyperlink" Target="https://doi.org/10.1017/CBO9781139030748" TargetMode="External"/><Relationship Id="rId12" Type="http://schemas.microsoft.com/office/2007/relationships/diagramDrawing" Target="../diagrams/drawing1.xml"/><Relationship Id="rId17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chart" Target="../charts/chart4.xml"/><Relationship Id="rId20" Type="http://schemas.openxmlformats.org/officeDocument/2006/relationships/diagramLayout" Target="../diagrams/layout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6/frne.2002.0229" TargetMode="External"/><Relationship Id="rId11" Type="http://schemas.openxmlformats.org/officeDocument/2006/relationships/diagramColors" Target="../diagrams/colors1.xml"/><Relationship Id="rId24" Type="http://schemas.openxmlformats.org/officeDocument/2006/relationships/image" Target="../media/image12.png"/><Relationship Id="rId5" Type="http://schemas.openxmlformats.org/officeDocument/2006/relationships/image" Target="../media/image3.jpeg"/><Relationship Id="rId15" Type="http://schemas.openxmlformats.org/officeDocument/2006/relationships/chart" Target="../charts/chart3.xml"/><Relationship Id="rId23" Type="http://schemas.microsoft.com/office/2007/relationships/diagramDrawing" Target="../diagrams/drawing2.xml"/><Relationship Id="rId10" Type="http://schemas.openxmlformats.org/officeDocument/2006/relationships/diagramQuickStyle" Target="../diagrams/quickStyle1.xml"/><Relationship Id="rId19" Type="http://schemas.openxmlformats.org/officeDocument/2006/relationships/diagramData" Target="../diagrams/data2.xml"/><Relationship Id="rId4" Type="http://schemas.openxmlformats.org/officeDocument/2006/relationships/image" Target="../media/image2.jpeg"/><Relationship Id="rId9" Type="http://schemas.openxmlformats.org/officeDocument/2006/relationships/diagramLayout" Target="../diagrams/layout1.xml"/><Relationship Id="rId14" Type="http://schemas.openxmlformats.org/officeDocument/2006/relationships/chart" Target="../charts/chart2.xml"/><Relationship Id="rId22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alpha val="50000"/>
              </a:schemeClr>
            </a:gs>
            <a:gs pos="90000">
              <a:schemeClr val="bg1">
                <a:lumMod val="95000"/>
              </a:schemeClr>
            </a:gs>
            <a:gs pos="58000">
              <a:srgbClr val="F2F2F2"/>
            </a:gs>
            <a:gs pos="77000">
              <a:schemeClr val="bg1">
                <a:lumMod val="95000"/>
              </a:schemeClr>
            </a:gs>
            <a:gs pos="68000">
              <a:schemeClr val="tx1">
                <a:lumMod val="50000"/>
                <a:lumOff val="50000"/>
                <a:alpha val="50000"/>
              </a:schemeClr>
            </a:gs>
            <a:gs pos="21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8" b="100000" l="16309" r="81916">
                        <a14:foregroundMark x1="29604" y1="7489" x2="29727" y2="5580"/>
                        <a14:foregroundMark x1="72048" y1="7342" x2="72130" y2="3818"/>
                        <a14:backgroundMark x1="23121" y1="99339" x2="28943" y2="9933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6" t="4938" r="18229"/>
          <a:stretch/>
        </p:blipFill>
        <p:spPr>
          <a:xfrm flipV="1">
            <a:off x="0" y="1981199"/>
            <a:ext cx="44195999" cy="314580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43891200" cy="2484972"/>
          </a:xfrm>
          <a:prstGeom prst="rect">
            <a:avLst/>
          </a:prstGeom>
          <a:solidFill>
            <a:schemeClr val="tx1">
              <a:lumMod val="50000"/>
              <a:lumOff val="50000"/>
              <a:shade val="30000"/>
              <a:satMod val="1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" y="53651"/>
            <a:ext cx="43891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>
              <a:defRPr/>
            </a:pP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olfactory-based social recognition: designing a paradigm for </a:t>
            </a: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armosets</a:t>
            </a:r>
            <a:endParaRPr lang="en-US" sz="72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www.unomaha.edu/college-of-arts-and-sciences/callitrichid/_files/images/CRC%20website%20yello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788" y="902549"/>
            <a:ext cx="2859215" cy="21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50"/>
          <p:cNvSpPr txBox="1">
            <a:spLocks noChangeArrowheads="1"/>
          </p:cNvSpPr>
          <p:nvPr/>
        </p:nvSpPr>
        <p:spPr bwMode="auto">
          <a:xfrm>
            <a:off x="2347626" y="6314978"/>
            <a:ext cx="17813954" cy="744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defRPr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eaLnBrk="1">
              <a:buFont typeface="Arial" panose="020B0604020202020204" pitchFamily="34" charset="0"/>
              <a:buChar char="•"/>
              <a:defRPr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recognition - ability to recognize, remember, and differentiate individuals</a:t>
            </a:r>
            <a:r>
              <a:rPr lang="en-US" sz="3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571500" indent="-571500" eaLnBrk="1">
              <a:buFont typeface="Arial" panose="020B0604020202020204" pitchFamily="34" charset="0"/>
              <a:buChar char="•"/>
              <a:defRPr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recognition provides the foundation for social relationships</a:t>
            </a:r>
          </a:p>
          <a:p>
            <a:pPr marL="571500" indent="-571500" eaLnBrk="1">
              <a:buFont typeface="Arial" panose="020B0604020202020204" pitchFamily="34" charset="0"/>
              <a:buChar char="•"/>
              <a:defRPr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Olfaction is the dominant sense across most mammals</a:t>
            </a:r>
            <a:r>
              <a:rPr lang="en-US" sz="3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571500" indent="-571500" eaLnBrk="1">
              <a:buFont typeface="Arial" panose="020B0604020202020204" pitchFamily="34" charset="0"/>
              <a:buChar char="•"/>
              <a:defRPr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Few paradigms exist to assess olfactory performance in non-human primates</a:t>
            </a:r>
          </a:p>
          <a:p>
            <a:pPr marL="1314450" lvl="1" indent="-571500" eaLnBrk="1">
              <a:buFont typeface="Arial" panose="020B0604020202020204" pitchFamily="34" charset="0"/>
              <a:buChar char="•"/>
              <a:defRPr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Limited to two-choice discrimination task</a:t>
            </a:r>
          </a:p>
          <a:p>
            <a:pPr eaLnBrk="1">
              <a:defRPr/>
            </a:pPr>
            <a:endParaRPr lang="en-US" sz="36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>
              <a:defRPr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Goals of design</a:t>
            </a:r>
          </a:p>
          <a:p>
            <a:pPr marL="571500" indent="-571500" eaLnBrk="1">
              <a:buFont typeface="Arial" panose="020B0604020202020204" pitchFamily="34" charset="0"/>
              <a:buChar char="•"/>
              <a:defRPr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Assess olfactory-based social recognition in marmosets</a:t>
            </a:r>
          </a:p>
          <a:p>
            <a:pPr marL="571500" indent="-571500" eaLnBrk="1">
              <a:buFont typeface="Arial" panose="020B0604020202020204" pitchFamily="34" charset="0"/>
              <a:buChar char="•"/>
              <a:defRPr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Ecological significance</a:t>
            </a:r>
          </a:p>
          <a:p>
            <a:pPr marL="571500" indent="-571500" eaLnBrk="1">
              <a:buFont typeface="Arial" panose="020B0604020202020204" pitchFamily="34" charset="0"/>
              <a:buChar char="•"/>
              <a:defRPr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Shape learning via positive and negative reward</a:t>
            </a:r>
          </a:p>
          <a:p>
            <a:pPr marL="571500" indent="-571500" eaLnBrk="1">
              <a:buFont typeface="Arial" panose="020B0604020202020204" pitchFamily="34" charset="0"/>
              <a:buChar char="•"/>
              <a:defRPr/>
            </a:pP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>
              <a:buFont typeface="Arial" panose="020B0604020202020204" pitchFamily="34" charset="0"/>
              <a:buChar char="•"/>
              <a:defRPr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2255918" y="4902638"/>
            <a:ext cx="17846039" cy="1052146"/>
          </a:xfrm>
          <a:prstGeom prst="round2SameRect">
            <a:avLst>
              <a:gd name="adj1" fmla="val 5000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 Same Side Corner Rectangle 21"/>
          <p:cNvSpPr/>
          <p:nvPr/>
        </p:nvSpPr>
        <p:spPr>
          <a:xfrm>
            <a:off x="2255918" y="22860000"/>
            <a:ext cx="17846039" cy="1052146"/>
          </a:xfrm>
          <a:prstGeom prst="round2SameRect">
            <a:avLst>
              <a:gd name="adj1" fmla="val 5000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>
            <a:off x="24234411" y="4950507"/>
            <a:ext cx="17846039" cy="1052146"/>
          </a:xfrm>
          <a:prstGeom prst="round2SameRect">
            <a:avLst>
              <a:gd name="adj1" fmla="val 5000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 Same Side Corner Rectangle 23"/>
          <p:cNvSpPr/>
          <p:nvPr/>
        </p:nvSpPr>
        <p:spPr>
          <a:xfrm>
            <a:off x="24214356" y="22890010"/>
            <a:ext cx="17846039" cy="1036790"/>
          </a:xfrm>
          <a:prstGeom prst="round2SameRect">
            <a:avLst>
              <a:gd name="adj1" fmla="val 5000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 Same Side Corner Rectangle 24"/>
          <p:cNvSpPr/>
          <p:nvPr/>
        </p:nvSpPr>
        <p:spPr>
          <a:xfrm>
            <a:off x="24234411" y="26537425"/>
            <a:ext cx="17846039" cy="616830"/>
          </a:xfrm>
          <a:prstGeom prst="round2SameRect">
            <a:avLst>
              <a:gd name="adj1" fmla="val 5000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Arial" panose="020B0604020202020204" pitchFamily="34" charset="0"/>
                <a:cs typeface="Arial" panose="020B0604020202020204" pitchFamily="34" charset="0"/>
              </a:rPr>
              <a:t>Acknowledgements &amp; 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" y="32485263"/>
            <a:ext cx="43891200" cy="433137"/>
          </a:xfrm>
          <a:prstGeom prst="rect">
            <a:avLst/>
          </a:prstGeom>
          <a:solidFill>
            <a:schemeClr val="tx1">
              <a:lumMod val="50000"/>
              <a:lumOff val="50000"/>
              <a:shade val="30000"/>
              <a:satMod val="1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university nebraska omaha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21F20"/>
              </a:clrFrom>
              <a:clrTo>
                <a:srgbClr val="22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209"/>
            <a:ext cx="2933827" cy="206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1185854"/>
            <a:ext cx="43891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Stephanie L. Womack, Jeffrey A. French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Nebraska Omaha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Callitrichid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Center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56"/>
          <p:cNvSpPr txBox="1">
            <a:spLocks noChangeArrowheads="1"/>
          </p:cNvSpPr>
          <p:nvPr/>
        </p:nvSpPr>
        <p:spPr bwMode="auto">
          <a:xfrm>
            <a:off x="24494670" y="27266856"/>
            <a:ext cx="17302461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>
              <a:buClr>
                <a:schemeClr val="bg1"/>
              </a:buClr>
              <a:defRPr/>
            </a:pPr>
            <a:r>
              <a:rPr lang="en-US" sz="2800" dirty="0" smtClean="0"/>
              <a:t>Thanks to: Tyler </a:t>
            </a:r>
            <a:r>
              <a:rPr lang="en-US" sz="2800" dirty="0" err="1" smtClean="0"/>
              <a:t>Boverhuis</a:t>
            </a:r>
            <a:r>
              <a:rPr lang="en-US" sz="2800" dirty="0" smtClean="0"/>
              <a:t> and Indigo Carroll for their assistance in this study; Ryan Gunning for video scoring; Heather Jensen for her invaluable care of the animals; Aaryn </a:t>
            </a:r>
            <a:r>
              <a:rPr lang="en-US" sz="2800" dirty="0" err="1" smtClean="0"/>
              <a:t>Mustoe</a:t>
            </a:r>
            <a:r>
              <a:rPr lang="en-US" sz="2800" dirty="0" smtClean="0"/>
              <a:t> for feedback and support throughout the project.</a:t>
            </a:r>
          </a:p>
          <a:p>
            <a:pPr marL="0" indent="0" eaLnBrk="1">
              <a:defRPr/>
            </a:pPr>
            <a:r>
              <a:rPr lang="en-US" sz="2800" dirty="0" smtClean="0"/>
              <a:t>Grant support: Provided in part by NIH HD089147 awarded to Jeffrey French and intramural support by UNO GRACA.</a:t>
            </a:r>
          </a:p>
          <a:p>
            <a:pPr marL="514350" indent="-514350" eaLnBrk="1">
              <a:buFont typeface="+mj-lt"/>
              <a:buAutoNum type="arabicPeriod"/>
              <a:defRPr/>
            </a:pPr>
            <a:endParaRPr lang="en-US" sz="1200" dirty="0"/>
          </a:p>
          <a:p>
            <a:pPr marL="514350" indent="-514350" eaLnBrk="1">
              <a:buFont typeface="+mj-lt"/>
              <a:buAutoNum type="arabicPeriod"/>
              <a:defRPr/>
            </a:pPr>
            <a:r>
              <a:rPr lang="en-US" sz="1200" dirty="0" smtClean="0"/>
              <a:t>Ferguson</a:t>
            </a:r>
            <a:r>
              <a:rPr lang="en-US" sz="1200" dirty="0"/>
              <a:t>, J. N., Young, L. J., &amp; </a:t>
            </a:r>
            <a:r>
              <a:rPr lang="en-US" sz="1200" dirty="0" err="1"/>
              <a:t>Insel</a:t>
            </a:r>
            <a:r>
              <a:rPr lang="en-US" sz="1200" dirty="0"/>
              <a:t>, T. R. (2002). The Neuroendocrine Basis of Social Recognition. </a:t>
            </a:r>
            <a:r>
              <a:rPr lang="en-US" sz="1200" i="1" dirty="0"/>
              <a:t>Frontiers in Neuroendocrinology</a:t>
            </a:r>
            <a:r>
              <a:rPr lang="en-US" sz="1200" dirty="0"/>
              <a:t>, </a:t>
            </a:r>
            <a:r>
              <a:rPr lang="en-US" sz="1200" i="1" dirty="0"/>
              <a:t>23</a:t>
            </a:r>
            <a:r>
              <a:rPr lang="en-US" sz="1200" dirty="0"/>
              <a:t>(2), 200–224. </a:t>
            </a:r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doi.org/10.1006/frne.2002.0229</a:t>
            </a:r>
            <a:endParaRPr lang="en-US" sz="1200" dirty="0"/>
          </a:p>
          <a:p>
            <a:pPr marL="514350" indent="-514350" eaLnBrk="1">
              <a:buFont typeface="+mj-lt"/>
              <a:buAutoNum type="arabicPeriod"/>
              <a:defRPr/>
            </a:pPr>
            <a:r>
              <a:rPr lang="en-US" sz="1200" dirty="0" smtClean="0"/>
              <a:t>Wyatt</a:t>
            </a:r>
            <a:r>
              <a:rPr lang="en-US" sz="1200" dirty="0"/>
              <a:t>, T. D. (2014). Pheromones and Animal Behavior: Chemical Signals and Signatures. </a:t>
            </a:r>
            <a:r>
              <a:rPr lang="en-US" sz="1200" i="1" dirty="0"/>
              <a:t>Pheromones and Animal Behavior: Chemical Signals and Signatures</a:t>
            </a:r>
            <a:r>
              <a:rPr lang="en-US" sz="1200" dirty="0"/>
              <a:t>. </a:t>
            </a:r>
            <a:r>
              <a:rPr lang="en-US" sz="1200" dirty="0">
                <a:hlinkClick r:id="rId7"/>
              </a:rPr>
              <a:t>https://</a:t>
            </a:r>
            <a:r>
              <a:rPr lang="en-US" sz="1200" dirty="0" smtClean="0">
                <a:hlinkClick r:id="rId7"/>
              </a:rPr>
              <a:t>doi.org/10.1017/CBO9781139030748</a:t>
            </a:r>
            <a:endParaRPr lang="en-US" sz="1200" dirty="0" smtClean="0"/>
          </a:p>
          <a:p>
            <a:pPr marL="514350" indent="-514350" eaLnBrk="1">
              <a:buFont typeface="+mj-lt"/>
              <a:buAutoNum type="arabicPeriod"/>
              <a:defRPr/>
            </a:pPr>
            <a:r>
              <a:rPr lang="en-US" sz="1200" dirty="0"/>
              <a:t>Hudson, R., </a:t>
            </a:r>
            <a:r>
              <a:rPr lang="en-US" sz="1200" dirty="0" err="1"/>
              <a:t>Laska</a:t>
            </a:r>
            <a:r>
              <a:rPr lang="en-US" sz="1200" dirty="0"/>
              <a:t>, M., &amp; </a:t>
            </a:r>
            <a:r>
              <a:rPr lang="en-US" sz="1200" dirty="0" err="1"/>
              <a:t>Ploog</a:t>
            </a:r>
            <a:r>
              <a:rPr lang="en-US" sz="1200" dirty="0"/>
              <a:t>, D. (1992). A New Method for Testing Perceptual and Learning Capacities in Unrestrained Small Primates.pdf. </a:t>
            </a:r>
            <a:r>
              <a:rPr lang="en-US" sz="1200" i="1" dirty="0"/>
              <a:t>Folia </a:t>
            </a:r>
            <a:r>
              <a:rPr lang="en-US" sz="1200" i="1" dirty="0" err="1"/>
              <a:t>Primatologica</a:t>
            </a:r>
            <a:r>
              <a:rPr lang="en-US" sz="1200" dirty="0"/>
              <a:t>, </a:t>
            </a:r>
            <a:r>
              <a:rPr lang="en-US" sz="1200" i="1" dirty="0"/>
              <a:t>59</a:t>
            </a:r>
            <a:r>
              <a:rPr lang="en-US" sz="1200" dirty="0"/>
              <a:t>(1), 56–60.</a:t>
            </a:r>
          </a:p>
          <a:p>
            <a:pPr marL="514350" indent="-514350" eaLnBrk="1">
              <a:buFont typeface="+mj-lt"/>
              <a:buAutoNum type="arabicPeriod"/>
              <a:defRPr/>
            </a:pPr>
            <a:r>
              <a:rPr lang="en-US" sz="1200" dirty="0" err="1"/>
              <a:t>Laska</a:t>
            </a:r>
            <a:r>
              <a:rPr lang="en-US" sz="1200" dirty="0"/>
              <a:t>, M., &amp; </a:t>
            </a:r>
            <a:r>
              <a:rPr lang="en-US" sz="1200" dirty="0" err="1"/>
              <a:t>Metzker</a:t>
            </a:r>
            <a:r>
              <a:rPr lang="en-US" sz="1200" dirty="0"/>
              <a:t>, K. (1998). Food Avoidance Learning in Squirrel Monkeys and Common Marmosets. </a:t>
            </a:r>
            <a:r>
              <a:rPr lang="en-US" sz="1200" i="1" dirty="0"/>
              <a:t>Learning &amp; Memory</a:t>
            </a:r>
            <a:r>
              <a:rPr lang="en-US" sz="1200" dirty="0"/>
              <a:t>, </a:t>
            </a:r>
            <a:r>
              <a:rPr lang="en-US" sz="1200" i="1" dirty="0"/>
              <a:t>5</a:t>
            </a:r>
            <a:r>
              <a:rPr lang="en-US" sz="1200" dirty="0"/>
              <a:t>(3), 193–203. https://doi.org/10.1101/lm.5.3.193</a:t>
            </a:r>
          </a:p>
          <a:p>
            <a:pPr marL="514350" indent="-514350" eaLnBrk="1">
              <a:buFont typeface="+mj-lt"/>
              <a:buAutoNum type="arabicPeriod"/>
              <a:defRPr/>
            </a:pPr>
            <a:endParaRPr lang="en-US" sz="1200" dirty="0" smtClean="0"/>
          </a:p>
          <a:p>
            <a:pPr eaLnBrk="1">
              <a:buFont typeface="+mj-lt"/>
              <a:buAutoNum type="arabicPeriod"/>
              <a:defRPr/>
            </a:pPr>
            <a:endParaRPr lang="en-US" sz="1200" dirty="0"/>
          </a:p>
          <a:p>
            <a:pPr eaLnBrk="1">
              <a:buFont typeface="+mj-lt"/>
              <a:buAutoNum type="arabicPeriod"/>
              <a:defRPr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48" name="Group 2047"/>
          <p:cNvGrpSpPr/>
          <p:nvPr/>
        </p:nvGrpSpPr>
        <p:grpSpPr>
          <a:xfrm>
            <a:off x="1967643" y="12660959"/>
            <a:ext cx="13823011" cy="7760641"/>
            <a:chOff x="23393399" y="7020792"/>
            <a:chExt cx="15483065" cy="5481081"/>
          </a:xfrm>
        </p:grpSpPr>
        <p:sp>
          <p:nvSpPr>
            <p:cNvPr id="11" name="TextBox 10"/>
            <p:cNvSpPr txBox="1"/>
            <p:nvPr/>
          </p:nvSpPr>
          <p:spPr>
            <a:xfrm>
              <a:off x="29781110" y="7067951"/>
              <a:ext cx="9095354" cy="11665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1990740">
                <a:defRPr/>
              </a:pPr>
              <a:endParaRPr lang="en-US" sz="3800" dirty="0">
                <a:cs typeface="Arial" pitchFamily="34" charset="0"/>
              </a:endParaRPr>
            </a:p>
            <a:p>
              <a:pPr defTabSz="1990740">
                <a:defRPr/>
              </a:pPr>
              <a:endParaRPr lang="en-US" sz="3800" dirty="0">
                <a:cs typeface="Arial" pitchFamily="34" charset="0"/>
              </a:endParaRPr>
            </a:p>
            <a:p>
              <a:pPr defTabSz="1990740">
                <a:defRPr/>
              </a:pPr>
              <a:endParaRPr lang="en-US" sz="3800" baseline="30000" dirty="0">
                <a:latin typeface="+mj-lt"/>
                <a:cs typeface="Arial" pitchFamily="34" charset="0"/>
              </a:endParaRPr>
            </a:p>
          </p:txBody>
        </p:sp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2454693998"/>
                </p:ext>
              </p:extLst>
            </p:nvPr>
          </p:nvGraphicFramePr>
          <p:xfrm>
            <a:off x="23393399" y="7020792"/>
            <a:ext cx="6817894" cy="54810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36" name="TextBox 50"/>
          <p:cNvSpPr txBox="1">
            <a:spLocks noChangeArrowheads="1"/>
          </p:cNvSpPr>
          <p:nvPr/>
        </p:nvSpPr>
        <p:spPr bwMode="auto">
          <a:xfrm>
            <a:off x="10210267" y="14249400"/>
            <a:ext cx="709422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defRPr/>
            </a:pPr>
            <a:r>
              <a:rPr lang="en-US" sz="6000" b="1" dirty="0" smtClean="0">
                <a:solidFill>
                  <a:srgbClr val="C13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factory-guided</a:t>
            </a:r>
          </a:p>
          <a:p>
            <a:pPr eaLnBrk="1">
              <a:defRPr/>
            </a:pPr>
            <a:r>
              <a:rPr lang="en-US" sz="6000" b="1" dirty="0" smtClean="0">
                <a:solidFill>
                  <a:srgbClr val="C13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ood</a:t>
            </a:r>
          </a:p>
          <a:p>
            <a:pPr eaLnBrk="1">
              <a:defRPr/>
            </a:pPr>
            <a:r>
              <a:rPr lang="en-US" sz="6000" b="1" dirty="0" smtClean="0">
                <a:solidFill>
                  <a:srgbClr val="C13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</a:p>
          <a:p>
            <a:pPr eaLnBrk="1">
              <a:defRPr/>
            </a:pPr>
            <a:r>
              <a:rPr lang="en-US" sz="6000" b="1" dirty="0" smtClean="0">
                <a:solidFill>
                  <a:srgbClr val="C13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onditioning</a:t>
            </a:r>
          </a:p>
          <a:p>
            <a:pPr eaLnBrk="1">
              <a:defRPr/>
            </a:pPr>
            <a:r>
              <a:rPr lang="en-US" sz="6000" b="1" dirty="0" smtClean="0">
                <a:solidFill>
                  <a:srgbClr val="C13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eaLnBrk="1">
              <a:buFont typeface="Arial" panose="020B0604020202020204" pitchFamily="34" charset="0"/>
              <a:buChar char="•"/>
              <a:defRPr/>
            </a:pP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>
              <a:buFont typeface="Arial" panose="020B0604020202020204" pitchFamily="34" charset="0"/>
              <a:buChar char="•"/>
              <a:defRPr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54"/>
          <p:cNvSpPr txBox="1">
            <a:spLocks noChangeArrowheads="1"/>
          </p:cNvSpPr>
          <p:nvPr/>
        </p:nvSpPr>
        <p:spPr bwMode="auto">
          <a:xfrm>
            <a:off x="24448596" y="11946230"/>
            <a:ext cx="80772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2. Average percentage of tubes opened during first exposure and last exposure to OLFACT. P-value &lt;0.05.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54"/>
          <p:cNvSpPr txBox="1">
            <a:spLocks noChangeArrowheads="1"/>
          </p:cNvSpPr>
          <p:nvPr/>
        </p:nvSpPr>
        <p:spPr bwMode="auto">
          <a:xfrm>
            <a:off x="24494670" y="19039582"/>
            <a:ext cx="173255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4. Correlation between the percentage of tubes opened and (a) latency to approach tree; (b) duration of contact with tree. P-values &gt;0.05.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186557"/>
              </p:ext>
            </p:extLst>
          </p:nvPr>
        </p:nvGraphicFramePr>
        <p:xfrm>
          <a:off x="24448596" y="6837190"/>
          <a:ext cx="8077201" cy="5010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2" name="Char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54474"/>
              </p:ext>
            </p:extLst>
          </p:nvPr>
        </p:nvGraphicFramePr>
        <p:xfrm>
          <a:off x="33055186" y="13981378"/>
          <a:ext cx="8741945" cy="4977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43" name="Char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060278"/>
              </p:ext>
            </p:extLst>
          </p:nvPr>
        </p:nvGraphicFramePr>
        <p:xfrm>
          <a:off x="24448692" y="13970898"/>
          <a:ext cx="8610505" cy="4977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579035"/>
              </p:ext>
            </p:extLst>
          </p:nvPr>
        </p:nvGraphicFramePr>
        <p:xfrm>
          <a:off x="33723940" y="6837190"/>
          <a:ext cx="8077202" cy="5010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45" name="TextBox 54"/>
          <p:cNvSpPr txBox="1">
            <a:spLocks noChangeArrowheads="1"/>
          </p:cNvSpPr>
          <p:nvPr/>
        </p:nvSpPr>
        <p:spPr bwMode="auto">
          <a:xfrm>
            <a:off x="33723940" y="11887200"/>
            <a:ext cx="80962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3. Average percentage of tubes opened by males and females. P-value &gt;0.05.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94670" y="138300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782801" y="13825908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205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27" y="14549096"/>
            <a:ext cx="2379312" cy="4196104"/>
          </a:xfrm>
          <a:prstGeom prst="rect">
            <a:avLst/>
          </a:prstGeom>
        </p:spPr>
      </p:pic>
      <p:grpSp>
        <p:nvGrpSpPr>
          <p:cNvPr id="2063" name="Group 2062"/>
          <p:cNvGrpSpPr/>
          <p:nvPr/>
        </p:nvGrpSpPr>
        <p:grpSpPr>
          <a:xfrm>
            <a:off x="14921767" y="14294105"/>
            <a:ext cx="5728433" cy="4603495"/>
            <a:chOff x="14817536" y="14243828"/>
            <a:chExt cx="5688485" cy="4417577"/>
          </a:xfrm>
        </p:grpSpPr>
        <p:grpSp>
          <p:nvGrpSpPr>
            <p:cNvPr id="2062" name="Group 2061"/>
            <p:cNvGrpSpPr/>
            <p:nvPr/>
          </p:nvGrpSpPr>
          <p:grpSpPr>
            <a:xfrm>
              <a:off x="14904401" y="14243828"/>
              <a:ext cx="5514753" cy="4417577"/>
              <a:chOff x="15012215" y="14197823"/>
              <a:chExt cx="5514753" cy="4417577"/>
            </a:xfrm>
          </p:grpSpPr>
          <p:sp>
            <p:nvSpPr>
              <p:cNvPr id="2056" name="Pentagon 2055"/>
              <p:cNvSpPr/>
              <p:nvPr/>
            </p:nvSpPr>
            <p:spPr>
              <a:xfrm rot="16200000" flipV="1">
                <a:off x="15802542" y="13890974"/>
                <a:ext cx="3934099" cy="5514753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rgbClr val="AE48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3" name="Picture 2052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315348" y="14197823"/>
                <a:ext cx="4953852" cy="2726084"/>
              </a:xfrm>
              <a:prstGeom prst="rect">
                <a:avLst/>
              </a:prstGeom>
              <a:ln w="19050">
                <a:solidFill>
                  <a:srgbClr val="AE4845"/>
                </a:solidFill>
              </a:ln>
            </p:spPr>
          </p:pic>
        </p:grpSp>
        <p:sp>
          <p:nvSpPr>
            <p:cNvPr id="2054" name="TextBox 2053"/>
            <p:cNvSpPr txBox="1"/>
            <p:nvPr/>
          </p:nvSpPr>
          <p:spPr>
            <a:xfrm>
              <a:off x="14817536" y="17008401"/>
              <a:ext cx="568848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Effects of oxytocin on the salience of social </a:t>
              </a:r>
              <a:r>
                <a:rPr lang="en-US" sz="3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olfactory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stimuli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60" name="Rectangle 2059"/>
          <p:cNvSpPr/>
          <p:nvPr/>
        </p:nvSpPr>
        <p:spPr>
          <a:xfrm>
            <a:off x="1967643" y="24386576"/>
            <a:ext cx="4943906" cy="4142764"/>
          </a:xfrm>
          <a:prstGeom prst="rect">
            <a:avLst/>
          </a:prstGeom>
          <a:solidFill>
            <a:schemeClr val="bg1"/>
          </a:solidFill>
          <a:ln>
            <a:solidFill>
              <a:srgbClr val="AE4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58" name="Diagram 2057"/>
          <p:cNvGraphicFramePr/>
          <p:nvPr>
            <p:extLst>
              <p:ext uri="{D42A27DB-BD31-4B8C-83A1-F6EECF244321}">
                <p14:modId xmlns:p14="http://schemas.microsoft.com/office/powerpoint/2010/main" val="935098564"/>
              </p:ext>
            </p:extLst>
          </p:nvPr>
        </p:nvGraphicFramePr>
        <p:xfrm>
          <a:off x="6553200" y="23514346"/>
          <a:ext cx="14921890" cy="6767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2059" name="Picture 205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48" y="24108965"/>
            <a:ext cx="4320806" cy="4590857"/>
          </a:xfrm>
          <a:prstGeom prst="rect">
            <a:avLst/>
          </a:prstGeom>
        </p:spPr>
      </p:pic>
      <p:sp>
        <p:nvSpPr>
          <p:cNvPr id="60" name="TextBox 54"/>
          <p:cNvSpPr txBox="1">
            <a:spLocks noChangeArrowheads="1"/>
          </p:cNvSpPr>
          <p:nvPr/>
        </p:nvSpPr>
        <p:spPr bwMode="auto">
          <a:xfrm>
            <a:off x="1967642" y="28529340"/>
            <a:ext cx="494390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99072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1. OLFACT tube. PCR tube (0.2mL) with adhesive felt cover.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1" name="TextBox 2060"/>
          <p:cNvSpPr txBox="1"/>
          <p:nvPr/>
        </p:nvSpPr>
        <p:spPr>
          <a:xfrm>
            <a:off x="24494670" y="24108965"/>
            <a:ext cx="17154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 seen between first and most recent trials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88.9% of monkeys tested have mastered task (8 of 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 difference in learning between male and females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 of urine cue and positive punishment as next phase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3337</TotalTime>
  <Words>562</Words>
  <Application>Microsoft Office PowerPoint</Application>
  <PresentationFormat>Custom</PresentationFormat>
  <Paragraphs>70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jessie</dc:creator>
  <cp:lastModifiedBy>Stephanie Womack</cp:lastModifiedBy>
  <cp:revision>71</cp:revision>
  <cp:lastPrinted>2017-03-01T19:39:00Z</cp:lastPrinted>
  <dcterms:created xsi:type="dcterms:W3CDTF">2014-07-01T16:30:38Z</dcterms:created>
  <dcterms:modified xsi:type="dcterms:W3CDTF">2017-03-01T19:54:07Z</dcterms:modified>
</cp:coreProperties>
</file>