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92024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1">
          <p15:clr>
            <a:srgbClr val="A4A3A4"/>
          </p15:clr>
        </p15:guide>
        <p15:guide id="2" orient="horz" pos="168">
          <p15:clr>
            <a:srgbClr val="A4A3A4"/>
          </p15:clr>
        </p15:guide>
        <p15:guide id="3" orient="horz" pos="11821">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50" autoAdjust="0"/>
    <p:restoredTop sz="94280" autoAdjust="0"/>
  </p:normalViewPr>
  <p:slideViewPr>
    <p:cSldViewPr snapToGrid="0" snapToObjects="1" showGuides="1">
      <p:cViewPr>
        <p:scale>
          <a:sx n="75" d="100"/>
          <a:sy n="75" d="100"/>
        </p:scale>
        <p:origin x="-3222" y="120"/>
      </p:cViewPr>
      <p:guideLst>
        <p:guide orient="horz" pos="1981"/>
        <p:guide orient="horz" pos="168"/>
        <p:guide orient="horz" pos="11821"/>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3/1/2017</a:t>
            </a:fld>
            <a:endParaRPr lang="en-US" dirty="0"/>
          </a:p>
        </p:txBody>
      </p:sp>
      <p:sp>
        <p:nvSpPr>
          <p:cNvPr id="4" name="Slide Image Placeholder 3"/>
          <p:cNvSpPr>
            <a:spLocks noGrp="1" noRot="1" noChangeAspect="1"/>
          </p:cNvSpPr>
          <p:nvPr>
            <p:ph type="sldImg" idx="2"/>
          </p:nvPr>
        </p:nvSpPr>
        <p:spPr>
          <a:xfrm>
            <a:off x="979488" y="685800"/>
            <a:ext cx="48990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955874534"/>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622884"/>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65116" y="3170996"/>
            <a:ext cx="6280547"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565116" y="8298326"/>
            <a:ext cx="6281539"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594190"/>
            <a:ext cx="628054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32897" y="3170996"/>
            <a:ext cx="6280547"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598821"/>
            <a:ext cx="628054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0678" y="3170996"/>
            <a:ext cx="6286500"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4412" y="3170996"/>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4412" y="3598821"/>
            <a:ext cx="627938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4412" y="8333457"/>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8756651"/>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4412" y="14987344"/>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ACKNOWLEDGEMENTS</a:t>
            </a:r>
          </a:p>
        </p:txBody>
      </p:sp>
      <p:sp>
        <p:nvSpPr>
          <p:cNvPr id="30" name="Text Placeholder 3"/>
          <p:cNvSpPr>
            <a:spLocks noGrp="1"/>
          </p:cNvSpPr>
          <p:nvPr>
            <p:ph type="body" sz="quarter" idx="30" hasCustomPrompt="1"/>
          </p:nvPr>
        </p:nvSpPr>
        <p:spPr>
          <a:xfrm>
            <a:off x="20574412" y="15410538"/>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565116" y="8721738"/>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89179" y="3574758"/>
            <a:ext cx="8494548"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89179" y="3143870"/>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89179" y="10521359"/>
            <a:ext cx="8495540"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9179" y="10058401"/>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3" y="12427411"/>
            <a:ext cx="8482209"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3" y="12001154"/>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579388"/>
            <a:ext cx="8482209"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3143870"/>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8" y="314387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8" y="3574758"/>
            <a:ext cx="8485018"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8" y="10039671"/>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70766" y="10470559"/>
            <a:ext cx="8488163"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8" y="1497965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0766" y="15410538"/>
            <a:ext cx="8488163"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0"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1"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3"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58" name="TextBox 57"/>
          <p:cNvSpPr txBox="1"/>
          <p:nvPr userDrawn="1"/>
        </p:nvSpPr>
        <p:spPr>
          <a:xfrm>
            <a:off x="9625263" y="6256421"/>
            <a:ext cx="3344779" cy="276999"/>
          </a:xfrm>
          <a:prstGeom prst="rect">
            <a:avLst/>
          </a:prstGeom>
          <a:noFill/>
        </p:spPr>
        <p:txBody>
          <a:bodyPr wrap="square" rtlCol="0">
            <a:spAutoFit/>
          </a:bodyPr>
          <a:lstStyle/>
          <a:p>
            <a:endParaRPr lang="en-US" sz="1200"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502569"/>
            <a:ext cx="6285508"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6462" y="3071681"/>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4124" y="8702790"/>
            <a:ext cx="6286500"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6461" y="8290632"/>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97938"/>
            <a:ext cx="12950030"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8" y="3071681"/>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8" y="12724489"/>
            <a:ext cx="12950031"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2293601"/>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574412" y="3071681"/>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574412" y="3502569"/>
            <a:ext cx="6279386"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574412" y="8325763"/>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74412" y="8756651"/>
            <a:ext cx="6282531"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574412" y="1497965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74412" y="15410538"/>
            <a:ext cx="6282531" cy="448461"/>
          </a:xfrm>
          <a:prstGeom prst="rect">
            <a:avLst/>
          </a:prstGeom>
        </p:spPr>
        <p:txBody>
          <a:bodyPr wrap="square" lIns="130622" tIns="130622" rIns="130622" bIns="130622">
            <a:spAutoFit/>
          </a:bodyPr>
          <a:lstStyle>
            <a:lvl1pPr marL="195933" indent="-195933">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7"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68"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69"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0" name="TextBox 59"/>
          <p:cNvSpPr txBox="1"/>
          <p:nvPr userDrawn="1"/>
        </p:nvSpPr>
        <p:spPr>
          <a:xfrm>
            <a:off x="9625263" y="6256421"/>
            <a:ext cx="3344779" cy="276999"/>
          </a:xfrm>
          <a:prstGeom prst="rect">
            <a:avLst/>
          </a:prstGeom>
          <a:noFill/>
        </p:spPr>
        <p:txBody>
          <a:bodyPr wrap="square" rtlCol="0">
            <a:spAutoFit/>
          </a:bodyPr>
          <a:lstStyle/>
          <a:p>
            <a:endParaRPr lang="en-US" sz="1200"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 name="Rectangle 31"/>
          <p:cNvSpPr/>
          <p:nvPr userDrawn="1"/>
        </p:nvSpPr>
        <p:spPr>
          <a:xfrm rot="10800000">
            <a:off x="-1" y="18667295"/>
            <a:ext cx="27431999"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1" y="-6938"/>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1" y="2706614"/>
            <a:ext cx="27432000"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p:cNvSpPr/>
          <p:nvPr userDrawn="1"/>
        </p:nvSpPr>
        <p:spPr>
          <a:xfrm>
            <a:off x="561549" y="3139239"/>
            <a:ext cx="6301412" cy="1560195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p:cNvSpPr/>
          <p:nvPr userDrawn="1"/>
        </p:nvSpPr>
        <p:spPr>
          <a:xfrm>
            <a:off x="7235862" y="3139239"/>
            <a:ext cx="6301412" cy="1560195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userDrawn="1"/>
        </p:nvSpPr>
        <p:spPr>
          <a:xfrm>
            <a:off x="13910175" y="3139239"/>
            <a:ext cx="6301412" cy="1560195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userDrawn="1"/>
        </p:nvSpPr>
        <p:spPr>
          <a:xfrm>
            <a:off x="20584488" y="3139239"/>
            <a:ext cx="6301412" cy="1560195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4"/>
          <p:cNvSpPr txBox="1">
            <a:spLocks noChangeArrowheads="1"/>
          </p:cNvSpPr>
          <p:nvPr userDrawn="1"/>
        </p:nvSpPr>
        <p:spPr bwMode="auto">
          <a:xfrm>
            <a:off x="888208" y="18851230"/>
            <a:ext cx="1571625" cy="2165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grpSp>
        <p:nvGrpSpPr>
          <p:cNvPr id="10" name="Group 9"/>
          <p:cNvGrpSpPr>
            <a:grpSpLocks noChangeAspect="1"/>
          </p:cNvGrpSpPr>
          <p:nvPr userDrawn="1"/>
        </p:nvGrpSpPr>
        <p:grpSpPr>
          <a:xfrm>
            <a:off x="-6898576" y="1"/>
            <a:ext cx="6608534" cy="19202398"/>
            <a:chOff x="-11220549" y="-1"/>
            <a:chExt cx="11014225" cy="27432000"/>
          </a:xfrm>
        </p:grpSpPr>
        <p:sp>
          <p:nvSpPr>
            <p:cNvPr id="20" name="Rectangle 19"/>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42”x60”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21" name="Straight Connector 20"/>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2" name="Picture 21"/>
            <p:cNvPicPr>
              <a:picLocks noChangeAspect="1"/>
            </p:cNvPicPr>
            <p:nvPr userDrawn="1"/>
          </p:nvPicPr>
          <p:blipFill>
            <a:blip r:embed="rId3"/>
            <a:stretch>
              <a:fillRect/>
            </a:stretch>
          </p:blipFill>
          <p:spPr>
            <a:xfrm>
              <a:off x="-10736022" y="7070058"/>
              <a:ext cx="1597665" cy="1001614"/>
            </a:xfrm>
            <a:prstGeom prst="rect">
              <a:avLst/>
            </a:prstGeom>
          </p:spPr>
        </p:pic>
        <p:pic>
          <p:nvPicPr>
            <p:cNvPr id="23" name="Picture 22"/>
            <p:cNvPicPr>
              <a:picLocks noChangeAspect="1"/>
            </p:cNvPicPr>
            <p:nvPr userDrawn="1"/>
          </p:nvPicPr>
          <p:blipFill>
            <a:blip r:embed="rId4"/>
            <a:stretch>
              <a:fillRect/>
            </a:stretch>
          </p:blipFill>
          <p:spPr>
            <a:xfrm>
              <a:off x="-10736022" y="11080322"/>
              <a:ext cx="9986807" cy="877997"/>
            </a:xfrm>
            <a:prstGeom prst="rect">
              <a:avLst/>
            </a:prstGeom>
          </p:spPr>
        </p:pic>
        <p:grpSp>
          <p:nvGrpSpPr>
            <p:cNvPr id="24" name="Group 23"/>
            <p:cNvGrpSpPr/>
            <p:nvPr userDrawn="1"/>
          </p:nvGrpSpPr>
          <p:grpSpPr>
            <a:xfrm>
              <a:off x="-9844889" y="17817152"/>
              <a:ext cx="7631078" cy="1987438"/>
              <a:chOff x="-4516464" y="10195237"/>
              <a:chExt cx="3516822" cy="1095735"/>
            </a:xfrm>
          </p:grpSpPr>
          <p:grpSp>
            <p:nvGrpSpPr>
              <p:cNvPr id="33" name="Group 32"/>
              <p:cNvGrpSpPr/>
              <p:nvPr userDrawn="1"/>
            </p:nvGrpSpPr>
            <p:grpSpPr>
              <a:xfrm>
                <a:off x="-2783494" y="10195296"/>
                <a:ext cx="624373" cy="894737"/>
                <a:chOff x="-3958698" y="9877015"/>
                <a:chExt cx="779266" cy="1282147"/>
              </a:xfrm>
            </p:grpSpPr>
            <p:pic>
              <p:nvPicPr>
                <p:cNvPr id="42" name="Picture 41"/>
                <p:cNvPicPr>
                  <a:picLocks noChangeAspect="1"/>
                </p:cNvPicPr>
                <p:nvPr userDrawn="1"/>
              </p:nvPicPr>
              <p:blipFill>
                <a:blip r:embed="rId5"/>
                <a:stretch>
                  <a:fillRect/>
                </a:stretch>
              </p:blipFill>
              <p:spPr>
                <a:xfrm>
                  <a:off x="-3948160" y="9877015"/>
                  <a:ext cx="768728" cy="1090752"/>
                </a:xfrm>
                <a:prstGeom prst="rect">
                  <a:avLst/>
                </a:prstGeom>
              </p:spPr>
            </p:pic>
            <p:sp>
              <p:nvSpPr>
                <p:cNvPr id="43"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34" name="Group 33"/>
              <p:cNvGrpSpPr/>
              <p:nvPr userDrawn="1"/>
            </p:nvGrpSpPr>
            <p:grpSpPr>
              <a:xfrm>
                <a:off x="-2033159" y="10195237"/>
                <a:ext cx="1033517" cy="907666"/>
                <a:chOff x="-2921738" y="10010570"/>
                <a:chExt cx="1420279" cy="1247337"/>
              </a:xfrm>
            </p:grpSpPr>
            <p:pic>
              <p:nvPicPr>
                <p:cNvPr id="40" name="Picture 39"/>
                <p:cNvPicPr>
                  <a:picLocks noChangeAspect="1"/>
                </p:cNvPicPr>
                <p:nvPr userDrawn="1"/>
              </p:nvPicPr>
              <p:blipFill>
                <a:blip r:embed="rId5"/>
                <a:stretch>
                  <a:fillRect/>
                </a:stretch>
              </p:blipFill>
              <p:spPr>
                <a:xfrm>
                  <a:off x="-2921738" y="10010570"/>
                  <a:ext cx="1420279" cy="1029695"/>
                </a:xfrm>
                <a:prstGeom prst="rect">
                  <a:avLst/>
                </a:prstGeom>
              </p:spPr>
            </p:pic>
            <p:sp>
              <p:nvSpPr>
                <p:cNvPr id="41"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35" name="Picture 34"/>
              <p:cNvPicPr>
                <a:picLocks noChangeAspect="1"/>
              </p:cNvPicPr>
              <p:nvPr userDrawn="1"/>
            </p:nvPicPr>
            <p:blipFill>
              <a:blip r:embed="rId6"/>
              <a:stretch>
                <a:fillRect/>
              </a:stretch>
            </p:blipFill>
            <p:spPr>
              <a:xfrm>
                <a:off x="-4516464" y="10195268"/>
                <a:ext cx="1098742" cy="847761"/>
              </a:xfrm>
              <a:prstGeom prst="rect">
                <a:avLst/>
              </a:prstGeom>
            </p:spPr>
          </p:pic>
          <p:sp>
            <p:nvSpPr>
              <p:cNvPr id="36"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25" name="Group 24"/>
            <p:cNvGrpSpPr/>
            <p:nvPr userDrawn="1"/>
          </p:nvGrpSpPr>
          <p:grpSpPr>
            <a:xfrm>
              <a:off x="-9604626" y="22201806"/>
              <a:ext cx="7832478" cy="2027097"/>
              <a:chOff x="-4427461" y="12587745"/>
              <a:chExt cx="3609638" cy="1117601"/>
            </a:xfrm>
          </p:grpSpPr>
          <p:pic>
            <p:nvPicPr>
              <p:cNvPr id="27" name="Picture 26"/>
              <p:cNvPicPr/>
              <p:nvPr userDrawn="1"/>
            </p:nvPicPr>
            <p:blipFill>
              <a:blip r:embed="rId7"/>
              <a:stretch>
                <a:fillRect/>
              </a:stretch>
            </p:blipFill>
            <p:spPr>
              <a:xfrm>
                <a:off x="-4179101" y="12737786"/>
                <a:ext cx="1512652" cy="772700"/>
              </a:xfrm>
              <a:prstGeom prst="rect">
                <a:avLst/>
              </a:prstGeom>
            </p:spPr>
          </p:pic>
          <p:pic>
            <p:nvPicPr>
              <p:cNvPr id="28" name="Picture 27"/>
              <p:cNvPicPr/>
              <p:nvPr userDrawn="1"/>
            </p:nvPicPr>
            <p:blipFill>
              <a:blip r:embed="rId8"/>
              <a:stretch>
                <a:fillRect/>
              </a:stretch>
            </p:blipFill>
            <p:spPr>
              <a:xfrm>
                <a:off x="-2596264" y="12737785"/>
                <a:ext cx="1512652" cy="772700"/>
              </a:xfrm>
              <a:prstGeom prst="rect">
                <a:avLst/>
              </a:prstGeom>
            </p:spPr>
          </p:pic>
          <p:sp>
            <p:nvSpPr>
              <p:cNvPr id="29"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30"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11" name="Group 10"/>
          <p:cNvGrpSpPr>
            <a:grpSpLocks noChangeAspect="1"/>
          </p:cNvGrpSpPr>
          <p:nvPr userDrawn="1"/>
        </p:nvGrpSpPr>
        <p:grpSpPr>
          <a:xfrm>
            <a:off x="27697816" y="11215"/>
            <a:ext cx="6632760" cy="19191183"/>
            <a:chOff x="36782324" y="0"/>
            <a:chExt cx="11062139" cy="27432000"/>
          </a:xfrm>
        </p:grpSpPr>
        <p:sp>
          <p:nvSpPr>
            <p:cNvPr id="12" name="Rectangle 11"/>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13" name="Picture 12"/>
            <p:cNvPicPr/>
            <p:nvPr userDrawn="1"/>
          </p:nvPicPr>
          <p:blipFill>
            <a:blip r:embed="rId9"/>
            <a:stretch>
              <a:fillRect/>
            </a:stretch>
          </p:blipFill>
          <p:spPr>
            <a:xfrm>
              <a:off x="39540164" y="3399421"/>
              <a:ext cx="5586150" cy="1716939"/>
            </a:xfrm>
            <a:prstGeom prst="rect">
              <a:avLst/>
            </a:prstGeom>
          </p:spPr>
        </p:pic>
        <p:pic>
          <p:nvPicPr>
            <p:cNvPr id="14" name="Picture 13"/>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15" name="Picture 14"/>
            <p:cNvPicPr/>
            <p:nvPr userDrawn="1"/>
          </p:nvPicPr>
          <p:blipFill>
            <a:blip r:embed="rId11"/>
            <a:stretch>
              <a:fillRect/>
            </a:stretch>
          </p:blipFill>
          <p:spPr>
            <a:xfrm>
              <a:off x="37524683" y="10986709"/>
              <a:ext cx="1482265" cy="825421"/>
            </a:xfrm>
            <a:prstGeom prst="rect">
              <a:avLst/>
            </a:prstGeom>
          </p:spPr>
        </p:pic>
        <p:grpSp>
          <p:nvGrpSpPr>
            <p:cNvPr id="16" name="Group 15"/>
            <p:cNvGrpSpPr/>
            <p:nvPr userDrawn="1"/>
          </p:nvGrpSpPr>
          <p:grpSpPr>
            <a:xfrm>
              <a:off x="37163426" y="23152352"/>
              <a:ext cx="10354213" cy="1052915"/>
              <a:chOff x="31687960" y="29635357"/>
              <a:chExt cx="9771399" cy="1090622"/>
            </a:xfrm>
          </p:grpSpPr>
          <p:sp>
            <p:nvSpPr>
              <p:cNvPr id="17" name="Rounded Rectangle 16"/>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18" name="Picture 17"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9"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1" name="Rectangle 30"/>
          <p:cNvSpPr/>
          <p:nvPr userDrawn="1"/>
        </p:nvSpPr>
        <p:spPr>
          <a:xfrm rot="10800000">
            <a:off x="-1" y="18654489"/>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1" y="10250"/>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1" y="2669537"/>
            <a:ext cx="27432000"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userDrawn="1"/>
        </p:nvSpPr>
        <p:spPr>
          <a:xfrm>
            <a:off x="584473" y="3177540"/>
            <a:ext cx="8517410" cy="15569248"/>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userDrawn="1"/>
        </p:nvSpPr>
        <p:spPr>
          <a:xfrm>
            <a:off x="9479937" y="3177540"/>
            <a:ext cx="8490857" cy="15569248"/>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userDrawn="1"/>
        </p:nvSpPr>
        <p:spPr>
          <a:xfrm>
            <a:off x="18348847" y="3177540"/>
            <a:ext cx="8490857" cy="15569248"/>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4"/>
          <p:cNvSpPr txBox="1">
            <a:spLocks noChangeArrowheads="1"/>
          </p:cNvSpPr>
          <p:nvPr userDrawn="1"/>
        </p:nvSpPr>
        <p:spPr bwMode="auto">
          <a:xfrm>
            <a:off x="888208" y="18851230"/>
            <a:ext cx="1571625" cy="2165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grpSp>
        <p:nvGrpSpPr>
          <p:cNvPr id="48" name="Group 47"/>
          <p:cNvGrpSpPr>
            <a:grpSpLocks noChangeAspect="1"/>
          </p:cNvGrpSpPr>
          <p:nvPr userDrawn="1"/>
        </p:nvGrpSpPr>
        <p:grpSpPr>
          <a:xfrm>
            <a:off x="-6898576" y="1"/>
            <a:ext cx="6608534" cy="19202398"/>
            <a:chOff x="-11220549" y="-1"/>
            <a:chExt cx="11014225" cy="27432000"/>
          </a:xfrm>
        </p:grpSpPr>
        <p:sp>
          <p:nvSpPr>
            <p:cNvPr id="58" name="Rectangle 57"/>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42”x60”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59" name="Straight Connector 58"/>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60" name="Picture 59"/>
            <p:cNvPicPr>
              <a:picLocks noChangeAspect="1"/>
            </p:cNvPicPr>
            <p:nvPr userDrawn="1"/>
          </p:nvPicPr>
          <p:blipFill>
            <a:blip r:embed="rId3"/>
            <a:stretch>
              <a:fillRect/>
            </a:stretch>
          </p:blipFill>
          <p:spPr>
            <a:xfrm>
              <a:off x="-10736022" y="7070058"/>
              <a:ext cx="1597665" cy="1001614"/>
            </a:xfrm>
            <a:prstGeom prst="rect">
              <a:avLst/>
            </a:prstGeom>
          </p:spPr>
        </p:pic>
        <p:pic>
          <p:nvPicPr>
            <p:cNvPr id="61" name="Picture 60"/>
            <p:cNvPicPr>
              <a:picLocks noChangeAspect="1"/>
            </p:cNvPicPr>
            <p:nvPr userDrawn="1"/>
          </p:nvPicPr>
          <p:blipFill>
            <a:blip r:embed="rId4"/>
            <a:stretch>
              <a:fillRect/>
            </a:stretch>
          </p:blipFill>
          <p:spPr>
            <a:xfrm>
              <a:off x="-10736022" y="11080322"/>
              <a:ext cx="9986807" cy="877997"/>
            </a:xfrm>
            <a:prstGeom prst="rect">
              <a:avLst/>
            </a:prstGeom>
          </p:spPr>
        </p:pic>
        <p:grpSp>
          <p:nvGrpSpPr>
            <p:cNvPr id="62" name="Group 61"/>
            <p:cNvGrpSpPr/>
            <p:nvPr userDrawn="1"/>
          </p:nvGrpSpPr>
          <p:grpSpPr>
            <a:xfrm>
              <a:off x="-9844889" y="17817152"/>
              <a:ext cx="7631078" cy="1987438"/>
              <a:chOff x="-4516464" y="10195237"/>
              <a:chExt cx="3516822" cy="1095735"/>
            </a:xfrm>
          </p:grpSpPr>
          <p:grpSp>
            <p:nvGrpSpPr>
              <p:cNvPr id="68" name="Group 67"/>
              <p:cNvGrpSpPr/>
              <p:nvPr userDrawn="1"/>
            </p:nvGrpSpPr>
            <p:grpSpPr>
              <a:xfrm>
                <a:off x="-2783494" y="10195296"/>
                <a:ext cx="624373" cy="894737"/>
                <a:chOff x="-3958698" y="9877015"/>
                <a:chExt cx="779266" cy="1282147"/>
              </a:xfrm>
            </p:grpSpPr>
            <p:pic>
              <p:nvPicPr>
                <p:cNvPr id="74" name="Picture 73"/>
                <p:cNvPicPr>
                  <a:picLocks noChangeAspect="1"/>
                </p:cNvPicPr>
                <p:nvPr userDrawn="1"/>
              </p:nvPicPr>
              <p:blipFill>
                <a:blip r:embed="rId5"/>
                <a:stretch>
                  <a:fillRect/>
                </a:stretch>
              </p:blipFill>
              <p:spPr>
                <a:xfrm>
                  <a:off x="-3948160" y="9877015"/>
                  <a:ext cx="768728" cy="1090752"/>
                </a:xfrm>
                <a:prstGeom prst="rect">
                  <a:avLst/>
                </a:prstGeom>
              </p:spPr>
            </p:pic>
            <p:sp>
              <p:nvSpPr>
                <p:cNvPr id="7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69" name="Group 68"/>
              <p:cNvGrpSpPr/>
              <p:nvPr userDrawn="1"/>
            </p:nvGrpSpPr>
            <p:grpSpPr>
              <a:xfrm>
                <a:off x="-2033159" y="10195237"/>
                <a:ext cx="1033517" cy="907666"/>
                <a:chOff x="-2921738" y="10010570"/>
                <a:chExt cx="1420279" cy="1247337"/>
              </a:xfrm>
            </p:grpSpPr>
            <p:pic>
              <p:nvPicPr>
                <p:cNvPr id="72" name="Picture 71"/>
                <p:cNvPicPr>
                  <a:picLocks noChangeAspect="1"/>
                </p:cNvPicPr>
                <p:nvPr userDrawn="1"/>
              </p:nvPicPr>
              <p:blipFill>
                <a:blip r:embed="rId5"/>
                <a:stretch>
                  <a:fillRect/>
                </a:stretch>
              </p:blipFill>
              <p:spPr>
                <a:xfrm>
                  <a:off x="-2921738" y="10010570"/>
                  <a:ext cx="1420279" cy="1029695"/>
                </a:xfrm>
                <a:prstGeom prst="rect">
                  <a:avLst/>
                </a:prstGeom>
              </p:spPr>
            </p:pic>
            <p:sp>
              <p:nvSpPr>
                <p:cNvPr id="7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70" name="Picture 69"/>
              <p:cNvPicPr>
                <a:picLocks noChangeAspect="1"/>
              </p:cNvPicPr>
              <p:nvPr userDrawn="1"/>
            </p:nvPicPr>
            <p:blipFill>
              <a:blip r:embed="rId6"/>
              <a:stretch>
                <a:fillRect/>
              </a:stretch>
            </p:blipFill>
            <p:spPr>
              <a:xfrm>
                <a:off x="-4516464" y="10195268"/>
                <a:ext cx="1098742" cy="847761"/>
              </a:xfrm>
              <a:prstGeom prst="rect">
                <a:avLst/>
              </a:prstGeom>
            </p:spPr>
          </p:pic>
          <p:sp>
            <p:nvSpPr>
              <p:cNvPr id="7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63" name="Group 62"/>
            <p:cNvGrpSpPr/>
            <p:nvPr userDrawn="1"/>
          </p:nvGrpSpPr>
          <p:grpSpPr>
            <a:xfrm>
              <a:off x="-9604626" y="22201806"/>
              <a:ext cx="7832478" cy="2027097"/>
              <a:chOff x="-4427461" y="12587745"/>
              <a:chExt cx="3609638" cy="1117601"/>
            </a:xfrm>
          </p:grpSpPr>
          <p:pic>
            <p:nvPicPr>
              <p:cNvPr id="64" name="Picture 63"/>
              <p:cNvPicPr/>
              <p:nvPr userDrawn="1"/>
            </p:nvPicPr>
            <p:blipFill>
              <a:blip r:embed="rId7"/>
              <a:stretch>
                <a:fillRect/>
              </a:stretch>
            </p:blipFill>
            <p:spPr>
              <a:xfrm>
                <a:off x="-4179101" y="12737786"/>
                <a:ext cx="1512652" cy="772700"/>
              </a:xfrm>
              <a:prstGeom prst="rect">
                <a:avLst/>
              </a:prstGeom>
            </p:spPr>
          </p:pic>
          <p:pic>
            <p:nvPicPr>
              <p:cNvPr id="65" name="Picture 64"/>
              <p:cNvPicPr/>
              <p:nvPr userDrawn="1"/>
            </p:nvPicPr>
            <p:blipFill>
              <a:blip r:embed="rId8"/>
              <a:stretch>
                <a:fillRect/>
              </a:stretch>
            </p:blipFill>
            <p:spPr>
              <a:xfrm>
                <a:off x="-2596264" y="12737785"/>
                <a:ext cx="1512652" cy="772700"/>
              </a:xfrm>
              <a:prstGeom prst="rect">
                <a:avLst/>
              </a:prstGeom>
            </p:spPr>
          </p:pic>
          <p:sp>
            <p:nvSpPr>
              <p:cNvPr id="66"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67"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49" name="Group 48"/>
          <p:cNvGrpSpPr>
            <a:grpSpLocks noChangeAspect="1"/>
          </p:cNvGrpSpPr>
          <p:nvPr userDrawn="1"/>
        </p:nvGrpSpPr>
        <p:grpSpPr>
          <a:xfrm>
            <a:off x="27697816" y="11215"/>
            <a:ext cx="6632760" cy="19191183"/>
            <a:chOff x="36782324" y="0"/>
            <a:chExt cx="11062139" cy="27432000"/>
          </a:xfrm>
        </p:grpSpPr>
        <p:sp>
          <p:nvSpPr>
            <p:cNvPr id="50" name="Rectangle 49"/>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51" name="Picture 50"/>
            <p:cNvPicPr/>
            <p:nvPr userDrawn="1"/>
          </p:nvPicPr>
          <p:blipFill>
            <a:blip r:embed="rId9"/>
            <a:stretch>
              <a:fillRect/>
            </a:stretch>
          </p:blipFill>
          <p:spPr>
            <a:xfrm>
              <a:off x="39540164" y="3399421"/>
              <a:ext cx="5586150" cy="1716939"/>
            </a:xfrm>
            <a:prstGeom prst="rect">
              <a:avLst/>
            </a:prstGeom>
          </p:spPr>
        </p:pic>
        <p:pic>
          <p:nvPicPr>
            <p:cNvPr id="52" name="Picture 51"/>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53" name="Picture 52"/>
            <p:cNvPicPr/>
            <p:nvPr userDrawn="1"/>
          </p:nvPicPr>
          <p:blipFill>
            <a:blip r:embed="rId11"/>
            <a:stretch>
              <a:fillRect/>
            </a:stretch>
          </p:blipFill>
          <p:spPr>
            <a:xfrm>
              <a:off x="37524683" y="10986709"/>
              <a:ext cx="1482265" cy="825421"/>
            </a:xfrm>
            <a:prstGeom prst="rect">
              <a:avLst/>
            </a:prstGeom>
          </p:spPr>
        </p:pic>
        <p:grpSp>
          <p:nvGrpSpPr>
            <p:cNvPr id="54" name="Group 53"/>
            <p:cNvGrpSpPr/>
            <p:nvPr userDrawn="1"/>
          </p:nvGrpSpPr>
          <p:grpSpPr>
            <a:xfrm>
              <a:off x="37163426" y="23152352"/>
              <a:ext cx="10354213" cy="1052915"/>
              <a:chOff x="31687960" y="29635357"/>
              <a:chExt cx="9771399" cy="1090622"/>
            </a:xfrm>
          </p:grpSpPr>
          <p:sp>
            <p:nvSpPr>
              <p:cNvPr id="55" name="Rounded Rectangle 54"/>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56" name="Picture 55"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57"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34"/>
          <p:cNvSpPr/>
          <p:nvPr userDrawn="1"/>
        </p:nvSpPr>
        <p:spPr>
          <a:xfrm rot="10800000">
            <a:off x="-1" y="18669000"/>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4"/>
          <p:cNvSpPr txBox="1">
            <a:spLocks noChangeArrowheads="1"/>
          </p:cNvSpPr>
          <p:nvPr/>
        </p:nvSpPr>
        <p:spPr bwMode="auto">
          <a:xfrm>
            <a:off x="888208" y="18779171"/>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34" name="Rectangle 33"/>
          <p:cNvSpPr/>
          <p:nvPr userDrawn="1"/>
        </p:nvSpPr>
        <p:spPr>
          <a:xfrm>
            <a:off x="-1" y="10250"/>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1" y="2604223"/>
            <a:ext cx="27432000"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userDrawn="1"/>
        </p:nvSpPr>
        <p:spPr>
          <a:xfrm>
            <a:off x="584473" y="3063240"/>
            <a:ext cx="6273527" cy="1560576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p:cNvSpPr/>
          <p:nvPr userDrawn="1"/>
        </p:nvSpPr>
        <p:spPr>
          <a:xfrm>
            <a:off x="20586973" y="3063240"/>
            <a:ext cx="6273527" cy="1560576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p:cNvSpPr/>
          <p:nvPr userDrawn="1"/>
        </p:nvSpPr>
        <p:spPr>
          <a:xfrm>
            <a:off x="7216277" y="3063240"/>
            <a:ext cx="13012420" cy="15605760"/>
          </a:xfrm>
          <a:prstGeom prst="roundRect">
            <a:avLst>
              <a:gd name="adj" fmla="val 877"/>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userDrawn="1"/>
        </p:nvGrpSpPr>
        <p:grpSpPr>
          <a:xfrm>
            <a:off x="-6898576" y="1"/>
            <a:ext cx="6608534" cy="19202398"/>
            <a:chOff x="-11220549" y="-1"/>
            <a:chExt cx="11014225" cy="27432000"/>
          </a:xfrm>
        </p:grpSpPr>
        <p:sp>
          <p:nvSpPr>
            <p:cNvPr id="20" name="Rectangle 19"/>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42”x60”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21" name="Straight Connector 20"/>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2" name="Picture 21"/>
            <p:cNvPicPr>
              <a:picLocks noChangeAspect="1"/>
            </p:cNvPicPr>
            <p:nvPr userDrawn="1"/>
          </p:nvPicPr>
          <p:blipFill>
            <a:blip r:embed="rId3"/>
            <a:stretch>
              <a:fillRect/>
            </a:stretch>
          </p:blipFill>
          <p:spPr>
            <a:xfrm>
              <a:off x="-10736022" y="7070058"/>
              <a:ext cx="1597665" cy="1001614"/>
            </a:xfrm>
            <a:prstGeom prst="rect">
              <a:avLst/>
            </a:prstGeom>
          </p:spPr>
        </p:pic>
        <p:pic>
          <p:nvPicPr>
            <p:cNvPr id="23" name="Picture 22"/>
            <p:cNvPicPr>
              <a:picLocks noChangeAspect="1"/>
            </p:cNvPicPr>
            <p:nvPr userDrawn="1"/>
          </p:nvPicPr>
          <p:blipFill>
            <a:blip r:embed="rId4"/>
            <a:stretch>
              <a:fillRect/>
            </a:stretch>
          </p:blipFill>
          <p:spPr>
            <a:xfrm>
              <a:off x="-10736022" y="11080322"/>
              <a:ext cx="9986807" cy="877997"/>
            </a:xfrm>
            <a:prstGeom prst="rect">
              <a:avLst/>
            </a:prstGeom>
          </p:spPr>
        </p:pic>
        <p:grpSp>
          <p:nvGrpSpPr>
            <p:cNvPr id="24" name="Group 23"/>
            <p:cNvGrpSpPr/>
            <p:nvPr userDrawn="1"/>
          </p:nvGrpSpPr>
          <p:grpSpPr>
            <a:xfrm>
              <a:off x="-9844889" y="17817152"/>
              <a:ext cx="7631078" cy="1987438"/>
              <a:chOff x="-4516464" y="10195237"/>
              <a:chExt cx="3516822" cy="1095735"/>
            </a:xfrm>
          </p:grpSpPr>
          <p:grpSp>
            <p:nvGrpSpPr>
              <p:cNvPr id="30" name="Group 29"/>
              <p:cNvGrpSpPr/>
              <p:nvPr userDrawn="1"/>
            </p:nvGrpSpPr>
            <p:grpSpPr>
              <a:xfrm>
                <a:off x="-2783494" y="10195296"/>
                <a:ext cx="624373" cy="894737"/>
                <a:chOff x="-3958698" y="9877015"/>
                <a:chExt cx="779266" cy="1282147"/>
              </a:xfrm>
            </p:grpSpPr>
            <p:pic>
              <p:nvPicPr>
                <p:cNvPr id="42" name="Picture 41"/>
                <p:cNvPicPr>
                  <a:picLocks noChangeAspect="1"/>
                </p:cNvPicPr>
                <p:nvPr userDrawn="1"/>
              </p:nvPicPr>
              <p:blipFill>
                <a:blip r:embed="rId5"/>
                <a:stretch>
                  <a:fillRect/>
                </a:stretch>
              </p:blipFill>
              <p:spPr>
                <a:xfrm>
                  <a:off x="-3948160" y="9877015"/>
                  <a:ext cx="768728" cy="1090752"/>
                </a:xfrm>
                <a:prstGeom prst="rect">
                  <a:avLst/>
                </a:prstGeom>
              </p:spPr>
            </p:pic>
            <p:sp>
              <p:nvSpPr>
                <p:cNvPr id="43"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31" name="Group 30"/>
              <p:cNvGrpSpPr/>
              <p:nvPr userDrawn="1"/>
            </p:nvGrpSpPr>
            <p:grpSpPr>
              <a:xfrm>
                <a:off x="-2033159" y="10195237"/>
                <a:ext cx="1033517" cy="907666"/>
                <a:chOff x="-2921738" y="10010570"/>
                <a:chExt cx="1420279" cy="1247337"/>
              </a:xfrm>
            </p:grpSpPr>
            <p:pic>
              <p:nvPicPr>
                <p:cNvPr id="40" name="Picture 39"/>
                <p:cNvPicPr>
                  <a:picLocks noChangeAspect="1"/>
                </p:cNvPicPr>
                <p:nvPr userDrawn="1"/>
              </p:nvPicPr>
              <p:blipFill>
                <a:blip r:embed="rId5"/>
                <a:stretch>
                  <a:fillRect/>
                </a:stretch>
              </p:blipFill>
              <p:spPr>
                <a:xfrm>
                  <a:off x="-2921738" y="10010570"/>
                  <a:ext cx="1420279" cy="1029695"/>
                </a:xfrm>
                <a:prstGeom prst="rect">
                  <a:avLst/>
                </a:prstGeom>
              </p:spPr>
            </p:pic>
            <p:sp>
              <p:nvSpPr>
                <p:cNvPr id="41"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32" name="Picture 31"/>
              <p:cNvPicPr>
                <a:picLocks noChangeAspect="1"/>
              </p:cNvPicPr>
              <p:nvPr userDrawn="1"/>
            </p:nvPicPr>
            <p:blipFill>
              <a:blip r:embed="rId6"/>
              <a:stretch>
                <a:fillRect/>
              </a:stretch>
            </p:blipFill>
            <p:spPr>
              <a:xfrm>
                <a:off x="-4516464" y="10195268"/>
                <a:ext cx="1098742" cy="847761"/>
              </a:xfrm>
              <a:prstGeom prst="rect">
                <a:avLst/>
              </a:prstGeom>
            </p:spPr>
          </p:pic>
          <p:sp>
            <p:nvSpPr>
              <p:cNvPr id="33"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25" name="Group 24"/>
            <p:cNvGrpSpPr/>
            <p:nvPr userDrawn="1"/>
          </p:nvGrpSpPr>
          <p:grpSpPr>
            <a:xfrm>
              <a:off x="-9604626" y="22201806"/>
              <a:ext cx="7832478" cy="2027097"/>
              <a:chOff x="-4427461" y="12587745"/>
              <a:chExt cx="3609638" cy="1117601"/>
            </a:xfrm>
          </p:grpSpPr>
          <p:pic>
            <p:nvPicPr>
              <p:cNvPr id="26" name="Picture 25"/>
              <p:cNvPicPr/>
              <p:nvPr userDrawn="1"/>
            </p:nvPicPr>
            <p:blipFill>
              <a:blip r:embed="rId7"/>
              <a:stretch>
                <a:fillRect/>
              </a:stretch>
            </p:blipFill>
            <p:spPr>
              <a:xfrm>
                <a:off x="-4179101" y="12737786"/>
                <a:ext cx="1512652" cy="772700"/>
              </a:xfrm>
              <a:prstGeom prst="rect">
                <a:avLst/>
              </a:prstGeom>
            </p:spPr>
          </p:pic>
          <p:pic>
            <p:nvPicPr>
              <p:cNvPr id="27" name="Picture 26"/>
              <p:cNvPicPr/>
              <p:nvPr userDrawn="1"/>
            </p:nvPicPr>
            <p:blipFill>
              <a:blip r:embed="rId8"/>
              <a:stretch>
                <a:fillRect/>
              </a:stretch>
            </p:blipFill>
            <p:spPr>
              <a:xfrm>
                <a:off x="-2596264" y="12737785"/>
                <a:ext cx="1512652" cy="772700"/>
              </a:xfrm>
              <a:prstGeom prst="rect">
                <a:avLst/>
              </a:prstGeom>
            </p:spPr>
          </p:pic>
          <p:sp>
            <p:nvSpPr>
              <p:cNvPr id="28"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29"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11" name="Group 10"/>
          <p:cNvGrpSpPr>
            <a:grpSpLocks noChangeAspect="1"/>
          </p:cNvGrpSpPr>
          <p:nvPr userDrawn="1"/>
        </p:nvGrpSpPr>
        <p:grpSpPr>
          <a:xfrm>
            <a:off x="27697816" y="11215"/>
            <a:ext cx="6632760" cy="19191183"/>
            <a:chOff x="36782324" y="0"/>
            <a:chExt cx="11062139" cy="27432000"/>
          </a:xfrm>
        </p:grpSpPr>
        <p:sp>
          <p:nvSpPr>
            <p:cNvPr id="12" name="Rectangle 11"/>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13" name="Picture 12"/>
            <p:cNvPicPr/>
            <p:nvPr userDrawn="1"/>
          </p:nvPicPr>
          <p:blipFill>
            <a:blip r:embed="rId9"/>
            <a:stretch>
              <a:fillRect/>
            </a:stretch>
          </p:blipFill>
          <p:spPr>
            <a:xfrm>
              <a:off x="39540164" y="3399421"/>
              <a:ext cx="5586150" cy="1716939"/>
            </a:xfrm>
            <a:prstGeom prst="rect">
              <a:avLst/>
            </a:prstGeom>
          </p:spPr>
        </p:pic>
        <p:pic>
          <p:nvPicPr>
            <p:cNvPr id="14" name="Picture 13"/>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15" name="Picture 14"/>
            <p:cNvPicPr/>
            <p:nvPr userDrawn="1"/>
          </p:nvPicPr>
          <p:blipFill>
            <a:blip r:embed="rId11"/>
            <a:stretch>
              <a:fillRect/>
            </a:stretch>
          </p:blipFill>
          <p:spPr>
            <a:xfrm>
              <a:off x="37524683" y="10986709"/>
              <a:ext cx="1482265" cy="825421"/>
            </a:xfrm>
            <a:prstGeom prst="rect">
              <a:avLst/>
            </a:prstGeom>
          </p:spPr>
        </p:pic>
        <p:grpSp>
          <p:nvGrpSpPr>
            <p:cNvPr id="16" name="Group 15"/>
            <p:cNvGrpSpPr/>
            <p:nvPr userDrawn="1"/>
          </p:nvGrpSpPr>
          <p:grpSpPr>
            <a:xfrm>
              <a:off x="37163426" y="23152352"/>
              <a:ext cx="10354213" cy="1052915"/>
              <a:chOff x="31687960" y="29635357"/>
              <a:chExt cx="9771399" cy="1090622"/>
            </a:xfrm>
          </p:grpSpPr>
          <p:sp>
            <p:nvSpPr>
              <p:cNvPr id="17" name="Rounded Rectangle 16"/>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18" name="Picture 17"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9"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 Placeholder 89"/>
          <p:cNvSpPr>
            <a:spLocks noGrp="1"/>
          </p:cNvSpPr>
          <p:nvPr>
            <p:ph type="body" sz="quarter" idx="10"/>
          </p:nvPr>
        </p:nvSpPr>
        <p:spPr>
          <a:xfrm>
            <a:off x="625698" y="3540816"/>
            <a:ext cx="6285508" cy="5495997"/>
          </a:xfrm>
        </p:spPr>
        <p:txBody>
          <a:bodyPr/>
          <a:lstStyle/>
          <a:p>
            <a:r>
              <a:rPr lang="en-US" sz="2000" dirty="0"/>
              <a:t>	The mannose-6-phosphate/insulin-like growth factor 2 receptor (M6P/IGF2R), a recombinant triplet protein receptor for studies involving receptor dimerization, plays a pivotal role in mediating cellular growth. This receptor is comprised of fifteen similar units that fold into five triplet subunits.  The goal of this experiment is to investigate how to make the 1-3MH protein more stable at the DNA level and generate a larger yield from DNA extractions for more effective transfections.  This was accomplished by minorly changing the protocols for the DNA purification.  Instead of using a standard column DNA purification kit, a crude DNA purification was done instead.  This increased the DNA yield from less than 1 </a:t>
            </a:r>
            <a:r>
              <a:rPr lang="el-GR" sz="2000" dirty="0"/>
              <a:t>μ</a:t>
            </a:r>
            <a:r>
              <a:rPr lang="en-US" sz="2000" dirty="0"/>
              <a:t>g/</a:t>
            </a:r>
            <a:r>
              <a:rPr lang="el-GR" sz="2000" dirty="0"/>
              <a:t>μ</a:t>
            </a:r>
            <a:r>
              <a:rPr lang="en-US" sz="2000" dirty="0"/>
              <a:t>L to approximately 4-5</a:t>
            </a:r>
            <a:r>
              <a:rPr lang="el-GR" sz="2000" dirty="0"/>
              <a:t> μ</a:t>
            </a:r>
            <a:r>
              <a:rPr lang="en-US" sz="2000" dirty="0"/>
              <a:t>g/</a:t>
            </a:r>
            <a:r>
              <a:rPr lang="el-GR" sz="2000" dirty="0"/>
              <a:t>μ</a:t>
            </a:r>
            <a:r>
              <a:rPr lang="en-US" sz="2000" dirty="0"/>
              <a:t>L.  Western blot analysis ultimately showed that the increase in DNA concentration prior to transfection did not improve the expression of protein. </a:t>
            </a:r>
            <a:endParaRPr lang="en-US" sz="3600" dirty="0"/>
          </a:p>
        </p:txBody>
      </p:sp>
      <p:sp>
        <p:nvSpPr>
          <p:cNvPr id="91" name="Text Placeholder 90"/>
          <p:cNvSpPr>
            <a:spLocks noGrp="1"/>
          </p:cNvSpPr>
          <p:nvPr>
            <p:ph type="body" sz="quarter" idx="11"/>
          </p:nvPr>
        </p:nvSpPr>
        <p:spPr>
          <a:xfrm>
            <a:off x="571738" y="3006122"/>
            <a:ext cx="6280547" cy="597961"/>
          </a:xfrm>
        </p:spPr>
        <p:txBody>
          <a:bodyPr/>
          <a:lstStyle/>
          <a:p>
            <a:r>
              <a:rPr lang="en-US" sz="3200" dirty="0">
                <a:solidFill>
                  <a:srgbClr val="FF0000"/>
                </a:solidFill>
                <a:cs typeface="Times New Roman" panose="02020603050405020304" pitchFamily="18" charset="0"/>
              </a:rPr>
              <a:t>Abstract</a:t>
            </a:r>
          </a:p>
        </p:txBody>
      </p:sp>
      <p:sp>
        <p:nvSpPr>
          <p:cNvPr id="92" name="Text Placeholder 91"/>
          <p:cNvSpPr>
            <a:spLocks noGrp="1"/>
          </p:cNvSpPr>
          <p:nvPr>
            <p:ph type="body" sz="quarter" idx="19"/>
          </p:nvPr>
        </p:nvSpPr>
        <p:spPr>
          <a:xfrm>
            <a:off x="635952" y="9161400"/>
            <a:ext cx="6286500" cy="9635592"/>
          </a:xfrm>
        </p:spPr>
        <p:txBody>
          <a:bodyPr/>
          <a:lstStyle/>
          <a:p>
            <a:r>
              <a:rPr lang="en-US" sz="2000" dirty="0"/>
              <a:t>	</a:t>
            </a:r>
            <a:r>
              <a:rPr lang="en-US" sz="2100" dirty="0"/>
              <a:t>The mannose-6-phosphate/insulin like growth factor 2 receptor (M6P/IGF2R) is a receptor that plays a pivotal role in mediating cellular growth, lysosomal activation, and tumor suppression.  This receptor binds proteins that contain mannose-6-phosphate (M6P) as well as insulin like growth factor 2 (IGF2). The M6P/IGF2 receptor is made up of fifteen different binding domains that are responsible for most of the binding functions in the receptor.  Structural studies have shown that these fifteen domains likely form triplet subdomains. We have shown that each triplet can form a dimer with another triplet. However, depending on which two triplets are interacting, you will have different strengths of association. We have synthesized all of these triplet domains with the FLAG (F) tag added for purification and isolation purposes.  To be able to study the triplets’ association for each other, we needed to have a separate tag to tell the two molecules apart in their dimerized form.  For this, we generated the </a:t>
            </a:r>
            <a:r>
              <a:rPr lang="en-US" sz="2100" dirty="0" err="1"/>
              <a:t>Myc</a:t>
            </a:r>
            <a:r>
              <a:rPr lang="en-US" sz="2100" dirty="0"/>
              <a:t>-Histidine (MH) tag. However, The 1-3MH protein tagged triplet was flawed.  The problem seems to be at a DNA level, and the transfected mammalian cells only express a small amount of protein for a brief amount of time. The aim of this project is to investigate how to make the 1-3MH protein more stable at the DNA level and generate a larger yield.  This in turn may lead to a transfection with more abundant protein expression.</a:t>
            </a:r>
          </a:p>
        </p:txBody>
      </p:sp>
      <p:sp>
        <p:nvSpPr>
          <p:cNvPr id="93" name="Text Placeholder 92"/>
          <p:cNvSpPr>
            <a:spLocks noGrp="1"/>
          </p:cNvSpPr>
          <p:nvPr>
            <p:ph type="body" sz="quarter" idx="20"/>
          </p:nvPr>
        </p:nvSpPr>
        <p:spPr>
          <a:xfrm>
            <a:off x="635952" y="8717776"/>
            <a:ext cx="6281539" cy="597961"/>
          </a:xfrm>
        </p:spPr>
        <p:txBody>
          <a:bodyPr/>
          <a:lstStyle/>
          <a:p>
            <a:r>
              <a:rPr lang="en-US" sz="3200" dirty="0">
                <a:solidFill>
                  <a:srgbClr val="FF0000"/>
                </a:solidFill>
              </a:rPr>
              <a:t>Introduction</a:t>
            </a:r>
          </a:p>
        </p:txBody>
      </p:sp>
      <p:sp>
        <p:nvSpPr>
          <p:cNvPr id="94" name="Text Placeholder 93"/>
          <p:cNvSpPr>
            <a:spLocks noGrp="1"/>
          </p:cNvSpPr>
          <p:nvPr>
            <p:ph type="body" sz="quarter" idx="21"/>
          </p:nvPr>
        </p:nvSpPr>
        <p:spPr>
          <a:xfrm>
            <a:off x="7241977" y="3497938"/>
            <a:ext cx="12950030" cy="4418779"/>
          </a:xfrm>
        </p:spPr>
        <p:txBody>
          <a:bodyPr/>
          <a:lstStyle/>
          <a:p>
            <a:r>
              <a:rPr lang="en-US" sz="1800" b="1" dirty="0"/>
              <a:t>DNA Purification</a:t>
            </a:r>
          </a:p>
          <a:p>
            <a:r>
              <a:rPr lang="en-US" sz="1800" i="1" dirty="0"/>
              <a:t>	</a:t>
            </a:r>
            <a:r>
              <a:rPr lang="en-US" sz="1800" dirty="0"/>
              <a:t>A flask of LB-amp was inoculated with </a:t>
            </a:r>
            <a:r>
              <a:rPr lang="en-US" sz="1800" i="1" dirty="0"/>
              <a:t>E. coli. </a:t>
            </a:r>
            <a:r>
              <a:rPr lang="en-US" sz="1800" dirty="0"/>
              <a:t>cells containing 1-3MH plasmid and was agitated overnight at 250 RPM at 37 °C . The DNA was purified using two different protocols.  The first method purified the DNA from the bacterial cells using the </a:t>
            </a:r>
            <a:r>
              <a:rPr lang="en-US" sz="1800" dirty="0" err="1"/>
              <a:t>Qiagen</a:t>
            </a:r>
            <a:r>
              <a:rPr lang="en-US" sz="1800" dirty="0"/>
              <a:t> Maxi Prep purification kit according to the manufacturer's protocol. The second protocol purified the DNA from bacterial cells using a crude prep purification, or purification without the use of a column. A restriction enzyme digest using </a:t>
            </a:r>
            <a:r>
              <a:rPr lang="en-US" sz="1800" dirty="0" err="1"/>
              <a:t>EcoRI</a:t>
            </a:r>
            <a:r>
              <a:rPr lang="en-US" sz="1800" dirty="0"/>
              <a:t> was prepared to linearize the DNA.  The samples were run on a 1% (w/v) agarose gel. An image was then acquired. </a:t>
            </a:r>
          </a:p>
          <a:p>
            <a:r>
              <a:rPr lang="en-US" sz="1800" dirty="0"/>
              <a:t> </a:t>
            </a:r>
            <a:r>
              <a:rPr lang="en-US" sz="1800" b="1" dirty="0"/>
              <a:t>Transfection</a:t>
            </a:r>
          </a:p>
          <a:p>
            <a:r>
              <a:rPr lang="en-US" sz="1800" dirty="0"/>
              <a:t>	A 20 </a:t>
            </a:r>
            <a:r>
              <a:rPr lang="el-GR" sz="1800" dirty="0"/>
              <a:t>μ</a:t>
            </a:r>
            <a:r>
              <a:rPr lang="en-US" sz="1800" dirty="0"/>
              <a:t>g per 100 mm dish concentration of each DNA dimer pair was prepared.  The DNA was then transfected into </a:t>
            </a:r>
            <a:r>
              <a:rPr lang="en-US" sz="1800" dirty="0"/>
              <a:t>HEK 293 mammalian cells using a standard</a:t>
            </a:r>
            <a:r>
              <a:rPr lang="en-US" sz="1800" dirty="0"/>
              <a:t> calcium phosphate transfection protocol. The cells were then incubated at 37 °C  for 72 hours. The cells were then lysed following a standard lysing protocol.</a:t>
            </a:r>
          </a:p>
          <a:p>
            <a:r>
              <a:rPr lang="en-US" sz="1800" b="1" dirty="0"/>
              <a:t>Western Blot</a:t>
            </a:r>
          </a:p>
          <a:p>
            <a:r>
              <a:rPr lang="en-US" sz="1800" dirty="0"/>
              <a:t>	All lysates were run on a SDS-PAGE gel and transferred to a nitrocellulose membrane.  The membranes were then washed with a </a:t>
            </a:r>
            <a:r>
              <a:rPr lang="en-US" sz="1800" dirty="0" err="1"/>
              <a:t>LiCor</a:t>
            </a:r>
            <a:r>
              <a:rPr lang="en-US" sz="1800" dirty="0"/>
              <a:t> Blocking Buffer and incubated in a primary antibody wash with either anti-His and anti-Flag antibodies.  The membranes were then washed in a fluorescent secondary antibody.  Images were taken using a fluorescent detecting Odyssey instrument.  </a:t>
            </a:r>
            <a:endParaRPr lang="en-US" sz="2200" baseline="-25000" dirty="0"/>
          </a:p>
        </p:txBody>
      </p:sp>
      <p:sp>
        <p:nvSpPr>
          <p:cNvPr id="95" name="Text Placeholder 94"/>
          <p:cNvSpPr>
            <a:spLocks noGrp="1"/>
          </p:cNvSpPr>
          <p:nvPr>
            <p:ph type="body" sz="quarter" idx="22"/>
          </p:nvPr>
        </p:nvSpPr>
        <p:spPr>
          <a:xfrm>
            <a:off x="7241978" y="2987042"/>
            <a:ext cx="12950031" cy="597961"/>
          </a:xfrm>
        </p:spPr>
        <p:txBody>
          <a:bodyPr/>
          <a:lstStyle/>
          <a:p>
            <a:r>
              <a:rPr lang="en-US" sz="3200" dirty="0">
                <a:solidFill>
                  <a:srgbClr val="FF0000"/>
                </a:solidFill>
              </a:rPr>
              <a:t>Methods</a:t>
            </a:r>
          </a:p>
        </p:txBody>
      </p:sp>
      <p:sp>
        <p:nvSpPr>
          <p:cNvPr id="97" name="Text Placeholder 96"/>
          <p:cNvSpPr>
            <a:spLocks noGrp="1"/>
          </p:cNvSpPr>
          <p:nvPr>
            <p:ph type="body" sz="quarter" idx="24"/>
          </p:nvPr>
        </p:nvSpPr>
        <p:spPr>
          <a:xfrm>
            <a:off x="7231722" y="7940451"/>
            <a:ext cx="12950031" cy="597961"/>
          </a:xfrm>
        </p:spPr>
        <p:txBody>
          <a:bodyPr/>
          <a:lstStyle/>
          <a:p>
            <a:r>
              <a:rPr lang="en-US" sz="3200" dirty="0">
                <a:solidFill>
                  <a:srgbClr val="FF0000"/>
                </a:solidFill>
              </a:rPr>
              <a:t>Results</a:t>
            </a:r>
          </a:p>
        </p:txBody>
      </p:sp>
      <p:sp>
        <p:nvSpPr>
          <p:cNvPr id="98" name="Text Placeholder 97"/>
          <p:cNvSpPr>
            <a:spLocks noGrp="1"/>
          </p:cNvSpPr>
          <p:nvPr>
            <p:ph type="body" sz="quarter" idx="25"/>
          </p:nvPr>
        </p:nvSpPr>
        <p:spPr>
          <a:xfrm>
            <a:off x="20574412" y="2987043"/>
            <a:ext cx="6279386" cy="597961"/>
          </a:xfrm>
        </p:spPr>
        <p:txBody>
          <a:bodyPr/>
          <a:lstStyle/>
          <a:p>
            <a:r>
              <a:rPr lang="en-US" sz="3200" dirty="0">
                <a:solidFill>
                  <a:srgbClr val="FF0000"/>
                </a:solidFill>
              </a:rPr>
              <a:t>Results Cont.</a:t>
            </a:r>
          </a:p>
        </p:txBody>
      </p:sp>
      <p:sp>
        <p:nvSpPr>
          <p:cNvPr id="99" name="Text Placeholder 98"/>
          <p:cNvSpPr>
            <a:spLocks noGrp="1"/>
          </p:cNvSpPr>
          <p:nvPr>
            <p:ph type="body" sz="quarter" idx="26"/>
          </p:nvPr>
        </p:nvSpPr>
        <p:spPr>
          <a:xfrm>
            <a:off x="20577557" y="3514325"/>
            <a:ext cx="6279386" cy="5434441"/>
          </a:xfrm>
        </p:spPr>
        <p:txBody>
          <a:bodyPr/>
          <a:lstStyle/>
          <a:p>
            <a:r>
              <a:rPr lang="en-US" sz="2100" dirty="0"/>
              <a:t>	</a:t>
            </a:r>
            <a:r>
              <a:rPr lang="en-US" sz="2100" b="1" dirty="0"/>
              <a:t>Figure 1 </a:t>
            </a:r>
            <a:r>
              <a:rPr lang="en-US" sz="2100" dirty="0"/>
              <a:t>shows that the DNA purification for Colony of each sample was successful.  There appears to be little differences in the intensities of the bands but, this is likely due to samples being overloaded. </a:t>
            </a:r>
            <a:r>
              <a:rPr lang="en-US" sz="2100" b="1" dirty="0"/>
              <a:t>Figure 2</a:t>
            </a:r>
            <a:r>
              <a:rPr lang="en-US" sz="2100" dirty="0"/>
              <a:t> shows the results of the Western blots with both the anti-Flag antibody and the anti-His antibody.  From these images, we can determine that the transfection of bacterial DNA containing the 1-3MH construct with the various other triplets into the HEK 293 mammalian cells was not successful. Faint bands can be seen in each lane of </a:t>
            </a:r>
            <a:r>
              <a:rPr lang="en-US" sz="2100" dirty="0" err="1"/>
              <a:t>Myc</a:t>
            </a:r>
            <a:r>
              <a:rPr lang="en-US" sz="2100" dirty="0"/>
              <a:t>-His western blot indicating that each sample may have a MH tag being expressed in the cells. However, these bands are so faint that they are most likely noise.  Also, there were no bands in any of the FLAG samples representing little to no expression of the FLAG tagged protein.</a:t>
            </a:r>
            <a:endParaRPr lang="en-US" sz="2100" b="1" dirty="0"/>
          </a:p>
        </p:txBody>
      </p:sp>
      <p:sp>
        <p:nvSpPr>
          <p:cNvPr id="100" name="Text Placeholder 99"/>
          <p:cNvSpPr>
            <a:spLocks noGrp="1"/>
          </p:cNvSpPr>
          <p:nvPr>
            <p:ph type="body" sz="quarter" idx="27"/>
          </p:nvPr>
        </p:nvSpPr>
        <p:spPr>
          <a:xfrm>
            <a:off x="20577557" y="8910788"/>
            <a:ext cx="6279386" cy="597961"/>
          </a:xfrm>
        </p:spPr>
        <p:txBody>
          <a:bodyPr/>
          <a:lstStyle/>
          <a:p>
            <a:r>
              <a:rPr lang="en-US" sz="3200" dirty="0">
                <a:solidFill>
                  <a:srgbClr val="FF0000"/>
                </a:solidFill>
              </a:rPr>
              <a:t>Conclusions</a:t>
            </a:r>
          </a:p>
        </p:txBody>
      </p:sp>
      <p:sp>
        <p:nvSpPr>
          <p:cNvPr id="101" name="Text Placeholder 100"/>
          <p:cNvSpPr>
            <a:spLocks noGrp="1"/>
          </p:cNvSpPr>
          <p:nvPr>
            <p:ph type="body" sz="quarter" idx="28"/>
          </p:nvPr>
        </p:nvSpPr>
        <p:spPr>
          <a:xfrm>
            <a:off x="20628372" y="9602390"/>
            <a:ext cx="6282531" cy="3495449"/>
          </a:xfrm>
        </p:spPr>
        <p:txBody>
          <a:bodyPr/>
          <a:lstStyle/>
          <a:p>
            <a:r>
              <a:rPr lang="en-US" sz="2100" dirty="0"/>
              <a:t>	The goal of this experiment was to produce a functional 1-3MH construct that could be used for effective transfections.  The changes into the DNA purification protocol led to a large increase in the average concentration and volume of the DNA yield.  These results however did not have an impact of the quality of transfections.  The proteins did not express any better than previous experiments.  To maybe use a higher mass of DNA per dish with the transfection or explore other transfection protocols. </a:t>
            </a:r>
          </a:p>
        </p:txBody>
      </p:sp>
      <p:sp>
        <p:nvSpPr>
          <p:cNvPr id="102" name="Text Placeholder 101"/>
          <p:cNvSpPr>
            <a:spLocks noGrp="1"/>
          </p:cNvSpPr>
          <p:nvPr>
            <p:ph type="body" sz="quarter" idx="29"/>
          </p:nvPr>
        </p:nvSpPr>
        <p:spPr>
          <a:xfrm>
            <a:off x="20574412" y="13241018"/>
            <a:ext cx="6279386" cy="597961"/>
          </a:xfrm>
        </p:spPr>
        <p:txBody>
          <a:bodyPr/>
          <a:lstStyle/>
          <a:p>
            <a:r>
              <a:rPr lang="en-US" sz="3200" dirty="0">
                <a:solidFill>
                  <a:srgbClr val="FF0000"/>
                </a:solidFill>
              </a:rPr>
              <a:t>References</a:t>
            </a:r>
          </a:p>
        </p:txBody>
      </p:sp>
      <p:sp>
        <p:nvSpPr>
          <p:cNvPr id="103" name="Text Placeholder 102"/>
          <p:cNvSpPr>
            <a:spLocks noGrp="1"/>
          </p:cNvSpPr>
          <p:nvPr>
            <p:ph type="body" sz="quarter" idx="30"/>
          </p:nvPr>
        </p:nvSpPr>
        <p:spPr>
          <a:xfrm>
            <a:off x="20571267" y="14099982"/>
            <a:ext cx="6282531" cy="4363379"/>
          </a:xfrm>
        </p:spPr>
        <p:txBody>
          <a:bodyPr/>
          <a:lstStyle/>
          <a:p>
            <a:r>
              <a:rPr lang="en-US" sz="1100" dirty="0"/>
              <a:t>(1</a:t>
            </a:r>
            <a:r>
              <a:rPr lang="en-US" dirty="0"/>
              <a:t>) Byrd, J. C., and MacDonald, R. G. (2000) Mechanisms for high affinity mannose 6‐  phosphate ligand binding to the insulin‐like growth factor II/mannose 6‐phosphate receptor. J </a:t>
            </a:r>
            <a:r>
              <a:rPr lang="en-US" dirty="0" err="1"/>
              <a:t>Biol</a:t>
            </a:r>
            <a:r>
              <a:rPr lang="en-US" dirty="0"/>
              <a:t> </a:t>
            </a:r>
            <a:r>
              <a:rPr lang="en-US" dirty="0" err="1"/>
              <a:t>Chem</a:t>
            </a:r>
            <a:r>
              <a:rPr lang="en-US" dirty="0"/>
              <a:t> 275, 18638‐46.</a:t>
            </a:r>
          </a:p>
          <a:p>
            <a:r>
              <a:rPr lang="en-US" dirty="0"/>
              <a:t> (2) Byrd, J. C., Park, J. H., Schaffer, B. S., </a:t>
            </a:r>
            <a:r>
              <a:rPr lang="en-US" dirty="0" err="1"/>
              <a:t>Garmroudi</a:t>
            </a:r>
            <a:r>
              <a:rPr lang="en-US" dirty="0"/>
              <a:t>, F., and MacDonald, R. G. (2000) Dimerization of the insulin‐like growth factor II/mannose 6‐phosphate receptor. J </a:t>
            </a:r>
            <a:r>
              <a:rPr lang="en-US" dirty="0" err="1"/>
              <a:t>Biol</a:t>
            </a:r>
            <a:r>
              <a:rPr lang="en-US" dirty="0"/>
              <a:t> </a:t>
            </a:r>
            <a:r>
              <a:rPr lang="en-US" dirty="0" err="1"/>
              <a:t>Chem</a:t>
            </a:r>
            <a:r>
              <a:rPr lang="en-US" dirty="0"/>
              <a:t> 275, 18647‐56. </a:t>
            </a:r>
          </a:p>
          <a:p>
            <a:r>
              <a:rPr lang="en-US" dirty="0"/>
              <a:t>(3) Hartman, M. A., </a:t>
            </a:r>
            <a:r>
              <a:rPr lang="en-US" dirty="0" err="1"/>
              <a:t>Kreiling</a:t>
            </a:r>
            <a:r>
              <a:rPr lang="en-US" dirty="0"/>
              <a:t>, J. L., Byrd, J. C., and MacDonald, R. G. (2009) High‐affinity ligand binding by wild‐type/mutant heteromeric complexes of the mannose 6‐  phosphate/insulin‐like growth factor II receptor. </a:t>
            </a:r>
            <a:r>
              <a:rPr lang="en-US" dirty="0" err="1"/>
              <a:t>Febs</a:t>
            </a:r>
            <a:r>
              <a:rPr lang="en-US" dirty="0"/>
              <a:t> J 276, 1915‐29.</a:t>
            </a:r>
          </a:p>
          <a:p>
            <a:r>
              <a:rPr lang="en-US" dirty="0"/>
              <a:t> (4) York, S. J., </a:t>
            </a:r>
            <a:r>
              <a:rPr lang="en-US" dirty="0" err="1"/>
              <a:t>Arneson</a:t>
            </a:r>
            <a:r>
              <a:rPr lang="en-US" dirty="0"/>
              <a:t>, L. S., Gregory, W. T., </a:t>
            </a:r>
            <a:r>
              <a:rPr lang="en-US" dirty="0" err="1"/>
              <a:t>Dahms</a:t>
            </a:r>
            <a:r>
              <a:rPr lang="en-US" dirty="0"/>
              <a:t>, N. M., and </a:t>
            </a:r>
            <a:r>
              <a:rPr lang="en-US" dirty="0" err="1"/>
              <a:t>Kornfeld</a:t>
            </a:r>
            <a:r>
              <a:rPr lang="en-US" dirty="0"/>
              <a:t>, S. (1999) The rate of internalization of the mannose 6‐phosphate/insulin‐like growth factor II receptor is enhanced by multivalent ligand binding. J </a:t>
            </a:r>
            <a:r>
              <a:rPr lang="en-US" dirty="0" err="1"/>
              <a:t>Biol</a:t>
            </a:r>
            <a:r>
              <a:rPr lang="en-US" dirty="0"/>
              <a:t> </a:t>
            </a:r>
            <a:r>
              <a:rPr lang="en-US" dirty="0" err="1"/>
              <a:t>Chem</a:t>
            </a:r>
            <a:r>
              <a:rPr lang="en-US" dirty="0"/>
              <a:t> 274, 1164‐71. </a:t>
            </a:r>
          </a:p>
          <a:p>
            <a:r>
              <a:rPr lang="en-US" dirty="0"/>
              <a:t>(5) Brown, J., Delaine, C., </a:t>
            </a:r>
            <a:r>
              <a:rPr lang="en-US" dirty="0" err="1"/>
              <a:t>Zaccheo</a:t>
            </a:r>
            <a:r>
              <a:rPr lang="en-US" dirty="0"/>
              <a:t>, O. J., </a:t>
            </a:r>
            <a:r>
              <a:rPr lang="en-US" dirty="0" err="1"/>
              <a:t>Siebold</a:t>
            </a:r>
            <a:r>
              <a:rPr lang="en-US" dirty="0"/>
              <a:t>, C., Gilbert, R. J., van </a:t>
            </a:r>
            <a:r>
              <a:rPr lang="en-US" dirty="0" err="1"/>
              <a:t>Boxel</a:t>
            </a:r>
            <a:r>
              <a:rPr lang="en-US" dirty="0"/>
              <a:t>, G., </a:t>
            </a:r>
            <a:r>
              <a:rPr lang="en-US" dirty="0" err="1"/>
              <a:t>Denley</a:t>
            </a:r>
            <a:r>
              <a:rPr lang="en-US" dirty="0"/>
              <a:t>, A., Wallace, J. C., Hassan, A. B., Forbes, B. E., and Jones, E. Y. (2008) Structure and functional analysis of the IGF‐II/IGF2R interaction. </a:t>
            </a:r>
            <a:r>
              <a:rPr lang="en-US" dirty="0" err="1"/>
              <a:t>Embo</a:t>
            </a:r>
            <a:r>
              <a:rPr lang="en-US" dirty="0"/>
              <a:t> J 27, 265‐76. </a:t>
            </a:r>
          </a:p>
          <a:p>
            <a:r>
              <a:rPr lang="en-US" dirty="0"/>
              <a:t>(6) Brown, J., </a:t>
            </a:r>
            <a:r>
              <a:rPr lang="en-US" dirty="0" err="1"/>
              <a:t>Esnouf</a:t>
            </a:r>
            <a:r>
              <a:rPr lang="en-US" dirty="0"/>
              <a:t>, R. M., Jones, M. A., </a:t>
            </a:r>
            <a:r>
              <a:rPr lang="en-US" dirty="0" err="1"/>
              <a:t>Linnell</a:t>
            </a:r>
            <a:r>
              <a:rPr lang="en-US" dirty="0"/>
              <a:t>, J., </a:t>
            </a:r>
            <a:r>
              <a:rPr lang="en-US" dirty="0" err="1"/>
              <a:t>Harlos</a:t>
            </a:r>
            <a:r>
              <a:rPr lang="en-US" dirty="0"/>
              <a:t>, K., Hassan, A. B., and Jones, E. Y. (2002) Structure of a functional IGF2R fragment determined from the anomalous scattering of sulfur. </a:t>
            </a:r>
            <a:r>
              <a:rPr lang="en-US" dirty="0" err="1"/>
              <a:t>Embo</a:t>
            </a:r>
            <a:r>
              <a:rPr lang="en-US" dirty="0"/>
              <a:t> J 21, 1054‐62. </a:t>
            </a:r>
          </a:p>
          <a:p>
            <a:r>
              <a:rPr lang="en-US" dirty="0"/>
              <a:t>(7) Olson, L. J., Zhang, J., </a:t>
            </a:r>
            <a:r>
              <a:rPr lang="en-US" dirty="0" err="1"/>
              <a:t>Dahms</a:t>
            </a:r>
            <a:r>
              <a:rPr lang="en-US" dirty="0"/>
              <a:t>, N. M., and Kim, J. J. (2002) Twists and turns of the cation‐dependent mannose 6‐phosphate receptor. Ligand‐bound versus ligand‐free receptor. J </a:t>
            </a:r>
            <a:r>
              <a:rPr lang="en-US" dirty="0" err="1"/>
              <a:t>Biol</a:t>
            </a:r>
            <a:r>
              <a:rPr lang="en-US" dirty="0"/>
              <a:t> </a:t>
            </a:r>
            <a:r>
              <a:rPr lang="en-US" dirty="0" err="1"/>
              <a:t>Chem</a:t>
            </a:r>
            <a:r>
              <a:rPr lang="en-US" dirty="0"/>
              <a:t> 277, 10156‐61.</a:t>
            </a:r>
          </a:p>
        </p:txBody>
      </p:sp>
      <p:sp>
        <p:nvSpPr>
          <p:cNvPr id="104" name="Text Placeholder 103"/>
          <p:cNvSpPr>
            <a:spLocks noGrp="1"/>
          </p:cNvSpPr>
          <p:nvPr>
            <p:ph type="body" sz="quarter" idx="150"/>
          </p:nvPr>
        </p:nvSpPr>
        <p:spPr/>
        <p:txBody>
          <a:bodyPr>
            <a:normAutofit fontScale="92500" lnSpcReduction="20000"/>
          </a:bodyPr>
          <a:lstStyle/>
          <a:p>
            <a:r>
              <a:rPr lang="en-US" dirty="0"/>
              <a:t>Authors</a:t>
            </a:r>
            <a:r>
              <a:rPr lang="en-US"/>
              <a:t>: Zechariah </a:t>
            </a:r>
            <a:r>
              <a:rPr lang="en-US" dirty="0"/>
              <a:t>Craig and </a:t>
            </a:r>
            <a:r>
              <a:rPr lang="en-US"/>
              <a:t>Dr. </a:t>
            </a:r>
            <a:r>
              <a:rPr lang="en-US" dirty="0"/>
              <a:t>Jodi </a:t>
            </a:r>
            <a:r>
              <a:rPr lang="en-US" dirty="0" err="1"/>
              <a:t>Kreiling</a:t>
            </a:r>
            <a:endParaRPr lang="en-US" dirty="0"/>
          </a:p>
        </p:txBody>
      </p:sp>
      <p:sp>
        <p:nvSpPr>
          <p:cNvPr id="105" name="Text Placeholder 104"/>
          <p:cNvSpPr>
            <a:spLocks noGrp="1"/>
          </p:cNvSpPr>
          <p:nvPr>
            <p:ph type="body" sz="quarter" idx="184"/>
          </p:nvPr>
        </p:nvSpPr>
        <p:spPr/>
        <p:txBody>
          <a:bodyPr/>
          <a:lstStyle/>
          <a:p>
            <a:r>
              <a:rPr lang="en-US" dirty="0"/>
              <a:t>University of Nebraska at Omaha, Department of Chemistry, Omaha, NE</a:t>
            </a:r>
          </a:p>
        </p:txBody>
      </p:sp>
      <p:sp>
        <p:nvSpPr>
          <p:cNvPr id="106" name="Text Placeholder 105"/>
          <p:cNvSpPr>
            <a:spLocks noGrp="1"/>
          </p:cNvSpPr>
          <p:nvPr>
            <p:ph type="body" sz="quarter" idx="185"/>
          </p:nvPr>
        </p:nvSpPr>
        <p:spPr/>
        <p:txBody>
          <a:bodyPr>
            <a:normAutofit fontScale="62500" lnSpcReduction="20000"/>
          </a:bodyPr>
          <a:lstStyle/>
          <a:p>
            <a:r>
              <a:rPr lang="en-US" dirty="0"/>
              <a:t>Characterization of the Mannose-6-Phosphate/Insulin-like Growth Factor II Receptor Using 1-3MH</a:t>
            </a:r>
          </a:p>
        </p:txBody>
      </p:sp>
      <p:sp>
        <p:nvSpPr>
          <p:cNvPr id="2" name="AutoShape 2" descr="https://www.unomaha.edu/university-communications/downloadables/UNO-lockup-color%20for%20white%20backgrd.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https://www.unomaha.edu/university-communications/downloadables/UNO-lockup-color%20for%20white%20backgrd.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12532" y="824044"/>
            <a:ext cx="3495459" cy="1050569"/>
          </a:xfrm>
          <a:prstGeom prst="rect">
            <a:avLst/>
          </a:prstGeom>
        </p:spPr>
      </p:pic>
      <p:sp>
        <p:nvSpPr>
          <p:cNvPr id="5" name="TextBox 4"/>
          <p:cNvSpPr txBox="1"/>
          <p:nvPr/>
        </p:nvSpPr>
        <p:spPr>
          <a:xfrm>
            <a:off x="8439408" y="10190353"/>
            <a:ext cx="1348353" cy="679955"/>
          </a:xfrm>
          <a:prstGeom prst="rect">
            <a:avLst/>
          </a:prstGeom>
          <a:noFill/>
        </p:spPr>
        <p:txBody>
          <a:bodyPr wrap="square" rtlCol="0">
            <a:spAutoFit/>
          </a:bodyPr>
          <a:lstStyle/>
          <a:p>
            <a:endParaRPr lang="en-US" sz="1200"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13533556" y="13038153"/>
            <a:ext cx="6236529" cy="5693866"/>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Figure 2</a:t>
            </a:r>
          </a:p>
          <a:p>
            <a:r>
              <a:rPr lang="en-US" sz="2000" dirty="0">
                <a:latin typeface="Times New Roman" panose="02020603050405020304" pitchFamily="18" charset="0"/>
                <a:cs typeface="Times New Roman" panose="02020603050405020304" pitchFamily="18" charset="0"/>
              </a:rPr>
              <a:t>Results of the anti-His Western blot analysis of the crude DNA purification. All samples were run on an SDS-PAGE gel and transferred to a nitrocellulose membrane. The membranes were then blocked, incubated in primary anti-His or anti-FLAG </a:t>
            </a:r>
            <a:r>
              <a:rPr lang="en-US" sz="2000" dirty="0" err="1">
                <a:latin typeface="Times New Roman" panose="02020603050405020304" pitchFamily="18" charset="0"/>
                <a:cs typeface="Times New Roman" panose="02020603050405020304" pitchFamily="18" charset="0"/>
              </a:rPr>
              <a:t>antibodied</a:t>
            </a:r>
            <a:r>
              <a:rPr lang="en-US" sz="2000" dirty="0">
                <a:latin typeface="Times New Roman" panose="02020603050405020304" pitchFamily="18" charset="0"/>
                <a:cs typeface="Times New Roman" panose="02020603050405020304" pitchFamily="18" charset="0"/>
              </a:rPr>
              <a:t>.  The samples were then washed and exposed to secondary antibodies.  An image was then acquired using and Odyssey Fc Imager.  Lane 1 contains the molecular weight protein standards. Lane 3 and 9-12 contain blank samples.  Lane 2 contains the standard 1-3MH/PCMVF DNA construct.  Lanes 4-8 contain the different triplet dimers 1-3MH/1-3F,1-3MH/4-6F,1-3MH/7-9F,1-3MH/10-12F and 1-3MH/13-15F respectively.  The anti-His image shows very faint bands; however, this has been determined to most likely be noise.  The anti-FLAG image shows no bands at all.  These results indicate that the transfection using the crude DNA preparation was unsuccessful.</a:t>
            </a:r>
          </a:p>
        </p:txBody>
      </p:sp>
      <p:sp>
        <p:nvSpPr>
          <p:cNvPr id="18" name="TextBox 17"/>
          <p:cNvSpPr txBox="1"/>
          <p:nvPr/>
        </p:nvSpPr>
        <p:spPr>
          <a:xfrm>
            <a:off x="7609288" y="8804884"/>
            <a:ext cx="6016127" cy="3847207"/>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Figure 1</a:t>
            </a:r>
          </a:p>
          <a:p>
            <a:r>
              <a:rPr lang="en-US" sz="2000" dirty="0">
                <a:latin typeface="Times New Roman" panose="02020603050405020304" pitchFamily="18" charset="0"/>
                <a:cs typeface="Times New Roman" panose="02020603050405020304" pitchFamily="18" charset="0"/>
              </a:rPr>
              <a:t>Results from the restriction enzyme digest using </a:t>
            </a:r>
            <a:r>
              <a:rPr lang="en-US" sz="2000" dirty="0" err="1">
                <a:latin typeface="Times New Roman" panose="02020603050405020304" pitchFamily="18" charset="0"/>
                <a:cs typeface="Times New Roman" panose="02020603050405020304" pitchFamily="18" charset="0"/>
              </a:rPr>
              <a:t>EcoRI</a:t>
            </a:r>
            <a:r>
              <a:rPr lang="en-US" sz="2000" dirty="0">
                <a:latin typeface="Times New Roman" panose="02020603050405020304" pitchFamily="18" charset="0"/>
                <a:cs typeface="Times New Roman" panose="02020603050405020304" pitchFamily="18" charset="0"/>
              </a:rPr>
              <a:t>. Samples were run on a 1% (w/v) agarose gel at 150V. Lane 1 contains the standard kB ladder.  Lane 2,4, 6 and 8 are blank lanes. Lane 3 contains DNA purified using a standard </a:t>
            </a:r>
            <a:r>
              <a:rPr lang="en-US" sz="2000" dirty="0" err="1">
                <a:latin typeface="Times New Roman" panose="02020603050405020304" pitchFamily="18" charset="0"/>
                <a:cs typeface="Times New Roman" panose="02020603050405020304" pitchFamily="18" charset="0"/>
              </a:rPr>
              <a:t>Qiagen</a:t>
            </a:r>
            <a:r>
              <a:rPr lang="en-US" sz="2000" dirty="0">
                <a:latin typeface="Times New Roman" panose="02020603050405020304" pitchFamily="18" charset="0"/>
                <a:cs typeface="Times New Roman" panose="02020603050405020304" pitchFamily="18" charset="0"/>
              </a:rPr>
              <a:t> kit with a yield of 0.9 </a:t>
            </a:r>
            <a:r>
              <a:rPr lang="en-US" sz="2000" dirty="0" err="1">
                <a:latin typeface="Times New Roman" panose="02020603050405020304" pitchFamily="18" charset="0"/>
                <a:cs typeface="Times New Roman" panose="02020603050405020304" pitchFamily="18" charset="0"/>
              </a:rPr>
              <a:t>μg</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μ</a:t>
            </a:r>
            <a:r>
              <a:rPr lang="en-US" sz="2000" dirty="0" err="1">
                <a:latin typeface="Times New Roman" panose="02020603050405020304" pitchFamily="18" charset="0"/>
                <a:cs typeface="Times New Roman" panose="02020603050405020304" pitchFamily="18" charset="0"/>
              </a:rPr>
              <a:t>L</a:t>
            </a:r>
            <a:r>
              <a:rPr lang="en-US" sz="2000" dirty="0">
                <a:latin typeface="Times New Roman" panose="02020603050405020304" pitchFamily="18" charset="0"/>
                <a:cs typeface="Times New Roman" panose="02020603050405020304" pitchFamily="18" charset="0"/>
              </a:rPr>
              <a:t>. Lane 5 contains DNA purified using a standard </a:t>
            </a:r>
            <a:r>
              <a:rPr lang="en-US" sz="2000" dirty="0" err="1">
                <a:latin typeface="Times New Roman" panose="02020603050405020304" pitchFamily="18" charset="0"/>
                <a:cs typeface="Times New Roman" panose="02020603050405020304" pitchFamily="18" charset="0"/>
              </a:rPr>
              <a:t>Qiagen</a:t>
            </a:r>
            <a:r>
              <a:rPr lang="en-US" sz="2000" dirty="0">
                <a:latin typeface="Times New Roman" panose="02020603050405020304" pitchFamily="18" charset="0"/>
                <a:cs typeface="Times New Roman" panose="02020603050405020304" pitchFamily="18" charset="0"/>
              </a:rPr>
              <a:t> kit with a yield of approximately 3.0 </a:t>
            </a:r>
            <a:r>
              <a:rPr lang="en-US" sz="2000" dirty="0" err="1">
                <a:latin typeface="Times New Roman" panose="02020603050405020304" pitchFamily="18" charset="0"/>
                <a:cs typeface="Times New Roman" panose="02020603050405020304" pitchFamily="18" charset="0"/>
              </a:rPr>
              <a:t>μg</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μ</a:t>
            </a:r>
            <a:r>
              <a:rPr lang="en-US" sz="2000" dirty="0" err="1">
                <a:latin typeface="Times New Roman" panose="02020603050405020304" pitchFamily="18" charset="0"/>
                <a:cs typeface="Times New Roman" panose="02020603050405020304" pitchFamily="18" charset="0"/>
              </a:rPr>
              <a:t>L</a:t>
            </a:r>
            <a:r>
              <a:rPr lang="en-US" sz="2000" dirty="0">
                <a:latin typeface="Times New Roman" panose="02020603050405020304" pitchFamily="18" charset="0"/>
                <a:cs typeface="Times New Roman" panose="02020603050405020304" pitchFamily="18" charset="0"/>
              </a:rPr>
              <a:t>. Lane 7 contains DNA from the crude DNA preparation technique with a concentration of 5.0 </a:t>
            </a:r>
            <a:r>
              <a:rPr lang="en-US" sz="2000" dirty="0" err="1">
                <a:latin typeface="Times New Roman" panose="02020603050405020304" pitchFamily="18" charset="0"/>
                <a:cs typeface="Times New Roman" panose="02020603050405020304" pitchFamily="18" charset="0"/>
              </a:rPr>
              <a:t>μg</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μ</a:t>
            </a:r>
            <a:r>
              <a:rPr lang="en-US" sz="2000" dirty="0" err="1">
                <a:latin typeface="Times New Roman" panose="02020603050405020304" pitchFamily="18" charset="0"/>
                <a:cs typeface="Times New Roman" panose="02020603050405020304" pitchFamily="18" charset="0"/>
              </a:rPr>
              <a:t>L</a:t>
            </a:r>
            <a:r>
              <a:rPr lang="en-US" sz="2000" dirty="0">
                <a:latin typeface="Times New Roman" panose="02020603050405020304" pitchFamily="18" charset="0"/>
                <a:cs typeface="Times New Roman" panose="02020603050405020304" pitchFamily="18" charset="0"/>
              </a:rPr>
              <a:t>. From this figure, we can determine that there is a difference in the concentration; however, the DNA appears to overloaded. </a:t>
            </a: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96910" y="8652673"/>
            <a:ext cx="5566348" cy="427152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5448" y="12980015"/>
            <a:ext cx="5566348" cy="2691786"/>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5448" y="15671801"/>
            <a:ext cx="5566348" cy="2954208"/>
          </a:xfrm>
          <a:prstGeom prst="rect">
            <a:avLst/>
          </a:prstGeom>
        </p:spPr>
      </p:pic>
      <p:sp>
        <p:nvSpPr>
          <p:cNvPr id="11" name="TextBox 10"/>
          <p:cNvSpPr txBox="1"/>
          <p:nvPr/>
        </p:nvSpPr>
        <p:spPr>
          <a:xfrm>
            <a:off x="9620681" y="12943848"/>
            <a:ext cx="889000" cy="276999"/>
          </a:xfrm>
          <a:prstGeom prst="rect">
            <a:avLst/>
          </a:prstGeom>
          <a:noFill/>
        </p:spPr>
        <p:txBody>
          <a:bodyPr wrap="square" rtlCol="0">
            <a:spAutoFit/>
          </a:bodyPr>
          <a:lstStyle/>
          <a:p>
            <a:r>
              <a:rPr lang="en-US" sz="1200" dirty="0">
                <a:solidFill>
                  <a:srgbClr val="FF0000"/>
                </a:solidFill>
                <a:latin typeface="Times New Roman" panose="02020603050405020304" pitchFamily="18" charset="0"/>
                <a:cs typeface="Times New Roman" panose="02020603050405020304" pitchFamily="18" charset="0"/>
              </a:rPr>
              <a:t>CMV5</a:t>
            </a:r>
          </a:p>
        </p:txBody>
      </p:sp>
      <p:sp>
        <p:nvSpPr>
          <p:cNvPr id="34" name="TextBox 33"/>
          <p:cNvSpPr txBox="1"/>
          <p:nvPr/>
        </p:nvSpPr>
        <p:spPr>
          <a:xfrm>
            <a:off x="10319002" y="12943848"/>
            <a:ext cx="889000" cy="276999"/>
          </a:xfrm>
          <a:prstGeom prst="rect">
            <a:avLst/>
          </a:prstGeom>
          <a:noFill/>
        </p:spPr>
        <p:txBody>
          <a:bodyPr wrap="square" rtlCol="0">
            <a:spAutoFit/>
          </a:bodyPr>
          <a:lstStyle/>
          <a:p>
            <a:r>
              <a:rPr lang="en-US" sz="1200" dirty="0">
                <a:solidFill>
                  <a:srgbClr val="FF0000"/>
                </a:solidFill>
                <a:latin typeface="Times New Roman" panose="02020603050405020304" pitchFamily="18" charset="0"/>
                <a:cs typeface="Times New Roman" panose="02020603050405020304" pitchFamily="18" charset="0"/>
              </a:rPr>
              <a:t>1-3F</a:t>
            </a:r>
          </a:p>
        </p:txBody>
      </p:sp>
      <p:sp>
        <p:nvSpPr>
          <p:cNvPr id="35" name="TextBox 34"/>
          <p:cNvSpPr txBox="1"/>
          <p:nvPr/>
        </p:nvSpPr>
        <p:spPr>
          <a:xfrm>
            <a:off x="10889519" y="12943848"/>
            <a:ext cx="889000" cy="276999"/>
          </a:xfrm>
          <a:prstGeom prst="rect">
            <a:avLst/>
          </a:prstGeom>
          <a:noFill/>
        </p:spPr>
        <p:txBody>
          <a:bodyPr wrap="square" rtlCol="0">
            <a:spAutoFit/>
          </a:bodyPr>
          <a:lstStyle/>
          <a:p>
            <a:r>
              <a:rPr lang="en-US" sz="1200" dirty="0">
                <a:solidFill>
                  <a:srgbClr val="FF0000"/>
                </a:solidFill>
                <a:latin typeface="Times New Roman" panose="02020603050405020304" pitchFamily="18" charset="0"/>
                <a:cs typeface="Times New Roman" panose="02020603050405020304" pitchFamily="18" charset="0"/>
              </a:rPr>
              <a:t>4-6F</a:t>
            </a:r>
          </a:p>
        </p:txBody>
      </p:sp>
      <p:sp>
        <p:nvSpPr>
          <p:cNvPr id="36" name="TextBox 35"/>
          <p:cNvSpPr txBox="1"/>
          <p:nvPr/>
        </p:nvSpPr>
        <p:spPr>
          <a:xfrm>
            <a:off x="11406498" y="12943848"/>
            <a:ext cx="889000" cy="276999"/>
          </a:xfrm>
          <a:prstGeom prst="rect">
            <a:avLst/>
          </a:prstGeom>
          <a:noFill/>
        </p:spPr>
        <p:txBody>
          <a:bodyPr wrap="square" rtlCol="0">
            <a:spAutoFit/>
          </a:bodyPr>
          <a:lstStyle/>
          <a:p>
            <a:r>
              <a:rPr lang="en-US" sz="1200" dirty="0">
                <a:solidFill>
                  <a:srgbClr val="FF0000"/>
                </a:solidFill>
                <a:latin typeface="Times New Roman" panose="02020603050405020304" pitchFamily="18" charset="0"/>
                <a:cs typeface="Times New Roman" panose="02020603050405020304" pitchFamily="18" charset="0"/>
              </a:rPr>
              <a:t>7-9F</a:t>
            </a:r>
          </a:p>
        </p:txBody>
      </p:sp>
      <p:sp>
        <p:nvSpPr>
          <p:cNvPr id="37" name="TextBox 36"/>
          <p:cNvSpPr txBox="1"/>
          <p:nvPr/>
        </p:nvSpPr>
        <p:spPr>
          <a:xfrm>
            <a:off x="11999176" y="12943848"/>
            <a:ext cx="889000" cy="276999"/>
          </a:xfrm>
          <a:prstGeom prst="rect">
            <a:avLst/>
          </a:prstGeom>
          <a:noFill/>
        </p:spPr>
        <p:txBody>
          <a:bodyPr wrap="square" rtlCol="0">
            <a:spAutoFit/>
          </a:bodyPr>
          <a:lstStyle/>
          <a:p>
            <a:r>
              <a:rPr lang="en-US" sz="1200" dirty="0">
                <a:solidFill>
                  <a:srgbClr val="FF0000"/>
                </a:solidFill>
                <a:latin typeface="Times New Roman" panose="02020603050405020304" pitchFamily="18" charset="0"/>
                <a:cs typeface="Times New Roman" panose="02020603050405020304" pitchFamily="18" charset="0"/>
              </a:rPr>
              <a:t>10-12F</a:t>
            </a:r>
          </a:p>
        </p:txBody>
      </p:sp>
      <p:sp>
        <p:nvSpPr>
          <p:cNvPr id="38" name="TextBox 37"/>
          <p:cNvSpPr txBox="1"/>
          <p:nvPr/>
        </p:nvSpPr>
        <p:spPr>
          <a:xfrm>
            <a:off x="12574772" y="12943848"/>
            <a:ext cx="889000" cy="276999"/>
          </a:xfrm>
          <a:prstGeom prst="rect">
            <a:avLst/>
          </a:prstGeom>
          <a:noFill/>
        </p:spPr>
        <p:txBody>
          <a:bodyPr wrap="square" rtlCol="0">
            <a:spAutoFit/>
          </a:bodyPr>
          <a:lstStyle/>
          <a:p>
            <a:r>
              <a:rPr lang="en-US" sz="1200" dirty="0">
                <a:solidFill>
                  <a:srgbClr val="FF0000"/>
                </a:solidFill>
                <a:latin typeface="Times New Roman" panose="02020603050405020304" pitchFamily="18" charset="0"/>
                <a:cs typeface="Times New Roman" panose="02020603050405020304" pitchFamily="18" charset="0"/>
              </a:rPr>
              <a:t>13-15F</a:t>
            </a:r>
          </a:p>
        </p:txBody>
      </p:sp>
      <p:sp>
        <p:nvSpPr>
          <p:cNvPr id="39" name="TextBox 38"/>
          <p:cNvSpPr txBox="1"/>
          <p:nvPr/>
        </p:nvSpPr>
        <p:spPr>
          <a:xfrm>
            <a:off x="11963621" y="15307858"/>
            <a:ext cx="1196124" cy="400110"/>
          </a:xfrm>
          <a:prstGeom prst="rect">
            <a:avLst/>
          </a:prstGeom>
          <a:noFill/>
        </p:spPr>
        <p:txBody>
          <a:bodyPr wrap="square" rtlCol="0">
            <a:spAutoFit/>
          </a:bodyPr>
          <a:lstStyle/>
          <a:p>
            <a:r>
              <a:rPr lang="en-US" sz="2000" dirty="0">
                <a:solidFill>
                  <a:srgbClr val="FF0000"/>
                </a:solidFill>
                <a:latin typeface="Times New Roman" panose="02020603050405020304" pitchFamily="18" charset="0"/>
                <a:cs typeface="Times New Roman" panose="02020603050405020304" pitchFamily="18" charset="0"/>
              </a:rPr>
              <a:t>Anti-His</a:t>
            </a:r>
          </a:p>
        </p:txBody>
      </p:sp>
      <p:sp>
        <p:nvSpPr>
          <p:cNvPr id="40" name="TextBox 39"/>
          <p:cNvSpPr txBox="1"/>
          <p:nvPr/>
        </p:nvSpPr>
        <p:spPr>
          <a:xfrm>
            <a:off x="11923749" y="18225087"/>
            <a:ext cx="1453021" cy="338554"/>
          </a:xfrm>
          <a:prstGeom prst="rect">
            <a:avLst/>
          </a:prstGeom>
          <a:noFill/>
        </p:spPr>
        <p:txBody>
          <a:bodyPr wrap="square" rtlCol="0">
            <a:spAutoFit/>
          </a:bodyPr>
          <a:lstStyle/>
          <a:p>
            <a:r>
              <a:rPr lang="en-US" sz="1600" dirty="0">
                <a:solidFill>
                  <a:srgbClr val="FF0000"/>
                </a:solidFill>
                <a:latin typeface="Times New Roman" panose="02020603050405020304" pitchFamily="18" charset="0"/>
                <a:cs typeface="Times New Roman" panose="02020603050405020304" pitchFamily="18" charset="0"/>
              </a:rPr>
              <a:t>Anti-FLAG</a:t>
            </a:r>
          </a:p>
        </p:txBody>
      </p:sp>
      <p:sp>
        <p:nvSpPr>
          <p:cNvPr id="41" name="TextBox 40"/>
          <p:cNvSpPr txBox="1"/>
          <p:nvPr/>
        </p:nvSpPr>
        <p:spPr>
          <a:xfrm>
            <a:off x="18327872" y="8721306"/>
            <a:ext cx="889000" cy="276999"/>
          </a:xfrm>
          <a:prstGeom prst="rect">
            <a:avLst/>
          </a:prstGeom>
          <a:noFill/>
        </p:spPr>
        <p:txBody>
          <a:bodyPr wrap="square" rtlCol="0">
            <a:spAutoFit/>
          </a:bodyPr>
          <a:lstStyle/>
          <a:p>
            <a:r>
              <a:rPr lang="en-US" sz="1200" dirty="0">
                <a:solidFill>
                  <a:srgbClr val="FF0000"/>
                </a:solidFill>
                <a:latin typeface="Times New Roman" panose="02020603050405020304" pitchFamily="18" charset="0"/>
                <a:cs typeface="Times New Roman" panose="02020603050405020304" pitchFamily="18" charset="0"/>
              </a:rPr>
              <a:t>5.0 </a:t>
            </a:r>
            <a:r>
              <a:rPr lang="en-US" sz="1200" dirty="0" err="1">
                <a:solidFill>
                  <a:srgbClr val="FF0000"/>
                </a:solidFill>
                <a:latin typeface="Times New Roman" panose="02020603050405020304" pitchFamily="18" charset="0"/>
                <a:cs typeface="Times New Roman" panose="02020603050405020304" pitchFamily="18" charset="0"/>
              </a:rPr>
              <a:t>μg</a:t>
            </a:r>
            <a:r>
              <a:rPr lang="en-US" sz="1200" dirty="0">
                <a:solidFill>
                  <a:srgbClr val="FF0000"/>
                </a:solidFill>
                <a:latin typeface="Times New Roman" panose="02020603050405020304" pitchFamily="18" charset="0"/>
                <a:cs typeface="Times New Roman" panose="02020603050405020304" pitchFamily="18" charset="0"/>
              </a:rPr>
              <a:t>/</a:t>
            </a:r>
            <a:r>
              <a:rPr lang="en-US" sz="1200" dirty="0" err="1">
                <a:solidFill>
                  <a:srgbClr val="FF0000"/>
                </a:solidFill>
                <a:latin typeface="Times New Roman" panose="02020603050405020304" pitchFamily="18" charset="0"/>
                <a:cs typeface="Times New Roman" panose="02020603050405020304" pitchFamily="18" charset="0"/>
              </a:rPr>
              <a:t>μL</a:t>
            </a:r>
            <a:r>
              <a:rPr lang="en-US" sz="1200" dirty="0">
                <a:solidFill>
                  <a:srgbClr val="FF0000"/>
                </a:solidFill>
                <a:latin typeface="Times New Roman" panose="02020603050405020304" pitchFamily="18" charset="0"/>
                <a:cs typeface="Times New Roman" panose="02020603050405020304" pitchFamily="18" charset="0"/>
              </a:rPr>
              <a:t> </a:t>
            </a:r>
          </a:p>
        </p:txBody>
      </p:sp>
      <p:sp>
        <p:nvSpPr>
          <p:cNvPr id="42" name="TextBox 41"/>
          <p:cNvSpPr txBox="1"/>
          <p:nvPr/>
        </p:nvSpPr>
        <p:spPr>
          <a:xfrm>
            <a:off x="16880084" y="8717776"/>
            <a:ext cx="889000" cy="276999"/>
          </a:xfrm>
          <a:prstGeom prst="rect">
            <a:avLst/>
          </a:prstGeom>
          <a:noFill/>
        </p:spPr>
        <p:txBody>
          <a:bodyPr wrap="square" rtlCol="0">
            <a:spAutoFit/>
          </a:bodyPr>
          <a:lstStyle/>
          <a:p>
            <a:r>
              <a:rPr lang="en-US" sz="1200" dirty="0">
                <a:solidFill>
                  <a:srgbClr val="FF0000"/>
                </a:solidFill>
                <a:latin typeface="Times New Roman" panose="02020603050405020304" pitchFamily="18" charset="0"/>
                <a:cs typeface="Times New Roman" panose="02020603050405020304" pitchFamily="18" charset="0"/>
              </a:rPr>
              <a:t>3.0 </a:t>
            </a:r>
            <a:r>
              <a:rPr lang="en-US" sz="1200" dirty="0" err="1">
                <a:solidFill>
                  <a:srgbClr val="FF0000"/>
                </a:solidFill>
                <a:latin typeface="Times New Roman" panose="02020603050405020304" pitchFamily="18" charset="0"/>
                <a:cs typeface="Times New Roman" panose="02020603050405020304" pitchFamily="18" charset="0"/>
              </a:rPr>
              <a:t>μg</a:t>
            </a:r>
            <a:r>
              <a:rPr lang="en-US" sz="1200" dirty="0">
                <a:solidFill>
                  <a:srgbClr val="FF0000"/>
                </a:solidFill>
                <a:latin typeface="Times New Roman" panose="02020603050405020304" pitchFamily="18" charset="0"/>
                <a:cs typeface="Times New Roman" panose="02020603050405020304" pitchFamily="18" charset="0"/>
              </a:rPr>
              <a:t>/</a:t>
            </a:r>
            <a:r>
              <a:rPr lang="en-US" sz="1200" dirty="0" err="1">
                <a:solidFill>
                  <a:srgbClr val="FF0000"/>
                </a:solidFill>
                <a:latin typeface="Times New Roman" panose="02020603050405020304" pitchFamily="18" charset="0"/>
                <a:cs typeface="Times New Roman" panose="02020603050405020304" pitchFamily="18" charset="0"/>
              </a:rPr>
              <a:t>μL</a:t>
            </a:r>
            <a:r>
              <a:rPr lang="en-US" sz="1200" dirty="0">
                <a:solidFill>
                  <a:srgbClr val="FF0000"/>
                </a:solidFill>
                <a:latin typeface="Times New Roman" panose="02020603050405020304" pitchFamily="18" charset="0"/>
                <a:cs typeface="Times New Roman" panose="02020603050405020304" pitchFamily="18" charset="0"/>
              </a:rPr>
              <a:t> </a:t>
            </a:r>
          </a:p>
        </p:txBody>
      </p:sp>
      <p:sp>
        <p:nvSpPr>
          <p:cNvPr id="43" name="TextBox 42"/>
          <p:cNvSpPr txBox="1"/>
          <p:nvPr/>
        </p:nvSpPr>
        <p:spPr>
          <a:xfrm>
            <a:off x="15521285" y="8759814"/>
            <a:ext cx="889000" cy="276999"/>
          </a:xfrm>
          <a:prstGeom prst="rect">
            <a:avLst/>
          </a:prstGeom>
          <a:noFill/>
        </p:spPr>
        <p:txBody>
          <a:bodyPr wrap="square" rtlCol="0">
            <a:spAutoFit/>
          </a:bodyPr>
          <a:lstStyle/>
          <a:p>
            <a:r>
              <a:rPr lang="en-US" sz="1200" dirty="0">
                <a:solidFill>
                  <a:srgbClr val="FF0000"/>
                </a:solidFill>
                <a:latin typeface="Times New Roman" panose="02020603050405020304" pitchFamily="18" charset="0"/>
                <a:cs typeface="Times New Roman" panose="02020603050405020304" pitchFamily="18" charset="0"/>
              </a:rPr>
              <a:t>0.9 </a:t>
            </a:r>
            <a:r>
              <a:rPr lang="en-US" sz="1200" dirty="0" err="1">
                <a:solidFill>
                  <a:srgbClr val="FF0000"/>
                </a:solidFill>
                <a:latin typeface="Times New Roman" panose="02020603050405020304" pitchFamily="18" charset="0"/>
                <a:cs typeface="Times New Roman" panose="02020603050405020304" pitchFamily="18" charset="0"/>
              </a:rPr>
              <a:t>μg</a:t>
            </a:r>
            <a:r>
              <a:rPr lang="en-US" sz="1200" dirty="0">
                <a:solidFill>
                  <a:srgbClr val="FF0000"/>
                </a:solidFill>
                <a:latin typeface="Times New Roman" panose="02020603050405020304" pitchFamily="18" charset="0"/>
                <a:cs typeface="Times New Roman" panose="02020603050405020304" pitchFamily="18" charset="0"/>
              </a:rPr>
              <a:t>/</a:t>
            </a:r>
            <a:r>
              <a:rPr lang="en-US" sz="1200" dirty="0" err="1">
                <a:solidFill>
                  <a:srgbClr val="FF0000"/>
                </a:solidFill>
                <a:latin typeface="Times New Roman" panose="02020603050405020304" pitchFamily="18" charset="0"/>
                <a:cs typeface="Times New Roman" panose="02020603050405020304" pitchFamily="18" charset="0"/>
              </a:rPr>
              <a:t>μL</a:t>
            </a:r>
            <a:r>
              <a:rPr lang="en-US" sz="1200"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68967666"/>
      </p:ext>
    </p:extLst>
  </p:cSld>
  <p:clrMapOvr>
    <a:masterClrMapping/>
  </p:clrMapOvr>
</p:sld>
</file>

<file path=ppt/theme/theme1.xml><?xml version="1.0" encoding="utf-8"?>
<a:theme xmlns:a="http://schemas.openxmlformats.org/drawingml/2006/main" name="PosterPresentations.com-42x60-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PosterPresentations.com-42x60-Template</Template>
  <TotalTime>5076</TotalTime>
  <Words>384</Words>
  <Application>Microsoft Office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Times New Roman</vt:lpstr>
      <vt:lpstr>Trebuchet MS</vt:lpstr>
      <vt:lpstr>PosterPresentations.com-42x60-Template</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Zech</cp:lastModifiedBy>
  <cp:revision>136</cp:revision>
  <dcterms:created xsi:type="dcterms:W3CDTF">2012-02-07T00:08:52Z</dcterms:created>
  <dcterms:modified xsi:type="dcterms:W3CDTF">2017-03-01T19:01:59Z</dcterms:modified>
</cp:coreProperties>
</file>