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0000"/>
    <a:srgbClr val="A50021"/>
    <a:srgbClr val="E40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016" autoAdjust="0"/>
    <p:restoredTop sz="94660"/>
  </p:normalViewPr>
  <p:slideViewPr>
    <p:cSldViewPr snapToGrid="0">
      <p:cViewPr varScale="1">
        <p:scale>
          <a:sx n="13" d="100"/>
          <a:sy n="13" d="100"/>
        </p:scale>
        <p:origin x="12" y="3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hanie\Documents\EDS\EdS%20Paper\Survey%20results%20upda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hanie\Documents\EDS\EdS%20Paper\Survey%20results%20updat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en\Downloads\Percentage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en\Downloads\Percentage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en\Downloads\Percentage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en\Downloads\Percentage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en\Downloads\Percentage%20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phanie\Documents\EDS\Survey\Percentage%20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24309983593198"/>
          <c:y val="0.229126597463675"/>
          <c:w val="0.38037935563625103"/>
          <c:h val="0.680556561388368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00A-48DB-B1B0-FCCE43A9364A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0A-48DB-B1B0-FCCE43A9364A}"/>
              </c:ext>
            </c:extLst>
          </c:dPt>
          <c:dLbls>
            <c:dLbl>
              <c:idx val="0"/>
              <c:layout>
                <c:manualLayout>
                  <c:x val="5.7719139575786997E-2"/>
                  <c:y val="-3.5498486930991897E-2"/>
                </c:manualLayout>
              </c:layout>
              <c:tx>
                <c:rich>
                  <a:bodyPr/>
                  <a:lstStyle/>
                  <a:p>
                    <a:fld id="{A5781EC7-E788-4D2E-8641-5F9493C543B3}" type="CATEGORYNAME">
                      <a:rPr lang="en-US" smtClean="0"/>
                      <a:pPr/>
                      <a:t>[CATEGORY NAME]</a:t>
                    </a:fld>
                    <a:r>
                      <a:rPr lang="en-US" dirty="0" smtClean="0"/>
                      <a:t>, 90%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00A-48DB-B1B0-FCCE43A9364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9.5597324922397295E-2"/>
                  <c:y val="-4.6811247404633704E-3"/>
                </c:manualLayout>
              </c:layout>
              <c:tx>
                <c:rich>
                  <a:bodyPr/>
                  <a:lstStyle/>
                  <a:p>
                    <a:fld id="{3F0B21B1-005A-471B-95A8-70B554842751}" type="CATEGORYNAME">
                      <a:rPr lang="en-US" smtClean="0"/>
                      <a:pPr/>
                      <a:t>[CATEGORY NAME]</a:t>
                    </a:fld>
                    <a:r>
                      <a:rPr lang="en-US" dirty="0" smtClean="0"/>
                      <a:t>, 10%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00A-48DB-B1B0-FCCE43A9364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'Disability Type and Accomm'!$AM$169:$AM$170</c:f>
              <c:strCache>
                <c:ptCount val="2"/>
                <c:pt idx="0">
                  <c:v>Permanent</c:v>
                </c:pt>
                <c:pt idx="1">
                  <c:v>Temporary</c:v>
                </c:pt>
              </c:strCache>
            </c:strRef>
          </c:cat>
          <c:val>
            <c:numRef>
              <c:f>'Disability Type and Accomm'!$AN$169:$AN$170</c:f>
              <c:numCache>
                <c:formatCode>General</c:formatCode>
                <c:ptCount val="2"/>
                <c:pt idx="0">
                  <c:v>130</c:v>
                </c:pt>
                <c:pt idx="1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00A-48DB-B1B0-FCCE43A9364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dirty="0" smtClean="0"/>
              <a:t>Referral Source to Disability Services Office </a:t>
            </a:r>
            <a:endParaRPr lang="en-US" sz="3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19441016"/>
        <c:axId val="320257416"/>
      </c:barChart>
      <c:catAx>
        <c:axId val="3194410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Referral Source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257416"/>
        <c:crosses val="autoZero"/>
        <c:auto val="1"/>
        <c:lblAlgn val="ctr"/>
        <c:lblOffset val="100"/>
        <c:noMultiLvlLbl val="0"/>
      </c:catAx>
      <c:valAx>
        <c:axId val="320257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Number of Students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441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/>
              <a:t>Identification of Diagnosis </a:t>
            </a:r>
          </a:p>
        </c:rich>
      </c:tx>
      <c:layout>
        <c:manualLayout>
          <c:xMode val="edge"/>
          <c:yMode val="edge"/>
          <c:x val="0.340321586048400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677699178042197E-2"/>
          <c:y val="0.118948906323928"/>
          <c:w val="0.92032230082195798"/>
          <c:h val="0.694898699545506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'[Percentage Charts.xlsx]Sheet1'!$I$2:$I$6</c:f>
              <c:strCache>
                <c:ptCount val="5"/>
                <c:pt idx="0">
                  <c:v>Birth-preschool</c:v>
                </c:pt>
                <c:pt idx="1">
                  <c:v>K-5th</c:v>
                </c:pt>
                <c:pt idx="2">
                  <c:v>6th-8th</c:v>
                </c:pt>
                <c:pt idx="3">
                  <c:v>9th-12th</c:v>
                </c:pt>
                <c:pt idx="4">
                  <c:v>After 12th grade</c:v>
                </c:pt>
              </c:strCache>
            </c:strRef>
          </c:cat>
          <c:val>
            <c:numRef>
              <c:f>'[Percentage Charts.xlsx]Sheet1'!$J$2:$J$6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0.22</c:v>
                </c:pt>
                <c:pt idx="2">
                  <c:v>0.09</c:v>
                </c:pt>
                <c:pt idx="3">
                  <c:v>0.18</c:v>
                </c:pt>
                <c:pt idx="4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98-4ED6-A8F5-D79C97CDBC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9428016"/>
        <c:axId val="319514192"/>
      </c:barChart>
      <c:catAx>
        <c:axId val="319428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Academic Year</a:t>
                </a:r>
              </a:p>
            </c:rich>
          </c:tx>
          <c:layout>
            <c:manualLayout>
              <c:xMode val="edge"/>
              <c:yMode val="edge"/>
              <c:x val="0.48249097555543902"/>
              <c:y val="0.910077481339910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514192"/>
        <c:crosses val="autoZero"/>
        <c:auto val="1"/>
        <c:lblAlgn val="ctr"/>
        <c:lblOffset val="100"/>
        <c:noMultiLvlLbl val="0"/>
      </c:catAx>
      <c:valAx>
        <c:axId val="31951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 of 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42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/>
              <a:t>Disability</a:t>
            </a:r>
            <a:r>
              <a:rPr lang="en-US" sz="3000" b="1" baseline="0"/>
              <a:t> Type</a:t>
            </a:r>
            <a:endParaRPr lang="en-US" sz="30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'[Percentage Charts.xlsx]Sheet1'!$E$2:$E$9</c:f>
              <c:strCache>
                <c:ptCount val="8"/>
                <c:pt idx="0">
                  <c:v>Blind or Visually Impaired</c:v>
                </c:pt>
                <c:pt idx="1">
                  <c:v>Cognitive</c:v>
                </c:pt>
                <c:pt idx="2">
                  <c:v>Deaf or Hard of Hearing</c:v>
                </c:pt>
                <c:pt idx="3">
                  <c:v>Learning Disability</c:v>
                </c:pt>
                <c:pt idx="4">
                  <c:v>Mobility Impairment </c:v>
                </c:pt>
                <c:pt idx="5">
                  <c:v>Psychological </c:v>
                </c:pt>
                <c:pt idx="6">
                  <c:v>Chronic Health / Medical Disability</c:v>
                </c:pt>
                <c:pt idx="7">
                  <c:v>Other</c:v>
                </c:pt>
              </c:strCache>
            </c:strRef>
          </c:cat>
          <c:val>
            <c:numRef>
              <c:f>'[Percentage Charts.xlsx]Sheet1'!$F$2:$F$9</c:f>
              <c:numCache>
                <c:formatCode>0%</c:formatCode>
                <c:ptCount val="8"/>
                <c:pt idx="0">
                  <c:v>0.02</c:v>
                </c:pt>
                <c:pt idx="1">
                  <c:v>0.23</c:v>
                </c:pt>
                <c:pt idx="2">
                  <c:v>0.03</c:v>
                </c:pt>
                <c:pt idx="3">
                  <c:v>0.13</c:v>
                </c:pt>
                <c:pt idx="4">
                  <c:v>0.05</c:v>
                </c:pt>
                <c:pt idx="5">
                  <c:v>0.33</c:v>
                </c:pt>
                <c:pt idx="6">
                  <c:v>0.15</c:v>
                </c:pt>
                <c:pt idx="7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39-496F-8CA7-3B2418B9DC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19606856"/>
        <c:axId val="319572960"/>
      </c:barChart>
      <c:catAx>
        <c:axId val="3196068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Disability</a:t>
                </a:r>
                <a:r>
                  <a:rPr lang="en-US" sz="1800" baseline="0"/>
                  <a:t> Category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572960"/>
        <c:crosses val="autoZero"/>
        <c:auto val="1"/>
        <c:lblAlgn val="ctr"/>
        <c:lblOffset val="100"/>
        <c:noMultiLvlLbl val="0"/>
      </c:catAx>
      <c:valAx>
        <c:axId val="319572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  <a:r>
                  <a:rPr lang="en-US" sz="1800" baseline="0"/>
                  <a:t> of Students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60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/>
              <a:t>Year</a:t>
            </a:r>
            <a:r>
              <a:rPr lang="en-US" sz="3000" b="1" baseline="0"/>
              <a:t> of Registration with Accessibility Services Center </a:t>
            </a:r>
            <a:endParaRPr lang="en-US" sz="30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'[Percentage Charts.xlsx]Sheet1'!$A$2:$A$6</c:f>
              <c:strCache>
                <c:ptCount val="5"/>
                <c:pt idx="0">
                  <c:v>First year on Campus</c:v>
                </c:pt>
                <c:pt idx="1">
                  <c:v>Second year on Campus</c:v>
                </c:pt>
                <c:pt idx="2">
                  <c:v>Third year on campus</c:v>
                </c:pt>
                <c:pt idx="3">
                  <c:v>Fourth year on campus</c:v>
                </c:pt>
                <c:pt idx="4">
                  <c:v>Fifth year on campus or later</c:v>
                </c:pt>
              </c:strCache>
            </c:strRef>
          </c:cat>
          <c:val>
            <c:numRef>
              <c:f>'[Percentage Charts.xlsx]Sheet1'!$B$2:$B$6</c:f>
              <c:numCache>
                <c:formatCode>0%</c:formatCode>
                <c:ptCount val="5"/>
                <c:pt idx="0">
                  <c:v>0.52</c:v>
                </c:pt>
                <c:pt idx="1">
                  <c:v>0.22</c:v>
                </c:pt>
                <c:pt idx="2">
                  <c:v>0.13</c:v>
                </c:pt>
                <c:pt idx="3">
                  <c:v>0.05</c:v>
                </c:pt>
                <c:pt idx="4">
                  <c:v>7.0000000000000007E-2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E5-4160-8365-6520A4EA76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0566288"/>
        <c:axId val="320568616"/>
      </c:barChart>
      <c:catAx>
        <c:axId val="320566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Academic</a:t>
                </a:r>
                <a:r>
                  <a:rPr lang="en-US" sz="1800" baseline="0"/>
                  <a:t> Year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568616"/>
        <c:crosses val="autoZero"/>
        <c:auto val="1"/>
        <c:lblAlgn val="ctr"/>
        <c:lblOffset val="100"/>
        <c:noMultiLvlLbl val="0"/>
      </c:catAx>
      <c:valAx>
        <c:axId val="320568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  <a:r>
                  <a:rPr lang="en-US" sz="1800" baseline="0"/>
                  <a:t> of Students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56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i="0"/>
              <a:t>Referral</a:t>
            </a:r>
            <a:r>
              <a:rPr lang="en-US" sz="3000" b="1" i="0" baseline="0"/>
              <a:t> Source to Accessibility Services Center</a:t>
            </a:r>
            <a:endParaRPr lang="en-US" sz="3000" b="1" i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'[Percentage Charts.xlsx]Sheet1'!$C$2:$C$7</c:f>
              <c:strCache>
                <c:ptCount val="6"/>
                <c:pt idx="0">
                  <c:v>A high school teacher</c:v>
                </c:pt>
                <c:pt idx="1">
                  <c:v>A professor at UNO</c:v>
                </c:pt>
                <c:pt idx="2">
                  <c:v>Parent</c:v>
                </c:pt>
                <c:pt idx="3">
                  <c:v>Friend or classmate</c:v>
                </c:pt>
                <c:pt idx="4">
                  <c:v>Other services</c:v>
                </c:pt>
                <c:pt idx="5">
                  <c:v>Other </c:v>
                </c:pt>
              </c:strCache>
            </c:strRef>
          </c:cat>
          <c:val>
            <c:numRef>
              <c:f>'[Percentage Charts.xlsx]Sheet1'!$D$2:$D$7</c:f>
              <c:numCache>
                <c:formatCode>0%</c:formatCode>
                <c:ptCount val="6"/>
                <c:pt idx="0">
                  <c:v>0.11</c:v>
                </c:pt>
                <c:pt idx="1">
                  <c:v>0.34</c:v>
                </c:pt>
                <c:pt idx="2">
                  <c:v>0.13</c:v>
                </c:pt>
                <c:pt idx="3">
                  <c:v>7.0000000000000007E-2</c:v>
                </c:pt>
                <c:pt idx="4">
                  <c:v>0.23</c:v>
                </c:pt>
                <c:pt idx="5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BE-41A3-84C4-304B841861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55897312"/>
        <c:axId val="255900056"/>
      </c:barChart>
      <c:catAx>
        <c:axId val="2558973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Referral</a:t>
                </a:r>
                <a:r>
                  <a:rPr lang="en-US" sz="1800" baseline="0"/>
                  <a:t> Source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900056"/>
        <c:crosses val="autoZero"/>
        <c:auto val="1"/>
        <c:lblAlgn val="ctr"/>
        <c:lblOffset val="100"/>
        <c:noMultiLvlLbl val="0"/>
      </c:catAx>
      <c:valAx>
        <c:axId val="255900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  <a:r>
                  <a:rPr lang="en-US" sz="1800" baseline="0"/>
                  <a:t> of Students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89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dirty="0"/>
              <a:t>Services</a:t>
            </a:r>
            <a:r>
              <a:rPr lang="en-US" sz="3000" b="1" baseline="0" dirty="0"/>
              <a:t> Used on Campus</a:t>
            </a:r>
            <a:endParaRPr lang="en-US" sz="3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09565861066495E-2"/>
          <c:y val="0.158514008285359"/>
          <c:w val="0.89510785819389105"/>
          <c:h val="0.382270556182251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Sheet1!$K$2:$K$10</c:f>
              <c:strCache>
                <c:ptCount val="9"/>
                <c:pt idx="0">
                  <c:v>Military / Veteran Services</c:v>
                </c:pt>
                <c:pt idx="1">
                  <c:v>Multicultural Affairs</c:v>
                </c:pt>
                <c:pt idx="2">
                  <c:v>Student Groups / Organizations</c:v>
                </c:pt>
                <c:pt idx="3">
                  <c:v>Counseling Services </c:v>
                </c:pt>
                <c:pt idx="4">
                  <c:v>Gender Sexuality Resource Center</c:v>
                </c:pt>
                <c:pt idx="5">
                  <c:v>Math Science Learning Center (MSLC)</c:v>
                </c:pt>
                <c:pt idx="6">
                  <c:v>Writing Center</c:v>
                </c:pt>
                <c:pt idx="7">
                  <c:v>Speech Center</c:v>
                </c:pt>
                <c:pt idx="8">
                  <c:v>Other</c:v>
                </c:pt>
              </c:strCache>
            </c:strRef>
          </c:cat>
          <c:val>
            <c:numRef>
              <c:f>Sheet1!$L$2:$L$10</c:f>
              <c:numCache>
                <c:formatCode>0%</c:formatCode>
                <c:ptCount val="9"/>
                <c:pt idx="0">
                  <c:v>0.09</c:v>
                </c:pt>
                <c:pt idx="1">
                  <c:v>0.04</c:v>
                </c:pt>
                <c:pt idx="2">
                  <c:v>0.15</c:v>
                </c:pt>
                <c:pt idx="3">
                  <c:v>0.18</c:v>
                </c:pt>
                <c:pt idx="4">
                  <c:v>0.04</c:v>
                </c:pt>
                <c:pt idx="5">
                  <c:v>0.16</c:v>
                </c:pt>
                <c:pt idx="6">
                  <c:v>0.26</c:v>
                </c:pt>
                <c:pt idx="7">
                  <c:v>7.0000000000000007E-2</c:v>
                </c:pt>
                <c:pt idx="8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0D-456A-AE6F-FBAC5B0976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5897704"/>
        <c:axId val="255895352"/>
      </c:barChart>
      <c:catAx>
        <c:axId val="255897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Service</a:t>
                </a:r>
                <a:r>
                  <a:rPr lang="en-US" sz="1800" baseline="0"/>
                  <a:t> Name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895352"/>
        <c:crosses val="autoZero"/>
        <c:auto val="1"/>
        <c:lblAlgn val="ctr"/>
        <c:lblOffset val="100"/>
        <c:noMultiLvlLbl val="0"/>
      </c:catAx>
      <c:valAx>
        <c:axId val="255895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  <a:r>
                  <a:rPr lang="en-US" sz="1800" baseline="0"/>
                  <a:t> of Students</a:t>
                </a:r>
                <a:endParaRPr lang="en-US"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89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dirty="0"/>
              <a:t>Accommodations Used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5387214284254016"/>
          <c:y val="0.13810570356270285"/>
          <c:w val="0.41751673103632791"/>
          <c:h val="0.7450541063204609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885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885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Sheet1!$Y$2:$Y$11</c:f>
              <c:strCache>
                <c:ptCount val="10"/>
                <c:pt idx="0">
                  <c:v>Other</c:v>
                </c:pt>
                <c:pt idx="1">
                  <c:v>Extended Exam Time</c:v>
                </c:pt>
                <c:pt idx="2">
                  <c:v>Reader /  Scribe</c:v>
                </c:pt>
                <c:pt idx="3">
                  <c:v>Flexible Assignments / Attendance</c:v>
                </c:pt>
                <c:pt idx="4">
                  <c:v>Priority Registration</c:v>
                </c:pt>
                <c:pt idx="5">
                  <c:v>Reduced Distraction Space</c:v>
                </c:pt>
                <c:pt idx="6">
                  <c:v>Note-taking Services / Access to Professor Notes / Allowed to Record Lectures, etc.</c:v>
                </c:pt>
                <c:pt idx="7">
                  <c:v>American Sign Language Interpreting</c:v>
                </c:pt>
                <c:pt idx="8">
                  <c:v>Accessible Textbooks</c:v>
                </c:pt>
                <c:pt idx="9">
                  <c:v>Accessible Furniture </c:v>
                </c:pt>
              </c:strCache>
            </c:strRef>
          </c:cat>
          <c:val>
            <c:numRef>
              <c:f>Sheet1!$Z$2:$Z$11</c:f>
              <c:numCache>
                <c:formatCode>0%</c:formatCode>
                <c:ptCount val="10"/>
                <c:pt idx="0">
                  <c:v>0.13</c:v>
                </c:pt>
                <c:pt idx="1">
                  <c:v>0.7</c:v>
                </c:pt>
                <c:pt idx="2">
                  <c:v>0.06</c:v>
                </c:pt>
                <c:pt idx="3">
                  <c:v>0.45</c:v>
                </c:pt>
                <c:pt idx="4">
                  <c:v>0.14000000000000001</c:v>
                </c:pt>
                <c:pt idx="5">
                  <c:v>0.56999999999999995</c:v>
                </c:pt>
                <c:pt idx="6">
                  <c:v>0.41</c:v>
                </c:pt>
                <c:pt idx="7">
                  <c:v>0.02</c:v>
                </c:pt>
                <c:pt idx="8">
                  <c:v>0.13</c:v>
                </c:pt>
                <c:pt idx="9">
                  <c:v>0.02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255898880"/>
        <c:axId val="255901624"/>
      </c:barChart>
      <c:catAx>
        <c:axId val="2558988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Accommodations</a:t>
                </a:r>
              </a:p>
            </c:rich>
          </c:tx>
          <c:layout>
            <c:manualLayout>
              <c:xMode val="edge"/>
              <c:yMode val="edge"/>
              <c:x val="1.3455661279827032E-2"/>
              <c:y val="0.348116933339453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901624"/>
        <c:crosses val="autoZero"/>
        <c:auto val="1"/>
        <c:lblAlgn val="ctr"/>
        <c:lblOffset val="100"/>
        <c:noMultiLvlLbl val="0"/>
      </c:catAx>
      <c:valAx>
        <c:axId val="255901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 of 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89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850C0-B706-4CCC-BA52-B2EEE412F0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19845-5145-4BCA-8431-A36D83828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90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9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3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2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0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0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9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6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3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5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9B5BF-D6ED-47EE-A854-DF35E3A8797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5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2.emf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0" y="0"/>
            <a:ext cx="3505200" cy="3505200"/>
          </a:xfrm>
          <a:prstGeom prst="rect">
            <a:avLst/>
          </a:prstGeom>
          <a:solidFill>
            <a:srgbClr val="C00C3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43891200" cy="4541519"/>
          </a:xfrm>
          <a:prstGeom prst="rect">
            <a:avLst/>
          </a:prstGeom>
          <a:solidFill>
            <a:srgbClr val="E4022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</a:pPr>
            <a:r>
              <a:rPr lang="en-US" sz="6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" y="-1"/>
            <a:ext cx="43891200" cy="4541519"/>
          </a:xfrm>
          <a:prstGeom prst="rect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61833" y="1138920"/>
            <a:ext cx="30971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 smtClean="0">
                <a:solidFill>
                  <a:schemeClr val="bg1"/>
                </a:solidFill>
                <a:latin typeface="Arial"/>
                <a:cs typeface="Arial" charset="0"/>
              </a:rPr>
              <a:t>Accommodations at UNO; What You Don’t See</a:t>
            </a:r>
            <a:endParaRPr lang="en-US" sz="8000" dirty="0">
              <a:solidFill>
                <a:schemeClr val="bg1"/>
              </a:solidFill>
              <a:latin typeface="Arial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372265" y="3032446"/>
            <a:ext cx="2301968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6700" dirty="0" smtClean="0">
                <a:solidFill>
                  <a:srgbClr val="FFFFFF"/>
                </a:solidFill>
                <a:latin typeface="Arial Narrow" panose="020B0606020202030204" pitchFamily="34" charset="0"/>
                <a:cs typeface="Arial" charset="0"/>
              </a:rPr>
              <a:t>Stephanie Hengen, M.S.</a:t>
            </a:r>
            <a:r>
              <a:rPr lang="en-US" sz="6700" dirty="0">
                <a:solidFill>
                  <a:srgbClr val="FFFFFF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6700" dirty="0" smtClean="0">
                <a:solidFill>
                  <a:srgbClr val="FFFFFF"/>
                </a:solidFill>
                <a:latin typeface="Arial Narrow" panose="020B0606020202030204" pitchFamily="34" charset="0"/>
                <a:cs typeface="Arial" charset="0"/>
              </a:rPr>
              <a:t>&amp; Adam D. Weaver, Ph.D.</a:t>
            </a:r>
            <a:endParaRPr lang="en-US" sz="6700" dirty="0">
              <a:solidFill>
                <a:srgbClr val="FFFFFF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907154" y="5851369"/>
            <a:ext cx="12669937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Abstract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828887" y="10594479"/>
            <a:ext cx="12669936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Introduction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752759" y="5839605"/>
            <a:ext cx="12822635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noProof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Method (cont’d)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951869" y="5840379"/>
            <a:ext cx="12183049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Results (cont’d)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15752759" y="12002911"/>
            <a:ext cx="12822634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Results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517736"/>
            <a:ext cx="43891201" cy="62145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50" y="247585"/>
            <a:ext cx="4123987" cy="40156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2382" y="987906"/>
            <a:ext cx="7063864" cy="28295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8887" y="7504958"/>
            <a:ext cx="13064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At </a:t>
            </a:r>
            <a:r>
              <a:rPr lang="en-US" sz="3000" dirty="0"/>
              <a:t>the primary and secondary </a:t>
            </a:r>
            <a:r>
              <a:rPr lang="en-US" sz="3000" dirty="0" smtClean="0"/>
              <a:t>levels, students with disabilities </a:t>
            </a:r>
            <a:r>
              <a:rPr lang="en-US" sz="3000" dirty="0"/>
              <a:t>receive supports by law through Individualized Education </a:t>
            </a:r>
            <a:r>
              <a:rPr lang="en-US" sz="3000" dirty="0" smtClean="0"/>
              <a:t>Programs </a:t>
            </a:r>
            <a:r>
              <a:rPr lang="en-US" sz="3000" dirty="0"/>
              <a:t>(</a:t>
            </a:r>
            <a:r>
              <a:rPr lang="en-US" sz="3000" dirty="0" smtClean="0"/>
              <a:t>IEPs</a:t>
            </a:r>
            <a:r>
              <a:rPr lang="en-US" sz="3000" dirty="0"/>
              <a:t>) and 504 </a:t>
            </a:r>
            <a:r>
              <a:rPr lang="en-US" sz="3000" dirty="0" smtClean="0"/>
              <a:t>Plans.  However, </a:t>
            </a:r>
            <a:r>
              <a:rPr lang="en-US" sz="3000" dirty="0"/>
              <a:t>s</a:t>
            </a:r>
            <a:r>
              <a:rPr lang="en-US" sz="3000" dirty="0" smtClean="0"/>
              <a:t>tudents with disabilities at </a:t>
            </a:r>
            <a:r>
              <a:rPr lang="en-US" sz="3000" dirty="0"/>
              <a:t>the post-secondary </a:t>
            </a:r>
            <a:r>
              <a:rPr lang="en-US" sz="3000" dirty="0" smtClean="0"/>
              <a:t>level </a:t>
            </a:r>
            <a:r>
              <a:rPr lang="en-US" sz="3000" dirty="0"/>
              <a:t>are </a:t>
            </a:r>
            <a:r>
              <a:rPr lang="en-US" sz="3000" dirty="0" smtClean="0"/>
              <a:t>typically required </a:t>
            </a:r>
            <a:r>
              <a:rPr lang="en-US" sz="3000" dirty="0"/>
              <a:t>to self-identify and request supports independently (</a:t>
            </a:r>
            <a:r>
              <a:rPr lang="en-US" sz="3000" dirty="0" err="1"/>
              <a:t>Getzel</a:t>
            </a:r>
            <a:r>
              <a:rPr lang="en-US" sz="3000" dirty="0"/>
              <a:t> and </a:t>
            </a:r>
            <a:r>
              <a:rPr lang="en-US" sz="3000" dirty="0" err="1"/>
              <a:t>Thoma</a:t>
            </a:r>
            <a:r>
              <a:rPr lang="en-US" sz="3000" dirty="0"/>
              <a:t>, 2008</a:t>
            </a:r>
            <a:r>
              <a:rPr lang="en-US" sz="3000" dirty="0" smtClean="0"/>
              <a:t>).  This poster describes the demographics of students registered with the Accessibility Services Center at the University of Nebraska-Omaha in the Spring of 2016. 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828887" y="12028846"/>
            <a:ext cx="13151973" cy="6453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44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In </a:t>
            </a:r>
            <a:r>
              <a:rPr lang="en-US" sz="3000" dirty="0"/>
              <a:t>order to </a:t>
            </a:r>
            <a:r>
              <a:rPr lang="en-US" sz="3000" dirty="0" smtClean="0"/>
              <a:t>register and receive accommodations </a:t>
            </a:r>
            <a:r>
              <a:rPr lang="en-US" sz="3000" dirty="0"/>
              <a:t>with the </a:t>
            </a:r>
            <a:r>
              <a:rPr lang="en-US" sz="3000" dirty="0" smtClean="0"/>
              <a:t>Accessibility Services Center </a:t>
            </a:r>
            <a:r>
              <a:rPr lang="en-US" sz="3000" dirty="0"/>
              <a:t>at </a:t>
            </a:r>
            <a:r>
              <a:rPr lang="en-US" sz="3000" dirty="0" smtClean="0"/>
              <a:t>UNO, </a:t>
            </a:r>
            <a:r>
              <a:rPr lang="en-US" sz="3000" dirty="0"/>
              <a:t>students </a:t>
            </a:r>
            <a:r>
              <a:rPr lang="en-US" sz="3000" dirty="0" smtClean="0"/>
              <a:t>must:</a:t>
            </a:r>
          </a:p>
          <a:p>
            <a:pPr>
              <a:spcAft>
                <a:spcPts val="1440"/>
              </a:spcAft>
            </a:pPr>
            <a:endParaRPr lang="en-US" sz="3000" dirty="0" smtClean="0"/>
          </a:p>
          <a:p>
            <a:pPr marL="914400" indent="457200"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Self-identify </a:t>
            </a:r>
            <a:r>
              <a:rPr lang="en-US" sz="3000" dirty="0"/>
              <a:t>as having a </a:t>
            </a:r>
            <a:r>
              <a:rPr lang="en-US" sz="3000" dirty="0" smtClean="0"/>
              <a:t>disability/diagnosis</a:t>
            </a:r>
          </a:p>
          <a:p>
            <a:pPr marL="914400" indent="457200"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Provide </a:t>
            </a:r>
            <a:r>
              <a:rPr lang="en-US" sz="3000" dirty="0"/>
              <a:t>medical or educational documentation of the </a:t>
            </a:r>
            <a:r>
              <a:rPr lang="en-US" sz="3000" dirty="0" smtClean="0"/>
              <a:t>disability/diagnosis</a:t>
            </a:r>
          </a:p>
          <a:p>
            <a:pPr marL="914400" indent="457200"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Attend </a:t>
            </a:r>
            <a:r>
              <a:rPr lang="en-US" sz="3000" dirty="0"/>
              <a:t>an interactive intake meeting </a:t>
            </a:r>
            <a:r>
              <a:rPr lang="en-US" sz="3000" dirty="0" smtClean="0"/>
              <a:t>to create accommodation plan</a:t>
            </a:r>
          </a:p>
          <a:p>
            <a:pPr marL="914400">
              <a:spcAft>
                <a:spcPts val="240"/>
              </a:spcAft>
            </a:pPr>
            <a:endParaRPr lang="en-US" sz="3000" strike="sngStrike" dirty="0" smtClean="0"/>
          </a:p>
          <a:p>
            <a:pPr marL="548640" indent="-548640">
              <a:spcAft>
                <a:spcPts val="1440"/>
              </a:spcAft>
              <a:buFont typeface="Arial" pitchFamily="34" charset="0"/>
              <a:buChar char="•"/>
            </a:pPr>
            <a:r>
              <a:rPr lang="en-US" sz="3000" dirty="0" smtClean="0"/>
              <a:t>During </a:t>
            </a:r>
            <a:r>
              <a:rPr lang="en-US" sz="3000" dirty="0"/>
              <a:t>the interactive </a:t>
            </a:r>
            <a:r>
              <a:rPr lang="en-US" sz="3000" dirty="0" smtClean="0"/>
              <a:t>intake, </a:t>
            </a:r>
            <a:r>
              <a:rPr lang="en-US" sz="3000" dirty="0"/>
              <a:t>the student and staff member develop an accommodation plan to best fit the needs of the </a:t>
            </a:r>
            <a:r>
              <a:rPr lang="en-US" sz="3000" dirty="0" smtClean="0"/>
              <a:t>student.</a:t>
            </a:r>
          </a:p>
          <a:p>
            <a:pPr marL="548640" indent="-548640">
              <a:spcAft>
                <a:spcPts val="1440"/>
              </a:spcAft>
              <a:buFont typeface="Arial" pitchFamily="34" charset="0"/>
              <a:buChar char="•"/>
            </a:pPr>
            <a:r>
              <a:rPr lang="en-US" sz="3000" dirty="0" smtClean="0"/>
              <a:t>After </a:t>
            </a:r>
            <a:r>
              <a:rPr lang="en-US" sz="3000" dirty="0"/>
              <a:t>accommodation plans are made, they are emailed to the student’s professors. </a:t>
            </a:r>
          </a:p>
          <a:p>
            <a:pPr marL="548640" indent="-548640">
              <a:spcAft>
                <a:spcPts val="1440"/>
              </a:spcAft>
              <a:buFont typeface="Arial" pitchFamily="34" charset="0"/>
              <a:buChar char="•"/>
            </a:pPr>
            <a:endParaRPr lang="en-US" sz="3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774110" y="7464830"/>
            <a:ext cx="128012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u="sng" dirty="0" smtClean="0">
                <a:solidFill>
                  <a:srgbClr val="000000"/>
                </a:solidFill>
              </a:rPr>
              <a:t>Procedure</a:t>
            </a:r>
            <a:endParaRPr lang="en-US" sz="3000" dirty="0" smtClean="0">
              <a:solidFill>
                <a:srgbClr val="000000"/>
              </a:solidFill>
            </a:endParaRP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The survey </a:t>
            </a:r>
            <a:r>
              <a:rPr lang="en-US" sz="3000" dirty="0">
                <a:solidFill>
                  <a:srgbClr val="000000"/>
                </a:solidFill>
              </a:rPr>
              <a:t>was piloted with 5 students registered with the </a:t>
            </a:r>
            <a:r>
              <a:rPr lang="en-US" sz="3000" dirty="0" smtClean="0">
                <a:solidFill>
                  <a:srgbClr val="000000"/>
                </a:solidFill>
              </a:rPr>
              <a:t>Accessibility Services Center.  </a:t>
            </a:r>
            <a:r>
              <a:rPr lang="en-US" sz="3000" dirty="0">
                <a:solidFill>
                  <a:srgbClr val="000000"/>
                </a:solidFill>
              </a:rPr>
              <a:t>Feedback assisted in re-wording </a:t>
            </a:r>
            <a:r>
              <a:rPr lang="en-US" sz="3000" dirty="0" smtClean="0">
                <a:solidFill>
                  <a:srgbClr val="000000"/>
                </a:solidFill>
              </a:rPr>
              <a:t>and reordering of </a:t>
            </a:r>
            <a:r>
              <a:rPr lang="en-US" sz="3000" dirty="0">
                <a:solidFill>
                  <a:srgbClr val="000000"/>
                </a:solidFill>
              </a:rPr>
              <a:t>the items.</a:t>
            </a: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The </a:t>
            </a:r>
            <a:r>
              <a:rPr lang="en-US" sz="3000" dirty="0" smtClean="0">
                <a:solidFill>
                  <a:srgbClr val="000000"/>
                </a:solidFill>
              </a:rPr>
              <a:t>survey </a:t>
            </a:r>
            <a:r>
              <a:rPr lang="en-US" sz="3000" dirty="0">
                <a:solidFill>
                  <a:srgbClr val="000000"/>
                </a:solidFill>
              </a:rPr>
              <a:t>was </a:t>
            </a:r>
            <a:r>
              <a:rPr lang="en-US" sz="3000" dirty="0" smtClean="0">
                <a:solidFill>
                  <a:srgbClr val="000000"/>
                </a:solidFill>
              </a:rPr>
              <a:t>distributed </a:t>
            </a:r>
            <a:r>
              <a:rPr lang="en-US" sz="3000" dirty="0">
                <a:solidFill>
                  <a:srgbClr val="000000"/>
                </a:solidFill>
              </a:rPr>
              <a:t>to 771 students who were registered with the Disability Services </a:t>
            </a:r>
            <a:r>
              <a:rPr lang="en-US" sz="3000" dirty="0" smtClean="0">
                <a:solidFill>
                  <a:srgbClr val="000000"/>
                </a:solidFill>
              </a:rPr>
              <a:t>Office (response rate = 19.5%). </a:t>
            </a:r>
            <a:endParaRPr lang="en-US" sz="3000" dirty="0">
              <a:solidFill>
                <a:srgbClr val="008000"/>
              </a:solidFill>
            </a:endParaRP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The survey was open for four weeks. At one week intervals, reminder emails were sent to students asking them to complete the survey.</a:t>
            </a: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Students were informed</a:t>
            </a:r>
            <a:r>
              <a:rPr lang="en-US" sz="3000" dirty="0"/>
              <a:t> that </a:t>
            </a:r>
            <a:r>
              <a:rPr lang="en-US" sz="3000" dirty="0" smtClean="0"/>
              <a:t>participation was not required in order to continue accessing Accessibility Services Center.</a:t>
            </a:r>
            <a:endParaRPr lang="en-US" sz="3000" b="1" dirty="0"/>
          </a:p>
        </p:txBody>
      </p:sp>
      <p:sp>
        <p:nvSpPr>
          <p:cNvPr id="21" name="Rounded Rectangle 20"/>
          <p:cNvSpPr/>
          <p:nvPr/>
        </p:nvSpPr>
        <p:spPr bwMode="auto">
          <a:xfrm>
            <a:off x="907154" y="18400996"/>
            <a:ext cx="12669937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Method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7719" y="19643959"/>
            <a:ext cx="5224930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0" indent="-548640"/>
            <a:endParaRPr lang="en-US" sz="3000" b="1" i="1" u="sng" dirty="0" smtClean="0">
              <a:solidFill>
                <a:srgbClr val="000000"/>
              </a:solidFill>
            </a:endParaRPr>
          </a:p>
          <a:p>
            <a:pPr marL="548640" indent="-548640"/>
            <a:r>
              <a:rPr lang="en-US" sz="3000" b="1" i="1" u="sng" dirty="0" smtClean="0">
                <a:solidFill>
                  <a:srgbClr val="000000"/>
                </a:solidFill>
              </a:rPr>
              <a:t>Setting </a:t>
            </a:r>
            <a:r>
              <a:rPr lang="en-US" sz="3000" b="1" i="1" u="sng" dirty="0">
                <a:solidFill>
                  <a:srgbClr val="000000"/>
                </a:solidFill>
              </a:rPr>
              <a:t>&amp; Participants</a:t>
            </a:r>
            <a:endParaRPr lang="en-US" sz="3000" b="1" u="sng" dirty="0">
              <a:solidFill>
                <a:srgbClr val="0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Participants included </a:t>
            </a:r>
            <a:r>
              <a:rPr lang="en-US" sz="3000" dirty="0" smtClean="0">
                <a:solidFill>
                  <a:srgbClr val="000000"/>
                </a:solidFill>
              </a:rPr>
              <a:t>150 under-graduate and graduate students (Table 1).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Recruited </a:t>
            </a:r>
            <a:r>
              <a:rPr lang="en-US" sz="3000" dirty="0">
                <a:solidFill>
                  <a:srgbClr val="000000"/>
                </a:solidFill>
              </a:rPr>
              <a:t>from students who </a:t>
            </a:r>
            <a:r>
              <a:rPr lang="en-US" sz="3000" dirty="0" smtClean="0">
                <a:solidFill>
                  <a:srgbClr val="000000"/>
                </a:solidFill>
              </a:rPr>
              <a:t>were registered </a:t>
            </a:r>
            <a:r>
              <a:rPr lang="en-US" sz="3000" dirty="0">
                <a:solidFill>
                  <a:srgbClr val="000000"/>
                </a:solidFill>
              </a:rPr>
              <a:t>with the </a:t>
            </a:r>
            <a:r>
              <a:rPr lang="en-US" sz="3000" dirty="0" smtClean="0">
                <a:solidFill>
                  <a:srgbClr val="000000"/>
                </a:solidFill>
              </a:rPr>
              <a:t>Accessibility Services Center (ASC) </a:t>
            </a:r>
            <a:r>
              <a:rPr lang="en-US" sz="3000" dirty="0">
                <a:solidFill>
                  <a:srgbClr val="000000"/>
                </a:solidFill>
              </a:rPr>
              <a:t>at the University of </a:t>
            </a:r>
            <a:r>
              <a:rPr lang="en-US" sz="3000" dirty="0" smtClean="0">
                <a:solidFill>
                  <a:srgbClr val="000000"/>
                </a:solidFill>
              </a:rPr>
              <a:t>Nebraska</a:t>
            </a:r>
            <a:r>
              <a:rPr lang="en-US" sz="3000" dirty="0">
                <a:solidFill>
                  <a:srgbClr val="000000"/>
                </a:solidFill>
              </a:rPr>
              <a:t>-</a:t>
            </a:r>
            <a:r>
              <a:rPr lang="en-US" sz="3000" dirty="0" smtClean="0">
                <a:solidFill>
                  <a:srgbClr val="000000"/>
                </a:solidFill>
              </a:rPr>
              <a:t>Omaha (UNO).</a:t>
            </a:r>
            <a:endParaRPr lang="en-US" sz="3000" dirty="0">
              <a:solidFill>
                <a:srgbClr val="000000"/>
              </a:solidFill>
            </a:endParaRPr>
          </a:p>
          <a:p>
            <a:pPr marL="548640" indent="-548640"/>
            <a:endParaRPr lang="en-US" sz="3000" b="1" i="1" u="sng" dirty="0" smtClean="0">
              <a:solidFill>
                <a:srgbClr val="000000"/>
              </a:solidFill>
            </a:endParaRPr>
          </a:p>
          <a:p>
            <a:pPr marL="548640" indent="-548640"/>
            <a:r>
              <a:rPr lang="en-US" sz="3000" b="1" i="1" u="sng" dirty="0" smtClean="0">
                <a:solidFill>
                  <a:srgbClr val="000000"/>
                </a:solidFill>
              </a:rPr>
              <a:t>Materials</a:t>
            </a:r>
            <a:endParaRPr lang="en-US" sz="3000" dirty="0">
              <a:solidFill>
                <a:srgbClr val="000000"/>
              </a:solidFill>
            </a:endParaRP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Demographics and descriptive survey items regarding use of accommodations and services at UNO were sent to students registered with the Accessibility Services Center.</a:t>
            </a:r>
          </a:p>
          <a:p>
            <a:pPr marL="548640" indent="-548640">
              <a:buFont typeface="Arial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Survey distributed via </a:t>
            </a:r>
            <a:r>
              <a:rPr lang="en-US" sz="3000" dirty="0" err="1">
                <a:solidFill>
                  <a:srgbClr val="000000"/>
                </a:solidFill>
              </a:rPr>
              <a:t>Qualtrics</a:t>
            </a:r>
            <a:r>
              <a:rPr lang="en-US" sz="3000" dirty="0">
                <a:solidFill>
                  <a:srgbClr val="000000"/>
                </a:solidFill>
              </a:rPr>
              <a:t>.</a:t>
            </a:r>
            <a:endParaRPr lang="en-US" sz="3000" b="1" i="1" u="sng" dirty="0">
              <a:solidFill>
                <a:srgbClr val="000000"/>
              </a:solidFill>
            </a:endParaRPr>
          </a:p>
          <a:p>
            <a:endParaRPr lang="en-US" sz="3000" strike="sngStrike" dirty="0" smtClean="0">
              <a:solidFill>
                <a:srgbClr val="000000"/>
              </a:solidFill>
            </a:endParaRPr>
          </a:p>
          <a:p>
            <a:pPr marL="548640" indent="-548640"/>
            <a:endParaRPr lang="en-US" sz="3000" b="1" i="1" u="sng" dirty="0" smtClean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31081375" y="29938748"/>
            <a:ext cx="12228450" cy="1276867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References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51549" y="31500936"/>
            <a:ext cx="12177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457200">
              <a:spcAft>
                <a:spcPts val="1440"/>
              </a:spcAft>
            </a:pPr>
            <a:r>
              <a:rPr lang="en-US" sz="2000" dirty="0" err="1" smtClean="0"/>
              <a:t>Getzel</a:t>
            </a:r>
            <a:r>
              <a:rPr lang="en-US" sz="2000" dirty="0"/>
              <a:t>, E. E., </a:t>
            </a:r>
            <a:r>
              <a:rPr lang="en-US" sz="2000" dirty="0" smtClean="0"/>
              <a:t>&amp; </a:t>
            </a:r>
            <a:r>
              <a:rPr lang="en-US" sz="2000" dirty="0" err="1" smtClean="0"/>
              <a:t>Thoma</a:t>
            </a:r>
            <a:r>
              <a:rPr lang="en-US" sz="2000" dirty="0"/>
              <a:t>, C. A. (2008).  Experiences of college students with disabilities and the </a:t>
            </a:r>
            <a:r>
              <a:rPr lang="en-US" sz="2000" dirty="0" smtClean="0"/>
              <a:t>importance </a:t>
            </a:r>
            <a:r>
              <a:rPr lang="en-US" sz="2000" dirty="0"/>
              <a:t>of self-determination in higher education settings.  </a:t>
            </a:r>
            <a:r>
              <a:rPr lang="en-US" sz="2000" i="1" dirty="0"/>
              <a:t>Career Development </a:t>
            </a:r>
            <a:r>
              <a:rPr lang="en-US" sz="2000" i="1" dirty="0" smtClean="0"/>
              <a:t>and </a:t>
            </a:r>
            <a:r>
              <a:rPr lang="en-US" sz="2000" i="1" dirty="0"/>
              <a:t>Transition for Exceptional Individuals, 31</a:t>
            </a:r>
            <a:r>
              <a:rPr lang="en-US" sz="2000" dirty="0"/>
              <a:t>(2), 78-84</a:t>
            </a:r>
            <a:r>
              <a:rPr lang="en-US" sz="2000" dirty="0" smtClean="0"/>
              <a:t>.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0951550" y="3305031"/>
            <a:ext cx="9616575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Means, Standard Deviations, and Correlations for SAMY Subscales and Reported Use of Services</a:t>
            </a:r>
            <a:endParaRPr kumimoji="0" lang="en-US" altLang="en-US" sz="4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 = 164.  Internal consistency estimates for SAMY subscales shown on diagonal in parentheses.</a:t>
            </a:r>
            <a:endParaRPr kumimoji="0" lang="en-US" altLang="en-US" sz="4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kumimoji="0" lang="en-US" alt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&lt;.05.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82505" y="20106697"/>
            <a:ext cx="6498355" cy="751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1: Participant </a:t>
            </a:r>
            <a:r>
              <a:rPr lang="en-US" sz="3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15668"/>
              </p:ext>
            </p:extLst>
          </p:nvPr>
        </p:nvGraphicFramePr>
        <p:xfrm>
          <a:off x="7444098" y="21257042"/>
          <a:ext cx="6054725" cy="8276177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2625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42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Characteristics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Frequency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Gender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Female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No Response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19 – 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22 – 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25 – 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28 – 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31 – 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34 – 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37 – 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40 and over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Ethnicity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White/Caucasian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Black/African American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Hispanic/Latino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No Response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Other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Asian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American Indian/Alaskan Native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Native Hawaiian/Pacific Islander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Class Standing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Freshman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Sophomore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Junior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Senior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Graduate Student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268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No Response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861418" y="13617837"/>
            <a:ext cx="138655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1. Academic Year of Diagnosis. 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6" name="Chart 45"/>
          <p:cNvGraphicFramePr/>
          <p:nvPr>
            <p:extLst>
              <p:ext uri="{D42A27DB-BD31-4B8C-83A1-F6EECF244321}">
                <p14:modId xmlns:p14="http://schemas.microsoft.com/office/powerpoint/2010/main" val="212340088"/>
              </p:ext>
            </p:extLst>
          </p:nvPr>
        </p:nvGraphicFramePr>
        <p:xfrm>
          <a:off x="17252967" y="19707796"/>
          <a:ext cx="8654457" cy="5399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Rectangle 32"/>
          <p:cNvSpPr/>
          <p:nvPr/>
        </p:nvSpPr>
        <p:spPr>
          <a:xfrm>
            <a:off x="15861418" y="20013382"/>
            <a:ext cx="704143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2. Duration of disability.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861418" y="25858282"/>
            <a:ext cx="550704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Disability 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eported 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1097645451"/>
              </p:ext>
            </p:extLst>
          </p:nvPr>
        </p:nvGraphicFramePr>
        <p:xfrm>
          <a:off x="31081375" y="12884328"/>
          <a:ext cx="11549755" cy="393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Rectangle 34"/>
          <p:cNvSpPr/>
          <p:nvPr/>
        </p:nvSpPr>
        <p:spPr>
          <a:xfrm>
            <a:off x="31018897" y="7211801"/>
            <a:ext cx="297132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4. Year of Registration.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951550" y="12009623"/>
            <a:ext cx="219456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5. </a:t>
            </a:r>
            <a:r>
              <a:rPr lang="en-US" sz="1800" b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Referral </a:t>
            </a:r>
            <a:r>
              <a:rPr lang="en-US" sz="1800" b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Sources.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018896" y="17016622"/>
            <a:ext cx="219456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6. Additional Services 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Utilized 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 Participants. 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0951550" y="22773364"/>
            <a:ext cx="434054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7. Most Frequent Accommodations</a:t>
            </a:r>
            <a:r>
              <a:rPr lang="en-US" sz="18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470416"/>
              </p:ext>
            </p:extLst>
          </p:nvPr>
        </p:nvGraphicFramePr>
        <p:xfrm>
          <a:off x="15521447" y="14123903"/>
          <a:ext cx="12671694" cy="4526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271082"/>
              </p:ext>
            </p:extLst>
          </p:nvPr>
        </p:nvGraphicFramePr>
        <p:xfrm>
          <a:off x="15521448" y="26537855"/>
          <a:ext cx="12721320" cy="521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150506"/>
              </p:ext>
            </p:extLst>
          </p:nvPr>
        </p:nvGraphicFramePr>
        <p:xfrm>
          <a:off x="31018896" y="7575791"/>
          <a:ext cx="11527597" cy="4342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1" name="Chart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49681"/>
              </p:ext>
            </p:extLst>
          </p:nvPr>
        </p:nvGraphicFramePr>
        <p:xfrm>
          <a:off x="31018896" y="12383445"/>
          <a:ext cx="11658595" cy="4214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5" name="Chart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567227"/>
              </p:ext>
            </p:extLst>
          </p:nvPr>
        </p:nvGraphicFramePr>
        <p:xfrm>
          <a:off x="31081375" y="17423702"/>
          <a:ext cx="11658595" cy="4871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3383164" y="21121254"/>
            <a:ext cx="36142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Duration of Diagnosis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2" name="Chart 41"/>
          <p:cNvGraphicFramePr/>
          <p:nvPr>
            <p:extLst>
              <p:ext uri="{D42A27DB-BD31-4B8C-83A1-F6EECF244321}">
                <p14:modId xmlns:p14="http://schemas.microsoft.com/office/powerpoint/2010/main" val="2268799899"/>
              </p:ext>
            </p:extLst>
          </p:nvPr>
        </p:nvGraphicFramePr>
        <p:xfrm>
          <a:off x="30951549" y="23070332"/>
          <a:ext cx="11788421" cy="646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23028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711</Words>
  <Application>Microsoft Office PowerPoint</Application>
  <PresentationFormat>Custom</PresentationFormat>
  <Paragraphs>157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Company>UNO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Prine</dc:creator>
  <cp:lastModifiedBy>Stephanie hengen</cp:lastModifiedBy>
  <cp:revision>84</cp:revision>
  <dcterms:created xsi:type="dcterms:W3CDTF">2016-01-22T17:42:21Z</dcterms:created>
  <dcterms:modified xsi:type="dcterms:W3CDTF">2017-03-02T03:05:05Z</dcterms:modified>
</cp:coreProperties>
</file>