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64" r:id="rId9"/>
    <p:sldId id="278" r:id="rId10"/>
    <p:sldId id="265" r:id="rId11"/>
    <p:sldId id="266" r:id="rId12"/>
    <p:sldId id="267" r:id="rId13"/>
    <p:sldId id="268" r:id="rId14"/>
    <p:sldId id="281" r:id="rId15"/>
    <p:sldId id="269" r:id="rId16"/>
    <p:sldId id="270" r:id="rId17"/>
    <p:sldId id="271" r:id="rId18"/>
    <p:sldId id="272" r:id="rId19"/>
    <p:sldId id="277" r:id="rId20"/>
    <p:sldId id="28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number of messages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number of messages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10689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9D-4C8D-8992-E6FD38F007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messagess posted after retweet removal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number of messages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7562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9D-4C8D-8992-E6FD38F007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tweet posted by individuals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number of messages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2908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9D-4C8D-8992-E6FD38F0073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relevant tweets posted by individuals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number of messages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1882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9D-4C8D-8992-E6FD38F0073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Relevant messages about treatment posted by individuals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number of messages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571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79D-4C8D-8992-E6FD38F00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9538768"/>
        <c:axId val="77845776"/>
      </c:barChart>
      <c:catAx>
        <c:axId val="719538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7845776"/>
        <c:crosses val="autoZero"/>
        <c:auto val="1"/>
        <c:lblAlgn val="ctr"/>
        <c:lblOffset val="100"/>
        <c:noMultiLvlLbl val="0"/>
      </c:catAx>
      <c:valAx>
        <c:axId val="77845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953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messages Posted by Individuals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messages Posted by Individuals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22-42AF-90A0-ACDB97273D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22-42AF-90A0-ACDB97273D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22-42AF-90A0-ACDB97273D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22-42AF-90A0-ACDB97273D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522-42AF-90A0-ACDB97273D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522-42AF-90A0-ACDB97273D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522-42AF-90A0-ACDB97273D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522-42AF-90A0-ACDB97273D3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522-42AF-90A0-ACDB97273D3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522-42AF-90A0-ACDB97273D3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C522-42AF-90A0-ACDB97273D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Sheet1!$A$2:$A$12</c:f>
              <c:strCache>
                <c:ptCount val="11"/>
                <c:pt idx="0">
                  <c:v>Physical Therapy</c:v>
                </c:pt>
                <c:pt idx="1">
                  <c:v>Chiropractic</c:v>
                </c:pt>
                <c:pt idx="2">
                  <c:v>Exercise/Yoga</c:v>
                </c:pt>
                <c:pt idx="3">
                  <c:v>Heat/Cold Pad</c:v>
                </c:pt>
                <c:pt idx="4">
                  <c:v>Massage</c:v>
                </c:pt>
                <c:pt idx="5">
                  <c:v>Spinal Injection</c:v>
                </c:pt>
                <c:pt idx="6">
                  <c:v>Acupuncture</c:v>
                </c:pt>
                <c:pt idx="7">
                  <c:v>Surgery</c:v>
                </c:pt>
                <c:pt idx="8">
                  <c:v>Drugs</c:v>
                </c:pt>
                <c:pt idx="9">
                  <c:v>Opioids</c:v>
                </c:pt>
                <c:pt idx="10">
                  <c:v>Placebo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101</c:v>
                </c:pt>
                <c:pt idx="1">
                  <c:v>101</c:v>
                </c:pt>
                <c:pt idx="2">
                  <c:v>60</c:v>
                </c:pt>
                <c:pt idx="3">
                  <c:v>65</c:v>
                </c:pt>
                <c:pt idx="4">
                  <c:v>81</c:v>
                </c:pt>
                <c:pt idx="5">
                  <c:v>10</c:v>
                </c:pt>
                <c:pt idx="6">
                  <c:v>12</c:v>
                </c:pt>
                <c:pt idx="7">
                  <c:v>11</c:v>
                </c:pt>
                <c:pt idx="8">
                  <c:v>107</c:v>
                </c:pt>
                <c:pt idx="9">
                  <c:v>4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C522-42AF-90A0-ACDB97273D3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802193940537865E-2"/>
          <c:y val="0.7850576101013097"/>
          <c:w val="0.97639542030066362"/>
          <c:h val="0.19904591972866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Messages Posted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Messages Posted by Professionals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572-413E-8961-A1402C1646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572-413E-8961-A1402C1646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572-413E-8961-A1402C1646B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572-413E-8961-A1402C1646B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572-413E-8961-A1402C1646B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572-413E-8961-A1402C1646B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572-413E-8961-A1402C1646B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572-413E-8961-A1402C1646B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572-413E-8961-A1402C1646B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A572-413E-8961-A1402C1646B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A572-413E-8961-A1402C1646B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A572-413E-8961-A1402C1646B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A572-413E-8961-A1402C1646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Sheet1!$A$2:$A$14</c:f>
              <c:strCache>
                <c:ptCount val="11"/>
                <c:pt idx="0">
                  <c:v>Physical Therapy</c:v>
                </c:pt>
                <c:pt idx="1">
                  <c:v>Chiropractic</c:v>
                </c:pt>
                <c:pt idx="2">
                  <c:v>Exercise/yoga</c:v>
                </c:pt>
                <c:pt idx="3">
                  <c:v>Heat/Cold pad</c:v>
                </c:pt>
                <c:pt idx="4">
                  <c:v>Massage</c:v>
                </c:pt>
                <c:pt idx="5">
                  <c:v>Spinal Injection</c:v>
                </c:pt>
                <c:pt idx="6">
                  <c:v>Acupuncture</c:v>
                </c:pt>
                <c:pt idx="7">
                  <c:v>Surgery</c:v>
                </c:pt>
                <c:pt idx="8">
                  <c:v>Drugs</c:v>
                </c:pt>
                <c:pt idx="9">
                  <c:v>Opioids</c:v>
                </c:pt>
                <c:pt idx="10">
                  <c:v>Placebo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389</c:v>
                </c:pt>
                <c:pt idx="1">
                  <c:v>401</c:v>
                </c:pt>
                <c:pt idx="2">
                  <c:v>912</c:v>
                </c:pt>
                <c:pt idx="3">
                  <c:v>51</c:v>
                </c:pt>
                <c:pt idx="4">
                  <c:v>401</c:v>
                </c:pt>
                <c:pt idx="5">
                  <c:v>67</c:v>
                </c:pt>
                <c:pt idx="6">
                  <c:v>48</c:v>
                </c:pt>
                <c:pt idx="7">
                  <c:v>44</c:v>
                </c:pt>
                <c:pt idx="8">
                  <c:v>82</c:v>
                </c:pt>
                <c:pt idx="9">
                  <c:v>0</c:v>
                </c:pt>
                <c:pt idx="10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A-A572-413E-8961-A1402C1646B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messages Posted by Individuals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messages Posted by Individuals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73-47ED-9EDE-557A2C1462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73-47ED-9EDE-557A2C1462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073-47ED-9EDE-557A2C1462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073-47ED-9EDE-557A2C1462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073-47ED-9EDE-557A2C1462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073-47ED-9EDE-557A2C1462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073-47ED-9EDE-557A2C1462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073-47ED-9EDE-557A2C1462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073-47ED-9EDE-557A2C1462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073-47ED-9EDE-557A2C1462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2073-47ED-9EDE-557A2C1462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Sheet1!$A$2:$A$12</c:f>
              <c:strCache>
                <c:ptCount val="11"/>
                <c:pt idx="0">
                  <c:v>Physical Therapy</c:v>
                </c:pt>
                <c:pt idx="1">
                  <c:v>Chiropractic</c:v>
                </c:pt>
                <c:pt idx="2">
                  <c:v>Exercise/Yoga</c:v>
                </c:pt>
                <c:pt idx="3">
                  <c:v>Heat/Cold Pad</c:v>
                </c:pt>
                <c:pt idx="4">
                  <c:v>Massage</c:v>
                </c:pt>
                <c:pt idx="5">
                  <c:v>Spinal Injection</c:v>
                </c:pt>
                <c:pt idx="6">
                  <c:v>Acupuncture</c:v>
                </c:pt>
                <c:pt idx="7">
                  <c:v>Surgery</c:v>
                </c:pt>
                <c:pt idx="8">
                  <c:v>Drugs</c:v>
                </c:pt>
                <c:pt idx="9">
                  <c:v>Opioids</c:v>
                </c:pt>
                <c:pt idx="10">
                  <c:v>Placebo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101</c:v>
                </c:pt>
                <c:pt idx="1">
                  <c:v>101</c:v>
                </c:pt>
                <c:pt idx="2">
                  <c:v>60</c:v>
                </c:pt>
                <c:pt idx="3">
                  <c:v>65</c:v>
                </c:pt>
                <c:pt idx="4">
                  <c:v>81</c:v>
                </c:pt>
                <c:pt idx="5">
                  <c:v>10</c:v>
                </c:pt>
                <c:pt idx="6">
                  <c:v>12</c:v>
                </c:pt>
                <c:pt idx="7">
                  <c:v>11</c:v>
                </c:pt>
                <c:pt idx="8">
                  <c:v>107</c:v>
                </c:pt>
                <c:pt idx="9">
                  <c:v>4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2073-47ED-9EDE-557A2C1462F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802193940537865E-2"/>
          <c:y val="0.7175059408146145"/>
          <c:w val="0.97639542030066362"/>
          <c:h val="0.266597420104580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PatientLikeMe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Website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Treatments Reported by individuals on PatientLikeMe Website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D7C-49CC-97FE-97601D78E6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D7C-49CC-97FE-97601D78E6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D7C-49CC-97FE-97601D78E6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D7C-49CC-97FE-97601D78E69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D7C-49CC-97FE-97601D78E69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D7C-49CC-97FE-97601D78E69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D7C-49CC-97FE-97601D78E69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D7C-49CC-97FE-97601D78E69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D7C-49CC-97FE-97601D78E69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D7C-49CC-97FE-97601D78E69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D7C-49CC-97FE-97601D78E6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Sheet1!$A$2:$A$12</c:f>
              <c:strCache>
                <c:ptCount val="11"/>
                <c:pt idx="0">
                  <c:v>Physical Therapy</c:v>
                </c:pt>
                <c:pt idx="1">
                  <c:v>Chiropractic</c:v>
                </c:pt>
                <c:pt idx="2">
                  <c:v>Exercise/Yoga</c:v>
                </c:pt>
                <c:pt idx="3">
                  <c:v>Heat/Cold pad</c:v>
                </c:pt>
                <c:pt idx="4">
                  <c:v>Massage</c:v>
                </c:pt>
                <c:pt idx="5">
                  <c:v>Spinal Injection</c:v>
                </c:pt>
                <c:pt idx="6">
                  <c:v>Acupuncture</c:v>
                </c:pt>
                <c:pt idx="7">
                  <c:v>Surgery</c:v>
                </c:pt>
                <c:pt idx="8">
                  <c:v>Drugs</c:v>
                </c:pt>
                <c:pt idx="9">
                  <c:v>Opioids</c:v>
                </c:pt>
                <c:pt idx="10">
                  <c:v>Placebo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42</c:v>
                </c:pt>
                <c:pt idx="1">
                  <c:v>45</c:v>
                </c:pt>
                <c:pt idx="2">
                  <c:v>31</c:v>
                </c:pt>
                <c:pt idx="3">
                  <c:v>110</c:v>
                </c:pt>
                <c:pt idx="4">
                  <c:v>32</c:v>
                </c:pt>
                <c:pt idx="5">
                  <c:v>2</c:v>
                </c:pt>
                <c:pt idx="6">
                  <c:v>13</c:v>
                </c:pt>
                <c:pt idx="7">
                  <c:v>11</c:v>
                </c:pt>
                <c:pt idx="8">
                  <c:v>190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5D7C-49CC-97FE-97601D78E69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B5D90-82F2-4466-81E6-0A3D0B3E05F4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CA5A5-EBA8-4278-80C7-503304275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76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A87-E8F2-484F-A39B-D72F02FAB9C5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9B072-FE5F-434F-A2DD-12EB6F192479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E499-11B3-4D55-90CE-F822D6761E4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6908-2C14-40D0-813B-C8C2D6A445E7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9EC5-B426-4ACB-A20E-529F0D8F2AB5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4E9-981F-4B48-AEBB-3EF845FD3089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9435-EB4C-4968-AF01-56ABB4BA23A6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2E1E-EEA1-49EF-831F-FC3BF2BAA88F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67EE-57A1-4607-A750-F4D9329A434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3BAC-274A-4F0B-A2B5-9D189B73A148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C1D0-D090-4F61-994B-E848560EB81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FBD8-4A6D-4A1E-8763-262DB69039B9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C95D-315D-4700-A89A-4517D000B8D9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C0741-981B-45FE-A637-E6CAD8AFB5B2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8E56-0DE6-4BCC-B7B1-971E13D05BBC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A9B-1004-4DAB-947E-A88077B6E244}" type="datetime1">
              <a:rPr lang="en-US" smtClean="0"/>
              <a:t>3/1/2017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24D14-B2C5-4250-85A8-EA18D15B6998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.com/fitness/prevent-back-pai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073" y="2460568"/>
            <a:ext cx="9526385" cy="1313412"/>
          </a:xfrm>
        </p:spPr>
        <p:txBody>
          <a:bodyPr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Hierarchical Learning Model for Extracting Public Health Data from Social Media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758611"/>
            <a:ext cx="7766936" cy="103535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Elham Rastegari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Nebraska at Omaha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IS&amp;T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5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937102" cy="73400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treatment-related messages posted by individuals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02005"/>
              </p:ext>
            </p:extLst>
          </p:nvPr>
        </p:nvGraphicFramePr>
        <p:xfrm>
          <a:off x="677863" y="1455738"/>
          <a:ext cx="8596312" cy="458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42A-E31C-4852-B630-E322D1FA639B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37" y="211015"/>
            <a:ext cx="9610530" cy="1037493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Comparison between our Results and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PatientsLikeMe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Website Data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909202"/>
              </p:ext>
            </p:extLst>
          </p:nvPr>
        </p:nvGraphicFramePr>
        <p:xfrm>
          <a:off x="403761" y="1248508"/>
          <a:ext cx="5213268" cy="479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C9D6-7AD3-446B-AF39-26BBBEB939E2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934835483"/>
              </p:ext>
            </p:extLst>
          </p:nvPr>
        </p:nvGraphicFramePr>
        <p:xfrm>
          <a:off x="4385167" y="1248508"/>
          <a:ext cx="6207622" cy="3762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73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225631"/>
            <a:ext cx="9190875" cy="98565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Comparison between our Results and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PatientsLikeMe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Website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6F1-E03C-4E10-805C-886C306321E5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247517"/>
              </p:ext>
            </p:extLst>
          </p:nvPr>
        </p:nvGraphicFramePr>
        <p:xfrm>
          <a:off x="368135" y="1341912"/>
          <a:ext cx="5498275" cy="470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864832479"/>
              </p:ext>
            </p:extLst>
          </p:nvPr>
        </p:nvGraphicFramePr>
        <p:xfrm>
          <a:off x="4880757" y="1401289"/>
          <a:ext cx="5094515" cy="3598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642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05" y="415636"/>
            <a:ext cx="9131498" cy="878774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Subjective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Neutral messages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1" y="1294410"/>
            <a:ext cx="9313223" cy="4746952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learning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Subjective messages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more adverb and adjective, more comparing words, less personal pronoun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Unigrams (presence of verbs such as heal, recover, increase, decrease, ease)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Bigrams (“back pain is killing me! Need help! Going to physical therapy”)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Exclude the name of treatments (increasing accuracy)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Non-binary features were scaled to [0 1]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201 subjective messages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E628-6BA6-4E91-89F6-1DFAE1BFBE07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0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332510"/>
            <a:ext cx="9024620" cy="112815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Mining User’s Opinion Regarding Treatments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effective vs more effective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777" y="1733799"/>
            <a:ext cx="8810864" cy="4580696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trade off between false positive and false negative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high precision and recall by consistently optimizing the area under the ROC curve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had only 200 messages and it was easy to identify positive vs negative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67EE-57A1-4607-A750-F4D9329A434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64774" y="3543357"/>
            <a:ext cx="1164819" cy="1942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Corpus of 80 tweets labeled by three reviewers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17933" y="3541606"/>
            <a:ext cx="831273" cy="356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</a:t>
            </a:r>
            <a:endParaRPr 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23139" y="5075767"/>
            <a:ext cx="831273" cy="356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endParaRPr 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61453" y="3537417"/>
            <a:ext cx="1171751" cy="1942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Corpus of 2000 tweets extracted using positive and negative emoticons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29647" y="3537417"/>
            <a:ext cx="910494" cy="90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15% predicted by 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</a:t>
            </a:r>
            <a:endParaRPr lang="en-US" sz="14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66261" y="3537417"/>
            <a:ext cx="910494" cy="9074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Corpus of Positive Tweets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63040" y="4574057"/>
            <a:ext cx="910494" cy="90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endParaRPr lang="en-US" sz="14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2911" y="4574057"/>
            <a:ext cx="910494" cy="90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Corpus of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Tweets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3508" y="3539163"/>
            <a:ext cx="910494" cy="379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Corpus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63508" y="5038170"/>
            <a:ext cx="910494" cy="431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400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endParaRPr lang="en-US" sz="14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Plus 17"/>
          <p:cNvSpPr/>
          <p:nvPr/>
        </p:nvSpPr>
        <p:spPr>
          <a:xfrm>
            <a:off x="7945410" y="4361216"/>
            <a:ext cx="343323" cy="24778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endCxn id="9" idx="1"/>
          </p:cNvCxnSpPr>
          <p:nvPr/>
        </p:nvCxnSpPr>
        <p:spPr>
          <a:xfrm>
            <a:off x="2426696" y="3719736"/>
            <a:ext cx="291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0" idx="1"/>
          </p:cNvCxnSpPr>
          <p:nvPr/>
        </p:nvCxnSpPr>
        <p:spPr>
          <a:xfrm>
            <a:off x="2429593" y="5253897"/>
            <a:ext cx="293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3"/>
          </p:cNvCxnSpPr>
          <p:nvPr/>
        </p:nvCxnSpPr>
        <p:spPr>
          <a:xfrm>
            <a:off x="3549206" y="3719736"/>
            <a:ext cx="3122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3"/>
          </p:cNvCxnSpPr>
          <p:nvPr/>
        </p:nvCxnSpPr>
        <p:spPr>
          <a:xfrm>
            <a:off x="3554412" y="5253897"/>
            <a:ext cx="3070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33204" y="3719736"/>
            <a:ext cx="296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33204" y="5253897"/>
            <a:ext cx="329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240141" y="3719736"/>
            <a:ext cx="4576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263370" y="5282602"/>
            <a:ext cx="4344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3" idx="3"/>
            <a:endCxn id="18" idx="2"/>
          </p:cNvCxnSpPr>
          <p:nvPr/>
        </p:nvCxnSpPr>
        <p:spPr>
          <a:xfrm>
            <a:off x="7576755" y="3991131"/>
            <a:ext cx="414162" cy="49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5" idx="3"/>
            <a:endCxn id="18" idx="2"/>
          </p:cNvCxnSpPr>
          <p:nvPr/>
        </p:nvCxnSpPr>
        <p:spPr>
          <a:xfrm flipV="1">
            <a:off x="7573405" y="4485107"/>
            <a:ext cx="417512" cy="543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2"/>
          </p:cNvCxnSpPr>
          <p:nvPr/>
        </p:nvCxnSpPr>
        <p:spPr>
          <a:xfrm flipH="1">
            <a:off x="1847050" y="5486009"/>
            <a:ext cx="134" cy="256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1847183" y="5759142"/>
            <a:ext cx="6269888" cy="9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18" idx="1"/>
          </p:cNvCxnSpPr>
          <p:nvPr/>
        </p:nvCxnSpPr>
        <p:spPr>
          <a:xfrm flipV="1">
            <a:off x="8117071" y="4576154"/>
            <a:ext cx="1" cy="1154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8" idx="0"/>
          </p:cNvCxnSpPr>
          <p:nvPr/>
        </p:nvCxnSpPr>
        <p:spPr>
          <a:xfrm>
            <a:off x="8243226" y="4485107"/>
            <a:ext cx="437636" cy="543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8" idx="0"/>
          </p:cNvCxnSpPr>
          <p:nvPr/>
        </p:nvCxnSpPr>
        <p:spPr>
          <a:xfrm flipV="1">
            <a:off x="8243226" y="3897866"/>
            <a:ext cx="437636" cy="587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8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380010"/>
            <a:ext cx="9143373" cy="119940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positive and negative features found from our classifier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14801"/>
              </p:ext>
            </p:extLst>
          </p:nvPr>
        </p:nvGraphicFramePr>
        <p:xfrm>
          <a:off x="677334" y="1769421"/>
          <a:ext cx="8419164" cy="4144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95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09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Features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 Features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Feeling better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Notprovide reliefe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Relief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Notfeeling better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 help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Nothelful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Alleviate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Nothelp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Ease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Noteffective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Relieve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Notgood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effective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ineffective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Eliminated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Increased pain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strength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Feel Worst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F7D9-509B-4BA6-9AB8-AB8806C13CC3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9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008" y="201881"/>
            <a:ext cx="8988994" cy="116378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Neutral, Positive, and Negative Tweets about Treatments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060295"/>
              </p:ext>
            </p:extLst>
          </p:nvPr>
        </p:nvGraphicFramePr>
        <p:xfrm>
          <a:off x="677333" y="1448790"/>
          <a:ext cx="8466668" cy="4239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1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1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3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408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Neutral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effective)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effective)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9782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back pain is super freaking me out. Picking up the muscle relaxer tomorrow and setting up appointment with my chiropractor Saturday X.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Watch this!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exercises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that made me feel better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thought getting a massage would help me with my back pain but it only made it 10x worse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87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 pain is killing me.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Gonna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make an appointment with a chiropractor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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Absolutely loving this back brace that relieves my back pain!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Chiropractor made me feel sever back pain again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87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 morning! Back pain is back! Going to get a massage. Does it help?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low back pain, stretching your hamstrings twice daily can help relieve your pain.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Opioids do not provide relief compared to natural method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162A-EFC6-4CF3-B4DE-5CB8EB42C220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6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6" y="118754"/>
            <a:ext cx="8858366" cy="137753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Neutral, Positive, and Negative Sentiments Posted about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 Treatment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033074"/>
              </p:ext>
            </p:extLst>
          </p:nvPr>
        </p:nvGraphicFramePr>
        <p:xfrm>
          <a:off x="677332" y="1698168"/>
          <a:ext cx="8596669" cy="4057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1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16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48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784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898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Neutral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(more effective)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(less effective)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Yoga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Massage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265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Exercise/stretching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Therapy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Chiropractic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Drugs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Surgery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Acupuncture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Spinal Injection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Heat/ cold pad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Opioids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Osteopathy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63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 brace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CD3B-5BE7-4276-B4F3-6934F078F2D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2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027" y="609600"/>
            <a:ext cx="8847975" cy="72043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27" y="1444336"/>
            <a:ext cx="8847975" cy="431222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Model is not limited to our case study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is a good supplementary source of information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Professionals post less messages about preventive approaches rather than treatment approaches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somehow possible to find the mostly taken disease-specific treatments by people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sentiment analysis of the treatment-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messages can reveal useful information for both physicians and patients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4CF2-170D-4D61-8C92-AC0355E1591B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6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1927"/>
            <a:ext cx="8596668" cy="53184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7722" y="890507"/>
            <a:ext cx="3360923" cy="515152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E015-E781-49AA-BF46-31E3D4C404F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2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2892"/>
          <a:stretch/>
        </p:blipFill>
        <p:spPr>
          <a:xfrm>
            <a:off x="2507873" y="1455576"/>
            <a:ext cx="5579992" cy="49720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5976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455576"/>
            <a:ext cx="8893992" cy="458578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 and importance of each piece of information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consensus between healthcare specialists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knowledge among individuals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Treatments that need precious resources (e.g., money and time)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8FAB-B5BF-40D7-94A2-0069BBF32845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111551"/>
            <a:ext cx="6297612" cy="294936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93" y="4261365"/>
            <a:ext cx="1897676" cy="181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5234"/>
            <a:ext cx="8596668" cy="67057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LIWC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9633"/>
            <a:ext cx="8596668" cy="478172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LIWC (Language Inquiry and Word Count)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concerns process (e.g., leisure, money, home and work)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process (e.g., affective process, and cognitive process)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Spoken process (e.g., assent, non-fluencies and fillers)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process (e.g., word count, pronouns, and numbers)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67EE-57A1-4607-A750-F4D9329A434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221" y="1916559"/>
            <a:ext cx="3025834" cy="35532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5" y="332509"/>
            <a:ext cx="9107747" cy="64427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83" y="1341912"/>
            <a:ext cx="8977119" cy="469945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identify mostly taken treatments by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Twiiter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users associated with a specific disease?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extract people’s opinions regarding various treatments for a specific disease?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role of professional parties in public health communications inside Twitter network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8F35-22EF-4E17-9A4D-044866E4F764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01881"/>
            <a:ext cx="8596668" cy="58189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Hierarchical Learning Model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0302"/>
            <a:ext cx="8596668" cy="47910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3C57-8168-4C80-BEDA-FCC91DC8C39B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918" y="1266811"/>
            <a:ext cx="4409028" cy="477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8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85" y="445657"/>
            <a:ext cx="8891617" cy="914699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6915"/>
            <a:ext cx="8596668" cy="4604448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F240-B3B1-47FD-9FC9-D63BC45F9918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547" y="1459084"/>
            <a:ext cx="6073525" cy="9152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2235" y="2757585"/>
            <a:ext cx="2648123" cy="8725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6998" y="2833800"/>
            <a:ext cx="2149065" cy="7201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8193" y="4057644"/>
            <a:ext cx="4166178" cy="16338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7810" y="4057644"/>
            <a:ext cx="2642149" cy="99246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9799" y="5193684"/>
            <a:ext cx="16097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6" y="609600"/>
            <a:ext cx="8858366" cy="72874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29" y="1338349"/>
            <a:ext cx="8667173" cy="470301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HAPPY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happy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@Eli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USERNAME</a:t>
            </a:r>
          </a:p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http://www.health.com/fitness/prevent-back-pain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URL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Happpppppy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happy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I’ll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Tokenization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N-grams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LIWC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good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Notgood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67EE-57A1-4607-A750-F4D9329A434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0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8" y="242596"/>
            <a:ext cx="9066184" cy="83852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vs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Professionals and Relevance of Messages</a:t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081121"/>
            <a:ext cx="8751488" cy="496024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learning technique (linear logistic classifier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(NF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 (NF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Usernames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 category,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count, personal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pronoun, </a:t>
            </a:r>
            <a:r>
              <a:rPr lang="en-US" sz="1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netspeak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informal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fold validation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Accuracy: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90.5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%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Individual category 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2908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wish we could get back together. I am in pain”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learning technique (SVM)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LIWC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no difference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unigrams and bigrams  Accuracy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87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%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related messages posted by individuals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1882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5B1B-DEA4-4F8B-A4D6-C8320A15592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52055" y="2732809"/>
            <a:ext cx="3075709" cy="36368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52054" y="5076577"/>
            <a:ext cx="4623955" cy="36368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69" y="145474"/>
            <a:ext cx="8994712" cy="779317"/>
          </a:xfrm>
        </p:spPr>
        <p:txBody>
          <a:bodyPr>
            <a:noAutofit/>
          </a:bodyPr>
          <a:lstStyle/>
          <a:p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 Disease-Specific </a:t>
            </a: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(Back Pain)</a:t>
            </a:r>
            <a:endParaRPr lang="en-US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69" y="789709"/>
            <a:ext cx="8826133" cy="5251653"/>
          </a:xfrm>
        </p:spPr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3798D-3395-43F4-A114-17681E1C4EB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754572"/>
              </p:ext>
            </p:extLst>
          </p:nvPr>
        </p:nvGraphicFramePr>
        <p:xfrm>
          <a:off x="985652" y="924793"/>
          <a:ext cx="7730836" cy="5008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54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54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Search words and phrases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therapy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therapy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Chiropractic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therapy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Chiropractic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892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Exercise/yoga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Exercise, exercises, stretches, stretching, stretch, walking, walk, swimming, work out , yoga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Massage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therapy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Massage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86781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Drugs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gabapentin)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Anti-inflammatory drug, pain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killers, pain meds,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anti-inflammatory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drug,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anti-inflammatory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drugs,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advil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gabapentin, hydrocodone,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flexeril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ibuprofen, acetaminophen, cyclobenzaprine, tramadol, muscle relaxer, hydrocodone-acetaminophen,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oxycodone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615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Heat/ cold therapy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Heat, heat pack, heat pad, heat therapy, heating pad Ice, ice pad, ice pack, ice therapy, cold pad, cold pack, cold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45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91" y="438540"/>
            <a:ext cx="9035011" cy="98501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role of Professionals in Public Health Communications in Twitter Network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245" y="1423556"/>
            <a:ext cx="8868757" cy="461780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Prevention-related messages were remove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“Prevent back pain”, “preventing back pain”, “avoid back pain”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72 % of messages posted by professionals were related to the treatments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28% of messages posted by professionals were related to Prevention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67EE-57A1-4607-A750-F4D9329A434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Hierarchical Learning Model to hear People’s voice in the domain of public health on Social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20883" y="5029200"/>
            <a:ext cx="8291944" cy="7585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8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738</TotalTime>
  <Words>1350</Words>
  <Application>Microsoft Office PowerPoint</Application>
  <PresentationFormat>Widescreen</PresentationFormat>
  <Paragraphs>264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A Hierarchical Learning Model for Extracting Public Health Data from Social Media</vt:lpstr>
      <vt:lpstr>Background and Motivation </vt:lpstr>
      <vt:lpstr>Research Questions</vt:lpstr>
      <vt:lpstr>Hierarchical Learning Model </vt:lpstr>
      <vt:lpstr>Data Collection</vt:lpstr>
      <vt:lpstr>Data Pre-Processing</vt:lpstr>
      <vt:lpstr>Individuals vs Professionals and Relevance of Messages </vt:lpstr>
      <vt:lpstr>Finding Disease-Specific Treatment (Back Pain)</vt:lpstr>
      <vt:lpstr>What is the role of Professionals in Public Health Communications in Twitter Network</vt:lpstr>
      <vt:lpstr>Number of treatment-related messages posted by individuals </vt:lpstr>
      <vt:lpstr>A Comparison between our Results and PatientsLikeMe Website Data</vt:lpstr>
      <vt:lpstr>A Comparison between our Results and PatientsLikeMe Website Data</vt:lpstr>
      <vt:lpstr>Subjective vs Neutral messages </vt:lpstr>
      <vt:lpstr>Mining User’s Opinion Regarding Treatments less effective vs more effective </vt:lpstr>
      <vt:lpstr>Example of positive and negative features found from our classifier</vt:lpstr>
      <vt:lpstr>Examples of Neutral, Positive, and Negative Tweets about Treatments</vt:lpstr>
      <vt:lpstr>Number of Neutral, Positive, and Negative Sentiments Posted about Each Treatment</vt:lpstr>
      <vt:lpstr>Conclusion</vt:lpstr>
      <vt:lpstr>PowerPoint Presentation</vt:lpstr>
      <vt:lpstr>LIWC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Hierarchical Learning Model to hear People’s voice on Social Networks</dc:title>
  <dc:creator>Elham Rastegari</dc:creator>
  <cp:lastModifiedBy>User Account</cp:lastModifiedBy>
  <cp:revision>77</cp:revision>
  <dcterms:created xsi:type="dcterms:W3CDTF">2017-02-23T21:13:15Z</dcterms:created>
  <dcterms:modified xsi:type="dcterms:W3CDTF">2017-03-02T04:36:44Z</dcterms:modified>
</cp:coreProperties>
</file>