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58" r:id="rId4"/>
    <p:sldId id="323" r:id="rId5"/>
    <p:sldId id="324" r:id="rId6"/>
    <p:sldId id="326" r:id="rId7"/>
    <p:sldId id="331" r:id="rId8"/>
    <p:sldId id="328" r:id="rId9"/>
    <p:sldId id="327" r:id="rId10"/>
    <p:sldId id="330" r:id="rId11"/>
    <p:sldId id="332" r:id="rId12"/>
    <p:sldId id="333" r:id="rId13"/>
    <p:sldId id="334" r:id="rId14"/>
    <p:sldId id="336" r:id="rId15"/>
    <p:sldId id="337" r:id="rId16"/>
    <p:sldId id="338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15F98-D70F-4789-8392-4DF5098AE921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8FCD-2C91-4EF7-8875-4224BBD5D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8FCD-2C91-4EF7-8875-4224BBD5D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2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5B3F-5714-4E3A-B96E-BF57288EA432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5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929A-D12B-421F-B9F3-90D96F20465A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DD43-E937-4C6D-8E1F-F7FD897875DC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AA30-A9B7-40BB-BC59-4B2B561B1253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D553-8547-43B2-841C-D440920E4CD4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4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4216-5CF1-46D7-94E4-59D6DAF79418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66DB-B352-476B-B148-22CE3256244F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7ED9-3BDC-47D2-BBFF-E8BAFDBA75B2}" type="datetime1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C84FC-D8F9-481F-834F-781C0A6F2B26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74F223-6536-46B7-9B48-60CE7B0AA103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9C35-3D77-4246-9A4F-41CCC188EA57}" type="datetime1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3B8CF4-B991-4D97-BD00-0C5121E0FDA8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EB70F1-DD50-4E1D-A984-EE5BF0B9EC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62" y="838200"/>
            <a:ext cx="7543800" cy="2133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Utilizing Big Data to Assess Health Levels and Diagnose Diseases in the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Stages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8018925" cy="685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Elham Rastegari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Nebraska at Omaha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638800"/>
            <a:ext cx="21336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6605"/>
            <a:ext cx="8138160" cy="108499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Set and Pan Tompkins Algorithm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2F22-9695-4E99-A7B0-9D544AEAA2F3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4520"/>
              </p:ext>
            </p:extLst>
          </p:nvPr>
        </p:nvGraphicFramePr>
        <p:xfrm>
          <a:off x="304801" y="2025795"/>
          <a:ext cx="5390271" cy="3516361"/>
        </p:xfrm>
        <a:graphic>
          <a:graphicData uri="http://schemas.openxmlformats.org/drawingml/2006/table">
            <a:tbl>
              <a:tblPr firstRow="1" firstCol="1" bandRow="1"/>
              <a:tblGrid>
                <a:gridCol w="904383">
                  <a:extLst>
                    <a:ext uri="{9D8B030D-6E8A-4147-A177-3AD203B41FA5}">
                      <a16:colId xmlns:a16="http://schemas.microsoft.com/office/drawing/2014/main" xmlns="" val="2425760252"/>
                    </a:ext>
                  </a:extLst>
                </a:gridCol>
                <a:gridCol w="583706">
                  <a:extLst>
                    <a:ext uri="{9D8B030D-6E8A-4147-A177-3AD203B41FA5}">
                      <a16:colId xmlns:a16="http://schemas.microsoft.com/office/drawing/2014/main" xmlns="" val="3315121435"/>
                    </a:ext>
                  </a:extLst>
                </a:gridCol>
                <a:gridCol w="843131">
                  <a:extLst>
                    <a:ext uri="{9D8B030D-6E8A-4147-A177-3AD203B41FA5}">
                      <a16:colId xmlns:a16="http://schemas.microsoft.com/office/drawing/2014/main" xmlns="" val="1583365093"/>
                    </a:ext>
                  </a:extLst>
                </a:gridCol>
                <a:gridCol w="583706">
                  <a:extLst>
                    <a:ext uri="{9D8B030D-6E8A-4147-A177-3AD203B41FA5}">
                      <a16:colId xmlns:a16="http://schemas.microsoft.com/office/drawing/2014/main" xmlns="" val="2503806338"/>
                    </a:ext>
                  </a:extLst>
                </a:gridCol>
                <a:gridCol w="780676">
                  <a:extLst>
                    <a:ext uri="{9D8B030D-6E8A-4147-A177-3AD203B41FA5}">
                      <a16:colId xmlns:a16="http://schemas.microsoft.com/office/drawing/2014/main" xmlns="" val="1881780080"/>
                    </a:ext>
                  </a:extLst>
                </a:gridCol>
                <a:gridCol w="840729">
                  <a:extLst>
                    <a:ext uri="{9D8B030D-6E8A-4147-A177-3AD203B41FA5}">
                      <a16:colId xmlns:a16="http://schemas.microsoft.com/office/drawing/2014/main" xmlns="" val="4036008016"/>
                    </a:ext>
                  </a:extLst>
                </a:gridCol>
                <a:gridCol w="853940">
                  <a:extLst>
                    <a:ext uri="{9D8B030D-6E8A-4147-A177-3AD203B41FA5}">
                      <a16:colId xmlns:a16="http://schemas.microsoft.com/office/drawing/2014/main" xmlns="" val="2076631505"/>
                    </a:ext>
                  </a:extLst>
                </a:gridCol>
              </a:tblGrid>
              <a:tr h="5744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Parkinson Patients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Geriatric Patients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086633"/>
                  </a:ext>
                </a:extLst>
              </a:tr>
              <a:tr h="5026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walk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walk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free walk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075558"/>
                  </a:ext>
                </a:extLst>
              </a:tr>
              <a:tr h="48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Subjects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 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  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3623913"/>
                  </a:ext>
                </a:extLst>
              </a:tr>
              <a:tr h="48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Gender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5:5          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3:2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5:5        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3:2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4:6           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2:3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0695767"/>
                  </a:ext>
                </a:extLst>
              </a:tr>
              <a:tr h="48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  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097005"/>
                  </a:ext>
                </a:extLst>
              </a:tr>
              <a:tr h="48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Gyro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 &amp; Gyro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&amp; Gyro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062333"/>
                  </a:ext>
                </a:extLst>
              </a:tr>
              <a:tr h="48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Strides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485          1286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496            1619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795            1249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598201"/>
                  </a:ext>
                </a:extLst>
              </a:tr>
            </a:tbl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207290" y="2595213"/>
            <a:ext cx="1469874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52400" y="5029199"/>
            <a:ext cx="5714999" cy="4665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381742" y="2025798"/>
            <a:ext cx="161925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Low-pass Filter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81742" y="2743200"/>
            <a:ext cx="161925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381742" y="3493798"/>
            <a:ext cx="161925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Squaring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381742" y="4248158"/>
            <a:ext cx="161925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Window Integration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81742" y="5010148"/>
            <a:ext cx="1619258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Peak Search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20" idx="2"/>
            <a:endCxn id="28" idx="0"/>
          </p:cNvCxnSpPr>
          <p:nvPr/>
        </p:nvCxnSpPr>
        <p:spPr>
          <a:xfrm>
            <a:off x="7191371" y="2559198"/>
            <a:ext cx="0" cy="184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2"/>
            <a:endCxn id="29" idx="0"/>
          </p:cNvCxnSpPr>
          <p:nvPr/>
        </p:nvCxnSpPr>
        <p:spPr>
          <a:xfrm>
            <a:off x="7191371" y="3276600"/>
            <a:ext cx="0" cy="2171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2"/>
            <a:endCxn id="30" idx="0"/>
          </p:cNvCxnSpPr>
          <p:nvPr/>
        </p:nvCxnSpPr>
        <p:spPr>
          <a:xfrm>
            <a:off x="7191371" y="4027198"/>
            <a:ext cx="0" cy="220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2"/>
            <a:endCxn id="31" idx="0"/>
          </p:cNvCxnSpPr>
          <p:nvPr/>
        </p:nvCxnSpPr>
        <p:spPr>
          <a:xfrm>
            <a:off x="7191371" y="4781558"/>
            <a:ext cx="0" cy="2285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53" y="286605"/>
            <a:ext cx="7927707" cy="11611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Detection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2C18-73DC-4E1C-B910-188ACCD67317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324600" cy="37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2209800"/>
            <a:ext cx="6324600" cy="3657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599" y="2209800"/>
            <a:ext cx="63246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897519"/>
              </p:ext>
            </p:extLst>
          </p:nvPr>
        </p:nvGraphicFramePr>
        <p:xfrm>
          <a:off x="914401" y="1803917"/>
          <a:ext cx="7726679" cy="446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290">
                  <a:extLst>
                    <a:ext uri="{9D8B030D-6E8A-4147-A177-3AD203B41FA5}">
                      <a16:colId xmlns:a16="http://schemas.microsoft.com/office/drawing/2014/main" xmlns="" val="2351036571"/>
                    </a:ext>
                  </a:extLst>
                </a:gridCol>
                <a:gridCol w="2322234">
                  <a:extLst>
                    <a:ext uri="{9D8B030D-6E8A-4147-A177-3AD203B41FA5}">
                      <a16:colId xmlns:a16="http://schemas.microsoft.com/office/drawing/2014/main" xmlns="" val="1705541964"/>
                    </a:ext>
                  </a:extLst>
                </a:gridCol>
                <a:gridCol w="3595155">
                  <a:extLst>
                    <a:ext uri="{9D8B030D-6E8A-4147-A177-3AD203B41FA5}">
                      <a16:colId xmlns:a16="http://schemas.microsoft.com/office/drawing/2014/main" xmlns="" val="2326551269"/>
                    </a:ext>
                  </a:extLst>
                </a:gridCol>
              </a:tblGrid>
              <a:tr h="3574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 ID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Feature Name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2177150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Time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step time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6386953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Cadence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steps per min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5343276"/>
                  </a:ext>
                </a:extLst>
              </a:tr>
              <a:tr h="3574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 in the vertical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079657"/>
                  </a:ext>
                </a:extLst>
              </a:tr>
              <a:tr h="6254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 in the ML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927072"/>
                  </a:ext>
                </a:extLst>
              </a:tr>
              <a:tr h="6254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RMS in the AP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0722254"/>
                  </a:ext>
                </a:extLst>
              </a:tr>
              <a:tr h="4368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Symmetry in the vertical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384544"/>
                  </a:ext>
                </a:extLst>
              </a:tr>
              <a:tr h="6254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Symmetry in the AP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180237"/>
                  </a:ext>
                </a:extLst>
              </a:tr>
              <a:tr h="6254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Symmetry in the ML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direction 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802517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A2C-D987-4BED-A11B-B1F4C3CD45E4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611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(Free Walk &amp; 40 M) 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07261"/>
            <a:ext cx="4153315" cy="37401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F4FF-99E5-479B-BAAB-A6EB1206F18B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80885"/>
            <a:ext cx="4122171" cy="37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087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C4E1-9C42-4575-99CC-1F3007C740BE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15124"/>
              </p:ext>
            </p:extLst>
          </p:nvPr>
        </p:nvGraphicFramePr>
        <p:xfrm>
          <a:off x="822959" y="1981199"/>
          <a:ext cx="7101840" cy="379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920">
                  <a:extLst>
                    <a:ext uri="{9D8B030D-6E8A-4147-A177-3AD203B41FA5}">
                      <a16:colId xmlns:a16="http://schemas.microsoft.com/office/drawing/2014/main" xmlns="" val="790580069"/>
                    </a:ext>
                  </a:extLst>
                </a:gridCol>
                <a:gridCol w="3550920">
                  <a:extLst>
                    <a:ext uri="{9D8B030D-6E8A-4147-A177-3AD203B41FA5}">
                      <a16:colId xmlns:a16="http://schemas.microsoft.com/office/drawing/2014/main" xmlns="" val="2475568700"/>
                    </a:ext>
                  </a:extLst>
                </a:gridCol>
              </a:tblGrid>
              <a:tr h="138108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between all left steps average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values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all right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steps average values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between each left and right step values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5453843"/>
                  </a:ext>
                </a:extLst>
              </a:tr>
              <a:tr h="48210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SYM_AVG_StepTime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SYM_LR_StepTime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306383"/>
                  </a:ext>
                </a:extLst>
              </a:tr>
              <a:tr h="48210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SYM_AVG_VecMag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SYM_LR_VecMag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2225895"/>
                  </a:ext>
                </a:extLst>
              </a:tr>
              <a:tr h="4821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SYM_AVG_RMSX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SYM_LR_RMSX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6662558"/>
                  </a:ext>
                </a:extLst>
              </a:tr>
              <a:tr h="4821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SYM_AVG_RMSY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SYM_LR_RMSY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8129352"/>
                  </a:ext>
                </a:extLst>
              </a:tr>
              <a:tr h="4821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SYM_AVG_RMSZ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SYM_LR_RMSZ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8068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1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Variability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813472"/>
              </p:ext>
            </p:extLst>
          </p:nvPr>
        </p:nvGraphicFramePr>
        <p:xfrm>
          <a:off x="790876" y="2209800"/>
          <a:ext cx="7543800" cy="327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xmlns="" val="3165578961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Variability Measures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844545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 Time  (CV)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922456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Vector Magnitude (CV)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7156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of Root Mean Square in Vertical Direction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400982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of Root Mean Square in AP Direction </a:t>
                      </a: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872331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of Root Mean Square in 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 Direction 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888202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F9D1-C80C-4915-9B46-8ED19C1D33C2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one set of discriminating features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more data from people with movement disorders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Integration (gait, age, gender, genetic backgrounds,…)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a profile for each individual</a:t>
            </a: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89FF-EEF3-41E1-923B-C2D42914A84D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 yo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8749"/>
            <a:ext cx="7239000" cy="48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A8D9-9E90-4477-A907-36CD16F8926F}" type="datetime1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5"/>
            <a:ext cx="7985760" cy="9684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Motivation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01FE-6037-4B19-8DBD-E772DE319596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On utilizing big data to assess health levels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72" y="4191000"/>
            <a:ext cx="3958277" cy="183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4" y="3415061"/>
            <a:ext cx="3417697" cy="1323276"/>
          </a:xfrm>
          <a:prstGeom prst="rect">
            <a:avLst/>
          </a:prstGeom>
        </p:spPr>
      </p:pic>
      <p:pic>
        <p:nvPicPr>
          <p:cNvPr id="9" name="Content Placeholder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4" y="4876799"/>
            <a:ext cx="3435207" cy="1324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72" y="1878275"/>
            <a:ext cx="3958277" cy="1979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1" y="1878275"/>
            <a:ext cx="3404280" cy="14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76200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Health and Mobility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47584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Mobility 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ability to move oneself </a:t>
            </a:r>
          </a:p>
          <a:p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of complete physical, mental, and social 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well-being.“ WHO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562C1-411C-4E2F-B03D-40EB0990D1DA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2971800"/>
            <a:ext cx="3273280" cy="33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8538"/>
            <a:ext cx="8316829" cy="75926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Problem?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0329"/>
            <a:ext cx="8545429" cy="3913271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volume of data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data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of data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of an individual can be assessed based on population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health based on common symptoms in a specific population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pressure!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22-B69E-4522-8E8D-A5169458A962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6413-B4E9-41EF-B264-C57BEB605323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1"/>
            <a:ext cx="8620433" cy="10667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 Physical Activity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05750" cy="449580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granularity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 (e.g., Depression) 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?  less activity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Health (e.g., PD)  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?  less activity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Aging  				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?  less activity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granularity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Aging 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higher step time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PD 				higher stride-to-stride fluctuation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MS 				 less power generation at joints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2472-4940-499C-A3A4-2C584BD59E0B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6413-B4E9-41EF-B264-C57BEB605323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10550" cy="8382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10551" cy="4018548"/>
          </a:xfrm>
        </p:spPr>
        <p:txBody>
          <a:bodyPr>
            <a:norm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classification (sedentary and active times) </a:t>
            </a:r>
          </a:p>
          <a:p>
            <a:pPr lvl="1"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 increase (in rehab period)or decrease in the physical activity level  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danger 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interventions.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uniform measure such as EE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patients’ condition remotely and continuously.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impact of treatments and medication on specific population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stages diagnosis of disease by analyzing gait patterns.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some health issues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9074F-C13E-47D3-8A11-4E436C85A6C3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6413-B4E9-41EF-B264-C57BEB605323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3429000" cy="5040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4509220"/>
            <a:ext cx="6324600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8499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Focus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networks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analysis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Integration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Unrestricted environments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92A8-A24C-4B69-A959-FF70122F59C0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70F1-DD50-4E1D-A984-EE5BF0B9EC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609600"/>
            <a:ext cx="8568047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Healthy and Unhealthy Individuals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2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 Towards Diagnosis in Early Stages and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2" y="1867902"/>
            <a:ext cx="8630391" cy="430429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movement disorders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discriminating features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techniques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EF2A-F165-44B3-BE07-18E470C559DF}" type="datetime1">
              <a:rPr lang="en-US" smtClean="0"/>
              <a:t>3/2/2017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6413-B4E9-41EF-B264-C57BEB60532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58428"/>
              </p:ext>
            </p:extLst>
          </p:nvPr>
        </p:nvGraphicFramePr>
        <p:xfrm>
          <a:off x="5181600" y="1867902"/>
          <a:ext cx="2895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65807436"/>
                    </a:ext>
                  </a:extLst>
                </a:gridCol>
              </a:tblGrid>
              <a:tr h="23194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Issues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Causing Movement Disorders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785134"/>
                  </a:ext>
                </a:extLst>
              </a:tr>
              <a:tr h="2319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Parkinson’s Disease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2792744"/>
                  </a:ext>
                </a:extLst>
              </a:tr>
              <a:tr h="2319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Geriatrics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61261"/>
                  </a:ext>
                </a:extLst>
              </a:tr>
              <a:tr h="2319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Sclerosis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217330"/>
                  </a:ext>
                </a:extLst>
              </a:tr>
              <a:tr h="23194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Amyotrophic Lateral Sclerosis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727013"/>
                  </a:ext>
                </a:extLst>
              </a:tr>
              <a:tr h="405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Alzheimer's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3000920"/>
                  </a:ext>
                </a:extLst>
              </a:tr>
              <a:tr h="405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Cerebral palsy 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9193580"/>
                  </a:ext>
                </a:extLst>
              </a:tr>
              <a:tr h="405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805452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181600" y="2514600"/>
            <a:ext cx="1981200" cy="685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3276600"/>
            <a:ext cx="1981200" cy="3516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05" y="381000"/>
            <a:ext cx="8500310" cy="131545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wearable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monitoring devices 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97" y="1822912"/>
            <a:ext cx="8078203" cy="4044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Six main categories of wearable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monitors: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edometer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transducer/foot-contact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accelerometers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HR monitors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ombined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accelerometer and HR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sensor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one of these wearable devices or a combination of them depends on the purpose of research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368" y="1981199"/>
            <a:ext cx="1097155" cy="9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36" y="3278355"/>
            <a:ext cx="1110854" cy="136223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3084-3437-4189-834C-488F31977C6A}" type="datetime1">
              <a:rPr lang="en-US" smtClean="0"/>
              <a:t>3/2/2017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26413-B4E9-41EF-B264-C57BEB605323}" type="slidenum">
              <a:rPr lang="en-US" smtClean="0"/>
              <a:t>9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105400" y="2499086"/>
            <a:ext cx="1953126" cy="19967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257" y="2655719"/>
            <a:ext cx="1519238" cy="153222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 utilizing big data to assess health levels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5647</TotalTime>
  <Words>674</Words>
  <Application>Microsoft Office PowerPoint</Application>
  <PresentationFormat>On-screen Show (4:3)</PresentationFormat>
  <Paragraphs>227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Retrospect</vt:lpstr>
      <vt:lpstr>On Utilizing Big Data to Assess Health Levels and Diagnose Diseases in the Early Stages</vt:lpstr>
      <vt:lpstr>Motivation </vt:lpstr>
      <vt:lpstr>Health and Mobility</vt:lpstr>
      <vt:lpstr>Big Data Problem? Need Population Analysis?</vt:lpstr>
      <vt:lpstr>Health  Physical Activity</vt:lpstr>
      <vt:lpstr>Towards Better Health</vt:lpstr>
      <vt:lpstr>Research Focus</vt:lpstr>
      <vt:lpstr>Differentiating between Healthy and Unhealthy Individuals First Step Towards Diagnosis in Early Stages and Prediction</vt:lpstr>
      <vt:lpstr> wearable monitoring devices  </vt:lpstr>
      <vt:lpstr>Data Set and Pan Tompkins Algorithm</vt:lpstr>
      <vt:lpstr>Step Detection </vt:lpstr>
      <vt:lpstr>Features </vt:lpstr>
      <vt:lpstr>Step Time (Free Walk &amp; 40 M)  </vt:lpstr>
      <vt:lpstr>Symmetry</vt:lpstr>
      <vt:lpstr>Variability </vt:lpstr>
      <vt:lpstr>Next Steps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&amp; Health</dc:title>
  <dc:creator>Lenovo</dc:creator>
  <cp:lastModifiedBy>User Account</cp:lastModifiedBy>
  <cp:revision>189</cp:revision>
  <dcterms:created xsi:type="dcterms:W3CDTF">2015-09-07T22:51:35Z</dcterms:created>
  <dcterms:modified xsi:type="dcterms:W3CDTF">2017-03-03T05:40:34Z</dcterms:modified>
</cp:coreProperties>
</file>