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69" r:id="rId18"/>
    <p:sldId id="26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" y="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94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57ed0823dc6c91/Documents/Kate%20Cooper%20-%20Bioinformatics/FUSE%202016/Data/GSE854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57ed0823dc6c91/Documents/Kate%20Cooper%20-%20Bioinformatics/FUSE%202016/Data/GSE854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57ed0823dc6c91/Documents/Kate%20Cooper%20-%20Bioinformatics/FUSE%202016/Data/seq1000/GSE8542seq100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57ed0823dc6c91/Documents/Kate%20Cooper%20-%20Bioinformatics/FUSE%202016/Data/seq1000/GSE8542seq100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57ed0823dc6c91/Documents/Kate%20Cooper%20-%20Bioinformatics/FUSE%202016/Data/seq1000/GSE8542seq100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57ed0823dc6c91/Documents/Kate%20Cooper%20-%20Bioinformatics/FUSE%202016/Data/seq1000/GSE8542seq100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+mj-lt"/>
              </a:rPr>
              <a:t>Experimental</a:t>
            </a:r>
            <a:r>
              <a:rPr lang="en-US" sz="1800" b="1" baseline="0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Network</a:t>
            </a:r>
            <a:r>
              <a:rPr lang="en-US" sz="1800" b="1" baseline="0" dirty="0">
                <a:latin typeface="+mj-lt"/>
              </a:rPr>
              <a:t> Results</a:t>
            </a:r>
            <a:endParaRPr lang="en-US" sz="18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4B-4336-A0EF-A6E381F6DD4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4B-4336-A0EF-A6E381F6DD4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4B-4336-A0EF-A6E381F6DD40}"/>
              </c:ext>
            </c:extLst>
          </c:dPt>
          <c:dLbls>
            <c:dLbl>
              <c:idx val="0"/>
              <c:layout>
                <c:manualLayout>
                  <c:x val="-0.12847304929309131"/>
                  <c:y val="-0.183073228532659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4B-4336-A0EF-A6E381F6DD40}"/>
                </c:ext>
              </c:extLst>
            </c:dLbl>
            <c:dLbl>
              <c:idx val="1"/>
              <c:layout>
                <c:manualLayout>
                  <c:x val="0.10593875120444789"/>
                  <c:y val="0.138160415594400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4B-4336-A0EF-A6E381F6D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38100">
                        <a:schemeClr val="bg1"/>
                      </a:glow>
                    </a:effectLst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'[GSE8542.xlsx]complete k3 (MEME)'!$I$2:$I$4</c:f>
              <c:strCache>
                <c:ptCount val="3"/>
                <c:pt idx="0">
                  <c:v>TRUE</c:v>
                </c:pt>
                <c:pt idx="1">
                  <c:v>FALSE</c:v>
                </c:pt>
                <c:pt idx="2">
                  <c:v>error</c:v>
                </c:pt>
              </c:strCache>
            </c:strRef>
          </c:cat>
          <c:val>
            <c:numRef>
              <c:f>'[GSE8542.xlsx]complete k3 (MEME)'!$L$2:$L$4</c:f>
              <c:numCache>
                <c:formatCode>0%</c:formatCode>
                <c:ptCount val="3"/>
                <c:pt idx="0">
                  <c:v>0.77515818670364911</c:v>
                </c:pt>
                <c:pt idx="1">
                  <c:v>0.21123342290023403</c:v>
                </c:pt>
                <c:pt idx="2">
                  <c:v>1.3608390396116842E-2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4B-4336-A0EF-A6E381F6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rPr>
              <a:t>Randomized Control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rgbClr val="262626">
                  <a:lumMod val="65000"/>
                  <a:lumOff val="35000"/>
                </a:srgb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D0-4150-B9C4-AF6A39F0EC8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0-4150-B9C4-AF6A39F0EC8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D0-4150-B9C4-AF6A39F0EC80}"/>
              </c:ext>
            </c:extLst>
          </c:dPt>
          <c:dLbls>
            <c:dLbl>
              <c:idx val="0"/>
              <c:layout>
                <c:manualLayout>
                  <c:x val="-0.13462699005689982"/>
                  <c:y val="-0.175441120122007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D0-4150-B9C4-AF6A39F0EC80}"/>
                </c:ext>
              </c:extLst>
            </c:dLbl>
            <c:dLbl>
              <c:idx val="1"/>
              <c:layout>
                <c:manualLayout>
                  <c:x val="0.10431514263271831"/>
                  <c:y val="0.13927831192595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D0-4150-B9C4-AF6A39F0E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38100">
                        <a:schemeClr val="bg1"/>
                      </a:glow>
                    </a:effectLst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'[GSE8542.xlsx]random k3 (MEME)'!$I$2:$I$4</c:f>
              <c:strCache>
                <c:ptCount val="3"/>
                <c:pt idx="0">
                  <c:v>TRUE</c:v>
                </c:pt>
                <c:pt idx="1">
                  <c:v>FALSE</c:v>
                </c:pt>
                <c:pt idx="2">
                  <c:v>error</c:v>
                </c:pt>
              </c:strCache>
            </c:strRef>
          </c:cat>
          <c:val>
            <c:numRef>
              <c:f>'[GSE8542.xlsx]random k3 (MEME)'!$L$2:$L$4</c:f>
              <c:numCache>
                <c:formatCode>0%</c:formatCode>
                <c:ptCount val="3"/>
                <c:pt idx="0">
                  <c:v>0.78269914189130618</c:v>
                </c:pt>
                <c:pt idx="1">
                  <c:v>0.21678079223368293</c:v>
                </c:pt>
                <c:pt idx="2">
                  <c:v>5.2006587501083473E-4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D0-4150-B9C4-AF6A39F0E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 dirty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rPr>
              <a:t>Experimental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 dirty="0">
              <a:solidFill>
                <a:srgbClr val="262626">
                  <a:lumMod val="65000"/>
                  <a:lumOff val="35000"/>
                </a:srgb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6F-4562-A10B-664D0A9B020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6F-4562-A10B-664D0A9B0205}"/>
              </c:ext>
            </c:extLst>
          </c:dPt>
          <c:dLbls>
            <c:dLbl>
              <c:idx val="0"/>
              <c:layout>
                <c:manualLayout>
                  <c:x val="-9.6147961066657087E-2"/>
                  <c:y val="-0.170669195000828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F-4562-A10B-664D0A9B0205}"/>
                </c:ext>
              </c:extLst>
            </c:dLbl>
            <c:dLbl>
              <c:idx val="1"/>
              <c:layout>
                <c:manualLayout>
                  <c:x val="8.3480061524097982E-2"/>
                  <c:y val="0.15059353466427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6F-4562-A10B-664D0A9B0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38100">
                        <a:schemeClr val="bg1"/>
                      </a:glow>
                    </a:effectLst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'[GSE8542seq1000.xlsx]Comparison Charts'!$F$3:$F$4</c:f>
              <c:strCache>
                <c:ptCount val="2"/>
                <c:pt idx="0">
                  <c:v>TRUE</c:v>
                </c:pt>
                <c:pt idx="1">
                  <c:v>FALSE</c:v>
                </c:pt>
              </c:strCache>
            </c:strRef>
          </c:cat>
          <c:val>
            <c:numRef>
              <c:f>'[GSE8542seq1000.xlsx]Comparison Charts'!$I$3:$I$4</c:f>
              <c:numCache>
                <c:formatCode>0%</c:formatCode>
                <c:ptCount val="2"/>
                <c:pt idx="0">
                  <c:v>0.85637690076470074</c:v>
                </c:pt>
                <c:pt idx="1">
                  <c:v>0.14362309923529928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6F-4562-A10B-664D0A9B02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rPr>
              <a:t>Randomized Control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rgbClr val="262626">
                  <a:lumMod val="65000"/>
                  <a:lumOff val="35000"/>
                </a:srgb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00-4924-A5D5-CB72AB7723E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00-4924-A5D5-CB72AB7723E1}"/>
              </c:ext>
            </c:extLst>
          </c:dPt>
          <c:dLbls>
            <c:dLbl>
              <c:idx val="0"/>
              <c:layout>
                <c:manualLayout>
                  <c:x val="-9.5594175271886628E-2"/>
                  <c:y val="-0.170231647341645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00-4924-A5D5-CB72AB7723E1}"/>
                </c:ext>
              </c:extLst>
            </c:dLbl>
            <c:dLbl>
              <c:idx val="1"/>
              <c:layout>
                <c:manualLayout>
                  <c:x val="8.2921831395163154E-2"/>
                  <c:y val="0.150156303152240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00-4924-A5D5-CB72AB772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38100">
                        <a:schemeClr val="bg1"/>
                      </a:glow>
                    </a:effectLst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'[GSE8542seq1000.xlsx]Comparison Charts'!$N$3:$N$4</c:f>
              <c:strCache>
                <c:ptCount val="2"/>
                <c:pt idx="0">
                  <c:v>TRUE</c:v>
                </c:pt>
                <c:pt idx="1">
                  <c:v>FALSE</c:v>
                </c:pt>
              </c:strCache>
            </c:strRef>
          </c:cat>
          <c:val>
            <c:numRef>
              <c:f>'[GSE8542seq1000.xlsx]Comparison Charts'!$Q$3:$Q$4</c:f>
              <c:numCache>
                <c:formatCode>0%</c:formatCode>
                <c:ptCount val="2"/>
                <c:pt idx="0">
                  <c:v>0.84320013868423338</c:v>
                </c:pt>
                <c:pt idx="1">
                  <c:v>0.15506630839906388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00-4924-A5D5-CB72AB7723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rPr>
              <a:t>Experimental Results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>
              <a:solidFill>
                <a:srgbClr val="262626">
                  <a:lumMod val="65000"/>
                  <a:lumOff val="35000"/>
                </a:srgb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F-491D-A59D-A8143613193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6F-491D-A59D-A8143613193D}"/>
              </c:ext>
            </c:extLst>
          </c:dPt>
          <c:dLbls>
            <c:dLbl>
              <c:idx val="0"/>
              <c:layout>
                <c:manualLayout>
                  <c:x val="-9.0856170464044109E-2"/>
                  <c:y val="-0.179275985082912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F-491D-A59D-A8143613193D}"/>
                </c:ext>
              </c:extLst>
            </c:dLbl>
            <c:dLbl>
              <c:idx val="1"/>
              <c:layout>
                <c:manualLayout>
                  <c:x val="7.8188270921484906E-2"/>
                  <c:y val="0.143140049394831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F-491D-A59D-A81436131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38100">
                        <a:schemeClr val="bg1"/>
                      </a:glow>
                    </a:effectLst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'[GSE8542seq1000.xlsx]complete1000k3 (combo)'!$H$2:$H$3</c:f>
              <c:strCache>
                <c:ptCount val="2"/>
                <c:pt idx="0">
                  <c:v>True/True</c:v>
                </c:pt>
                <c:pt idx="1">
                  <c:v>False/True</c:v>
                </c:pt>
              </c:strCache>
            </c:strRef>
          </c:cat>
          <c:val>
            <c:numRef>
              <c:f>'[GSE8542seq1000.xlsx]complete1000k3 (combo)'!$I$2:$I$3</c:f>
              <c:numCache>
                <c:formatCode>0%</c:formatCode>
                <c:ptCount val="2"/>
                <c:pt idx="0">
                  <c:v>0.8733449656163399</c:v>
                </c:pt>
                <c:pt idx="1">
                  <c:v>0.12665503438366008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6F-491D-A59D-A81436131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 dirty="0" smtClean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262626">
                    <a:lumMod val="65000"/>
                    <a:lumOff val="35000"/>
                  </a:srgbClr>
                </a:solidFill>
                <a:latin typeface="+mj-lt"/>
                <a:ea typeface="+mn-ea"/>
                <a:cs typeface="+mn-cs"/>
              </a:rPr>
              <a:t>Randomized Control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00" b="1" i="0" u="none" strike="noStrike" kern="1200" spc="0" baseline="0" dirty="0" smtClean="0">
              <a:solidFill>
                <a:srgbClr val="262626">
                  <a:lumMod val="65000"/>
                  <a:lumOff val="35000"/>
                </a:srgb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7-49D1-9022-354B30867C8E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7-49D1-9022-354B30867C8E}"/>
              </c:ext>
            </c:extLst>
          </c:dPt>
          <c:dLbls>
            <c:dLbl>
              <c:idx val="0"/>
              <c:layout>
                <c:manualLayout>
                  <c:x val="-7.1900284818412291E-2"/>
                  <c:y val="-0.179969928082845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7-49D1-9022-354B30867C8E}"/>
                </c:ext>
              </c:extLst>
            </c:dLbl>
            <c:dLbl>
              <c:idx val="1"/>
              <c:layout>
                <c:manualLayout>
                  <c:x val="7.443475359375698E-2"/>
                  <c:y val="0.15186413007052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7-49D1-9022-354B30867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38100">
                        <a:schemeClr val="bg1"/>
                      </a:glow>
                    </a:effectLst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'[GSE8542seq1000.xlsx]random1000bp (combo)'!$G$2:$G$3</c:f>
              <c:strCache>
                <c:ptCount val="2"/>
                <c:pt idx="0">
                  <c:v>True/True</c:v>
                </c:pt>
                <c:pt idx="1">
                  <c:v>False/True</c:v>
                </c:pt>
              </c:strCache>
            </c:strRef>
          </c:cat>
          <c:val>
            <c:numRef>
              <c:f>'[GSE8542seq1000.xlsx]random1000bp (combo)'!$H$2:$H$3</c:f>
              <c:numCache>
                <c:formatCode>0%</c:formatCode>
                <c:ptCount val="2"/>
                <c:pt idx="0">
                  <c:v>0.89720394736842102</c:v>
                </c:pt>
                <c:pt idx="1">
                  <c:v>0.10279605263157894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87-49D1-9022-354B30867C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5ECB-C8D7-4AA0-9721-9163FB5FCBD3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85AA-E877-44E8-8051-30DD1C31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Grogan Huff</a:t>
            </a:r>
          </a:p>
          <a:p>
            <a:r>
              <a:rPr lang="en-US" dirty="0"/>
              <a:t>Senior in the Bioinformatics Undergraduate Program</a:t>
            </a:r>
          </a:p>
          <a:p>
            <a:r>
              <a:rPr lang="en-US" dirty="0"/>
              <a:t>University of Nebraska at Omaha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I got started in database design for research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Paper will introduce intelligent database design practices and the graph database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6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1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67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2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7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3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an avenue for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6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8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call to the list of references</a:t>
            </a:r>
          </a:p>
          <a:p>
            <a:endParaRPr lang="en-US" dirty="0"/>
          </a:p>
          <a:p>
            <a:r>
              <a:rPr lang="en-US" dirty="0"/>
              <a:t>All pictures were created by me, I retain all the copyrights.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2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each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85AA-E877-44E8-8051-30DD1C3188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823" y="1122363"/>
            <a:ext cx="9860017" cy="2387600"/>
          </a:xfrm>
          <a:effectLst/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Correlation Networks: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823" y="3347634"/>
            <a:ext cx="9860017" cy="1910166"/>
          </a:xfrm>
          <a:effectLst/>
        </p:spPr>
        <p:txBody>
          <a:bodyPr>
            <a:normAutofit lnSpcReduction="10000"/>
          </a:bodyPr>
          <a:lstStyle/>
          <a:p>
            <a:r>
              <a:rPr lang="en-US" sz="2800" cap="none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2800" cap="none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Causative Relationships from Gene Expression Data</a:t>
            </a:r>
          </a:p>
          <a:p>
            <a:r>
              <a:rPr lang="en-US" cap="non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Grogan W. Huff</a:t>
            </a:r>
            <a:br>
              <a:rPr lang="en-US" cap="none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cap="non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University of Nebraska at Omaha</a:t>
            </a:r>
          </a:p>
          <a:p>
            <a:pPr algn="ctr"/>
            <a:r>
              <a:rPr lang="en-US" cap="non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Fund for Undergraduate Scholarly Experiences - 2016</a:t>
            </a:r>
          </a:p>
        </p:txBody>
      </p:sp>
    </p:spTree>
    <p:extLst>
      <p:ext uri="{BB962C8B-B14F-4D97-AF65-F5344CB8AC3E}">
        <p14:creationId xmlns:p14="http://schemas.microsoft.com/office/powerpoint/2010/main" val="37144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Methods – Upstream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YeastMine API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785"/>
          <a:stretch/>
        </p:blipFill>
        <p:spPr>
          <a:xfrm>
            <a:off x="1513400" y="2292597"/>
            <a:ext cx="6123396" cy="2910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1413" y="5472223"/>
            <a:ext cx="958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Novel Source Code: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requestYeastMine.py </a:t>
            </a:r>
            <a:r>
              <a:rPr lang="en-US" dirty="0">
                <a:latin typeface="+mj-lt"/>
              </a:rPr>
              <a:t>– connection and data retrieval through YeastMine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06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Methods – Shared Motifs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MEME Suite Software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meme –text –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nmotifs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 –mod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zoops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6 –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20 -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nostatus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5472223"/>
            <a:ext cx="958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Novel Source Code: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ProcessCompletek3.java </a:t>
            </a:r>
            <a:r>
              <a:rPr lang="en-US" dirty="0">
                <a:latin typeface="+mj-lt"/>
              </a:rPr>
              <a:t>– formats rows of data into FASTA format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541713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MEMEfiles.py </a:t>
            </a:r>
            <a:r>
              <a:rPr lang="en-US" dirty="0">
                <a:latin typeface="+mj-lt"/>
              </a:rPr>
              <a:t>	– automated, sequential MEME analysis and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55" y="2648282"/>
            <a:ext cx="8952914" cy="229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799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k3 triangles, 200bp upstream, MEME only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432227"/>
              </p:ext>
            </p:extLst>
          </p:nvPr>
        </p:nvGraphicFramePr>
        <p:xfrm>
          <a:off x="1141413" y="2628116"/>
          <a:ext cx="5012670" cy="316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76911"/>
              </p:ext>
            </p:extLst>
          </p:nvPr>
        </p:nvGraphicFramePr>
        <p:xfrm>
          <a:off x="6154083" y="2628116"/>
          <a:ext cx="5010912" cy="316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15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799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k3 triangles, 1000bp upstream</a:t>
            </a:r>
            <a:r>
              <a:rPr lang="en-US" sz="2000" baseline="30000" dirty="0"/>
              <a:t>†</a:t>
            </a:r>
            <a:r>
              <a:rPr lang="en-US" sz="2000" dirty="0"/>
              <a:t>, MEME only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09036" y="5909912"/>
            <a:ext cx="85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† as identified in Ying-</a:t>
            </a:r>
            <a:r>
              <a:rPr lang="en-US" dirty="0" err="1"/>
              <a:t>Zhe</a:t>
            </a:r>
            <a:r>
              <a:rPr lang="en-US" dirty="0"/>
              <a:t> Hsu and </a:t>
            </a:r>
            <a:r>
              <a:rPr lang="en-US" dirty="0" err="1"/>
              <a:t>Yuh-Jyh</a:t>
            </a:r>
            <a:r>
              <a:rPr lang="en-US" dirty="0"/>
              <a:t> Hu, 2003.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19048E2-F7AB-44EA-AD8B-9C7441D70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288236"/>
              </p:ext>
            </p:extLst>
          </p:nvPr>
        </p:nvGraphicFramePr>
        <p:xfrm>
          <a:off x="1141413" y="2628116"/>
          <a:ext cx="5012670" cy="316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ECE6D76-69C6-4835-9006-A092D98EB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574609"/>
              </p:ext>
            </p:extLst>
          </p:nvPr>
        </p:nvGraphicFramePr>
        <p:xfrm>
          <a:off x="6154083" y="2628116"/>
          <a:ext cx="5010912" cy="316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799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k3 triangles, 1000bp upstream, Shared Regulators within MEME Output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BF79D7-DE60-4CC4-9B71-4474ACEAE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642933"/>
              </p:ext>
            </p:extLst>
          </p:nvPr>
        </p:nvGraphicFramePr>
        <p:xfrm>
          <a:off x="1141413" y="2628116"/>
          <a:ext cx="5012670" cy="316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B092CC-BAAE-4A0E-9621-B09F18F6D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430082"/>
              </p:ext>
            </p:extLst>
          </p:nvPr>
        </p:nvGraphicFramePr>
        <p:xfrm>
          <a:off x="6154083" y="2628116"/>
          <a:ext cx="5010912" cy="316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1413" y="5791200"/>
            <a:ext cx="958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Novel Source Code: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keyvalueTF.py </a:t>
            </a:r>
            <a:r>
              <a:rPr lang="en-US" dirty="0">
                <a:latin typeface="+mj-lt"/>
              </a:rPr>
              <a:t>– returns the intersection of regulators between gene sets</a:t>
            </a:r>
          </a:p>
        </p:txBody>
      </p:sp>
    </p:spTree>
    <p:extLst>
      <p:ext uri="{BB962C8B-B14F-4D97-AF65-F5344CB8AC3E}">
        <p14:creationId xmlns:p14="http://schemas.microsoft.com/office/powerpoint/2010/main" val="16141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this time:</a:t>
            </a:r>
          </a:p>
          <a:p>
            <a:pPr lvl="1"/>
            <a:r>
              <a:rPr lang="en-US" dirty="0">
                <a:latin typeface="+mj-lt"/>
              </a:rPr>
              <a:t>the </a:t>
            </a:r>
            <a:r>
              <a:rPr lang="en-US" b="1" dirty="0">
                <a:latin typeface="+mj-lt"/>
              </a:rPr>
              <a:t>model does not differentiate significantly from the randomized control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this means:</a:t>
            </a:r>
          </a:p>
          <a:p>
            <a:pPr lvl="1"/>
            <a:r>
              <a:rPr lang="en-US" dirty="0">
                <a:latin typeface="+mj-lt"/>
              </a:rPr>
              <a:t>raw correlation networks built in this way are not representative of a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co-expression network</a:t>
            </a:r>
          </a:p>
        </p:txBody>
      </p:sp>
    </p:spTree>
    <p:extLst>
      <p:ext uri="{BB962C8B-B14F-4D97-AF65-F5344CB8AC3E}">
        <p14:creationId xmlns:p14="http://schemas.microsoft.com/office/powerpoint/2010/main" val="15985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Areas of uncertainty:</a:t>
            </a:r>
          </a:p>
          <a:p>
            <a:pPr lvl="1"/>
            <a:r>
              <a:rPr lang="en-US" dirty="0">
                <a:latin typeface="+mj-lt"/>
              </a:rPr>
              <a:t>Lack of normalization during network construction</a:t>
            </a:r>
          </a:p>
          <a:p>
            <a:pPr lvl="1"/>
            <a:r>
              <a:rPr lang="en-US" dirty="0">
                <a:latin typeface="+mj-lt"/>
              </a:rPr>
              <a:t>Small k3 cliques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Steps for the future: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Uncover normalization to bring correlation closer to true co-expression</a:t>
            </a:r>
          </a:p>
          <a:p>
            <a:pPr lvl="1"/>
            <a:r>
              <a:rPr lang="en-US" dirty="0">
                <a:latin typeface="+mj-lt"/>
              </a:rPr>
              <a:t>Expand exploration with advanced structures and larger cliques</a:t>
            </a: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5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Also feel free to direct any outside questions or comments to </a:t>
            </a:r>
            <a:r>
              <a:rPr lang="en-US" u="sng" cap="non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gwhuff@unomaha.edu</a:t>
            </a:r>
          </a:p>
        </p:txBody>
      </p:sp>
    </p:spTree>
    <p:extLst>
      <p:ext uri="{BB962C8B-B14F-4D97-AF65-F5344CB8AC3E}">
        <p14:creationId xmlns:p14="http://schemas.microsoft.com/office/powerpoint/2010/main" val="2988454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2"/>
            <a:ext cx="7391144" cy="4339323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356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898" y="1626178"/>
            <a:ext cx="10591028" cy="4813124"/>
          </a:xfrm>
          <a:effectLst/>
        </p:spPr>
        <p:txBody>
          <a:bodyPr numCol="1"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Aragon AD, Rodriguez AL, </a:t>
            </a:r>
            <a:r>
              <a:rPr lang="en-US" sz="1200" dirty="0" err="1">
                <a:latin typeface="+mj-lt"/>
              </a:rPr>
              <a:t>Meirelles</a:t>
            </a:r>
            <a:r>
              <a:rPr lang="en-US" sz="1200" dirty="0">
                <a:latin typeface="+mj-lt"/>
              </a:rPr>
              <a:t> O, Roy S et al. Characterization of differentiated quiescent and </a:t>
            </a:r>
            <a:r>
              <a:rPr lang="en-US" sz="1200" dirty="0" err="1">
                <a:latin typeface="+mj-lt"/>
              </a:rPr>
              <a:t>nonquiescent</a:t>
            </a:r>
            <a:r>
              <a:rPr lang="en-US" sz="1200" dirty="0">
                <a:latin typeface="+mj-lt"/>
              </a:rPr>
              <a:t> cells in yeast stationary-phase cultures. </a:t>
            </a:r>
            <a:r>
              <a:rPr lang="en-US" sz="1200" i="1" dirty="0">
                <a:latin typeface="+mj-lt"/>
              </a:rPr>
              <a:t>Mol </a:t>
            </a:r>
            <a:r>
              <a:rPr lang="en-US" sz="1200" i="1" dirty="0" err="1">
                <a:latin typeface="+mj-lt"/>
              </a:rPr>
              <a:t>Biol</a:t>
            </a:r>
            <a:r>
              <a:rPr lang="en-US" sz="1200" i="1" dirty="0">
                <a:latin typeface="+mj-lt"/>
              </a:rPr>
              <a:t> Cell </a:t>
            </a:r>
            <a:r>
              <a:rPr lang="en-US" sz="1200" dirty="0">
                <a:latin typeface="+mj-lt"/>
              </a:rPr>
              <a:t>2008 Mar;19(3):1271-80. PMID: 18199684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Art of the Cell. (2014, May 9). "Well, You Can Tell by the Way I Use My Walk" [Digital image]. Retrieved April 24, 2016. Kinesin Motor Protein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+mj-lt"/>
              </a:rPr>
              <a:t>Balakrishnan</a:t>
            </a:r>
            <a:r>
              <a:rPr lang="en-US" sz="1200" dirty="0">
                <a:latin typeface="+mj-lt"/>
              </a:rPr>
              <a:t>, Rama et al. “YeastMine—an Integrated Data Warehouse for Saccharomyces Cerevisiae Data as a Multipurpose Tool-Kit.” </a:t>
            </a:r>
            <a:r>
              <a:rPr lang="en-US" sz="1200" i="1" dirty="0">
                <a:latin typeface="+mj-lt"/>
              </a:rPr>
              <a:t>Database: The Journal of Biological Databases and Curation</a:t>
            </a:r>
            <a:r>
              <a:rPr lang="en-US" sz="1200" dirty="0">
                <a:latin typeface="+mj-lt"/>
              </a:rPr>
              <a:t> 2012 (2012): bar062. PMC. Web. 1 Mar. 2017.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Barrett T, </a:t>
            </a:r>
            <a:r>
              <a:rPr lang="en-US" sz="1200" dirty="0" err="1">
                <a:latin typeface="+mj-lt"/>
              </a:rPr>
              <a:t>Wilhite</a:t>
            </a:r>
            <a:r>
              <a:rPr lang="en-US" sz="1200" dirty="0">
                <a:latin typeface="+mj-lt"/>
              </a:rPr>
              <a:t> SE, </a:t>
            </a:r>
            <a:r>
              <a:rPr lang="en-US" sz="1200" dirty="0" err="1">
                <a:latin typeface="+mj-lt"/>
              </a:rPr>
              <a:t>Ledoux</a:t>
            </a:r>
            <a:r>
              <a:rPr lang="en-US" sz="1200" dirty="0">
                <a:latin typeface="+mj-lt"/>
              </a:rPr>
              <a:t> P, Evangelista C, Kim IF, </a:t>
            </a:r>
            <a:r>
              <a:rPr lang="en-US" sz="1200" dirty="0" err="1">
                <a:latin typeface="+mj-lt"/>
              </a:rPr>
              <a:t>Tomashevsky</a:t>
            </a:r>
            <a:r>
              <a:rPr lang="en-US" sz="1200" dirty="0">
                <a:latin typeface="+mj-lt"/>
              </a:rPr>
              <a:t> M, Marshall KA, </a:t>
            </a:r>
            <a:r>
              <a:rPr lang="en-US" sz="1200" dirty="0" err="1">
                <a:latin typeface="+mj-lt"/>
              </a:rPr>
              <a:t>Phillippy</a:t>
            </a:r>
            <a:r>
              <a:rPr lang="en-US" sz="1200" dirty="0">
                <a:latin typeface="+mj-lt"/>
              </a:rPr>
              <a:t> KH, Sherman PM, Holko M, </a:t>
            </a:r>
            <a:r>
              <a:rPr lang="en-US" sz="1200" dirty="0" err="1">
                <a:latin typeface="+mj-lt"/>
              </a:rPr>
              <a:t>Yefanov</a:t>
            </a:r>
            <a:r>
              <a:rPr lang="en-US" sz="1200" dirty="0">
                <a:latin typeface="+mj-lt"/>
              </a:rPr>
              <a:t> A, Lee H, Zhang N, Robertson CL, Serova N, Davis S, </a:t>
            </a:r>
            <a:r>
              <a:rPr lang="en-US" sz="1200" dirty="0" err="1">
                <a:latin typeface="+mj-lt"/>
              </a:rPr>
              <a:t>Soboleva</a:t>
            </a:r>
            <a:r>
              <a:rPr lang="en-US" sz="1200" dirty="0">
                <a:latin typeface="+mj-lt"/>
              </a:rPr>
              <a:t> A. NCBI GEO: archive for functional genomics data sets--update. </a:t>
            </a:r>
            <a:r>
              <a:rPr lang="en-US" sz="1200" i="1" dirty="0">
                <a:latin typeface="+mj-lt"/>
              </a:rPr>
              <a:t>Nucleic Acids Res</a:t>
            </a:r>
            <a:r>
              <a:rPr lang="en-US" sz="1200" dirty="0">
                <a:latin typeface="+mj-lt"/>
              </a:rPr>
              <a:t>. 2013 Jan;41(Database issue):D991-5.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Cherry JM, Hong EL, Amundsen C, </a:t>
            </a:r>
            <a:r>
              <a:rPr lang="en-US" sz="1200" dirty="0" err="1">
                <a:latin typeface="+mj-lt"/>
              </a:rPr>
              <a:t>Balakrishnan</a:t>
            </a:r>
            <a:r>
              <a:rPr lang="en-US" sz="1200" dirty="0">
                <a:latin typeface="+mj-lt"/>
              </a:rPr>
              <a:t> R, Binkley G, Chan ET, Christie KR, Costanzo MC, Dwight SS, Engel SR, Fisk DG, Hirschman JE, </a:t>
            </a:r>
            <a:r>
              <a:rPr lang="en-US" sz="1200" dirty="0" err="1">
                <a:latin typeface="+mj-lt"/>
              </a:rPr>
              <a:t>Hitz</a:t>
            </a:r>
            <a:r>
              <a:rPr lang="en-US" sz="1200" dirty="0">
                <a:latin typeface="+mj-lt"/>
              </a:rPr>
              <a:t> BC, </a:t>
            </a:r>
            <a:r>
              <a:rPr lang="en-US" sz="1200" dirty="0" err="1">
                <a:latin typeface="+mj-lt"/>
              </a:rPr>
              <a:t>Karra</a:t>
            </a:r>
            <a:r>
              <a:rPr lang="en-US" sz="1200" dirty="0">
                <a:latin typeface="+mj-lt"/>
              </a:rPr>
              <a:t> K, Krieger CJ, </a:t>
            </a:r>
            <a:r>
              <a:rPr lang="en-US" sz="1200" dirty="0" err="1">
                <a:latin typeface="+mj-lt"/>
              </a:rPr>
              <a:t>Miyasato</a:t>
            </a:r>
            <a:r>
              <a:rPr lang="en-US" sz="1200" dirty="0">
                <a:latin typeface="+mj-lt"/>
              </a:rPr>
              <a:t> SR, Nash RS, Park J, </a:t>
            </a:r>
            <a:r>
              <a:rPr lang="en-US" sz="1200" dirty="0" err="1">
                <a:latin typeface="+mj-lt"/>
              </a:rPr>
              <a:t>Skrzypek</a:t>
            </a:r>
            <a:r>
              <a:rPr lang="en-US" sz="1200" dirty="0">
                <a:latin typeface="+mj-lt"/>
              </a:rPr>
              <a:t> MS, </a:t>
            </a:r>
            <a:r>
              <a:rPr lang="en-US" sz="1200" dirty="0" err="1">
                <a:latin typeface="+mj-lt"/>
              </a:rPr>
              <a:t>Simison</a:t>
            </a:r>
            <a:r>
              <a:rPr lang="en-US" sz="1200" dirty="0">
                <a:latin typeface="+mj-lt"/>
              </a:rPr>
              <a:t> M, </a:t>
            </a:r>
            <a:r>
              <a:rPr lang="en-US" sz="1200" dirty="0" err="1">
                <a:latin typeface="+mj-lt"/>
              </a:rPr>
              <a:t>Weng</a:t>
            </a:r>
            <a:r>
              <a:rPr lang="en-US" sz="1200" dirty="0">
                <a:latin typeface="+mj-lt"/>
              </a:rPr>
              <a:t> S, Wong ED (2012) Saccharomyces Genome Database: the genomics resource of budding yeast. </a:t>
            </a:r>
            <a:r>
              <a:rPr lang="en-US" sz="1200" i="1" dirty="0">
                <a:latin typeface="+mj-lt"/>
              </a:rPr>
              <a:t>Nucleic Acids Res</a:t>
            </a:r>
            <a:r>
              <a:rPr lang="en-US" sz="1200" dirty="0">
                <a:latin typeface="+mj-lt"/>
              </a:rPr>
              <a:t>. Jan;40(Database issue):D700-5. [PMID:22110037]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Dempsey K, Ali H. (2014) Identifying aging-related genes in mouse hippocampus using gateway nodes. </a:t>
            </a:r>
            <a:r>
              <a:rPr lang="en-US" sz="1200" i="1" dirty="0">
                <a:latin typeface="+mj-lt"/>
              </a:rPr>
              <a:t>BMC Systems Biology</a:t>
            </a:r>
            <a:r>
              <a:rPr lang="en-US" sz="1200" dirty="0">
                <a:latin typeface="+mj-lt"/>
              </a:rPr>
              <a:t>. Available http://www.biomedcentral.com/1752-0509/8/62. Accessed February 9, 2016.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+mj-lt"/>
              </a:rPr>
              <a:t>Dorsam</a:t>
            </a:r>
            <a:r>
              <a:rPr lang="en-US" sz="1200" dirty="0">
                <a:latin typeface="+mj-lt"/>
              </a:rPr>
              <a:t> G, </a:t>
            </a:r>
            <a:r>
              <a:rPr lang="en-US" sz="1200" dirty="0" err="1">
                <a:latin typeface="+mj-lt"/>
              </a:rPr>
              <a:t>Hoselton</a:t>
            </a:r>
            <a:r>
              <a:rPr lang="en-US" sz="1200" dirty="0">
                <a:latin typeface="+mj-lt"/>
              </a:rPr>
              <a:t> S, Sandy A, </a:t>
            </a:r>
            <a:r>
              <a:rPr lang="en-US" sz="1200" dirty="0" err="1">
                <a:latin typeface="+mj-lt"/>
              </a:rPr>
              <a:t>Samarasinghe</a:t>
            </a:r>
            <a:r>
              <a:rPr lang="en-US" sz="1200" dirty="0">
                <a:latin typeface="+mj-lt"/>
              </a:rPr>
              <a:t> A, </a:t>
            </a:r>
            <a:r>
              <a:rPr lang="en-US" sz="1200" dirty="0" err="1">
                <a:latin typeface="+mj-lt"/>
              </a:rPr>
              <a:t>Vomhof-DeKrey</a:t>
            </a:r>
            <a:r>
              <a:rPr lang="en-US" sz="1200" dirty="0">
                <a:latin typeface="+mj-lt"/>
              </a:rPr>
              <a:t> E, </a:t>
            </a:r>
            <a:r>
              <a:rPr lang="en-US" sz="1200" dirty="0" err="1">
                <a:latin typeface="+mj-lt"/>
              </a:rPr>
              <a:t>Dorsam</a:t>
            </a:r>
            <a:r>
              <a:rPr lang="en-US" sz="1200" dirty="0">
                <a:latin typeface="+mj-lt"/>
              </a:rPr>
              <a:t> S, </a:t>
            </a:r>
            <a:r>
              <a:rPr lang="en-US" sz="1200" dirty="0" err="1">
                <a:latin typeface="+mj-lt"/>
              </a:rPr>
              <a:t>Schuh</a:t>
            </a:r>
            <a:r>
              <a:rPr lang="en-US" sz="1200" dirty="0">
                <a:latin typeface="+mj-lt"/>
              </a:rPr>
              <a:t> J. (2010) Gene expression profiling and network analysis of peripheral blood monocytes in a chronic model of allergic asthma. </a:t>
            </a:r>
            <a:r>
              <a:rPr lang="en-US" sz="1200" i="1" dirty="0">
                <a:latin typeface="+mj-lt"/>
              </a:rPr>
              <a:t>Microbiology and Immunology </a:t>
            </a:r>
            <a:r>
              <a:rPr lang="en-US" sz="1200" dirty="0">
                <a:latin typeface="+mj-lt"/>
              </a:rPr>
              <a:t>54: 558-563.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+mj-lt"/>
              </a:rPr>
              <a:t>Ebell</a:t>
            </a:r>
            <a:r>
              <a:rPr lang="en-US" sz="1200" dirty="0">
                <a:latin typeface="+mj-lt"/>
              </a:rPr>
              <a:t> M, Barry H. (2008) Sensitivity and Specificity. </a:t>
            </a:r>
            <a:r>
              <a:rPr lang="en-US" sz="1200" i="1" dirty="0">
                <a:latin typeface="+mj-lt"/>
              </a:rPr>
              <a:t>Evidence-Based Diagnosis</a:t>
            </a:r>
            <a:r>
              <a:rPr lang="en-US" sz="1200" dirty="0">
                <a:latin typeface="+mj-lt"/>
              </a:rPr>
              <a:t>.  Available http://omerad.msu.edu/ebm/Diagnosis/Diagnosis4.html. Accessed February 10, 2016.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err="1">
                <a:latin typeface="+mj-lt"/>
              </a:rPr>
              <a:t>GenBank</a:t>
            </a:r>
            <a:r>
              <a:rPr lang="en-US" sz="1200" dirty="0">
                <a:latin typeface="+mj-lt"/>
              </a:rPr>
              <a:t> : Public Nucleic Acid Sequence Repository. NCBI. </a:t>
            </a:r>
            <a:r>
              <a:rPr lang="en-US" sz="1200" i="1" dirty="0">
                <a:latin typeface="+mj-lt"/>
              </a:rPr>
              <a:t>U.S. National Library of Medicine.</a:t>
            </a:r>
            <a:r>
              <a:rPr lang="en-US" sz="1200" dirty="0">
                <a:latin typeface="+mj-lt"/>
              </a:rPr>
              <a:t> Available http://www.ncbi.nlm.nih.gov/genbank/. Accessed February 11, 2016.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Miguel C. Teixeira, Pedro Monteiro, Pooja Jain, Sandra </a:t>
            </a:r>
            <a:r>
              <a:rPr lang="en-US" sz="1200" dirty="0" err="1">
                <a:latin typeface="+mj-lt"/>
              </a:rPr>
              <a:t>Tenreiro</a:t>
            </a:r>
            <a:r>
              <a:rPr lang="en-US" sz="1200" dirty="0">
                <a:latin typeface="+mj-lt"/>
              </a:rPr>
              <a:t>, Alexandra R. Fernandes, Nuno P. Mira, Marta </a:t>
            </a:r>
            <a:r>
              <a:rPr lang="en-US" sz="1200" dirty="0" err="1">
                <a:latin typeface="+mj-lt"/>
              </a:rPr>
              <a:t>Alenquer</a:t>
            </a:r>
            <a:r>
              <a:rPr lang="en-US" sz="1200" dirty="0">
                <a:latin typeface="+mj-lt"/>
              </a:rPr>
              <a:t>, Ana T. Freitas, </a:t>
            </a:r>
            <a:r>
              <a:rPr lang="en-US" sz="1200" dirty="0" err="1">
                <a:latin typeface="+mj-lt"/>
              </a:rPr>
              <a:t>Arlindo</a:t>
            </a:r>
            <a:r>
              <a:rPr lang="en-US" sz="1200" dirty="0">
                <a:latin typeface="+mj-lt"/>
              </a:rPr>
              <a:t> L. Oliveira, and Isabel Sá-</a:t>
            </a:r>
            <a:r>
              <a:rPr lang="en-US" sz="1200" dirty="0" err="1">
                <a:latin typeface="+mj-lt"/>
              </a:rPr>
              <a:t>Correia</a:t>
            </a:r>
            <a:r>
              <a:rPr lang="en-US" sz="1200" dirty="0">
                <a:latin typeface="+mj-lt"/>
              </a:rPr>
              <a:t> (2006) The YEASTRACT database: a tool for the analysis of transcription regulatory associations in Saccharomyces cerevisiae </a:t>
            </a:r>
            <a:r>
              <a:rPr lang="en-US" sz="1200" i="1" dirty="0" err="1">
                <a:latin typeface="+mj-lt"/>
              </a:rPr>
              <a:t>Nucl</a:t>
            </a:r>
            <a:r>
              <a:rPr lang="en-US" sz="1200" i="1" dirty="0">
                <a:latin typeface="+mj-lt"/>
              </a:rPr>
              <a:t>. Acids Res</a:t>
            </a:r>
            <a:r>
              <a:rPr lang="en-US" sz="1200" dirty="0">
                <a:latin typeface="+mj-lt"/>
              </a:rPr>
              <a:t>., 34: D446-D451, Oxford University Press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Neo4j. Available https://neo4j.com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Pearson Education, Inc. (2011) "Figure 11.15" [Digital image]. Retrieved April 24, 2016. Nuclear and Cytoplasmic Response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Proteins Are the Body's Worker Molecules. (2011) </a:t>
            </a:r>
            <a:r>
              <a:rPr lang="en-US" sz="1200" i="1" dirty="0">
                <a:latin typeface="+mj-lt"/>
              </a:rPr>
              <a:t>The Structures of Life</a:t>
            </a:r>
            <a:r>
              <a:rPr lang="en-US" sz="1200" dirty="0">
                <a:latin typeface="+mj-lt"/>
              </a:rPr>
              <a:t>. Available https://publications.nigms.nih.gov/structlife/. Accessed February 11, 2016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Stuart, J. M., Segal, E., </a:t>
            </a:r>
            <a:r>
              <a:rPr lang="en-US" sz="1200" dirty="0" err="1">
                <a:latin typeface="+mj-lt"/>
              </a:rPr>
              <a:t>Koller</a:t>
            </a:r>
            <a:r>
              <a:rPr lang="en-US" sz="1200" dirty="0">
                <a:latin typeface="+mj-lt"/>
              </a:rPr>
              <a:t>, D., &amp; Kim, S. K. (2003, October 10). A gene-</a:t>
            </a:r>
            <a:r>
              <a:rPr lang="en-US" sz="1200" dirty="0" err="1">
                <a:latin typeface="+mj-lt"/>
              </a:rPr>
              <a:t>coexpression</a:t>
            </a:r>
            <a:r>
              <a:rPr lang="en-US" sz="1200" dirty="0">
                <a:latin typeface="+mj-lt"/>
              </a:rPr>
              <a:t> network for global discovery of conserved genetic modules. </a:t>
            </a:r>
            <a:r>
              <a:rPr lang="en-US" sz="1200" i="1" dirty="0">
                <a:latin typeface="+mj-lt"/>
              </a:rPr>
              <a:t>Science</a:t>
            </a:r>
            <a:r>
              <a:rPr lang="en-US" sz="1200" dirty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Timothy L. Bailey and Charles Elkan, "Fitting a mixture model by expectation maximization to discover motifs in biopolymers", Proceedings of the Second International Conference on Intelligent Systems for Molecular Biology, pp. 28-36, AAAI Press, Menlo Park, California, 1994.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+mj-lt"/>
              </a:rPr>
              <a:t>Ying-</a:t>
            </a:r>
            <a:r>
              <a:rPr lang="en-US" sz="1200" dirty="0" err="1">
                <a:latin typeface="+mj-lt"/>
              </a:rPr>
              <a:t>Zhe</a:t>
            </a:r>
            <a:r>
              <a:rPr lang="en-US" sz="1200" dirty="0">
                <a:latin typeface="+mj-lt"/>
              </a:rPr>
              <a:t> Hsu and </a:t>
            </a:r>
            <a:r>
              <a:rPr lang="en-US" sz="1200" dirty="0" err="1">
                <a:latin typeface="+mj-lt"/>
              </a:rPr>
              <a:t>Yuh-Jyh</a:t>
            </a:r>
            <a:r>
              <a:rPr lang="en-US" sz="1200" dirty="0">
                <a:latin typeface="+mj-lt"/>
              </a:rPr>
              <a:t> Hu, "Reconstruct transcription networks by combining gene expression correlations with TF binding sites," </a:t>
            </a:r>
            <a:r>
              <a:rPr lang="en-US" sz="1200" i="1" dirty="0">
                <a:latin typeface="+mj-lt"/>
              </a:rPr>
              <a:t>Fifth International Symposium on Multimedia Software Engineering</a:t>
            </a:r>
            <a:r>
              <a:rPr lang="en-US" sz="1200" dirty="0">
                <a:latin typeface="+mj-lt"/>
              </a:rPr>
              <a:t>, 2003. Proceedings., Taichung, Taiwan, 2003, pp. 257-264. </a:t>
            </a:r>
            <a:r>
              <a:rPr lang="en-US" sz="1200" dirty="0" err="1">
                <a:latin typeface="+mj-lt"/>
              </a:rPr>
              <a:t>doi</a:t>
            </a:r>
            <a:r>
              <a:rPr lang="en-US" sz="1200" dirty="0">
                <a:latin typeface="+mj-lt"/>
              </a:rPr>
              <a:t>: 10.1109/MMSE.2003.1254450</a:t>
            </a:r>
          </a:p>
        </p:txBody>
      </p:sp>
    </p:spTree>
    <p:extLst>
      <p:ext uri="{BB962C8B-B14F-4D97-AF65-F5344CB8AC3E}">
        <p14:creationId xmlns:p14="http://schemas.microsoft.com/office/powerpoint/2010/main" val="129705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Background</a:t>
            </a:r>
          </a:p>
          <a:p>
            <a:pPr lvl="1"/>
            <a:r>
              <a:rPr lang="en-US" dirty="0"/>
              <a:t>The Problem</a:t>
            </a:r>
          </a:p>
          <a:p>
            <a:pPr lvl="1"/>
            <a:r>
              <a:rPr lang="en-US" dirty="0"/>
              <a:t>The Motivation</a:t>
            </a:r>
          </a:p>
          <a:p>
            <a:r>
              <a:rPr lang="en-US" sz="2000" dirty="0"/>
              <a:t>Methods</a:t>
            </a:r>
          </a:p>
          <a:p>
            <a:r>
              <a:rPr lang="en-US" sz="2000" dirty="0"/>
              <a:t>Results</a:t>
            </a:r>
          </a:p>
          <a:p>
            <a:r>
              <a:rPr lang="en-US" sz="2000" dirty="0"/>
              <a:t>Discussion</a:t>
            </a:r>
          </a:p>
          <a:p>
            <a:r>
              <a:rPr lang="en-US" sz="2000" dirty="0"/>
              <a:t>References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923" y="1626178"/>
            <a:ext cx="6403488" cy="436764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589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Background –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860" y="1828800"/>
            <a:ext cx="6085551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Proteins:</a:t>
            </a:r>
          </a:p>
          <a:p>
            <a:pPr lvl="1"/>
            <a:r>
              <a:rPr lang="en-US" sz="1800" dirty="0">
                <a:latin typeface="+mj-lt"/>
              </a:rPr>
              <a:t>carry out nearly every activity necessary for life</a:t>
            </a:r>
          </a:p>
          <a:p>
            <a:pPr lvl="1"/>
            <a:r>
              <a:rPr lang="en-US" sz="1800" dirty="0">
                <a:latin typeface="+mj-lt"/>
              </a:rPr>
              <a:t>are encoded for in </a:t>
            </a:r>
            <a:r>
              <a:rPr lang="en-US" sz="1800" b="1" dirty="0">
                <a:latin typeface="+mj-lt"/>
              </a:rPr>
              <a:t>genes</a:t>
            </a:r>
          </a:p>
          <a:p>
            <a:pPr marL="0" indent="0">
              <a:buNone/>
            </a:pPr>
            <a:r>
              <a:rPr lang="en-US" sz="2000" dirty="0"/>
              <a:t>Genes:</a:t>
            </a:r>
          </a:p>
          <a:p>
            <a:pPr lvl="1"/>
            <a:r>
              <a:rPr lang="en-US" sz="1800" dirty="0">
                <a:latin typeface="+mj-lt"/>
              </a:rPr>
              <a:t>are regulated by proteins called </a:t>
            </a:r>
            <a:r>
              <a:rPr lang="en-US" sz="1800" b="1" dirty="0">
                <a:latin typeface="+mj-lt"/>
              </a:rPr>
              <a:t>transcription factors</a:t>
            </a:r>
          </a:p>
          <a:p>
            <a:pPr marL="0" indent="0">
              <a:buNone/>
            </a:pPr>
            <a:r>
              <a:rPr lang="en-US" sz="2000" dirty="0"/>
              <a:t>Transcription Factors:</a:t>
            </a:r>
          </a:p>
          <a:p>
            <a:pPr lvl="1"/>
            <a:r>
              <a:rPr lang="en-US" sz="1800" dirty="0">
                <a:latin typeface="+mj-lt"/>
              </a:rPr>
              <a:t>respond to signals, like stress, to </a:t>
            </a:r>
            <a:r>
              <a:rPr lang="en-US" sz="1800" b="1" dirty="0">
                <a:latin typeface="+mj-lt"/>
              </a:rPr>
              <a:t>regulate a set of genes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73" y="1963294"/>
            <a:ext cx="3579998" cy="3579998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1325526" y="5675785"/>
            <a:ext cx="3877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“Well, You Can Tell by the Way I Use My Walk” (Art of the Cell)</a:t>
            </a:r>
          </a:p>
        </p:txBody>
      </p:sp>
    </p:spTree>
    <p:extLst>
      <p:ext uri="{BB962C8B-B14F-4D97-AF65-F5344CB8AC3E}">
        <p14:creationId xmlns:p14="http://schemas.microsoft.com/office/powerpoint/2010/main" val="2308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Background –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Therefore, related genes will often share a transcription factor.</a:t>
            </a:r>
          </a:p>
          <a:p>
            <a:pPr marL="0" indent="0">
              <a:buNone/>
            </a:pPr>
            <a:r>
              <a:rPr lang="en-US" sz="2000" dirty="0"/>
              <a:t>We can:</a:t>
            </a:r>
          </a:p>
          <a:p>
            <a:pPr lvl="1"/>
            <a:r>
              <a:rPr lang="en-US" sz="1800" dirty="0">
                <a:latin typeface="+mj-lt"/>
              </a:rPr>
              <a:t>measure </a:t>
            </a:r>
            <a:r>
              <a:rPr lang="en-US" sz="1800" b="1" dirty="0">
                <a:latin typeface="+mj-lt"/>
              </a:rPr>
              <a:t>gene expression</a:t>
            </a:r>
          </a:p>
          <a:p>
            <a:pPr lvl="1"/>
            <a:r>
              <a:rPr lang="en-US" sz="1800" dirty="0">
                <a:latin typeface="+mj-lt"/>
              </a:rPr>
              <a:t>calculate </a:t>
            </a:r>
            <a:r>
              <a:rPr lang="en-US" sz="1800" b="1" dirty="0">
                <a:latin typeface="+mj-lt"/>
              </a:rPr>
              <a:t>correlation</a:t>
            </a:r>
          </a:p>
          <a:p>
            <a:pPr marL="0" indent="0">
              <a:buNone/>
            </a:pPr>
            <a:r>
              <a:rPr lang="en-US" sz="2000" dirty="0"/>
              <a:t>We have shown:</a:t>
            </a:r>
          </a:p>
          <a:p>
            <a:pPr lvl="1"/>
            <a:r>
              <a:rPr lang="en-US" sz="1800" dirty="0">
                <a:latin typeface="+mj-lt"/>
              </a:rPr>
              <a:t>graph theory and network analysis are effective tools</a:t>
            </a:r>
          </a:p>
          <a:p>
            <a:pPr marL="0" indent="0">
              <a:buNone/>
            </a:pPr>
            <a:r>
              <a:rPr lang="en-US" sz="2000" dirty="0"/>
              <a:t>We don’t know:</a:t>
            </a:r>
          </a:p>
          <a:p>
            <a:pPr lvl="1"/>
            <a:r>
              <a:rPr lang="en-US" sz="1800" b="1" dirty="0">
                <a:latin typeface="+mj-lt"/>
              </a:rPr>
              <a:t>if correlation networks are an appropriate model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62" y="1969009"/>
            <a:ext cx="2926080" cy="3822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4783" y="5815994"/>
            <a:ext cx="2970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Signal Transduction Pathway (Pearson Education)</a:t>
            </a:r>
          </a:p>
        </p:txBody>
      </p:sp>
    </p:spTree>
    <p:extLst>
      <p:ext uri="{BB962C8B-B14F-4D97-AF65-F5344CB8AC3E}">
        <p14:creationId xmlns:p14="http://schemas.microsoft.com/office/powerpoint/2010/main" val="40862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Background – The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Gene expression data is already being measured</a:t>
            </a:r>
          </a:p>
          <a:p>
            <a:r>
              <a:rPr lang="en-US" sz="2000" dirty="0"/>
              <a:t>This data is freely available</a:t>
            </a:r>
          </a:p>
          <a:p>
            <a:r>
              <a:rPr lang="en-US" sz="2000" dirty="0"/>
              <a:t>Correlation networks are easily generated from this data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Hypothesis: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Correlation networks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can guide the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prediction of transcription factor co-regulation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from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gene expression and upstream sequence data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with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higher sensitivity and specificity than from this data alone.</a:t>
            </a:r>
          </a:p>
        </p:txBody>
      </p:sp>
    </p:spTree>
    <p:extLst>
      <p:ext uri="{BB962C8B-B14F-4D97-AF65-F5344CB8AC3E}">
        <p14:creationId xmlns:p14="http://schemas.microsoft.com/office/powerpoint/2010/main" val="11888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457200" indent="-457200">
              <a:buSzPct val="110000"/>
              <a:buAutoNum type="arabicPeriod"/>
            </a:pPr>
            <a:r>
              <a:rPr lang="en-US" dirty="0"/>
              <a:t>Retrieve gene expression datasets (NCBI GEO)</a:t>
            </a:r>
          </a:p>
          <a:p>
            <a:pPr marL="457200" indent="-457200">
              <a:buSzPct val="110000"/>
              <a:buAutoNum type="arabicPeriod"/>
            </a:pPr>
            <a:r>
              <a:rPr lang="en-US" dirty="0"/>
              <a:t>Calculate Pearson correlation values</a:t>
            </a:r>
          </a:p>
          <a:p>
            <a:pPr marL="457200" indent="-457200">
              <a:buSzPct val="110000"/>
              <a:buAutoNum type="arabicPeriod"/>
            </a:pPr>
            <a:r>
              <a:rPr lang="en-US" dirty="0"/>
              <a:t>Construct a correlation network</a:t>
            </a:r>
          </a:p>
          <a:p>
            <a:pPr marL="457200" indent="-457200">
              <a:buSzPct val="110000"/>
              <a:buAutoNum type="arabicPeriod"/>
            </a:pPr>
            <a:r>
              <a:rPr lang="en-US" dirty="0"/>
              <a:t>Collect upstream sequence data (YeastMine)</a:t>
            </a:r>
          </a:p>
          <a:p>
            <a:pPr marL="457200" indent="-457200">
              <a:buSzPct val="110000"/>
              <a:buAutoNum type="arabicPeriod"/>
            </a:pPr>
            <a:r>
              <a:rPr lang="en-US" dirty="0"/>
              <a:t>Identify shared motifs</a:t>
            </a:r>
          </a:p>
          <a:p>
            <a:pPr marL="457200" indent="-457200">
              <a:buSzPct val="110000"/>
              <a:buAutoNum type="arabicPeriod"/>
            </a:pPr>
            <a:r>
              <a:rPr lang="en-US" dirty="0"/>
              <a:t>Make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1413" y="5472223"/>
            <a:ext cx="1021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Novel Source Code:</a:t>
            </a:r>
          </a:p>
          <a:p>
            <a:pPr marL="742950" lvl="1" indent="-285750"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all source code detailed ahead is available at this project’s GitHub:</a:t>
            </a:r>
          </a:p>
          <a:p>
            <a:pPr algn="ctr">
              <a:buSzPct val="110000"/>
            </a:pPr>
            <a:r>
              <a:rPr lang="en-US" dirty="0">
                <a:latin typeface="+mj-lt"/>
              </a:rPr>
              <a:t>https://github.com/Yerasho/FUSE2016 </a:t>
            </a:r>
          </a:p>
        </p:txBody>
      </p:sp>
    </p:spTree>
    <p:extLst>
      <p:ext uri="{BB962C8B-B14F-4D97-AF65-F5344CB8AC3E}">
        <p14:creationId xmlns:p14="http://schemas.microsoft.com/office/powerpoint/2010/main" val="4807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Methods –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4295553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GEO Series GSE8542 – BY4742 Quiescent and Non-quiescent Replicates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593"/>
          <a:stretch/>
        </p:blipFill>
        <p:spPr>
          <a:xfrm>
            <a:off x="1141413" y="2276992"/>
            <a:ext cx="8930016" cy="3113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1413" y="5472223"/>
            <a:ext cx="958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Novel Source Code: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1525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GoFetchGEO.java </a:t>
            </a:r>
            <a:r>
              <a:rPr lang="en-US" dirty="0">
                <a:latin typeface="+mj-lt"/>
              </a:rPr>
              <a:t>	– retrieve raw GEO series matrix 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ProcessSeriesGEO.java </a:t>
            </a:r>
            <a:r>
              <a:rPr lang="en-US" dirty="0">
                <a:latin typeface="+mj-lt"/>
              </a:rPr>
              <a:t>– process into format designed for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5525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Methods – Correlation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HCC Tusker Supercomputer – ‘</a:t>
            </a:r>
            <a:r>
              <a:rPr lang="en-US" sz="2000" dirty="0" err="1"/>
              <a:t>manec</a:t>
            </a:r>
            <a:r>
              <a:rPr lang="en-US" sz="2000" dirty="0"/>
              <a:t>’ software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264810"/>
            <a:ext cx="8836240" cy="26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6810" cy="1007659"/>
          </a:xfrm>
          <a:effectLst/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Methods – Correlation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828800"/>
            <a:ext cx="9905998" cy="396240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Construction in Neo4j database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673" t="33268" r="12471" b="20517"/>
          <a:stretch/>
        </p:blipFill>
        <p:spPr>
          <a:xfrm>
            <a:off x="1876663" y="2283576"/>
            <a:ext cx="5663424" cy="3169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1413" y="5472223"/>
            <a:ext cx="958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Novel Source Code: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541713" algn="l"/>
              </a:tabLs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CYPHER LOAD CSV </a:t>
            </a:r>
            <a:r>
              <a:rPr lang="en-US" dirty="0">
                <a:latin typeface="+mj-lt"/>
              </a:rPr>
              <a:t>	– network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CYPHER MATCH triangles </a:t>
            </a:r>
            <a:r>
              <a:rPr lang="en-US" dirty="0">
                <a:latin typeface="+mj-lt"/>
              </a:rPr>
              <a:t>– k3 triangle extraction</a:t>
            </a:r>
          </a:p>
        </p:txBody>
      </p:sp>
      <p:sp>
        <p:nvSpPr>
          <p:cNvPr id="7" name="Isosceles Triangle 6"/>
          <p:cNvSpPr/>
          <p:nvPr/>
        </p:nvSpPr>
        <p:spPr>
          <a:xfrm rot="20414628">
            <a:off x="4500437" y="3067822"/>
            <a:ext cx="1344129" cy="1158732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8187762">
            <a:off x="2607051" y="2787244"/>
            <a:ext cx="1068570" cy="999273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: Line with Accent Bar 8"/>
          <p:cNvSpPr/>
          <p:nvPr/>
        </p:nvSpPr>
        <p:spPr>
          <a:xfrm>
            <a:off x="8468340" y="2502153"/>
            <a:ext cx="2256367" cy="372600"/>
          </a:xfrm>
          <a:prstGeom prst="accentCallout1">
            <a:avLst>
              <a:gd name="adj1" fmla="val 16976"/>
              <a:gd name="adj2" fmla="val -248"/>
              <a:gd name="adj3" fmla="val 252087"/>
              <a:gd name="adj4" fmla="val -121257"/>
            </a:avLst>
          </a:prstGeom>
          <a:solidFill>
            <a:srgbClr val="FEEED8">
              <a:alpha val="5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k3 ‘triangle’ cliques</a:t>
            </a:r>
          </a:p>
        </p:txBody>
      </p:sp>
    </p:spTree>
    <p:extLst>
      <p:ext uri="{BB962C8B-B14F-4D97-AF65-F5344CB8AC3E}">
        <p14:creationId xmlns:p14="http://schemas.microsoft.com/office/powerpoint/2010/main" val="42260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1">
      <a:dk1>
        <a:srgbClr val="262626"/>
      </a:dk1>
      <a:lt1>
        <a:sysClr val="window" lastClr="FFFFFF"/>
      </a:lt1>
      <a:dk2>
        <a:srgbClr val="0E3554"/>
      </a:dk2>
      <a:lt2>
        <a:srgbClr val="7AF8CC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134B77"/>
      </a:hlink>
      <a:folHlink>
        <a:srgbClr val="7030A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262626"/>
    </a:dk1>
    <a:lt1>
      <a:sysClr val="window" lastClr="FFFFFF"/>
    </a:lt1>
    <a:dk2>
      <a:srgbClr val="0E3554"/>
    </a:dk2>
    <a:lt2>
      <a:srgbClr val="7AF8CC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134B77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262626"/>
    </a:dk1>
    <a:lt1>
      <a:sysClr val="window" lastClr="FFFFFF"/>
    </a:lt1>
    <a:dk2>
      <a:srgbClr val="0E3554"/>
    </a:dk2>
    <a:lt2>
      <a:srgbClr val="7AF8CC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134B77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1352</Words>
  <Application>Microsoft Office PowerPoint</Application>
  <PresentationFormat>Widescreen</PresentationFormat>
  <Paragraphs>180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Palatino Linotype</vt:lpstr>
      <vt:lpstr>Trebuchet MS</vt:lpstr>
      <vt:lpstr>Circuit</vt:lpstr>
      <vt:lpstr>Correlation Networks:</vt:lpstr>
      <vt:lpstr>Agenda</vt:lpstr>
      <vt:lpstr>Background – The Problem</vt:lpstr>
      <vt:lpstr>Background – The Problem</vt:lpstr>
      <vt:lpstr>Background – The Motivation</vt:lpstr>
      <vt:lpstr>Methods</vt:lpstr>
      <vt:lpstr>Methods – Datasets</vt:lpstr>
      <vt:lpstr>Methods – Correlation values</vt:lpstr>
      <vt:lpstr>Methods – Correlation Network</vt:lpstr>
      <vt:lpstr>Methods – Upstream Sequence</vt:lpstr>
      <vt:lpstr>Methods – Shared Motifs</vt:lpstr>
      <vt:lpstr>Results</vt:lpstr>
      <vt:lpstr>Results</vt:lpstr>
      <vt:lpstr>Results</vt:lpstr>
      <vt:lpstr>Discussion</vt:lpstr>
      <vt:lpstr>Discussion</vt:lpstr>
      <vt:lpstr>questions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Databases</dc:title>
  <dc:creator>Grogan Huff</dc:creator>
  <cp:lastModifiedBy>Grogan Huff</cp:lastModifiedBy>
  <cp:revision>91</cp:revision>
  <dcterms:created xsi:type="dcterms:W3CDTF">2016-10-10T19:45:03Z</dcterms:created>
  <dcterms:modified xsi:type="dcterms:W3CDTF">2017-03-01T17:26:31Z</dcterms:modified>
</cp:coreProperties>
</file>