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2918400" cy="438912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lyn Nimtz" initials="KN" lastIdx="8" clrIdx="0">
    <p:extLst/>
  </p:cmAuthor>
  <p:cmAuthor id="2" name="Katlyn Nimtz" initials="KN [2]" lastIdx="5"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022F"/>
    <a:srgbClr val="0000FF"/>
    <a:srgbClr val="5D9E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6" autoAdjust="0"/>
    <p:restoredTop sz="93605" autoAdjust="0"/>
  </p:normalViewPr>
  <p:slideViewPr>
    <p:cSldViewPr snapToGrid="0">
      <p:cViewPr>
        <p:scale>
          <a:sx n="28" d="100"/>
          <a:sy n="28" d="100"/>
        </p:scale>
        <p:origin x="2022" y="1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a:xfrm>
            <a:off x="0" y="4"/>
            <a:ext cx="32918400" cy="240702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dirty="0">
                <a:solidFill>
                  <a:prstClr val="white"/>
                </a:solidFill>
              </a:rPr>
              <a:t>  </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90790" y="594684"/>
            <a:ext cx="25136820" cy="1371665"/>
          </a:xfrm>
          <a:prstGeom prst="rect">
            <a:avLst/>
          </a:prstGeom>
        </p:spPr>
      </p:pic>
      <p:sp>
        <p:nvSpPr>
          <p:cNvPr id="9" name="Rectangle 8"/>
          <p:cNvSpPr/>
          <p:nvPr userDrawn="1"/>
        </p:nvSpPr>
        <p:spPr>
          <a:xfrm>
            <a:off x="0" y="41425022"/>
            <a:ext cx="32918400" cy="2466177"/>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dirty="0">
                <a:solidFill>
                  <a:prstClr val="white"/>
                </a:solidFill>
              </a:rPr>
              <a:t>  </a:t>
            </a:r>
          </a:p>
        </p:txBody>
      </p:sp>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6692860" y="40233600"/>
            <a:ext cx="4686300" cy="4686300"/>
          </a:xfrm>
          <a:prstGeom prst="rect">
            <a:avLst/>
          </a:prstGeom>
        </p:spPr>
      </p:pic>
    </p:spTree>
    <p:extLst>
      <p:ext uri="{BB962C8B-B14F-4D97-AF65-F5344CB8AC3E}">
        <p14:creationId xmlns:p14="http://schemas.microsoft.com/office/powerpoint/2010/main" val="537325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81FDA2-CA5E-4BE6-A888-D8D7303F1C34}" type="datetimeFigureOut">
              <a:rPr lang="en-US" smtClean="0"/>
              <a:t>2/22/2018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D200FC-5143-44D9-B898-D2AF269B103F}" type="slidenum">
              <a:rPr lang="en-US" smtClean="0"/>
              <a:t>‹#›</a:t>
            </a:fld>
            <a:endParaRPr lang="en-US" dirty="0"/>
          </a:p>
        </p:txBody>
      </p:sp>
    </p:spTree>
    <p:extLst>
      <p:ext uri="{BB962C8B-B14F-4D97-AF65-F5344CB8AC3E}">
        <p14:creationId xmlns:p14="http://schemas.microsoft.com/office/powerpoint/2010/main" val="848394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557232" y="2336800"/>
            <a:ext cx="7098030" cy="3719576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63142" y="2336800"/>
            <a:ext cx="20882610" cy="37195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81FDA2-CA5E-4BE6-A888-D8D7303F1C34}" type="datetimeFigureOut">
              <a:rPr lang="en-US" smtClean="0"/>
              <a:t>2/22/2018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D200FC-5143-44D9-B898-D2AF269B103F}" type="slidenum">
              <a:rPr lang="en-US" smtClean="0"/>
              <a:t>‹#›</a:t>
            </a:fld>
            <a:endParaRPr lang="en-US" dirty="0"/>
          </a:p>
        </p:txBody>
      </p:sp>
    </p:spTree>
    <p:extLst>
      <p:ext uri="{BB962C8B-B14F-4D97-AF65-F5344CB8AC3E}">
        <p14:creationId xmlns:p14="http://schemas.microsoft.com/office/powerpoint/2010/main" val="3184298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81FDA2-CA5E-4BE6-A888-D8D7303F1C34}" type="datetimeFigureOut">
              <a:rPr lang="en-US" smtClean="0"/>
              <a:t>2/22/2018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D200FC-5143-44D9-B898-D2AF269B103F}" type="slidenum">
              <a:rPr lang="en-US" smtClean="0"/>
              <a:t>‹#›</a:t>
            </a:fld>
            <a:endParaRPr lang="en-US" dirty="0"/>
          </a:p>
        </p:txBody>
      </p:sp>
    </p:spTree>
    <p:extLst>
      <p:ext uri="{BB962C8B-B14F-4D97-AF65-F5344CB8AC3E}">
        <p14:creationId xmlns:p14="http://schemas.microsoft.com/office/powerpoint/2010/main" val="92009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45997" y="10942333"/>
            <a:ext cx="28392120" cy="18257517"/>
          </a:xfrm>
        </p:spPr>
        <p:txBody>
          <a:bodyPr anchor="b"/>
          <a:lstStyle>
            <a:lvl1pPr>
              <a:defRPr sz="21600"/>
            </a:lvl1pPr>
          </a:lstStyle>
          <a:p>
            <a:r>
              <a:rPr lang="en-US"/>
              <a:t>Click to edit Master title style</a:t>
            </a:r>
            <a:endParaRPr lang="en-US" dirty="0"/>
          </a:p>
        </p:txBody>
      </p:sp>
      <p:sp>
        <p:nvSpPr>
          <p:cNvPr id="3" name="Text Placeholder 2"/>
          <p:cNvSpPr>
            <a:spLocks noGrp="1"/>
          </p:cNvSpPr>
          <p:nvPr>
            <p:ph type="body" idx="1"/>
          </p:nvPr>
        </p:nvSpPr>
        <p:spPr>
          <a:xfrm>
            <a:off x="2245997" y="29372573"/>
            <a:ext cx="28392120" cy="9601197"/>
          </a:xfrm>
        </p:spPr>
        <p:txBody>
          <a:bodyPr/>
          <a:lstStyle>
            <a:lvl1pPr marL="0" indent="0">
              <a:buNone/>
              <a:defRPr sz="8640">
                <a:solidFill>
                  <a:schemeClr val="tx1"/>
                </a:solidFill>
              </a:defRPr>
            </a:lvl1pPr>
            <a:lvl2pPr marL="1645920" indent="0">
              <a:buNone/>
              <a:defRPr sz="7200">
                <a:solidFill>
                  <a:schemeClr val="tx1">
                    <a:tint val="75000"/>
                  </a:schemeClr>
                </a:solidFill>
              </a:defRPr>
            </a:lvl2pPr>
            <a:lvl3pPr marL="3291840" indent="0">
              <a:buNone/>
              <a:defRPr sz="6480">
                <a:solidFill>
                  <a:schemeClr val="tx1">
                    <a:tint val="75000"/>
                  </a:schemeClr>
                </a:solidFill>
              </a:defRPr>
            </a:lvl3pPr>
            <a:lvl4pPr marL="4937760" indent="0">
              <a:buNone/>
              <a:defRPr sz="5760">
                <a:solidFill>
                  <a:schemeClr val="tx1">
                    <a:tint val="75000"/>
                  </a:schemeClr>
                </a:solidFill>
              </a:defRPr>
            </a:lvl4pPr>
            <a:lvl5pPr marL="6583680" indent="0">
              <a:buNone/>
              <a:defRPr sz="5760">
                <a:solidFill>
                  <a:schemeClr val="tx1">
                    <a:tint val="75000"/>
                  </a:schemeClr>
                </a:solidFill>
              </a:defRPr>
            </a:lvl5pPr>
            <a:lvl6pPr marL="8229600" indent="0">
              <a:buNone/>
              <a:defRPr sz="5760">
                <a:solidFill>
                  <a:schemeClr val="tx1">
                    <a:tint val="75000"/>
                  </a:schemeClr>
                </a:solidFill>
              </a:defRPr>
            </a:lvl6pPr>
            <a:lvl7pPr marL="9875520" indent="0">
              <a:buNone/>
              <a:defRPr sz="5760">
                <a:solidFill>
                  <a:schemeClr val="tx1">
                    <a:tint val="75000"/>
                  </a:schemeClr>
                </a:solidFill>
              </a:defRPr>
            </a:lvl7pPr>
            <a:lvl8pPr marL="11521440" indent="0">
              <a:buNone/>
              <a:defRPr sz="5760">
                <a:solidFill>
                  <a:schemeClr val="tx1">
                    <a:tint val="75000"/>
                  </a:schemeClr>
                </a:solidFill>
              </a:defRPr>
            </a:lvl8pPr>
            <a:lvl9pPr marL="13167360" indent="0">
              <a:buNone/>
              <a:defRPr sz="57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81FDA2-CA5E-4BE6-A888-D8D7303F1C34}" type="datetimeFigureOut">
              <a:rPr lang="en-US" smtClean="0"/>
              <a:t>2/22/2018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D200FC-5143-44D9-B898-D2AF269B103F}" type="slidenum">
              <a:rPr lang="en-US" smtClean="0"/>
              <a:t>‹#›</a:t>
            </a:fld>
            <a:endParaRPr lang="en-US" dirty="0"/>
          </a:p>
        </p:txBody>
      </p:sp>
    </p:spTree>
    <p:extLst>
      <p:ext uri="{BB962C8B-B14F-4D97-AF65-F5344CB8AC3E}">
        <p14:creationId xmlns:p14="http://schemas.microsoft.com/office/powerpoint/2010/main" val="3380440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63140" y="11684000"/>
            <a:ext cx="13990320" cy="27848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664940" y="11684000"/>
            <a:ext cx="13990320" cy="27848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181FDA2-CA5E-4BE6-A888-D8D7303F1C34}" type="datetimeFigureOut">
              <a:rPr lang="en-US" smtClean="0"/>
              <a:t>2/22/2018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D200FC-5143-44D9-B898-D2AF269B103F}" type="slidenum">
              <a:rPr lang="en-US" smtClean="0"/>
              <a:t>‹#›</a:t>
            </a:fld>
            <a:endParaRPr lang="en-US" dirty="0"/>
          </a:p>
        </p:txBody>
      </p:sp>
    </p:spTree>
    <p:extLst>
      <p:ext uri="{BB962C8B-B14F-4D97-AF65-F5344CB8AC3E}">
        <p14:creationId xmlns:p14="http://schemas.microsoft.com/office/powerpoint/2010/main" val="671219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67428" y="2336810"/>
            <a:ext cx="28392120" cy="8483603"/>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67431" y="10759443"/>
            <a:ext cx="13926024" cy="5273037"/>
          </a:xfrm>
        </p:spPr>
        <p:txBody>
          <a:bodyPr anchor="b"/>
          <a:lstStyle>
            <a:lvl1pPr marL="0" indent="0">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Click to edit Master text styles</a:t>
            </a:r>
          </a:p>
        </p:txBody>
      </p:sp>
      <p:sp>
        <p:nvSpPr>
          <p:cNvPr id="4" name="Content Placeholder 3"/>
          <p:cNvSpPr>
            <a:spLocks noGrp="1"/>
          </p:cNvSpPr>
          <p:nvPr>
            <p:ph sz="half" idx="2"/>
          </p:nvPr>
        </p:nvSpPr>
        <p:spPr>
          <a:xfrm>
            <a:off x="2267431" y="16032480"/>
            <a:ext cx="13926024" cy="23581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664942" y="10759443"/>
            <a:ext cx="13994608" cy="5273037"/>
          </a:xfrm>
        </p:spPr>
        <p:txBody>
          <a:bodyPr anchor="b"/>
          <a:lstStyle>
            <a:lvl1pPr marL="0" indent="0">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Click to edit Master text styles</a:t>
            </a:r>
          </a:p>
        </p:txBody>
      </p:sp>
      <p:sp>
        <p:nvSpPr>
          <p:cNvPr id="6" name="Content Placeholder 5"/>
          <p:cNvSpPr>
            <a:spLocks noGrp="1"/>
          </p:cNvSpPr>
          <p:nvPr>
            <p:ph sz="quarter" idx="4"/>
          </p:nvPr>
        </p:nvSpPr>
        <p:spPr>
          <a:xfrm>
            <a:off x="16664942" y="16032480"/>
            <a:ext cx="13994608" cy="23581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181FDA2-CA5E-4BE6-A888-D8D7303F1C34}" type="datetimeFigureOut">
              <a:rPr lang="en-US" smtClean="0"/>
              <a:t>2/22/2018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FD200FC-5143-44D9-B898-D2AF269B103F}" type="slidenum">
              <a:rPr lang="en-US" smtClean="0"/>
              <a:t>‹#›</a:t>
            </a:fld>
            <a:endParaRPr lang="en-US" dirty="0"/>
          </a:p>
        </p:txBody>
      </p:sp>
    </p:spTree>
    <p:extLst>
      <p:ext uri="{BB962C8B-B14F-4D97-AF65-F5344CB8AC3E}">
        <p14:creationId xmlns:p14="http://schemas.microsoft.com/office/powerpoint/2010/main" val="3720100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181FDA2-CA5E-4BE6-A888-D8D7303F1C34}" type="datetimeFigureOut">
              <a:rPr lang="en-US" smtClean="0"/>
              <a:t>2/22/2018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FD200FC-5143-44D9-B898-D2AF269B103F}" type="slidenum">
              <a:rPr lang="en-US" smtClean="0"/>
              <a:t>‹#›</a:t>
            </a:fld>
            <a:endParaRPr lang="en-US" dirty="0"/>
          </a:p>
        </p:txBody>
      </p:sp>
    </p:spTree>
    <p:extLst>
      <p:ext uri="{BB962C8B-B14F-4D97-AF65-F5344CB8AC3E}">
        <p14:creationId xmlns:p14="http://schemas.microsoft.com/office/powerpoint/2010/main" val="3884788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81FDA2-CA5E-4BE6-A888-D8D7303F1C34}" type="datetimeFigureOut">
              <a:rPr lang="en-US" smtClean="0"/>
              <a:t>2/22/2018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FD200FC-5143-44D9-B898-D2AF269B103F}" type="slidenum">
              <a:rPr lang="en-US" smtClean="0"/>
              <a:t>‹#›</a:t>
            </a:fld>
            <a:endParaRPr lang="en-US" dirty="0"/>
          </a:p>
        </p:txBody>
      </p:sp>
    </p:spTree>
    <p:extLst>
      <p:ext uri="{BB962C8B-B14F-4D97-AF65-F5344CB8AC3E}">
        <p14:creationId xmlns:p14="http://schemas.microsoft.com/office/powerpoint/2010/main" val="643573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2926080"/>
            <a:ext cx="10617041" cy="10241280"/>
          </a:xfrm>
        </p:spPr>
        <p:txBody>
          <a:bodyPr anchor="b"/>
          <a:lstStyle>
            <a:lvl1pPr>
              <a:defRPr sz="11520"/>
            </a:lvl1pPr>
          </a:lstStyle>
          <a:p>
            <a:r>
              <a:rPr lang="en-US"/>
              <a:t>Click to edit Master title style</a:t>
            </a:r>
            <a:endParaRPr lang="en-US" dirty="0"/>
          </a:p>
        </p:txBody>
      </p:sp>
      <p:sp>
        <p:nvSpPr>
          <p:cNvPr id="3" name="Content Placeholder 2"/>
          <p:cNvSpPr>
            <a:spLocks noGrp="1"/>
          </p:cNvSpPr>
          <p:nvPr>
            <p:ph idx="1"/>
          </p:nvPr>
        </p:nvSpPr>
        <p:spPr>
          <a:xfrm>
            <a:off x="13994608" y="6319530"/>
            <a:ext cx="16664940" cy="31191200"/>
          </a:xfrm>
        </p:spPr>
        <p:txBody>
          <a:bodyPr/>
          <a:lstStyle>
            <a:lvl1pPr>
              <a:defRPr sz="11520"/>
            </a:lvl1pPr>
            <a:lvl2pPr>
              <a:defRPr sz="10080"/>
            </a:lvl2pPr>
            <a:lvl3pPr>
              <a:defRPr sz="864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67428" y="13167360"/>
            <a:ext cx="10617041" cy="24394163"/>
          </a:xfrm>
        </p:spPr>
        <p:txBody>
          <a:bodyP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Click to edit Master text styles</a:t>
            </a:r>
          </a:p>
        </p:txBody>
      </p:sp>
      <p:sp>
        <p:nvSpPr>
          <p:cNvPr id="5" name="Date Placeholder 4"/>
          <p:cNvSpPr>
            <a:spLocks noGrp="1"/>
          </p:cNvSpPr>
          <p:nvPr>
            <p:ph type="dt" sz="half" idx="10"/>
          </p:nvPr>
        </p:nvSpPr>
        <p:spPr/>
        <p:txBody>
          <a:bodyPr/>
          <a:lstStyle/>
          <a:p>
            <a:fld id="{D181FDA2-CA5E-4BE6-A888-D8D7303F1C34}" type="datetimeFigureOut">
              <a:rPr lang="en-US" smtClean="0"/>
              <a:t>2/22/2018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D200FC-5143-44D9-B898-D2AF269B103F}" type="slidenum">
              <a:rPr lang="en-US" smtClean="0"/>
              <a:t>‹#›</a:t>
            </a:fld>
            <a:endParaRPr lang="en-US" dirty="0"/>
          </a:p>
        </p:txBody>
      </p:sp>
    </p:spTree>
    <p:extLst>
      <p:ext uri="{BB962C8B-B14F-4D97-AF65-F5344CB8AC3E}">
        <p14:creationId xmlns:p14="http://schemas.microsoft.com/office/powerpoint/2010/main" val="1487307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2926080"/>
            <a:ext cx="10617041" cy="10241280"/>
          </a:xfrm>
        </p:spPr>
        <p:txBody>
          <a:bodyPr anchor="b"/>
          <a:lstStyle>
            <a:lvl1pPr>
              <a:defRPr sz="11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994608" y="6319530"/>
            <a:ext cx="16664940" cy="31191200"/>
          </a:xfrm>
        </p:spPr>
        <p:txBody>
          <a:bodyPr anchor="t"/>
          <a:lstStyle>
            <a:lvl1pPr marL="0" indent="0">
              <a:buNone/>
              <a:defRPr sz="11520"/>
            </a:lvl1pPr>
            <a:lvl2pPr marL="1645920" indent="0">
              <a:buNone/>
              <a:defRPr sz="10080"/>
            </a:lvl2pPr>
            <a:lvl3pPr marL="3291840" indent="0">
              <a:buNone/>
              <a:defRPr sz="8640"/>
            </a:lvl3pPr>
            <a:lvl4pPr marL="4937760" indent="0">
              <a:buNone/>
              <a:defRPr sz="7200"/>
            </a:lvl4pPr>
            <a:lvl5pPr marL="6583680" indent="0">
              <a:buNone/>
              <a:defRPr sz="7200"/>
            </a:lvl5pPr>
            <a:lvl6pPr marL="8229600" indent="0">
              <a:buNone/>
              <a:defRPr sz="7200"/>
            </a:lvl6pPr>
            <a:lvl7pPr marL="9875520" indent="0">
              <a:buNone/>
              <a:defRPr sz="7200"/>
            </a:lvl7pPr>
            <a:lvl8pPr marL="11521440" indent="0">
              <a:buNone/>
              <a:defRPr sz="7200"/>
            </a:lvl8pPr>
            <a:lvl9pPr marL="13167360" indent="0">
              <a:buNone/>
              <a:defRPr sz="7200"/>
            </a:lvl9pPr>
          </a:lstStyle>
          <a:p>
            <a:r>
              <a:rPr lang="en-US" dirty="0"/>
              <a:t>Click icon to add picture</a:t>
            </a:r>
          </a:p>
        </p:txBody>
      </p:sp>
      <p:sp>
        <p:nvSpPr>
          <p:cNvPr id="4" name="Text Placeholder 3"/>
          <p:cNvSpPr>
            <a:spLocks noGrp="1"/>
          </p:cNvSpPr>
          <p:nvPr>
            <p:ph type="body" sz="half" idx="2"/>
          </p:nvPr>
        </p:nvSpPr>
        <p:spPr>
          <a:xfrm>
            <a:off x="2267428" y="13167360"/>
            <a:ext cx="10617041" cy="24394163"/>
          </a:xfrm>
        </p:spPr>
        <p:txBody>
          <a:bodyP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Click to edit Master text styles</a:t>
            </a:r>
          </a:p>
        </p:txBody>
      </p:sp>
      <p:sp>
        <p:nvSpPr>
          <p:cNvPr id="5" name="Date Placeholder 4"/>
          <p:cNvSpPr>
            <a:spLocks noGrp="1"/>
          </p:cNvSpPr>
          <p:nvPr>
            <p:ph type="dt" sz="half" idx="10"/>
          </p:nvPr>
        </p:nvSpPr>
        <p:spPr/>
        <p:txBody>
          <a:bodyPr/>
          <a:lstStyle/>
          <a:p>
            <a:fld id="{D181FDA2-CA5E-4BE6-A888-D8D7303F1C34}" type="datetimeFigureOut">
              <a:rPr lang="en-US" smtClean="0"/>
              <a:t>2/22/2018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D200FC-5143-44D9-B898-D2AF269B103F}" type="slidenum">
              <a:rPr lang="en-US" smtClean="0"/>
              <a:t>‹#›</a:t>
            </a:fld>
            <a:endParaRPr lang="en-US" dirty="0"/>
          </a:p>
        </p:txBody>
      </p:sp>
    </p:spTree>
    <p:extLst>
      <p:ext uri="{BB962C8B-B14F-4D97-AF65-F5344CB8AC3E}">
        <p14:creationId xmlns:p14="http://schemas.microsoft.com/office/powerpoint/2010/main" val="257121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63140" y="2336810"/>
            <a:ext cx="28392120" cy="848360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63140" y="11684000"/>
            <a:ext cx="28392120" cy="278485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263140" y="40680650"/>
            <a:ext cx="7406640" cy="2336800"/>
          </a:xfrm>
          <a:prstGeom prst="rect">
            <a:avLst/>
          </a:prstGeom>
        </p:spPr>
        <p:txBody>
          <a:bodyPr vert="horz" lIns="91440" tIns="45720" rIns="91440" bIns="45720" rtlCol="0" anchor="ctr"/>
          <a:lstStyle>
            <a:lvl1pPr algn="l">
              <a:defRPr sz="4320">
                <a:solidFill>
                  <a:schemeClr val="tx1">
                    <a:tint val="75000"/>
                  </a:schemeClr>
                </a:solidFill>
              </a:defRPr>
            </a:lvl1pPr>
          </a:lstStyle>
          <a:p>
            <a:fld id="{D181FDA2-CA5E-4BE6-A888-D8D7303F1C34}" type="datetimeFigureOut">
              <a:rPr lang="en-US" smtClean="0"/>
              <a:t>2/22/2018</a:t>
            </a:fld>
            <a:endParaRPr lang="en-US" dirty="0"/>
          </a:p>
        </p:txBody>
      </p:sp>
      <p:sp>
        <p:nvSpPr>
          <p:cNvPr id="5" name="Footer Placeholder 4"/>
          <p:cNvSpPr>
            <a:spLocks noGrp="1"/>
          </p:cNvSpPr>
          <p:nvPr>
            <p:ph type="ftr" sz="quarter" idx="3"/>
          </p:nvPr>
        </p:nvSpPr>
        <p:spPr>
          <a:xfrm>
            <a:off x="10904220" y="40680650"/>
            <a:ext cx="11109960" cy="2336800"/>
          </a:xfrm>
          <a:prstGeom prst="rect">
            <a:avLst/>
          </a:prstGeom>
        </p:spPr>
        <p:txBody>
          <a:bodyPr vert="horz" lIns="91440" tIns="45720" rIns="91440" bIns="45720" rtlCol="0" anchor="ctr"/>
          <a:lstStyle>
            <a:lvl1pPr algn="ctr">
              <a:defRPr sz="43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3248620" y="40680650"/>
            <a:ext cx="7406640" cy="2336800"/>
          </a:xfrm>
          <a:prstGeom prst="rect">
            <a:avLst/>
          </a:prstGeom>
        </p:spPr>
        <p:txBody>
          <a:bodyPr vert="horz" lIns="91440" tIns="45720" rIns="91440" bIns="45720" rtlCol="0" anchor="ctr"/>
          <a:lstStyle>
            <a:lvl1pPr algn="r">
              <a:defRPr sz="4320">
                <a:solidFill>
                  <a:schemeClr val="tx1">
                    <a:tint val="75000"/>
                  </a:schemeClr>
                </a:solidFill>
              </a:defRPr>
            </a:lvl1pPr>
          </a:lstStyle>
          <a:p>
            <a:fld id="{8FD200FC-5143-44D9-B898-D2AF269B103F}" type="slidenum">
              <a:rPr lang="en-US" smtClean="0"/>
              <a:t>‹#›</a:t>
            </a:fld>
            <a:endParaRPr lang="en-US" dirty="0"/>
          </a:p>
        </p:txBody>
      </p:sp>
    </p:spTree>
    <p:extLst>
      <p:ext uri="{BB962C8B-B14F-4D97-AF65-F5344CB8AC3E}">
        <p14:creationId xmlns:p14="http://schemas.microsoft.com/office/powerpoint/2010/main" val="38664885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291840" rtl="0" eaLnBrk="1" latinLnBrk="0" hangingPunct="1">
        <a:lnSpc>
          <a:spcPct val="90000"/>
        </a:lnSpc>
        <a:spcBef>
          <a:spcPct val="0"/>
        </a:spcBef>
        <a:buNone/>
        <a:defRPr sz="15840" kern="1200">
          <a:solidFill>
            <a:schemeClr val="tx1"/>
          </a:solidFill>
          <a:latin typeface="+mj-lt"/>
          <a:ea typeface="+mj-ea"/>
          <a:cs typeface="+mj-cs"/>
        </a:defRPr>
      </a:lvl1pPr>
    </p:titleStyle>
    <p:bodyStyle>
      <a:lvl1pPr marL="822960" indent="-822960" algn="l" defTabSz="3291840" rtl="0" eaLnBrk="1" latinLnBrk="0" hangingPunct="1">
        <a:lnSpc>
          <a:spcPct val="90000"/>
        </a:lnSpc>
        <a:spcBef>
          <a:spcPts val="3600"/>
        </a:spcBef>
        <a:buFont typeface="Arial" panose="020B0604020202020204" pitchFamily="34" charset="0"/>
        <a:buChar char="•"/>
        <a:defRPr sz="10080" kern="1200">
          <a:solidFill>
            <a:schemeClr val="tx1"/>
          </a:solidFill>
          <a:latin typeface="+mn-lt"/>
          <a:ea typeface="+mn-ea"/>
          <a:cs typeface="+mn-cs"/>
        </a:defRPr>
      </a:lvl1pPr>
      <a:lvl2pPr marL="2468880" indent="-822960" algn="l" defTabSz="3291840" rtl="0" eaLnBrk="1" latinLnBrk="0" hangingPunct="1">
        <a:lnSpc>
          <a:spcPct val="90000"/>
        </a:lnSpc>
        <a:spcBef>
          <a:spcPts val="1800"/>
        </a:spcBef>
        <a:buFont typeface="Arial" panose="020B0604020202020204" pitchFamily="34" charset="0"/>
        <a:buChar char="•"/>
        <a:defRPr sz="8640" kern="1200">
          <a:solidFill>
            <a:schemeClr val="tx1"/>
          </a:solidFill>
          <a:latin typeface="+mn-lt"/>
          <a:ea typeface="+mn-ea"/>
          <a:cs typeface="+mn-cs"/>
        </a:defRPr>
      </a:lvl2pPr>
      <a:lvl3pPr marL="4114800" indent="-822960" algn="l" defTabSz="3291840" rtl="0" eaLnBrk="1" latinLnBrk="0" hangingPunct="1">
        <a:lnSpc>
          <a:spcPct val="90000"/>
        </a:lnSpc>
        <a:spcBef>
          <a:spcPts val="1800"/>
        </a:spcBef>
        <a:buFont typeface="Arial" panose="020B0604020202020204" pitchFamily="34" charset="0"/>
        <a:buChar char="•"/>
        <a:defRPr sz="7200" kern="1200">
          <a:solidFill>
            <a:schemeClr val="tx1"/>
          </a:solidFill>
          <a:latin typeface="+mn-lt"/>
          <a:ea typeface="+mn-ea"/>
          <a:cs typeface="+mn-cs"/>
        </a:defRPr>
      </a:lvl3pPr>
      <a:lvl4pPr marL="57607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4pPr>
      <a:lvl5pPr marL="740664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p:bodyStyle>
    <p:otherStyle>
      <a:defPPr>
        <a:defRPr lang="en-US"/>
      </a:defPPr>
      <a:lvl1pPr marL="0" algn="l" defTabSz="3291840" rtl="0" eaLnBrk="1" latinLnBrk="0" hangingPunct="1">
        <a:defRPr sz="6480" kern="1200">
          <a:solidFill>
            <a:schemeClr val="tx1"/>
          </a:solidFill>
          <a:latin typeface="+mn-lt"/>
          <a:ea typeface="+mn-ea"/>
          <a:cs typeface="+mn-cs"/>
        </a:defRPr>
      </a:lvl1pPr>
      <a:lvl2pPr marL="1645920" algn="l" defTabSz="3291840" rtl="0" eaLnBrk="1" latinLnBrk="0" hangingPunct="1">
        <a:defRPr sz="6480" kern="1200">
          <a:solidFill>
            <a:schemeClr val="tx1"/>
          </a:solidFill>
          <a:latin typeface="+mn-lt"/>
          <a:ea typeface="+mn-ea"/>
          <a:cs typeface="+mn-cs"/>
        </a:defRPr>
      </a:lvl2pPr>
      <a:lvl3pPr marL="3291840" algn="l" defTabSz="3291840" rtl="0" eaLnBrk="1" latinLnBrk="0" hangingPunct="1">
        <a:defRPr sz="6480" kern="1200">
          <a:solidFill>
            <a:schemeClr val="tx1"/>
          </a:solidFill>
          <a:latin typeface="+mn-lt"/>
          <a:ea typeface="+mn-ea"/>
          <a:cs typeface="+mn-cs"/>
        </a:defRPr>
      </a:lvl3pPr>
      <a:lvl4pPr marL="4937760" algn="l" defTabSz="3291840" rtl="0" eaLnBrk="1" latinLnBrk="0" hangingPunct="1">
        <a:defRPr sz="6480" kern="1200">
          <a:solidFill>
            <a:schemeClr val="tx1"/>
          </a:solidFill>
          <a:latin typeface="+mn-lt"/>
          <a:ea typeface="+mn-ea"/>
          <a:cs typeface="+mn-cs"/>
        </a:defRPr>
      </a:lvl4pPr>
      <a:lvl5pPr marL="6583680" algn="l" defTabSz="3291840" rtl="0" eaLnBrk="1" latinLnBrk="0" hangingPunct="1">
        <a:defRPr sz="6480" kern="1200">
          <a:solidFill>
            <a:schemeClr val="tx1"/>
          </a:solidFill>
          <a:latin typeface="+mn-lt"/>
          <a:ea typeface="+mn-ea"/>
          <a:cs typeface="+mn-cs"/>
        </a:defRPr>
      </a:lvl5pPr>
      <a:lvl6pPr marL="8229600" algn="l" defTabSz="3291840" rtl="0" eaLnBrk="1" latinLnBrk="0" hangingPunct="1">
        <a:defRPr sz="6480" kern="1200">
          <a:solidFill>
            <a:schemeClr val="tx1"/>
          </a:solidFill>
          <a:latin typeface="+mn-lt"/>
          <a:ea typeface="+mn-ea"/>
          <a:cs typeface="+mn-cs"/>
        </a:defRPr>
      </a:lvl6pPr>
      <a:lvl7pPr marL="9875520" algn="l" defTabSz="3291840" rtl="0" eaLnBrk="1" latinLnBrk="0" hangingPunct="1">
        <a:defRPr sz="6480" kern="1200">
          <a:solidFill>
            <a:schemeClr val="tx1"/>
          </a:solidFill>
          <a:latin typeface="+mn-lt"/>
          <a:ea typeface="+mn-ea"/>
          <a:cs typeface="+mn-cs"/>
        </a:defRPr>
      </a:lvl7pPr>
      <a:lvl8pPr marL="11521440" algn="l" defTabSz="3291840" rtl="0" eaLnBrk="1" latinLnBrk="0" hangingPunct="1">
        <a:defRPr sz="6480" kern="1200">
          <a:solidFill>
            <a:schemeClr val="tx1"/>
          </a:solidFill>
          <a:latin typeface="+mn-lt"/>
          <a:ea typeface="+mn-ea"/>
          <a:cs typeface="+mn-cs"/>
        </a:defRPr>
      </a:lvl8pPr>
      <a:lvl9pPr marL="13167360" algn="l" defTabSz="3291840" rtl="0" eaLnBrk="1" latinLnBrk="0" hangingPunct="1">
        <a:defRPr sz="64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Box 30"/>
          <p:cNvSpPr txBox="1"/>
          <p:nvPr/>
        </p:nvSpPr>
        <p:spPr>
          <a:xfrm>
            <a:off x="16470085" y="31008679"/>
            <a:ext cx="14630400" cy="4401205"/>
          </a:xfrm>
          <a:prstGeom prst="rect">
            <a:avLst/>
          </a:prstGeom>
          <a:noFill/>
        </p:spPr>
        <p:txBody>
          <a:bodyPr wrap="square" rtlCol="0">
            <a:spAutoFit/>
          </a:bodyPr>
          <a:lstStyle/>
          <a:p>
            <a:pPr algn="just"/>
            <a:r>
              <a:rPr lang="en-US" sz="3500" dirty="0" smtClean="0">
                <a:latin typeface="Arial" panose="020B0604020202020204" pitchFamily="34" charset="0"/>
                <a:cs typeface="Arial" panose="020B0604020202020204" pitchFamily="34" charset="0"/>
              </a:rPr>
              <a:t>Shortening the 6MWT can help patients who struggle with various walking deficiencies as well as shortening exam research protocol altogether. </a:t>
            </a:r>
          </a:p>
          <a:p>
            <a:pPr algn="just"/>
            <a:endParaRPr lang="en-US" sz="3500" dirty="0">
              <a:latin typeface="Arial" panose="020B0604020202020204" pitchFamily="34" charset="0"/>
              <a:cs typeface="Arial" panose="020B0604020202020204" pitchFamily="34" charset="0"/>
            </a:endParaRPr>
          </a:p>
          <a:p>
            <a:pPr algn="just"/>
            <a:r>
              <a:rPr lang="en-US" sz="3500" dirty="0" smtClean="0">
                <a:latin typeface="Arial" panose="020B0604020202020204" pitchFamily="34" charset="0"/>
                <a:cs typeface="Arial" panose="020B0604020202020204" pitchFamily="34" charset="0"/>
              </a:rPr>
              <a:t>While these findings prove highly relevant for healthy populations, further research needs to be conducted to elaborate on shortening the 6MWT in consideration to injured populations. Additionally, future investigation into possible changes in kinematics from minute to minute is planned. </a:t>
            </a:r>
            <a:endParaRPr lang="en-US" sz="3500" dirty="0">
              <a:latin typeface="Arial" panose="020B0604020202020204" pitchFamily="34" charset="0"/>
              <a:cs typeface="Arial" panose="020B0604020202020204" pitchFamily="34" charset="0"/>
            </a:endParaRPr>
          </a:p>
        </p:txBody>
      </p:sp>
      <p:sp>
        <p:nvSpPr>
          <p:cNvPr id="29" name="Rectangle 28"/>
          <p:cNvSpPr/>
          <p:nvPr/>
        </p:nvSpPr>
        <p:spPr>
          <a:xfrm>
            <a:off x="16470085" y="17772141"/>
            <a:ext cx="14630400" cy="6017032"/>
          </a:xfrm>
          <a:prstGeom prst="rect">
            <a:avLst/>
          </a:prstGeom>
        </p:spPr>
        <p:txBody>
          <a:bodyPr wrap="square">
            <a:spAutoFit/>
          </a:bodyPr>
          <a:lstStyle/>
          <a:p>
            <a:pPr marL="457200" indent="-457200" algn="just">
              <a:buFont typeface="Arial" panose="020B0604020202020204" pitchFamily="34" charset="0"/>
              <a:buChar char="•"/>
            </a:pPr>
            <a:r>
              <a:rPr lang="en-US" sz="3500" dirty="0" smtClean="0">
                <a:latin typeface="Arial" panose="020B0604020202020204" pitchFamily="34" charset="0"/>
                <a:cs typeface="Arial" panose="020B0604020202020204" pitchFamily="34" charset="0"/>
              </a:rPr>
              <a:t>Linear regression revealed that distance within the first few minutes significantly predicted performance around the 6-minute mark. </a:t>
            </a:r>
          </a:p>
          <a:p>
            <a:pPr marL="457200" indent="-457200" algn="just">
              <a:buFont typeface="Arial" panose="020B0604020202020204" pitchFamily="34" charset="0"/>
              <a:buChar char="•"/>
            </a:pPr>
            <a:r>
              <a:rPr lang="en-US" sz="3500" dirty="0" smtClean="0">
                <a:latin typeface="Arial" panose="020B0604020202020204" pitchFamily="34" charset="0"/>
                <a:cs typeface="Arial" panose="020B0604020202020204" pitchFamily="34" charset="0"/>
              </a:rPr>
              <a:t>Results indicated that very strong correlations between the mean distances walked across minutes appeared around the 2-minute mark, with an R² value of .95. </a:t>
            </a:r>
          </a:p>
          <a:p>
            <a:pPr marL="457200" indent="-457200" algn="just">
              <a:buFont typeface="Arial" panose="020B0604020202020204" pitchFamily="34" charset="0"/>
              <a:buChar char="•"/>
            </a:pPr>
            <a:r>
              <a:rPr lang="en-US" sz="3500" dirty="0" smtClean="0">
                <a:latin typeface="Arial" panose="020B0604020202020204" pitchFamily="34" charset="0"/>
                <a:cs typeface="Arial" panose="020B0604020202020204" pitchFamily="34" charset="0"/>
              </a:rPr>
              <a:t>This shows that the first minute is unreliable of 6 minute findings yet by the second minute, you can highly predict results that you would find at the end of the 6MWT.</a:t>
            </a:r>
          </a:p>
          <a:p>
            <a:pPr marL="457200" indent="-457200" algn="just">
              <a:buFont typeface="Arial" panose="020B0604020202020204" pitchFamily="34" charset="0"/>
              <a:buChar char="•"/>
            </a:pPr>
            <a:r>
              <a:rPr lang="en-US" sz="3500" dirty="0" smtClean="0">
                <a:latin typeface="Arial" panose="020B0604020202020204" pitchFamily="34" charset="0"/>
                <a:cs typeface="Arial" panose="020B0604020202020204" pitchFamily="34" charset="0"/>
              </a:rPr>
              <a:t>When observing between total distance walked and the minute-to-minute variability in distance amongst participants, it was found that no correlation between the two variables exists.  </a:t>
            </a:r>
            <a:endParaRPr lang="en-US" sz="3500" dirty="0">
              <a:latin typeface="Arial" panose="020B0604020202020204" pitchFamily="34" charset="0"/>
              <a:cs typeface="Arial" panose="020B0604020202020204" pitchFamily="34" charset="0"/>
            </a:endParaRPr>
          </a:p>
        </p:txBody>
      </p:sp>
      <p:sp>
        <p:nvSpPr>
          <p:cNvPr id="3" name="TextBox 2"/>
          <p:cNvSpPr txBox="1"/>
          <p:nvPr/>
        </p:nvSpPr>
        <p:spPr>
          <a:xfrm>
            <a:off x="852317" y="9452976"/>
            <a:ext cx="14630400" cy="8710077"/>
          </a:xfrm>
          <a:prstGeom prst="rect">
            <a:avLst/>
          </a:prstGeom>
          <a:noFill/>
        </p:spPr>
        <p:txBody>
          <a:bodyPr wrap="square" rtlCol="0">
            <a:spAutoFit/>
          </a:bodyPr>
          <a:lstStyle/>
          <a:p>
            <a:pPr algn="just"/>
            <a:r>
              <a:rPr lang="en-US" sz="3500" dirty="0">
                <a:latin typeface="Arial" panose="020B0604020202020204" pitchFamily="34" charset="0"/>
                <a:cs typeface="Arial" panose="020B0604020202020204" pitchFamily="34" charset="0"/>
              </a:rPr>
              <a:t>The 6-minute walk test (6MWT) is useful for longitudinal assessment as well as monitoring treatment response and is considered a simple method for assessing exercise capacity at a submaximal level</a:t>
            </a:r>
            <a:r>
              <a:rPr lang="en-US" sz="3500" baseline="30000" dirty="0">
                <a:latin typeface="Arial" panose="020B0604020202020204" pitchFamily="34" charset="0"/>
                <a:cs typeface="Arial" panose="020B0604020202020204" pitchFamily="34" charset="0"/>
              </a:rPr>
              <a:t>1</a:t>
            </a:r>
            <a:r>
              <a:rPr lang="en-US" sz="3500" dirty="0">
                <a:latin typeface="Arial" panose="020B0604020202020204" pitchFamily="34" charset="0"/>
                <a:cs typeface="Arial" panose="020B0604020202020204" pitchFamily="34" charset="0"/>
              </a:rPr>
              <a:t>. In recent years, we have begun to shorten the duration of clinical walking tests as correlations between duration of the test and findings become more apparent</a:t>
            </a:r>
            <a:r>
              <a:rPr lang="en-US" sz="3500" baseline="30000" dirty="0">
                <a:latin typeface="Arial" panose="020B0604020202020204" pitchFamily="34" charset="0"/>
                <a:cs typeface="Arial" panose="020B0604020202020204" pitchFamily="34" charset="0"/>
              </a:rPr>
              <a:t>2</a:t>
            </a:r>
            <a:r>
              <a:rPr lang="en-US" sz="3500" dirty="0">
                <a:latin typeface="Arial" panose="020B0604020202020204" pitchFamily="34" charset="0"/>
                <a:cs typeface="Arial" panose="020B0604020202020204" pitchFamily="34" charset="0"/>
              </a:rPr>
              <a:t>. With findings that the 6MWT is more efficient than the original 12-minute walk test (12MWT), perhaps it can be evident that even the 6MWT can be shortened to examine its effects in a shorter duration that can be more beneficial to the participant. </a:t>
            </a:r>
            <a:endParaRPr lang="en-US" sz="3500" dirty="0" smtClean="0">
              <a:latin typeface="Arial" panose="020B0604020202020204" pitchFamily="34" charset="0"/>
              <a:cs typeface="Arial" panose="020B0604020202020204" pitchFamily="34" charset="0"/>
            </a:endParaRPr>
          </a:p>
          <a:p>
            <a:pPr algn="just"/>
            <a:r>
              <a:rPr lang="en-US" sz="3500" u="sng" dirty="0" smtClean="0">
                <a:latin typeface="Arial" panose="020B0604020202020204" pitchFamily="34" charset="0"/>
                <a:cs typeface="Arial" panose="020B0604020202020204" pitchFamily="34" charset="0"/>
              </a:rPr>
              <a:t>The </a:t>
            </a:r>
            <a:r>
              <a:rPr lang="en-US" sz="3500" u="sng" dirty="0">
                <a:latin typeface="Arial" panose="020B0604020202020204" pitchFamily="34" charset="0"/>
                <a:cs typeface="Arial" panose="020B0604020202020204" pitchFamily="34" charset="0"/>
              </a:rPr>
              <a:t>objective of this study is to examine the outcomes of each minute throughout the 6MWT trials and to see if functional measures can be obtained at an early mark to facilitate the effects of movement variability throughout the trial. </a:t>
            </a:r>
            <a:r>
              <a:rPr lang="en-US" sz="3500" dirty="0">
                <a:latin typeface="Arial" panose="020B0604020202020204" pitchFamily="34" charset="0"/>
                <a:cs typeface="Arial" panose="020B0604020202020204" pitchFamily="34" charset="0"/>
              </a:rPr>
              <a:t>We hypothesize that there are strong correlations between walking distances during the first three minutes to distances in the last three minutes of the test. Additionally, we hypothesize that individuals who walk farther will have less minute to minute variability.</a:t>
            </a:r>
          </a:p>
        </p:txBody>
      </p:sp>
      <p:sp>
        <p:nvSpPr>
          <p:cNvPr id="2" name="TextBox 1"/>
          <p:cNvSpPr txBox="1"/>
          <p:nvPr/>
        </p:nvSpPr>
        <p:spPr>
          <a:xfrm>
            <a:off x="852317" y="19356575"/>
            <a:ext cx="14630400" cy="22713910"/>
          </a:xfrm>
          <a:prstGeom prst="rect">
            <a:avLst/>
          </a:prstGeom>
          <a:noFill/>
        </p:spPr>
        <p:txBody>
          <a:bodyPr wrap="square" rtlCol="0">
            <a:spAutoFit/>
          </a:bodyPr>
          <a:lstStyle/>
          <a:p>
            <a:pPr algn="just" fontAlgn="base"/>
            <a:r>
              <a:rPr lang="en-US" sz="3500" b="1" dirty="0" smtClean="0">
                <a:solidFill>
                  <a:srgbClr val="000000"/>
                </a:solidFill>
                <a:latin typeface="Arial" panose="020B0604020202020204" pitchFamily="34" charset="0"/>
              </a:rPr>
              <a:t>Subjects</a:t>
            </a:r>
          </a:p>
          <a:p>
            <a:pPr marL="457200" indent="-457200" algn="just" fontAlgn="base">
              <a:buFont typeface="Arial" panose="020B0604020202020204" pitchFamily="34" charset="0"/>
              <a:buChar char="•"/>
            </a:pPr>
            <a:r>
              <a:rPr lang="en-US" sz="3500" dirty="0">
                <a:latin typeface="Arial" panose="020B0604020202020204" pitchFamily="34" charset="0"/>
                <a:cs typeface="Arial" panose="020B0604020202020204" pitchFamily="34" charset="0"/>
              </a:rPr>
              <a:t>H</a:t>
            </a:r>
            <a:r>
              <a:rPr lang="en-US" sz="3500" dirty="0" smtClean="0">
                <a:latin typeface="Arial" panose="020B0604020202020204" pitchFamily="34" charset="0"/>
                <a:cs typeface="Arial" panose="020B0604020202020204" pitchFamily="34" charset="0"/>
              </a:rPr>
              <a:t>ealthy </a:t>
            </a:r>
            <a:r>
              <a:rPr lang="en-US" sz="3500" dirty="0">
                <a:latin typeface="Arial" panose="020B0604020202020204" pitchFamily="34" charset="0"/>
                <a:cs typeface="Arial" panose="020B0604020202020204" pitchFamily="34" charset="0"/>
              </a:rPr>
              <a:t>adults between the age of 40 and 85 years old. </a:t>
            </a:r>
            <a:endParaRPr lang="en-US" sz="3500" dirty="0" smtClean="0">
              <a:latin typeface="Arial" panose="020B0604020202020204" pitchFamily="34" charset="0"/>
              <a:cs typeface="Arial" panose="020B0604020202020204" pitchFamily="34" charset="0"/>
            </a:endParaRPr>
          </a:p>
          <a:p>
            <a:pPr marL="457200" indent="-457200" algn="just" fontAlgn="base">
              <a:buFont typeface="Arial" panose="020B0604020202020204" pitchFamily="34" charset="0"/>
              <a:buChar char="•"/>
            </a:pPr>
            <a:r>
              <a:rPr lang="en-US" sz="3500" dirty="0" smtClean="0">
                <a:latin typeface="Arial" panose="020B0604020202020204" pitchFamily="34" charset="0"/>
                <a:cs typeface="Arial" panose="020B0604020202020204" pitchFamily="34" charset="0"/>
              </a:rPr>
              <a:t>Exclusion </a:t>
            </a:r>
            <a:r>
              <a:rPr lang="en-US" sz="3500" dirty="0">
                <a:latin typeface="Arial" panose="020B0604020202020204" pitchFamily="34" charset="0"/>
                <a:cs typeface="Arial" panose="020B0604020202020204" pitchFamily="34" charset="0"/>
              </a:rPr>
              <a:t>criteria pertained to those who </a:t>
            </a:r>
            <a:r>
              <a:rPr lang="en-US" sz="3500" dirty="0" smtClean="0">
                <a:latin typeface="Arial" panose="020B0604020202020204" pitchFamily="34" charset="0"/>
                <a:cs typeface="Arial" panose="020B0604020202020204" pitchFamily="34" charset="0"/>
              </a:rPr>
              <a:t>have: </a:t>
            </a:r>
          </a:p>
          <a:p>
            <a:pPr marL="2300630" lvl="1" indent="-457200" algn="just" fontAlgn="base">
              <a:buFont typeface="Arial" panose="020B0604020202020204" pitchFamily="34" charset="0"/>
              <a:buChar char="•"/>
            </a:pPr>
            <a:r>
              <a:rPr lang="en-US" sz="3500" dirty="0" smtClean="0">
                <a:latin typeface="Arial" panose="020B0604020202020204" pitchFamily="34" charset="0"/>
                <a:cs typeface="Arial" panose="020B0604020202020204" pitchFamily="34" charset="0"/>
              </a:rPr>
              <a:t>self-reported </a:t>
            </a:r>
            <a:r>
              <a:rPr lang="en-US" sz="3500" dirty="0">
                <a:latin typeface="Arial" panose="020B0604020202020204" pitchFamily="34" charset="0"/>
                <a:cs typeface="Arial" panose="020B0604020202020204" pitchFamily="34" charset="0"/>
              </a:rPr>
              <a:t>maximal joint pain &gt;3/10 of the hip, knee, or </a:t>
            </a:r>
            <a:r>
              <a:rPr lang="en-US" sz="3500" dirty="0" smtClean="0">
                <a:latin typeface="Arial" panose="020B0604020202020204" pitchFamily="34" charset="0"/>
                <a:cs typeface="Arial" panose="020B0604020202020204" pitchFamily="34" charset="0"/>
              </a:rPr>
              <a:t>foot</a:t>
            </a:r>
          </a:p>
          <a:p>
            <a:pPr marL="2300630" lvl="1" indent="-457200" algn="just" fontAlgn="base">
              <a:buFont typeface="Arial" panose="020B0604020202020204" pitchFamily="34" charset="0"/>
              <a:buChar char="•"/>
            </a:pPr>
            <a:r>
              <a:rPr lang="en-US" sz="3500" dirty="0" smtClean="0">
                <a:latin typeface="Arial" panose="020B0604020202020204" pitchFamily="34" charset="0"/>
                <a:cs typeface="Arial" panose="020B0604020202020204" pitchFamily="34" charset="0"/>
              </a:rPr>
              <a:t>d</a:t>
            </a:r>
            <a:r>
              <a:rPr lang="en-US" sz="3500" dirty="0" smtClean="0">
                <a:latin typeface="Arial" panose="020B0604020202020204" pitchFamily="34" charset="0"/>
                <a:cs typeface="Arial" panose="020B0604020202020204" pitchFamily="34" charset="0"/>
              </a:rPr>
              <a:t>octor-diagnosed </a:t>
            </a:r>
            <a:r>
              <a:rPr lang="en-US" sz="3500" dirty="0">
                <a:latin typeface="Arial" panose="020B0604020202020204" pitchFamily="34" charset="0"/>
                <a:cs typeface="Arial" panose="020B0604020202020204" pitchFamily="34" charset="0"/>
              </a:rPr>
              <a:t>hip or knee osteoarthritis</a:t>
            </a:r>
            <a:r>
              <a:rPr lang="en-US" sz="3500" dirty="0" smtClean="0">
                <a:latin typeface="Arial" panose="020B0604020202020204" pitchFamily="34" charset="0"/>
                <a:cs typeface="Arial" panose="020B0604020202020204" pitchFamily="34" charset="0"/>
              </a:rPr>
              <a:t>.</a:t>
            </a:r>
          </a:p>
          <a:p>
            <a:pPr marL="2300630" lvl="1" indent="-457200" algn="just" fontAlgn="base">
              <a:buFont typeface="Arial" panose="020B0604020202020204" pitchFamily="34" charset="0"/>
              <a:buChar char="•"/>
            </a:pPr>
            <a:r>
              <a:rPr lang="en-US" sz="3500" dirty="0">
                <a:latin typeface="Arial" panose="020B0604020202020204" pitchFamily="34" charset="0"/>
                <a:cs typeface="Arial" panose="020B0604020202020204" pitchFamily="34" charset="0"/>
              </a:rPr>
              <a:t>h</a:t>
            </a:r>
            <a:r>
              <a:rPr lang="en-US" sz="3500" dirty="0" smtClean="0">
                <a:latin typeface="Arial" panose="020B0604020202020204" pitchFamily="34" charset="0"/>
                <a:cs typeface="Arial" panose="020B0604020202020204" pitchFamily="34" charset="0"/>
              </a:rPr>
              <a:t>aving </a:t>
            </a:r>
            <a:r>
              <a:rPr lang="en-US" sz="3500" dirty="0">
                <a:latin typeface="Arial" panose="020B0604020202020204" pitchFamily="34" charset="0"/>
                <a:cs typeface="Arial" panose="020B0604020202020204" pitchFamily="34" charset="0"/>
              </a:rPr>
              <a:t>already been diagnosed with a neurological disorder including stroke, traumatic brain injury, or any other neurological condition </a:t>
            </a:r>
            <a:r>
              <a:rPr lang="en-US" sz="3500" dirty="0" smtClean="0">
                <a:latin typeface="Arial" panose="020B0604020202020204" pitchFamily="34" charset="0"/>
                <a:cs typeface="Arial" panose="020B0604020202020204" pitchFamily="34" charset="0"/>
              </a:rPr>
              <a:t>that</a:t>
            </a:r>
          </a:p>
          <a:p>
            <a:pPr lvl="1" algn="just" fontAlgn="base"/>
            <a:r>
              <a:rPr lang="en-US" sz="3500" dirty="0">
                <a:latin typeface="Arial" panose="020B0604020202020204" pitchFamily="34" charset="0"/>
                <a:cs typeface="Arial" panose="020B0604020202020204" pitchFamily="34" charset="0"/>
              </a:rPr>
              <a:t> </a:t>
            </a:r>
            <a:r>
              <a:rPr lang="en-US" sz="3500" dirty="0" smtClean="0">
                <a:latin typeface="Arial" panose="020B0604020202020204" pitchFamily="34" charset="0"/>
                <a:cs typeface="Arial" panose="020B0604020202020204" pitchFamily="34" charset="0"/>
              </a:rPr>
              <a:t>   </a:t>
            </a:r>
            <a:r>
              <a:rPr lang="en-US" sz="3500" dirty="0" smtClean="0">
                <a:latin typeface="Arial" panose="020B0604020202020204" pitchFamily="34" charset="0"/>
                <a:cs typeface="Arial" panose="020B0604020202020204" pitchFamily="34" charset="0"/>
              </a:rPr>
              <a:t>affects </a:t>
            </a:r>
            <a:r>
              <a:rPr lang="en-US" sz="3500" dirty="0">
                <a:latin typeface="Arial" panose="020B0604020202020204" pitchFamily="34" charset="0"/>
                <a:cs typeface="Arial" panose="020B0604020202020204" pitchFamily="34" charset="0"/>
              </a:rPr>
              <a:t>their </a:t>
            </a:r>
            <a:r>
              <a:rPr lang="en-US" sz="3500" dirty="0" smtClean="0">
                <a:latin typeface="Arial" panose="020B0604020202020204" pitchFamily="34" charset="0"/>
                <a:cs typeface="Arial" panose="020B0604020202020204" pitchFamily="34" charset="0"/>
              </a:rPr>
              <a:t>decision-making </a:t>
            </a:r>
            <a:r>
              <a:rPr lang="en-US" sz="3500" dirty="0">
                <a:latin typeface="Arial" panose="020B0604020202020204" pitchFamily="34" charset="0"/>
                <a:cs typeface="Arial" panose="020B0604020202020204" pitchFamily="34" charset="0"/>
              </a:rPr>
              <a:t>or </a:t>
            </a:r>
            <a:endParaRPr lang="en-US" sz="3500" dirty="0" smtClean="0">
              <a:latin typeface="Arial" panose="020B0604020202020204" pitchFamily="34" charset="0"/>
              <a:cs typeface="Arial" panose="020B0604020202020204" pitchFamily="34" charset="0"/>
            </a:endParaRPr>
          </a:p>
          <a:p>
            <a:pPr lvl="1" algn="just" fontAlgn="base"/>
            <a:r>
              <a:rPr lang="en-US" sz="3500" dirty="0">
                <a:latin typeface="Arial" panose="020B0604020202020204" pitchFamily="34" charset="0"/>
                <a:cs typeface="Arial" panose="020B0604020202020204" pitchFamily="34" charset="0"/>
              </a:rPr>
              <a:t> </a:t>
            </a:r>
            <a:r>
              <a:rPr lang="en-US" sz="3500" dirty="0" smtClean="0">
                <a:latin typeface="Arial" panose="020B0604020202020204" pitchFamily="34" charset="0"/>
                <a:cs typeface="Arial" panose="020B0604020202020204" pitchFamily="34" charset="0"/>
              </a:rPr>
              <a:t>   </a:t>
            </a:r>
            <a:r>
              <a:rPr lang="en-US" sz="3500" dirty="0" smtClean="0">
                <a:latin typeface="Arial" panose="020B0604020202020204" pitchFamily="34" charset="0"/>
                <a:cs typeface="Arial" panose="020B0604020202020204" pitchFamily="34" charset="0"/>
              </a:rPr>
              <a:t>ability </a:t>
            </a:r>
            <a:r>
              <a:rPr lang="en-US" sz="3500" dirty="0">
                <a:latin typeface="Arial" panose="020B0604020202020204" pitchFamily="34" charset="0"/>
                <a:cs typeface="Arial" panose="020B0604020202020204" pitchFamily="34" charset="0"/>
              </a:rPr>
              <a:t>to </a:t>
            </a:r>
            <a:r>
              <a:rPr lang="en-US" sz="3500" dirty="0" smtClean="0">
                <a:latin typeface="Arial" panose="020B0604020202020204" pitchFamily="34" charset="0"/>
                <a:cs typeface="Arial" panose="020B0604020202020204" pitchFamily="34" charset="0"/>
              </a:rPr>
              <a:t>move normally</a:t>
            </a:r>
            <a:endParaRPr lang="en-US" sz="3500" dirty="0">
              <a:latin typeface="Arial" panose="020B0604020202020204" pitchFamily="34" charset="0"/>
              <a:cs typeface="Arial" panose="020B0604020202020204" pitchFamily="34" charset="0"/>
            </a:endParaRPr>
          </a:p>
          <a:p>
            <a:pPr marL="457200" indent="-457200" algn="just" fontAlgn="base">
              <a:buFont typeface="Arial" panose="020B0604020202020204" pitchFamily="34" charset="0"/>
              <a:buChar char="•"/>
            </a:pPr>
            <a:r>
              <a:rPr lang="en-US" sz="3500" dirty="0" smtClean="0">
                <a:latin typeface="Arial" panose="020B0604020202020204" pitchFamily="34" charset="0"/>
                <a:cs typeface="Arial" panose="020B0604020202020204" pitchFamily="34" charset="0"/>
              </a:rPr>
              <a:t>A </a:t>
            </a:r>
            <a:r>
              <a:rPr lang="en-US" sz="3500" dirty="0">
                <a:latin typeface="Arial" panose="020B0604020202020204" pitchFamily="34" charset="0"/>
                <a:cs typeface="Arial" panose="020B0604020202020204" pitchFamily="34" charset="0"/>
              </a:rPr>
              <a:t>total of 18 </a:t>
            </a:r>
            <a:r>
              <a:rPr lang="en-US" sz="3500" dirty="0" smtClean="0">
                <a:latin typeface="Arial" panose="020B0604020202020204" pitchFamily="34" charset="0"/>
                <a:cs typeface="Arial" panose="020B0604020202020204" pitchFamily="34" charset="0"/>
              </a:rPr>
              <a:t>healthy </a:t>
            </a:r>
            <a:r>
              <a:rPr lang="en-US" sz="3500" dirty="0">
                <a:latin typeface="Arial" panose="020B0604020202020204" pitchFamily="34" charset="0"/>
                <a:cs typeface="Arial" panose="020B0604020202020204" pitchFamily="34" charset="0"/>
              </a:rPr>
              <a:t>older </a:t>
            </a:r>
            <a:r>
              <a:rPr lang="en-US" sz="3500" dirty="0" smtClean="0">
                <a:latin typeface="Arial" panose="020B0604020202020204" pitchFamily="34" charset="0"/>
                <a:cs typeface="Arial" panose="020B0604020202020204" pitchFamily="34" charset="0"/>
              </a:rPr>
              <a:t>adults</a:t>
            </a:r>
          </a:p>
          <a:p>
            <a:pPr algn="just" fontAlgn="base"/>
            <a:r>
              <a:rPr lang="en-US" sz="3500" dirty="0" smtClean="0">
                <a:latin typeface="Arial" panose="020B0604020202020204" pitchFamily="34" charset="0"/>
                <a:cs typeface="Arial" panose="020B0604020202020204" pitchFamily="34" charset="0"/>
              </a:rPr>
              <a:t>   participated </a:t>
            </a:r>
            <a:r>
              <a:rPr lang="en-US" sz="3500" dirty="0">
                <a:latin typeface="Arial" panose="020B0604020202020204" pitchFamily="34" charset="0"/>
                <a:cs typeface="Arial" panose="020B0604020202020204" pitchFamily="34" charset="0"/>
              </a:rPr>
              <a:t>within </a:t>
            </a:r>
            <a:r>
              <a:rPr lang="en-US" sz="3500" dirty="0" smtClean="0">
                <a:latin typeface="Arial" panose="020B0604020202020204" pitchFamily="34" charset="0"/>
                <a:cs typeface="Arial" panose="020B0604020202020204" pitchFamily="34" charset="0"/>
              </a:rPr>
              <a:t>this study</a:t>
            </a:r>
            <a:r>
              <a:rPr lang="en-US" sz="3500" dirty="0" smtClean="0">
                <a:latin typeface="Arial" panose="020B0604020202020204" pitchFamily="34" charset="0"/>
                <a:cs typeface="Arial" panose="020B0604020202020204" pitchFamily="34" charset="0"/>
              </a:rPr>
              <a:t>. Age</a:t>
            </a:r>
            <a:r>
              <a:rPr lang="en-US" sz="3500" dirty="0">
                <a:latin typeface="Arial" panose="020B0604020202020204" pitchFamily="34" charset="0"/>
                <a:cs typeface="Arial" panose="020B0604020202020204" pitchFamily="34" charset="0"/>
              </a:rPr>
              <a:t>, </a:t>
            </a:r>
            <a:r>
              <a:rPr lang="en-US" sz="3500" dirty="0" smtClean="0">
                <a:latin typeface="Arial" panose="020B0604020202020204" pitchFamily="34" charset="0"/>
                <a:cs typeface="Arial" panose="020B0604020202020204" pitchFamily="34" charset="0"/>
              </a:rPr>
              <a:t>height, </a:t>
            </a:r>
          </a:p>
          <a:p>
            <a:pPr algn="just" fontAlgn="base"/>
            <a:r>
              <a:rPr lang="en-US" sz="3500" dirty="0" smtClean="0">
                <a:latin typeface="Arial" panose="020B0604020202020204" pitchFamily="34" charset="0"/>
                <a:cs typeface="Arial" panose="020B0604020202020204" pitchFamily="34" charset="0"/>
              </a:rPr>
              <a:t>   weight</a:t>
            </a:r>
            <a:r>
              <a:rPr lang="en-US" sz="3500" dirty="0">
                <a:latin typeface="Arial" panose="020B0604020202020204" pitchFamily="34" charset="0"/>
                <a:cs typeface="Arial" panose="020B0604020202020204" pitchFamily="34" charset="0"/>
              </a:rPr>
              <a:t>, and BMI </a:t>
            </a:r>
            <a:r>
              <a:rPr lang="en-US" sz="3500" dirty="0" smtClean="0">
                <a:latin typeface="Arial" panose="020B0604020202020204" pitchFamily="34" charset="0"/>
                <a:cs typeface="Arial" panose="020B0604020202020204" pitchFamily="34" charset="0"/>
              </a:rPr>
              <a:t>were </a:t>
            </a:r>
            <a:r>
              <a:rPr lang="en-US" sz="3500" dirty="0" smtClean="0">
                <a:latin typeface="Arial" panose="020B0604020202020204" pitchFamily="34" charset="0"/>
                <a:cs typeface="Arial" panose="020B0604020202020204" pitchFamily="34" charset="0"/>
              </a:rPr>
              <a:t>recorded </a:t>
            </a:r>
            <a:r>
              <a:rPr lang="en-US" sz="3500" dirty="0">
                <a:latin typeface="Arial" panose="020B0604020202020204" pitchFamily="34" charset="0"/>
                <a:cs typeface="Arial" panose="020B0604020202020204" pitchFamily="34" charset="0"/>
              </a:rPr>
              <a:t>for each </a:t>
            </a:r>
            <a:endParaRPr lang="en-US" sz="3500" dirty="0" smtClean="0">
              <a:latin typeface="Arial" panose="020B0604020202020204" pitchFamily="34" charset="0"/>
              <a:cs typeface="Arial" panose="020B0604020202020204" pitchFamily="34" charset="0"/>
            </a:endParaRPr>
          </a:p>
          <a:p>
            <a:pPr algn="just" fontAlgn="base"/>
            <a:r>
              <a:rPr lang="en-US" sz="3500" dirty="0" smtClean="0">
                <a:latin typeface="Arial" panose="020B0604020202020204" pitchFamily="34" charset="0"/>
                <a:cs typeface="Arial" panose="020B0604020202020204" pitchFamily="34" charset="0"/>
              </a:rPr>
              <a:t>   individual </a:t>
            </a:r>
            <a:r>
              <a:rPr lang="en-US" sz="3500" dirty="0">
                <a:latin typeface="Arial" panose="020B0604020202020204" pitchFamily="34" charset="0"/>
                <a:cs typeface="Arial" panose="020B0604020202020204" pitchFamily="34" charset="0"/>
              </a:rPr>
              <a:t>(Table 1).</a:t>
            </a:r>
            <a:endParaRPr lang="en-US" sz="3500" b="1" dirty="0">
              <a:solidFill>
                <a:srgbClr val="000000"/>
              </a:solidFill>
              <a:latin typeface="Arial" panose="020B0604020202020204" pitchFamily="34" charset="0"/>
              <a:cs typeface="Arial" panose="020B0604020202020204" pitchFamily="34" charset="0"/>
            </a:endParaRPr>
          </a:p>
          <a:p>
            <a:pPr algn="just" fontAlgn="base"/>
            <a:r>
              <a:rPr lang="en-US" sz="3500" dirty="0">
                <a:solidFill>
                  <a:srgbClr val="000000"/>
                </a:solidFill>
                <a:latin typeface="Arial" panose="020B0604020202020204" pitchFamily="34" charset="0"/>
              </a:rPr>
              <a:t>​</a:t>
            </a:r>
          </a:p>
          <a:p>
            <a:pPr algn="just" fontAlgn="base"/>
            <a:r>
              <a:rPr lang="en-US" sz="3500" dirty="0" smtClean="0">
                <a:solidFill>
                  <a:srgbClr val="000000"/>
                </a:solidFill>
                <a:latin typeface="Arial" panose="020B0604020202020204" pitchFamily="34" charset="0"/>
              </a:rPr>
              <a:t>​</a:t>
            </a:r>
            <a:r>
              <a:rPr lang="en-US" sz="3500" b="1" dirty="0" smtClean="0">
                <a:solidFill>
                  <a:srgbClr val="000000"/>
                </a:solidFill>
                <a:latin typeface="Arial" panose="020B0604020202020204" pitchFamily="34" charset="0"/>
              </a:rPr>
              <a:t>Functional Testing</a:t>
            </a:r>
          </a:p>
          <a:p>
            <a:pPr marL="457200" indent="-457200" algn="just" fontAlgn="base">
              <a:buFont typeface="Arial" panose="020B0604020202020204" pitchFamily="34" charset="0"/>
              <a:buChar char="•"/>
            </a:pPr>
            <a:r>
              <a:rPr lang="en-US" sz="3500" dirty="0">
                <a:latin typeface="Arial" panose="020B0604020202020204" pitchFamily="34" charset="0"/>
                <a:cs typeface="Arial" panose="020B0604020202020204" pitchFamily="34" charset="0"/>
              </a:rPr>
              <a:t>Subjects completed three walking trials </a:t>
            </a:r>
            <a:endParaRPr lang="en-US" sz="3500" dirty="0" smtClean="0">
              <a:latin typeface="Arial" panose="020B0604020202020204" pitchFamily="34" charset="0"/>
              <a:cs typeface="Arial" panose="020B0604020202020204" pitchFamily="34" charset="0"/>
            </a:endParaRPr>
          </a:p>
          <a:p>
            <a:pPr algn="just" fontAlgn="base"/>
            <a:r>
              <a:rPr lang="en-US" sz="3500" dirty="0" smtClean="0">
                <a:latin typeface="Arial" panose="020B0604020202020204" pitchFamily="34" charset="0"/>
                <a:cs typeface="Arial" panose="020B0604020202020204" pitchFamily="34" charset="0"/>
              </a:rPr>
              <a:t>on </a:t>
            </a:r>
            <a:r>
              <a:rPr lang="en-US" sz="3500" dirty="0">
                <a:latin typeface="Arial" panose="020B0604020202020204" pitchFamily="34" charset="0"/>
                <a:cs typeface="Arial" panose="020B0604020202020204" pitchFamily="34" charset="0"/>
              </a:rPr>
              <a:t>the same day on three different </a:t>
            </a:r>
            <a:r>
              <a:rPr lang="en-US" sz="3500" dirty="0" smtClean="0">
                <a:latin typeface="Arial" panose="020B0604020202020204" pitchFamily="34" charset="0"/>
                <a:cs typeface="Arial" panose="020B0604020202020204" pitchFamily="34" charset="0"/>
              </a:rPr>
              <a:t>surfaces:</a:t>
            </a:r>
          </a:p>
          <a:p>
            <a:pPr marL="2300630" lvl="1" indent="-457200" algn="just" fontAlgn="base">
              <a:buFont typeface="Arial" panose="020B0604020202020204" pitchFamily="34" charset="0"/>
              <a:buChar char="•"/>
            </a:pPr>
            <a:r>
              <a:rPr lang="en-US" sz="3500" dirty="0" smtClean="0">
                <a:latin typeface="Arial" panose="020B0604020202020204" pitchFamily="34" charset="0"/>
                <a:cs typeface="Arial" panose="020B0604020202020204" pitchFamily="34" charset="0"/>
              </a:rPr>
              <a:t>An indoor track</a:t>
            </a:r>
          </a:p>
          <a:p>
            <a:pPr marL="2300630" lvl="1" indent="-457200" algn="just" fontAlgn="base">
              <a:buFont typeface="Arial" panose="020B0604020202020204" pitchFamily="34" charset="0"/>
              <a:buChar char="•"/>
            </a:pPr>
            <a:r>
              <a:rPr lang="en-US" sz="3500" dirty="0" smtClean="0">
                <a:latin typeface="Arial" panose="020B0604020202020204" pitchFamily="34" charset="0"/>
                <a:cs typeface="Arial" panose="020B0604020202020204" pitchFamily="34" charset="0"/>
              </a:rPr>
              <a:t>An outdoor paved surface</a:t>
            </a:r>
          </a:p>
          <a:p>
            <a:pPr marL="2300630" lvl="1" indent="-457200" algn="just" fontAlgn="base">
              <a:buFont typeface="Arial" panose="020B0604020202020204" pitchFamily="34" charset="0"/>
              <a:buChar char="•"/>
            </a:pPr>
            <a:r>
              <a:rPr lang="en-US" sz="3500" dirty="0" smtClean="0">
                <a:latin typeface="Arial" panose="020B0604020202020204" pitchFamily="34" charset="0"/>
                <a:cs typeface="Arial" panose="020B0604020202020204" pitchFamily="34" charset="0"/>
              </a:rPr>
              <a:t>An outdoor unpaved surface</a:t>
            </a:r>
            <a:endParaRPr lang="en-US" sz="3500" dirty="0" smtClean="0">
              <a:latin typeface="Arial" panose="020B0604020202020204" pitchFamily="34" charset="0"/>
              <a:cs typeface="Arial" panose="020B0604020202020204" pitchFamily="34" charset="0"/>
            </a:endParaRPr>
          </a:p>
          <a:p>
            <a:pPr marL="457200" indent="-457200" algn="just" fontAlgn="base">
              <a:buFont typeface="Arial" panose="020B0604020202020204" pitchFamily="34" charset="0"/>
              <a:buChar char="•"/>
            </a:pPr>
            <a:r>
              <a:rPr lang="en-US" sz="3500" dirty="0" smtClean="0">
                <a:latin typeface="Arial" panose="020B0604020202020204" pitchFamily="34" charset="0"/>
                <a:cs typeface="Arial" panose="020B0604020202020204" pitchFamily="34" charset="0"/>
              </a:rPr>
              <a:t>Subjects </a:t>
            </a:r>
            <a:r>
              <a:rPr lang="en-US" sz="3500" dirty="0">
                <a:latin typeface="Arial" panose="020B0604020202020204" pitchFamily="34" charset="0"/>
                <a:cs typeface="Arial" panose="020B0604020202020204" pitchFamily="34" charset="0"/>
              </a:rPr>
              <a:t>were first asked to cover as much distance as possible on an indoor track during a six minute span. </a:t>
            </a:r>
            <a:endParaRPr lang="en-US" sz="3500" dirty="0" smtClean="0">
              <a:latin typeface="Arial" panose="020B0604020202020204" pitchFamily="34" charset="0"/>
              <a:cs typeface="Arial" panose="020B0604020202020204" pitchFamily="34" charset="0"/>
            </a:endParaRPr>
          </a:p>
          <a:p>
            <a:pPr marL="457200" indent="-457200" algn="just" fontAlgn="base">
              <a:buFont typeface="Arial" panose="020B0604020202020204" pitchFamily="34" charset="0"/>
              <a:buChar char="•"/>
            </a:pPr>
            <a:r>
              <a:rPr lang="en-US" sz="3500" dirty="0" smtClean="0">
                <a:latin typeface="Arial" panose="020B0604020202020204" pitchFamily="34" charset="0"/>
                <a:cs typeface="Arial" panose="020B0604020202020204" pitchFamily="34" charset="0"/>
              </a:rPr>
              <a:t>Upon </a:t>
            </a:r>
            <a:r>
              <a:rPr lang="en-US" sz="3500" dirty="0">
                <a:latin typeface="Arial" panose="020B0604020202020204" pitchFamily="34" charset="0"/>
                <a:cs typeface="Arial" panose="020B0604020202020204" pitchFamily="34" charset="0"/>
              </a:rPr>
              <a:t>completion, a short break was given and subjects proceeded outside onto a nearby circular sidewalk path outside of the research building. </a:t>
            </a:r>
            <a:endParaRPr lang="en-US" sz="3500" dirty="0" smtClean="0">
              <a:latin typeface="Arial" panose="020B0604020202020204" pitchFamily="34" charset="0"/>
              <a:cs typeface="Arial" panose="020B0604020202020204" pitchFamily="34" charset="0"/>
            </a:endParaRPr>
          </a:p>
          <a:p>
            <a:pPr marL="2300630" lvl="1" indent="-457200" algn="just" fontAlgn="base">
              <a:buFont typeface="Arial" panose="020B0604020202020204" pitchFamily="34" charset="0"/>
              <a:buChar char="•"/>
            </a:pPr>
            <a:r>
              <a:rPr lang="en-US" sz="3500" dirty="0" smtClean="0">
                <a:latin typeface="Arial" panose="020B0604020202020204" pitchFamily="34" charset="0"/>
                <a:cs typeface="Arial" panose="020B0604020202020204" pitchFamily="34" charset="0"/>
              </a:rPr>
              <a:t>The </a:t>
            </a:r>
            <a:r>
              <a:rPr lang="en-US" sz="3500" dirty="0">
                <a:latin typeface="Arial" panose="020B0604020202020204" pitchFamily="34" charset="0"/>
                <a:cs typeface="Arial" panose="020B0604020202020204" pitchFamily="34" charset="0"/>
              </a:rPr>
              <a:t>sidewalk path was chosen to preclude any stepping or turning patterns not typical of a standard 6MWT. </a:t>
            </a:r>
            <a:endParaRPr lang="en-US" sz="3500" dirty="0" smtClean="0">
              <a:latin typeface="Arial" panose="020B0604020202020204" pitchFamily="34" charset="0"/>
              <a:cs typeface="Arial" panose="020B0604020202020204" pitchFamily="34" charset="0"/>
            </a:endParaRPr>
          </a:p>
          <a:p>
            <a:pPr marL="457200" indent="-457200" algn="just" fontAlgn="base">
              <a:buFont typeface="Arial" panose="020B0604020202020204" pitchFamily="34" charset="0"/>
              <a:buChar char="•"/>
            </a:pPr>
            <a:r>
              <a:rPr lang="en-US" sz="3500" dirty="0" smtClean="0">
                <a:latin typeface="Arial" panose="020B0604020202020204" pitchFamily="34" charset="0"/>
                <a:cs typeface="Arial" panose="020B0604020202020204" pitchFamily="34" charset="0"/>
              </a:rPr>
              <a:t>Subjects </a:t>
            </a:r>
            <a:r>
              <a:rPr lang="en-US" sz="3500" dirty="0">
                <a:latin typeface="Arial" panose="020B0604020202020204" pitchFamily="34" charset="0"/>
                <a:cs typeface="Arial" panose="020B0604020202020204" pitchFamily="34" charset="0"/>
              </a:rPr>
              <a:t>were then instructed to walk as far as possible on this surface within a three-minute span of time</a:t>
            </a:r>
            <a:r>
              <a:rPr lang="en-US" sz="3500" dirty="0" smtClean="0">
                <a:latin typeface="Arial" panose="020B0604020202020204" pitchFamily="34" charset="0"/>
                <a:cs typeface="Arial" panose="020B0604020202020204" pitchFamily="34" charset="0"/>
              </a:rPr>
              <a:t>.</a:t>
            </a:r>
          </a:p>
          <a:p>
            <a:pPr marL="457200" indent="-457200" algn="just" fontAlgn="base">
              <a:buFont typeface="Arial" panose="020B0604020202020204" pitchFamily="34" charset="0"/>
              <a:buChar char="•"/>
            </a:pPr>
            <a:r>
              <a:rPr lang="en-US" sz="3500" dirty="0" smtClean="0">
                <a:latin typeface="Arial" panose="020B0604020202020204" pitchFamily="34" charset="0"/>
                <a:cs typeface="Arial" panose="020B0604020202020204" pitchFamily="34" charset="0"/>
              </a:rPr>
              <a:t>Lastly</a:t>
            </a:r>
            <a:r>
              <a:rPr lang="en-US" sz="3500" dirty="0">
                <a:latin typeface="Arial" panose="020B0604020202020204" pitchFamily="34" charset="0"/>
                <a:cs typeface="Arial" panose="020B0604020202020204" pitchFamily="34" charset="0"/>
              </a:rPr>
              <a:t>, subjects conducted the same three minute walk test directly off from the sidewalk surface on the grass. </a:t>
            </a:r>
            <a:endParaRPr lang="en-US" sz="3500" dirty="0" smtClean="0">
              <a:latin typeface="Arial" panose="020B0604020202020204" pitchFamily="34" charset="0"/>
              <a:cs typeface="Arial" panose="020B0604020202020204" pitchFamily="34" charset="0"/>
            </a:endParaRPr>
          </a:p>
          <a:p>
            <a:pPr marL="2300630" lvl="1" indent="-457200" algn="just" fontAlgn="base">
              <a:buFont typeface="Arial" panose="020B0604020202020204" pitchFamily="34" charset="0"/>
              <a:buChar char="•"/>
            </a:pPr>
            <a:r>
              <a:rPr lang="en-US" sz="3500" dirty="0" smtClean="0">
                <a:latin typeface="Arial" panose="020B0604020202020204" pitchFamily="34" charset="0"/>
                <a:cs typeface="Arial" panose="020B0604020202020204" pitchFamily="34" charset="0"/>
              </a:rPr>
              <a:t>To </a:t>
            </a:r>
            <a:r>
              <a:rPr lang="en-US" sz="3500" dirty="0">
                <a:latin typeface="Arial" panose="020B0604020202020204" pitchFamily="34" charset="0"/>
                <a:cs typeface="Arial" panose="020B0604020202020204" pitchFamily="34" charset="0"/>
              </a:rPr>
              <a:t>maintain consistency between subjects for the grass surface, collections did not take place within 24 hours of heavy </a:t>
            </a:r>
            <a:r>
              <a:rPr lang="en-US" sz="3500" dirty="0" smtClean="0">
                <a:latin typeface="Arial" panose="020B0604020202020204" pitchFamily="34" charset="0"/>
                <a:cs typeface="Arial" panose="020B0604020202020204" pitchFamily="34" charset="0"/>
              </a:rPr>
              <a:t>precipitation.</a:t>
            </a:r>
          </a:p>
          <a:p>
            <a:pPr marL="457200" indent="-457200" algn="just" fontAlgn="base">
              <a:buFont typeface="Arial" panose="020B0604020202020204" pitchFamily="34" charset="0"/>
              <a:buChar char="•"/>
            </a:pPr>
            <a:r>
              <a:rPr lang="en-US" sz="3500" dirty="0" smtClean="0">
                <a:latin typeface="Arial" panose="020B0604020202020204" pitchFamily="34" charset="0"/>
                <a:cs typeface="Arial" panose="020B0604020202020204" pitchFamily="34" charset="0"/>
              </a:rPr>
              <a:t>Throughout all trials, the total distance walked was measured using a rolling measuring wheel alongside the participant.</a:t>
            </a:r>
          </a:p>
          <a:p>
            <a:pPr algn="just" fontAlgn="base"/>
            <a:endParaRPr lang="en-US" sz="3500" dirty="0">
              <a:solidFill>
                <a:srgbClr val="000000"/>
              </a:solidFill>
              <a:latin typeface="Arial" panose="020B0604020202020204" pitchFamily="34" charset="0"/>
              <a:cs typeface="Arial" panose="020B0604020202020204" pitchFamily="34" charset="0"/>
            </a:endParaRPr>
          </a:p>
          <a:p>
            <a:pPr algn="just" fontAlgn="base"/>
            <a:r>
              <a:rPr lang="en-US" sz="3500" b="1" dirty="0">
                <a:solidFill>
                  <a:srgbClr val="000000"/>
                </a:solidFill>
                <a:latin typeface="Arial" panose="020B0604020202020204" pitchFamily="34" charset="0"/>
              </a:rPr>
              <a:t>Data Analysis</a:t>
            </a:r>
            <a:r>
              <a:rPr lang="en-US" sz="3500" dirty="0" smtClean="0">
                <a:solidFill>
                  <a:srgbClr val="000000"/>
                </a:solidFill>
                <a:latin typeface="Arial" panose="020B0604020202020204" pitchFamily="34" charset="0"/>
              </a:rPr>
              <a:t>​</a:t>
            </a:r>
          </a:p>
          <a:p>
            <a:pPr marL="457200" indent="-457200" algn="just" fontAlgn="base">
              <a:buFont typeface="Arial" panose="020B0604020202020204" pitchFamily="34" charset="0"/>
              <a:buChar char="•"/>
            </a:pPr>
            <a:r>
              <a:rPr lang="en-US" sz="3500" dirty="0" smtClean="0">
                <a:solidFill>
                  <a:srgbClr val="000000"/>
                </a:solidFill>
                <a:latin typeface="Arial" panose="020B0604020202020204" pitchFamily="34" charset="0"/>
              </a:rPr>
              <a:t>Linear regressions were performed to measure predictability of data from minute to minute. </a:t>
            </a:r>
            <a:r>
              <a:rPr lang="en-US" sz="3500" dirty="0">
                <a:latin typeface="Arial" panose="020B0604020202020204" pitchFamily="34" charset="0"/>
                <a:cs typeface="Arial" panose="020B0604020202020204" pitchFamily="34" charset="0"/>
              </a:rPr>
              <a:t>R² values were recorded to signify predictive trends amongst each minute within the trials. </a:t>
            </a:r>
            <a:endParaRPr lang="en-US" sz="3500" dirty="0">
              <a:solidFill>
                <a:srgbClr val="000000"/>
              </a:solidFill>
              <a:latin typeface="Arial" panose="020B0604020202020204" pitchFamily="34" charset="0"/>
              <a:cs typeface="Arial" panose="020B0604020202020204" pitchFamily="34" charset="0"/>
            </a:endParaRPr>
          </a:p>
        </p:txBody>
      </p:sp>
      <p:sp>
        <p:nvSpPr>
          <p:cNvPr id="4" name="TextBox 4"/>
          <p:cNvSpPr txBox="1">
            <a:spLocks noChangeArrowheads="1"/>
          </p:cNvSpPr>
          <p:nvPr/>
        </p:nvSpPr>
        <p:spPr bwMode="auto">
          <a:xfrm>
            <a:off x="1767840" y="2757784"/>
            <a:ext cx="29404491" cy="19389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nchor="t">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pPr algn="ctr" eaLnBrk="1" hangingPunct="1"/>
            <a:r>
              <a:rPr lang="en-US" sz="6000" b="1" dirty="0" smtClean="0">
                <a:solidFill>
                  <a:srgbClr val="C4022F"/>
                </a:solidFill>
                <a:latin typeface="Arial Bold" charset="0"/>
                <a:cs typeface="Arial Bold" charset="0"/>
              </a:rPr>
              <a:t>Examining the minute to minute predictability of walking distance across multiple terrains</a:t>
            </a:r>
            <a:endParaRPr lang="en-US" sz="6000" b="1" dirty="0">
              <a:solidFill>
                <a:srgbClr val="C4022F"/>
              </a:solidFill>
              <a:latin typeface="Arial Bold" charset="0"/>
              <a:cs typeface="Arial Bold" charset="0"/>
            </a:endParaRPr>
          </a:p>
        </p:txBody>
      </p:sp>
      <p:sp>
        <p:nvSpPr>
          <p:cNvPr id="7" name="Rectangle 6"/>
          <p:cNvSpPr/>
          <p:nvPr/>
        </p:nvSpPr>
        <p:spPr>
          <a:xfrm>
            <a:off x="5689617" y="4741509"/>
            <a:ext cx="21560936" cy="1754326"/>
          </a:xfrm>
          <a:prstGeom prst="rect">
            <a:avLst/>
          </a:prstGeom>
        </p:spPr>
        <p:txBody>
          <a:bodyPr wrap="square" anchor="t">
            <a:spAutoFit/>
          </a:bodyPr>
          <a:lstStyle/>
          <a:p>
            <a:pPr algn="ctr"/>
            <a:r>
              <a:rPr lang="en-US" sz="6000" dirty="0" smtClean="0">
                <a:cs typeface="Arial" charset="0"/>
              </a:rPr>
              <a:t>Tyler Hamer, </a:t>
            </a:r>
            <a:r>
              <a:rPr lang="en-US" sz="6000" dirty="0" err="1" smtClean="0">
                <a:cs typeface="Arial" charset="0"/>
              </a:rPr>
              <a:t>Abderrahman</a:t>
            </a:r>
            <a:r>
              <a:rPr lang="en-US" sz="6000" dirty="0" smtClean="0">
                <a:cs typeface="Arial" charset="0"/>
              </a:rPr>
              <a:t> </a:t>
            </a:r>
            <a:r>
              <a:rPr lang="en-US" sz="6000" dirty="0" err="1" smtClean="0">
                <a:cs typeface="Arial" charset="0"/>
              </a:rPr>
              <a:t>Ouattas</a:t>
            </a:r>
            <a:r>
              <a:rPr lang="en-US" sz="6000" dirty="0" smtClean="0">
                <a:cs typeface="Arial" charset="0"/>
              </a:rPr>
              <a:t>, Katlyn </a:t>
            </a:r>
            <a:r>
              <a:rPr lang="en-US" sz="6000" dirty="0" err="1" smtClean="0">
                <a:cs typeface="Arial" charset="0"/>
              </a:rPr>
              <a:t>Nimtz</a:t>
            </a:r>
            <a:r>
              <a:rPr lang="en-US" sz="6000" dirty="0" smtClean="0">
                <a:cs typeface="Arial" charset="0"/>
              </a:rPr>
              <a:t>, &amp; </a:t>
            </a:r>
            <a:r>
              <a:rPr lang="en-US" sz="6000" dirty="0" smtClean="0">
                <a:cs typeface="Arial" charset="0"/>
              </a:rPr>
              <a:t>Brian </a:t>
            </a:r>
            <a:r>
              <a:rPr lang="en-US" sz="6000" dirty="0" smtClean="0">
                <a:cs typeface="Arial" charset="0"/>
              </a:rPr>
              <a:t>A. </a:t>
            </a:r>
            <a:r>
              <a:rPr lang="en-US" sz="6000" dirty="0" err="1" smtClean="0">
                <a:cs typeface="Arial" charset="0"/>
              </a:rPr>
              <a:t>Knarr</a:t>
            </a:r>
            <a:endParaRPr lang="en-US" sz="6000" baseline="30000" dirty="0" smtClean="0">
              <a:cs typeface="Arial" charset="0"/>
            </a:endParaRPr>
          </a:p>
          <a:p>
            <a:pPr algn="ctr"/>
            <a:r>
              <a:rPr lang="en-US" sz="4800" dirty="0" smtClean="0">
                <a:cs typeface="Arial" charset="0"/>
              </a:rPr>
              <a:t>Department </a:t>
            </a:r>
            <a:r>
              <a:rPr lang="en-US" sz="4800" dirty="0">
                <a:cs typeface="Arial" charset="0"/>
              </a:rPr>
              <a:t>of Biomechanics, University of Nebraska at Omaha, Omaha, NE </a:t>
            </a:r>
            <a:r>
              <a:rPr lang="en-US" sz="4800" dirty="0" smtClean="0">
                <a:cs typeface="Arial" charset="0"/>
              </a:rPr>
              <a:t>68182</a:t>
            </a:r>
            <a:endParaRPr lang="en-US" sz="4800" dirty="0">
              <a:cs typeface="Arial" charset="0"/>
            </a:endParaRPr>
          </a:p>
        </p:txBody>
      </p:sp>
      <p:sp>
        <p:nvSpPr>
          <p:cNvPr id="8" name="TextBox 42"/>
          <p:cNvSpPr txBox="1">
            <a:spLocks noChangeArrowheads="1"/>
          </p:cNvSpPr>
          <p:nvPr/>
        </p:nvSpPr>
        <p:spPr bwMode="auto">
          <a:xfrm>
            <a:off x="914399" y="8083649"/>
            <a:ext cx="14630400" cy="1097280"/>
          </a:xfrm>
          <a:prstGeom prst="rect">
            <a:avLst/>
          </a:prstGeom>
          <a:gradFill>
            <a:gsLst>
              <a:gs pos="51000">
                <a:srgbClr val="404040"/>
              </a:gs>
              <a:gs pos="100000">
                <a:schemeClr val="tx1"/>
              </a:gs>
            </a:gsLst>
            <a:path path="circle">
              <a:fillToRect l="50000" t="50000" r="50000" b="50000"/>
            </a:path>
          </a:gradFill>
          <a:ln>
            <a:noFill/>
          </a:ln>
          <a:extLst/>
        </p:spPr>
        <p:txBody>
          <a:bodyPr wrap="square" anchor="ctr">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pPr algn="ctr" eaLnBrk="1" hangingPunct="1"/>
            <a:r>
              <a:rPr lang="en-US" sz="6000" dirty="0">
                <a:solidFill>
                  <a:srgbClr val="FFFFFF"/>
                </a:solidFill>
                <a:cs typeface="Arial" charset="0"/>
              </a:rPr>
              <a:t>INTRODUCTION</a:t>
            </a:r>
          </a:p>
        </p:txBody>
      </p:sp>
      <p:sp>
        <p:nvSpPr>
          <p:cNvPr id="9" name="TextBox 42"/>
          <p:cNvSpPr txBox="1">
            <a:spLocks noChangeArrowheads="1"/>
          </p:cNvSpPr>
          <p:nvPr/>
        </p:nvSpPr>
        <p:spPr bwMode="auto">
          <a:xfrm>
            <a:off x="914399" y="18230448"/>
            <a:ext cx="14630400" cy="1097280"/>
          </a:xfrm>
          <a:prstGeom prst="rect">
            <a:avLst/>
          </a:prstGeom>
          <a:gradFill flip="none" rotWithShape="1">
            <a:gsLst>
              <a:gs pos="31000">
                <a:srgbClr val="404040"/>
              </a:gs>
              <a:gs pos="100000">
                <a:schemeClr val="tx1"/>
              </a:gs>
            </a:gsLst>
            <a:path path="circle">
              <a:fillToRect l="50000" t="50000" r="50000" b="50000"/>
            </a:path>
            <a:tileRect/>
          </a:gradFill>
          <a:ln>
            <a:noFill/>
          </a:ln>
          <a:extLst/>
        </p:spPr>
        <p:txBody>
          <a:bodyPr wrap="square" anchor="ctr">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pPr algn="ctr" eaLnBrk="1" hangingPunct="1"/>
            <a:r>
              <a:rPr lang="en-US" sz="6000" dirty="0">
                <a:solidFill>
                  <a:srgbClr val="FFFFFF"/>
                </a:solidFill>
                <a:cs typeface="Arial" charset="0"/>
              </a:rPr>
              <a:t>METHODS</a:t>
            </a:r>
          </a:p>
        </p:txBody>
      </p:sp>
      <p:sp>
        <p:nvSpPr>
          <p:cNvPr id="10" name="TextBox 42"/>
          <p:cNvSpPr txBox="1">
            <a:spLocks noChangeArrowheads="1"/>
          </p:cNvSpPr>
          <p:nvPr/>
        </p:nvSpPr>
        <p:spPr bwMode="auto">
          <a:xfrm>
            <a:off x="16470085" y="8076719"/>
            <a:ext cx="14630400" cy="1015663"/>
          </a:xfrm>
          <a:prstGeom prst="rect">
            <a:avLst/>
          </a:prstGeom>
          <a:gradFill flip="none" rotWithShape="1">
            <a:gsLst>
              <a:gs pos="31000">
                <a:srgbClr val="404040"/>
              </a:gs>
              <a:gs pos="100000">
                <a:schemeClr val="tx1"/>
              </a:gs>
            </a:gsLst>
            <a:path path="circle">
              <a:fillToRect l="50000" t="50000" r="50000" b="50000"/>
            </a:path>
            <a:tileRect/>
          </a:gradFill>
          <a:ln>
            <a:noFill/>
          </a:ln>
          <a:extLst/>
        </p:spPr>
        <p:txBody>
          <a:bodyPr wrap="square" anchor="ctr">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pPr algn="ctr" eaLnBrk="1" hangingPunct="1"/>
            <a:r>
              <a:rPr lang="en-US" sz="6000" dirty="0">
                <a:solidFill>
                  <a:srgbClr val="FFFFFF"/>
                </a:solidFill>
                <a:cs typeface="Arial" charset="0"/>
              </a:rPr>
              <a:t>RESULTS</a:t>
            </a:r>
          </a:p>
        </p:txBody>
      </p:sp>
      <p:sp>
        <p:nvSpPr>
          <p:cNvPr id="11" name="TextBox 42"/>
          <p:cNvSpPr txBox="1">
            <a:spLocks noChangeArrowheads="1"/>
          </p:cNvSpPr>
          <p:nvPr/>
        </p:nvSpPr>
        <p:spPr bwMode="auto">
          <a:xfrm>
            <a:off x="16470085" y="29881521"/>
            <a:ext cx="14630400" cy="1097280"/>
          </a:xfrm>
          <a:prstGeom prst="rect">
            <a:avLst/>
          </a:prstGeom>
          <a:gradFill flip="none" rotWithShape="1">
            <a:gsLst>
              <a:gs pos="31000">
                <a:srgbClr val="404040"/>
              </a:gs>
              <a:gs pos="100000">
                <a:schemeClr val="tx1"/>
              </a:gs>
            </a:gsLst>
            <a:path path="circle">
              <a:fillToRect l="50000" t="50000" r="50000" b="50000"/>
            </a:path>
            <a:tileRect/>
          </a:gradFill>
          <a:ln>
            <a:noFill/>
          </a:ln>
          <a:extLst/>
        </p:spPr>
        <p:txBody>
          <a:bodyPr wrap="square" anchor="ctr">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pPr algn="ctr" eaLnBrk="1" hangingPunct="1"/>
            <a:r>
              <a:rPr lang="en-US" sz="6000" dirty="0">
                <a:solidFill>
                  <a:srgbClr val="FFFFFF"/>
                </a:solidFill>
                <a:cs typeface="Arial" charset="0"/>
              </a:rPr>
              <a:t>DISCUSSION</a:t>
            </a:r>
          </a:p>
        </p:txBody>
      </p:sp>
      <p:sp>
        <p:nvSpPr>
          <p:cNvPr id="13" name="TextBox 42"/>
          <p:cNvSpPr txBox="1">
            <a:spLocks noChangeArrowheads="1"/>
          </p:cNvSpPr>
          <p:nvPr/>
        </p:nvSpPr>
        <p:spPr bwMode="auto">
          <a:xfrm>
            <a:off x="16470085" y="35397046"/>
            <a:ext cx="14630400" cy="1097280"/>
          </a:xfrm>
          <a:prstGeom prst="rect">
            <a:avLst/>
          </a:prstGeom>
          <a:gradFill flip="none" rotWithShape="1">
            <a:gsLst>
              <a:gs pos="31000">
                <a:srgbClr val="404040"/>
              </a:gs>
              <a:gs pos="100000">
                <a:schemeClr val="tx1"/>
              </a:gs>
            </a:gsLst>
            <a:path path="circle">
              <a:fillToRect l="50000" t="50000" r="50000" b="50000"/>
            </a:path>
            <a:tileRect/>
          </a:gradFill>
          <a:ln>
            <a:noFill/>
          </a:ln>
          <a:extLst/>
        </p:spPr>
        <p:txBody>
          <a:bodyPr wrap="square" anchor="ctr">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pPr algn="ctr" eaLnBrk="1" hangingPunct="1"/>
            <a:r>
              <a:rPr lang="en-US" sz="6000" dirty="0">
                <a:solidFill>
                  <a:srgbClr val="FFFFFF"/>
                </a:solidFill>
                <a:cs typeface="Arial" charset="0"/>
              </a:rPr>
              <a:t>REFERENCES</a:t>
            </a:r>
          </a:p>
        </p:txBody>
      </p:sp>
      <p:sp>
        <p:nvSpPr>
          <p:cNvPr id="5" name="TextBox 4"/>
          <p:cNvSpPr txBox="1"/>
          <p:nvPr/>
        </p:nvSpPr>
        <p:spPr>
          <a:xfrm>
            <a:off x="16470085" y="36630858"/>
            <a:ext cx="14630400" cy="2185214"/>
          </a:xfrm>
          <a:prstGeom prst="rect">
            <a:avLst/>
          </a:prstGeom>
          <a:noFill/>
        </p:spPr>
        <p:txBody>
          <a:bodyPr wrap="square" rtlCol="0">
            <a:spAutoFit/>
          </a:bodyPr>
          <a:lstStyle/>
          <a:p>
            <a:r>
              <a:rPr lang="en-US" sz="3400" dirty="0">
                <a:latin typeface="Arial" panose="020B0604020202020204" pitchFamily="34" charset="0"/>
                <a:cs typeface="Arial" panose="020B0604020202020204" pitchFamily="34" charset="0"/>
              </a:rPr>
              <a:t>1. </a:t>
            </a:r>
            <a:r>
              <a:rPr lang="en-US" sz="3400" dirty="0" err="1" smtClean="0">
                <a:latin typeface="Arial" panose="020B0604020202020204" pitchFamily="34" charset="0"/>
                <a:cs typeface="Arial" panose="020B0604020202020204" pitchFamily="34" charset="0"/>
              </a:rPr>
              <a:t>Lammers</a:t>
            </a:r>
            <a:r>
              <a:rPr lang="en-US" sz="3400" dirty="0" smtClean="0">
                <a:latin typeface="Arial" panose="020B0604020202020204" pitchFamily="34" charset="0"/>
                <a:cs typeface="Arial" panose="020B0604020202020204" pitchFamily="34" charset="0"/>
              </a:rPr>
              <a:t> </a:t>
            </a:r>
            <a:r>
              <a:rPr lang="en-US" sz="3400" dirty="0">
                <a:latin typeface="Arial" panose="020B0604020202020204" pitchFamily="34" charset="0"/>
                <a:cs typeface="Arial" panose="020B0604020202020204" pitchFamily="34" charset="0"/>
              </a:rPr>
              <a:t>AE et al.  </a:t>
            </a:r>
            <a:r>
              <a:rPr lang="en-US" sz="3400" i="1" dirty="0">
                <a:latin typeface="Arial" panose="020B0604020202020204" pitchFamily="34" charset="0"/>
                <a:cs typeface="Arial" panose="020B0604020202020204" pitchFamily="34" charset="0"/>
              </a:rPr>
              <a:t>Arch Dis Child</a:t>
            </a:r>
            <a:r>
              <a:rPr lang="en-US" sz="3400" dirty="0">
                <a:latin typeface="Arial" panose="020B0604020202020204" pitchFamily="34" charset="0"/>
                <a:cs typeface="Arial" panose="020B0604020202020204" pitchFamily="34" charset="0"/>
              </a:rPr>
              <a:t>. 2008;93(6):464-468.</a:t>
            </a:r>
          </a:p>
          <a:p>
            <a:r>
              <a:rPr lang="en-US" sz="3400" dirty="0">
                <a:latin typeface="Arial" panose="020B0604020202020204" pitchFamily="34" charset="0"/>
                <a:cs typeface="Arial" panose="020B0604020202020204" pitchFamily="34" charset="0"/>
              </a:rPr>
              <a:t>2. </a:t>
            </a:r>
            <a:r>
              <a:rPr lang="en-US" sz="3400" dirty="0" smtClean="0">
                <a:latin typeface="Arial" panose="020B0604020202020204" pitchFamily="34" charset="0"/>
                <a:cs typeface="Arial" panose="020B0604020202020204" pitchFamily="34" charset="0"/>
              </a:rPr>
              <a:t>Enright </a:t>
            </a:r>
            <a:r>
              <a:rPr lang="en-US" sz="3400" dirty="0">
                <a:latin typeface="Arial" panose="020B0604020202020204" pitchFamily="34" charset="0"/>
                <a:cs typeface="Arial" panose="020B0604020202020204" pitchFamily="34" charset="0"/>
              </a:rPr>
              <a:t>PL. The six-minute walk test. </a:t>
            </a:r>
            <a:r>
              <a:rPr lang="en-US" sz="3400" i="1" dirty="0" err="1">
                <a:latin typeface="Arial" panose="020B0604020202020204" pitchFamily="34" charset="0"/>
                <a:cs typeface="Arial" panose="020B0604020202020204" pitchFamily="34" charset="0"/>
              </a:rPr>
              <a:t>Respir</a:t>
            </a:r>
            <a:r>
              <a:rPr lang="en-US" sz="3400" i="1" dirty="0">
                <a:latin typeface="Arial" panose="020B0604020202020204" pitchFamily="34" charset="0"/>
                <a:cs typeface="Arial" panose="020B0604020202020204" pitchFamily="34" charset="0"/>
              </a:rPr>
              <a:t> Care</a:t>
            </a:r>
            <a:r>
              <a:rPr lang="en-US" sz="3400" dirty="0">
                <a:latin typeface="Arial" panose="020B0604020202020204" pitchFamily="34" charset="0"/>
                <a:cs typeface="Arial" panose="020B0604020202020204" pitchFamily="34" charset="0"/>
              </a:rPr>
              <a:t>. 2003;48(8):783-785.</a:t>
            </a:r>
          </a:p>
          <a:p>
            <a:r>
              <a:rPr lang="en-US" sz="3400" dirty="0">
                <a:latin typeface="Arial" panose="020B0604020202020204" pitchFamily="34" charset="0"/>
                <a:cs typeface="Arial" panose="020B0604020202020204" pitchFamily="34" charset="0"/>
              </a:rPr>
              <a:t>3. </a:t>
            </a:r>
            <a:r>
              <a:rPr lang="en-US" sz="3400" dirty="0" smtClean="0">
                <a:latin typeface="Arial" panose="020B0604020202020204" pitchFamily="34" charset="0"/>
                <a:cs typeface="Arial" panose="020B0604020202020204" pitchFamily="34" charset="0"/>
              </a:rPr>
              <a:t>Connelly </a:t>
            </a:r>
            <a:r>
              <a:rPr lang="en-US" sz="3400" dirty="0">
                <a:latin typeface="Arial" panose="020B0604020202020204" pitchFamily="34" charset="0"/>
                <a:cs typeface="Arial" panose="020B0604020202020204" pitchFamily="34" charset="0"/>
              </a:rPr>
              <a:t>DM, et al. </a:t>
            </a:r>
            <a:r>
              <a:rPr lang="en-US" sz="3400" i="1" dirty="0" err="1">
                <a:latin typeface="Arial" panose="020B0604020202020204" pitchFamily="34" charset="0"/>
                <a:cs typeface="Arial" panose="020B0604020202020204" pitchFamily="34" charset="0"/>
              </a:rPr>
              <a:t>Physiother</a:t>
            </a:r>
            <a:r>
              <a:rPr lang="en-US" sz="3400" i="1" dirty="0">
                <a:latin typeface="Arial" panose="020B0604020202020204" pitchFamily="34" charset="0"/>
                <a:cs typeface="Arial" panose="020B0604020202020204" pitchFamily="34" charset="0"/>
              </a:rPr>
              <a:t> Can</a:t>
            </a:r>
            <a:r>
              <a:rPr lang="en-US" sz="3400" dirty="0">
                <a:latin typeface="Arial" panose="020B0604020202020204" pitchFamily="34" charset="0"/>
                <a:cs typeface="Arial" panose="020B0604020202020204" pitchFamily="34" charset="0"/>
              </a:rPr>
              <a:t>. 2009;61(2):78-87.</a:t>
            </a:r>
          </a:p>
          <a:p>
            <a:r>
              <a:rPr lang="en-US" sz="3400" dirty="0">
                <a:latin typeface="Arial" panose="020B0604020202020204" pitchFamily="34" charset="0"/>
                <a:cs typeface="Arial" panose="020B0604020202020204" pitchFamily="34" charset="0"/>
              </a:rPr>
              <a:t>4. </a:t>
            </a:r>
            <a:r>
              <a:rPr lang="en-US" sz="3400" dirty="0" smtClean="0">
                <a:latin typeface="Arial" panose="020B0604020202020204" pitchFamily="34" charset="0"/>
                <a:cs typeface="Arial" panose="020B0604020202020204" pitchFamily="34" charset="0"/>
              </a:rPr>
              <a:t>Leung </a:t>
            </a:r>
            <a:r>
              <a:rPr lang="en-US" sz="3400" dirty="0">
                <a:latin typeface="Arial" panose="020B0604020202020204" pitchFamily="34" charset="0"/>
                <a:cs typeface="Arial" panose="020B0604020202020204" pitchFamily="34" charset="0"/>
              </a:rPr>
              <a:t>AS et al. </a:t>
            </a:r>
            <a:r>
              <a:rPr lang="en-US" sz="3400" i="1" dirty="0">
                <a:latin typeface="Arial" panose="020B0604020202020204" pitchFamily="34" charset="0"/>
                <a:cs typeface="Arial" panose="020B0604020202020204" pitchFamily="34" charset="0"/>
              </a:rPr>
              <a:t>Chest</a:t>
            </a:r>
            <a:r>
              <a:rPr lang="en-US" sz="3400" dirty="0">
                <a:latin typeface="Arial" panose="020B0604020202020204" pitchFamily="34" charset="0"/>
                <a:cs typeface="Arial" panose="020B0604020202020204" pitchFamily="34" charset="0"/>
              </a:rPr>
              <a:t>. 2006;130(1):119-125. </a:t>
            </a:r>
          </a:p>
        </p:txBody>
      </p:sp>
      <p:sp>
        <p:nvSpPr>
          <p:cNvPr id="18" name="TextBox 17"/>
          <p:cNvSpPr txBox="1"/>
          <p:nvPr/>
        </p:nvSpPr>
        <p:spPr>
          <a:xfrm>
            <a:off x="16470085" y="16999825"/>
            <a:ext cx="14630400" cy="630942"/>
          </a:xfrm>
          <a:prstGeom prst="rect">
            <a:avLst/>
          </a:prstGeom>
          <a:noFill/>
        </p:spPr>
        <p:txBody>
          <a:bodyPr wrap="square" rtlCol="0">
            <a:spAutoFit/>
          </a:bodyPr>
          <a:lstStyle/>
          <a:p>
            <a:r>
              <a:rPr lang="en-US" sz="3500" b="1" dirty="0" smtClean="0">
                <a:latin typeface="Arial" panose="020B0604020202020204" pitchFamily="34" charset="0"/>
                <a:cs typeface="Arial" panose="020B0604020202020204" pitchFamily="34" charset="0"/>
              </a:rPr>
              <a:t>Figure 1: </a:t>
            </a:r>
            <a:r>
              <a:rPr lang="en-US" sz="3500" dirty="0" smtClean="0">
                <a:latin typeface="Arial" panose="020B0604020202020204" pitchFamily="34" charset="0"/>
                <a:cs typeface="Arial" panose="020B0604020202020204" pitchFamily="34" charset="0"/>
              </a:rPr>
              <a:t>Minute to minute correlations of distance walked </a:t>
            </a:r>
            <a:endParaRPr lang="en-US" sz="3500" dirty="0">
              <a:latin typeface="Arial" panose="020B0604020202020204" pitchFamily="34" charset="0"/>
              <a:cs typeface="Arial" panose="020B0604020202020204" pitchFamily="34" charset="0"/>
            </a:endParaRPr>
          </a:p>
        </p:txBody>
      </p:sp>
      <p:sp>
        <p:nvSpPr>
          <p:cNvPr id="30" name="TextBox 29"/>
          <p:cNvSpPr txBox="1"/>
          <p:nvPr/>
        </p:nvSpPr>
        <p:spPr>
          <a:xfrm>
            <a:off x="9719081" y="27374563"/>
            <a:ext cx="5923878" cy="630942"/>
          </a:xfrm>
          <a:prstGeom prst="rect">
            <a:avLst/>
          </a:prstGeom>
          <a:noFill/>
        </p:spPr>
        <p:txBody>
          <a:bodyPr wrap="square" rtlCol="0">
            <a:spAutoFit/>
          </a:bodyPr>
          <a:lstStyle/>
          <a:p>
            <a:pPr algn="just"/>
            <a:r>
              <a:rPr lang="en-US" sz="3500" b="1" dirty="0">
                <a:latin typeface="Arial" panose="020B0604020202020204" pitchFamily="34" charset="0"/>
                <a:cs typeface="Arial" panose="020B0604020202020204" pitchFamily="34" charset="0"/>
              </a:rPr>
              <a:t>Table 1: </a:t>
            </a:r>
            <a:r>
              <a:rPr lang="en-US" sz="3500" dirty="0" smtClean="0">
                <a:latin typeface="Arial" panose="020B0604020202020204" pitchFamily="34" charset="0"/>
                <a:cs typeface="Arial" panose="020B0604020202020204" pitchFamily="34" charset="0"/>
              </a:rPr>
              <a:t>Subject Information</a:t>
            </a:r>
            <a:endParaRPr lang="en-US" sz="3500" b="1" dirty="0">
              <a:latin typeface="Arial" panose="020B0604020202020204" pitchFamily="34" charset="0"/>
              <a:cs typeface="Arial" panose="020B0604020202020204" pitchFamily="34" charset="0"/>
            </a:endParaRPr>
          </a:p>
        </p:txBody>
      </p:sp>
      <p:sp>
        <p:nvSpPr>
          <p:cNvPr id="19" name="TextBox 18"/>
          <p:cNvSpPr txBox="1"/>
          <p:nvPr/>
        </p:nvSpPr>
        <p:spPr>
          <a:xfrm>
            <a:off x="914399" y="42005515"/>
            <a:ext cx="23903421" cy="1323439"/>
          </a:xfrm>
          <a:prstGeom prst="rect">
            <a:avLst/>
          </a:prstGeom>
          <a:noFill/>
        </p:spPr>
        <p:txBody>
          <a:bodyPr wrap="square" rtlCol="0">
            <a:spAutoFit/>
          </a:bodyPr>
          <a:lstStyle/>
          <a:p>
            <a:r>
              <a:rPr lang="en-US" sz="4000" dirty="0">
                <a:solidFill>
                  <a:schemeClr val="bg1"/>
                </a:solidFill>
              </a:rPr>
              <a:t>This work was supported by the Center for Research in Human Movement Variability of University of Nebraska at Omaha, NIH (P20GM109090).</a:t>
            </a:r>
          </a:p>
        </p:txBody>
      </p:sp>
      <p:sp>
        <p:nvSpPr>
          <p:cNvPr id="20" name="TextBox 42"/>
          <p:cNvSpPr txBox="1">
            <a:spLocks noChangeArrowheads="1"/>
          </p:cNvSpPr>
          <p:nvPr/>
        </p:nvSpPr>
        <p:spPr bwMode="auto">
          <a:xfrm>
            <a:off x="16470085" y="38983948"/>
            <a:ext cx="14630400" cy="1015663"/>
          </a:xfrm>
          <a:prstGeom prst="rect">
            <a:avLst/>
          </a:prstGeom>
          <a:gradFill flip="none" rotWithShape="1">
            <a:gsLst>
              <a:gs pos="31000">
                <a:srgbClr val="404040"/>
              </a:gs>
              <a:gs pos="100000">
                <a:schemeClr val="tx1"/>
              </a:gs>
            </a:gsLst>
            <a:path path="circle">
              <a:fillToRect l="50000" t="50000" r="50000" b="50000"/>
            </a:path>
            <a:tileRect/>
          </a:gradFill>
          <a:ln>
            <a:noFill/>
          </a:ln>
          <a:extLst/>
        </p:spPr>
        <p:txBody>
          <a:bodyPr wrap="square" anchor="ctr">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pPr algn="ctr" eaLnBrk="1" hangingPunct="1"/>
            <a:r>
              <a:rPr lang="en-US" sz="6000" dirty="0">
                <a:solidFill>
                  <a:srgbClr val="FFFFFF"/>
                </a:solidFill>
                <a:cs typeface="Arial" charset="0"/>
              </a:rPr>
              <a:t>ACKNOWLEDGMENTS</a:t>
            </a:r>
          </a:p>
        </p:txBody>
      </p:sp>
      <p:graphicFrame>
        <p:nvGraphicFramePr>
          <p:cNvPr id="15" name="Table 14"/>
          <p:cNvGraphicFramePr>
            <a:graphicFrameLocks noGrp="1"/>
          </p:cNvGraphicFramePr>
          <p:nvPr>
            <p:extLst>
              <p:ext uri="{D42A27DB-BD31-4B8C-83A1-F6EECF244321}">
                <p14:modId xmlns:p14="http://schemas.microsoft.com/office/powerpoint/2010/main" val="2344325502"/>
              </p:ext>
            </p:extLst>
          </p:nvPr>
        </p:nvGraphicFramePr>
        <p:xfrm>
          <a:off x="9719081" y="23178426"/>
          <a:ext cx="5763636" cy="4167290"/>
        </p:xfrm>
        <a:graphic>
          <a:graphicData uri="http://schemas.openxmlformats.org/drawingml/2006/table">
            <a:tbl>
              <a:tblPr firstRow="1" bandRow="1">
                <a:tableStyleId>{073A0DAA-6AF3-43AB-8588-CEC1D06C72B9}</a:tableStyleId>
              </a:tblPr>
              <a:tblGrid>
                <a:gridCol w="2794985">
                  <a:extLst>
                    <a:ext uri="{9D8B030D-6E8A-4147-A177-3AD203B41FA5}">
                      <a16:colId xmlns:a16="http://schemas.microsoft.com/office/drawing/2014/main" val="1039773788"/>
                    </a:ext>
                  </a:extLst>
                </a:gridCol>
                <a:gridCol w="2968651">
                  <a:extLst>
                    <a:ext uri="{9D8B030D-6E8A-4147-A177-3AD203B41FA5}">
                      <a16:colId xmlns:a16="http://schemas.microsoft.com/office/drawing/2014/main" val="2698212447"/>
                    </a:ext>
                  </a:extLst>
                </a:gridCol>
              </a:tblGrid>
              <a:tr h="833458">
                <a:tc>
                  <a:txBody>
                    <a:bodyPr/>
                    <a:lstStyle/>
                    <a:p>
                      <a:endParaRPr lang="en-US" sz="3500" dirty="0"/>
                    </a:p>
                  </a:txBody>
                  <a:tcPr/>
                </a:tc>
                <a:tc>
                  <a:txBody>
                    <a:bodyPr/>
                    <a:lstStyle/>
                    <a:p>
                      <a:r>
                        <a:rPr lang="en-US" sz="3500" dirty="0" smtClean="0"/>
                        <a:t>Mean (SD)</a:t>
                      </a:r>
                      <a:endParaRPr lang="en-US" sz="3500" dirty="0"/>
                    </a:p>
                  </a:txBody>
                  <a:tcPr/>
                </a:tc>
                <a:extLst>
                  <a:ext uri="{0D108BD9-81ED-4DB2-BD59-A6C34878D82A}">
                    <a16:rowId xmlns:a16="http://schemas.microsoft.com/office/drawing/2014/main" val="1881499048"/>
                  </a:ext>
                </a:extLst>
              </a:tr>
              <a:tr h="833458">
                <a:tc>
                  <a:txBody>
                    <a:bodyPr/>
                    <a:lstStyle/>
                    <a:p>
                      <a:r>
                        <a:rPr lang="en-US" sz="3500" dirty="0" smtClean="0"/>
                        <a:t>Age</a:t>
                      </a:r>
                      <a:endParaRPr lang="en-US" sz="3500" dirty="0"/>
                    </a:p>
                  </a:txBody>
                  <a:tcPr/>
                </a:tc>
                <a:tc>
                  <a:txBody>
                    <a:bodyPr/>
                    <a:lstStyle/>
                    <a:p>
                      <a:r>
                        <a:rPr lang="en-US" sz="3500" dirty="0" smtClean="0"/>
                        <a:t>65.1 (10.1)</a:t>
                      </a:r>
                    </a:p>
                  </a:txBody>
                  <a:tcPr/>
                </a:tc>
                <a:extLst>
                  <a:ext uri="{0D108BD9-81ED-4DB2-BD59-A6C34878D82A}">
                    <a16:rowId xmlns:a16="http://schemas.microsoft.com/office/drawing/2014/main" val="2589342615"/>
                  </a:ext>
                </a:extLst>
              </a:tr>
              <a:tr h="833458">
                <a:tc>
                  <a:txBody>
                    <a:bodyPr/>
                    <a:lstStyle/>
                    <a:p>
                      <a:r>
                        <a:rPr lang="en-US" sz="3500" dirty="0" smtClean="0"/>
                        <a:t>Mass (kg)</a:t>
                      </a:r>
                      <a:endParaRPr lang="en-US" sz="3500" dirty="0"/>
                    </a:p>
                  </a:txBody>
                  <a:tcPr/>
                </a:tc>
                <a:tc>
                  <a:txBody>
                    <a:bodyPr/>
                    <a:lstStyle/>
                    <a:p>
                      <a:r>
                        <a:rPr lang="en-US" sz="3500" dirty="0" smtClean="0"/>
                        <a:t>74.8 (17.7)</a:t>
                      </a:r>
                      <a:endParaRPr lang="en-US" sz="3500" dirty="0"/>
                    </a:p>
                  </a:txBody>
                  <a:tcPr/>
                </a:tc>
                <a:extLst>
                  <a:ext uri="{0D108BD9-81ED-4DB2-BD59-A6C34878D82A}">
                    <a16:rowId xmlns:a16="http://schemas.microsoft.com/office/drawing/2014/main" val="3867677785"/>
                  </a:ext>
                </a:extLst>
              </a:tr>
              <a:tr h="833458">
                <a:tc>
                  <a:txBody>
                    <a:bodyPr/>
                    <a:lstStyle/>
                    <a:p>
                      <a:r>
                        <a:rPr lang="en-US" sz="3500" dirty="0" smtClean="0"/>
                        <a:t>Height (m)</a:t>
                      </a:r>
                      <a:endParaRPr lang="en-US" sz="3500" dirty="0"/>
                    </a:p>
                  </a:txBody>
                  <a:tcPr/>
                </a:tc>
                <a:tc>
                  <a:txBody>
                    <a:bodyPr/>
                    <a:lstStyle/>
                    <a:p>
                      <a:r>
                        <a:rPr lang="en-US" sz="3500" dirty="0" smtClean="0"/>
                        <a:t>1.6 (.1)</a:t>
                      </a:r>
                      <a:endParaRPr lang="en-US" sz="3500" dirty="0"/>
                    </a:p>
                  </a:txBody>
                  <a:tcPr/>
                </a:tc>
                <a:extLst>
                  <a:ext uri="{0D108BD9-81ED-4DB2-BD59-A6C34878D82A}">
                    <a16:rowId xmlns:a16="http://schemas.microsoft.com/office/drawing/2014/main" val="3699344726"/>
                  </a:ext>
                </a:extLst>
              </a:tr>
              <a:tr h="833458">
                <a:tc>
                  <a:txBody>
                    <a:bodyPr/>
                    <a:lstStyle/>
                    <a:p>
                      <a:r>
                        <a:rPr lang="en-US" sz="3500" dirty="0" smtClean="0"/>
                        <a:t>BMI</a:t>
                      </a:r>
                      <a:endParaRPr lang="en-US" sz="3500" dirty="0"/>
                    </a:p>
                  </a:txBody>
                  <a:tcPr/>
                </a:tc>
                <a:tc>
                  <a:txBody>
                    <a:bodyPr/>
                    <a:lstStyle/>
                    <a:p>
                      <a:r>
                        <a:rPr lang="en-US" sz="3500" dirty="0" smtClean="0"/>
                        <a:t>27.7 (6.3)</a:t>
                      </a:r>
                      <a:endParaRPr lang="en-US" sz="3500" dirty="0"/>
                    </a:p>
                  </a:txBody>
                  <a:tcPr/>
                </a:tc>
                <a:extLst>
                  <a:ext uri="{0D108BD9-81ED-4DB2-BD59-A6C34878D82A}">
                    <a16:rowId xmlns:a16="http://schemas.microsoft.com/office/drawing/2014/main" val="4164649656"/>
                  </a:ext>
                </a:extLst>
              </a:tr>
            </a:tbl>
          </a:graphicData>
        </a:graphic>
      </p:graphicFrame>
      <p:sp>
        <p:nvSpPr>
          <p:cNvPr id="12" name="Rectangle 11"/>
          <p:cNvSpPr/>
          <p:nvPr/>
        </p:nvSpPr>
        <p:spPr>
          <a:xfrm>
            <a:off x="22181320" y="40206456"/>
            <a:ext cx="4528804" cy="630942"/>
          </a:xfrm>
          <a:prstGeom prst="rect">
            <a:avLst/>
          </a:prstGeom>
        </p:spPr>
        <p:txBody>
          <a:bodyPr wrap="none">
            <a:spAutoFit/>
          </a:bodyPr>
          <a:lstStyle/>
          <a:p>
            <a:r>
              <a:rPr lang="en-US" sz="3500" dirty="0" smtClean="0">
                <a:latin typeface="Arial" panose="020B0604020202020204" pitchFamily="34" charset="0"/>
                <a:cs typeface="Arial" panose="020B0604020202020204" pitchFamily="34" charset="0"/>
              </a:rPr>
              <a:t> NIH (P20GM109090)</a:t>
            </a:r>
            <a:endParaRPr lang="en-US" sz="3500" dirty="0">
              <a:latin typeface="Arial" panose="020B0604020202020204" pitchFamily="34" charset="0"/>
              <a:cs typeface="Arial" panose="020B0604020202020204" pitchFamily="34" charset="0"/>
            </a:endParaRPr>
          </a:p>
        </p:txBody>
      </p:sp>
      <p:pic>
        <p:nvPicPr>
          <p:cNvPr id="22" name="Picture 21"/>
          <p:cNvPicPr>
            <a:picLocks noChangeAspect="1"/>
          </p:cNvPicPr>
          <p:nvPr/>
        </p:nvPicPr>
        <p:blipFill>
          <a:blip r:embed="rId2"/>
          <a:stretch>
            <a:fillRect/>
          </a:stretch>
        </p:blipFill>
        <p:spPr>
          <a:xfrm>
            <a:off x="16470085" y="9169847"/>
            <a:ext cx="14630400" cy="7829978"/>
          </a:xfrm>
          <a:prstGeom prst="rect">
            <a:avLst/>
          </a:prstGeom>
        </p:spPr>
      </p:pic>
      <p:pic>
        <p:nvPicPr>
          <p:cNvPr id="6" name="Picture 5"/>
          <p:cNvPicPr>
            <a:picLocks noChangeAspect="1"/>
          </p:cNvPicPr>
          <p:nvPr/>
        </p:nvPicPr>
        <p:blipFill>
          <a:blip r:embed="rId3"/>
          <a:stretch>
            <a:fillRect/>
          </a:stretch>
        </p:blipFill>
        <p:spPr>
          <a:xfrm>
            <a:off x="16470085" y="23861790"/>
            <a:ext cx="14702246" cy="5750807"/>
          </a:xfrm>
          <a:prstGeom prst="rect">
            <a:avLst/>
          </a:prstGeom>
        </p:spPr>
      </p:pic>
    </p:spTree>
    <p:extLst>
      <p:ext uri="{BB962C8B-B14F-4D97-AF65-F5344CB8AC3E}">
        <p14:creationId xmlns:p14="http://schemas.microsoft.com/office/powerpoint/2010/main" val="5299134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3974</TotalTime>
  <Words>852</Words>
  <Application>Microsoft Office PowerPoint</Application>
  <PresentationFormat>Custom</PresentationFormat>
  <Paragraphs>64</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ＭＳ Ｐゴシック</vt:lpstr>
      <vt:lpstr>Arial</vt:lpstr>
      <vt:lpstr>Arial Bold</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McCamley</dc:creator>
  <cp:lastModifiedBy>Tyler Hamer</cp:lastModifiedBy>
  <cp:revision>141</cp:revision>
  <dcterms:created xsi:type="dcterms:W3CDTF">2016-02-17T22:51:40Z</dcterms:created>
  <dcterms:modified xsi:type="dcterms:W3CDTF">2018-02-22T18:09:33Z</dcterms:modified>
</cp:coreProperties>
</file>