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918400" cy="438912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lyn Nimtz" initials="KN" lastIdx="8" clrIdx="0">
    <p:extLst/>
  </p:cmAuthor>
  <p:cmAuthor id="2" name="Katlyn Nimtz" initials="KN [2]" lastIdx="5"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22F"/>
    <a:srgbClr val="0000FF"/>
    <a:srgbClr val="5D9E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6" autoAdjust="0"/>
    <p:restoredTop sz="96387" autoAdjust="0"/>
  </p:normalViewPr>
  <p:slideViewPr>
    <p:cSldViewPr snapToGrid="0">
      <p:cViewPr>
        <p:scale>
          <a:sx n="50" d="100"/>
          <a:sy n="50" d="100"/>
        </p:scale>
        <p:origin x="-1212" y="-903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4"/>
            <a:ext cx="32918400" cy="2407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prstClr val="white"/>
                </a:solidFill>
              </a:rPr>
              <a:t>  </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90790" y="594684"/>
            <a:ext cx="25136820" cy="1371665"/>
          </a:xfrm>
          <a:prstGeom prst="rect">
            <a:avLst/>
          </a:prstGeom>
        </p:spPr>
      </p:pic>
      <p:sp>
        <p:nvSpPr>
          <p:cNvPr id="9" name="Rectangle 8"/>
          <p:cNvSpPr/>
          <p:nvPr userDrawn="1"/>
        </p:nvSpPr>
        <p:spPr>
          <a:xfrm>
            <a:off x="0" y="41425022"/>
            <a:ext cx="32918400" cy="246617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prstClr val="white"/>
                </a:solidFill>
              </a:rPr>
              <a:t>  </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692860" y="40233600"/>
            <a:ext cx="4686300" cy="4686300"/>
          </a:xfrm>
          <a:prstGeom prst="rect">
            <a:avLst/>
          </a:prstGeom>
        </p:spPr>
      </p:pic>
    </p:spTree>
    <p:extLst>
      <p:ext uri="{BB962C8B-B14F-4D97-AF65-F5344CB8AC3E}">
        <p14:creationId xmlns:p14="http://schemas.microsoft.com/office/powerpoint/2010/main" val="53732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84839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184298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92009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380440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67121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720100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88478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643573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1487307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dirty="0"/>
              <a:t>Click icon to add picture</a:t>
            </a:r>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D181FDA2-CA5E-4BE6-A888-D8D7303F1C34}" type="datetimeFigureOut">
              <a:rPr lang="en-US" smtClean="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25712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D181FDA2-CA5E-4BE6-A888-D8D7303F1C34}" type="datetimeFigureOut">
              <a:rPr lang="en-US" smtClean="0"/>
              <a:t>2/23/2018</a:t>
            </a:fld>
            <a:endParaRPr lang="en-US" dirty="0"/>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8FD200FC-5143-44D9-B898-D2AF269B103F}" type="slidenum">
              <a:rPr lang="en-US" smtClean="0"/>
              <a:t>‹#›</a:t>
            </a:fld>
            <a:endParaRPr lang="en-US" dirty="0"/>
          </a:p>
        </p:txBody>
      </p:sp>
    </p:spTree>
    <p:extLst>
      <p:ext uri="{BB962C8B-B14F-4D97-AF65-F5344CB8AC3E}">
        <p14:creationId xmlns:p14="http://schemas.microsoft.com/office/powerpoint/2010/main" val="3866488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hyperlink" Target="https://www.xsens.com/products/mvn-biomech" TargetMode="External"/><Relationship Id="rId7" Type="http://schemas.openxmlformats.org/officeDocument/2006/relationships/image" Target="../media/image8.jp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7.png"/><Relationship Id="rId11" Type="http://schemas.openxmlformats.org/officeDocument/2006/relationships/image" Target="../media/image4.emf"/><Relationship Id="rId5" Type="http://schemas.openxmlformats.org/officeDocument/2006/relationships/image" Target="../media/image6.png"/><Relationship Id="rId10" Type="http://schemas.openxmlformats.org/officeDocument/2006/relationships/oleObject" Target="../embeddings/oleObject2.bin"/><Relationship Id="rId4" Type="http://schemas.openxmlformats.org/officeDocument/2006/relationships/image" Target="../media/image5.jpg"/><Relationship Id="rId9"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2317" y="8247048"/>
            <a:ext cx="14630400" cy="11403122"/>
          </a:xfrm>
          <a:prstGeom prst="rect">
            <a:avLst/>
          </a:prstGeom>
          <a:noFill/>
        </p:spPr>
        <p:txBody>
          <a:bodyPr wrap="square" rtlCol="0">
            <a:spAutoFit/>
          </a:bodyPr>
          <a:lstStyle/>
          <a:p>
            <a:pPr algn="just"/>
            <a:r>
              <a:rPr lang="en-US" sz="3500" dirty="0">
                <a:latin typeface="Arial" panose="020B0604020202020204" pitchFamily="34" charset="0"/>
                <a:cs typeface="Arial" panose="020B0604020202020204" pitchFamily="34" charset="0"/>
              </a:rPr>
              <a:t>Osteoarthritis (OA) is a leading cause of disability in the U.S. and total knee arthroplasty (TKA) is </a:t>
            </a:r>
            <a:r>
              <a:rPr lang="en-US" sz="3500" dirty="0" smtClean="0">
                <a:latin typeface="Arial" panose="020B0604020202020204" pitchFamily="34" charset="0"/>
                <a:cs typeface="Arial" panose="020B0604020202020204" pitchFamily="34" charset="0"/>
              </a:rPr>
              <a:t>the hallmark for treatment of osteoarthritis (OA). [1] More than 700,000 </a:t>
            </a:r>
            <a:r>
              <a:rPr lang="en-US" sz="3500" dirty="0">
                <a:latin typeface="Arial" panose="020B0604020202020204" pitchFamily="34" charset="0"/>
                <a:cs typeface="Arial" panose="020B0604020202020204" pitchFamily="34" charset="0"/>
              </a:rPr>
              <a:t>TKAs are performed annually and </a:t>
            </a:r>
            <a:r>
              <a:rPr lang="en-US" sz="3500" dirty="0" smtClean="0">
                <a:latin typeface="Arial" panose="020B0604020202020204" pitchFamily="34" charset="0"/>
                <a:cs typeface="Arial" panose="020B0604020202020204" pitchFamily="34" charset="0"/>
              </a:rPr>
              <a:t>while pain is improved in general, the functional performance </a:t>
            </a:r>
            <a:r>
              <a:rPr lang="en-US" sz="3500" dirty="0">
                <a:latin typeface="Arial" panose="020B0604020202020204" pitchFamily="34" charset="0"/>
                <a:cs typeface="Arial" panose="020B0604020202020204" pitchFamily="34" charset="0"/>
              </a:rPr>
              <a:t>and activity levels </a:t>
            </a:r>
            <a:r>
              <a:rPr lang="en-US" sz="3500" dirty="0" smtClean="0">
                <a:latin typeface="Arial" panose="020B0604020202020204" pitchFamily="34" charset="0"/>
                <a:cs typeface="Arial" panose="020B0604020202020204" pitchFamily="34" charset="0"/>
              </a:rPr>
              <a:t> </a:t>
            </a:r>
            <a:r>
              <a:rPr lang="en-US" sz="3500" dirty="0">
                <a:latin typeface="Arial" panose="020B0604020202020204" pitchFamily="34" charset="0"/>
                <a:cs typeface="Arial" panose="020B0604020202020204" pitchFamily="34" charset="0"/>
              </a:rPr>
              <a:t>often do not return to those of healthy individuals</a:t>
            </a:r>
            <a:r>
              <a:rPr lang="en-US" sz="3500" dirty="0" smtClean="0">
                <a:latin typeface="Arial" panose="020B0604020202020204" pitchFamily="34" charset="0"/>
                <a:cs typeface="Arial" panose="020B0604020202020204" pitchFamily="34" charset="0"/>
              </a:rPr>
              <a:t>. [2] </a:t>
            </a:r>
            <a:r>
              <a:rPr lang="en-US" sz="3500" dirty="0" smtClean="0">
                <a:latin typeface="Arial" panose="020B0604020202020204" pitchFamily="34" charset="0"/>
                <a:cs typeface="Arial" panose="020B0604020202020204" pitchFamily="34" charset="0"/>
              </a:rPr>
              <a:t>Additionally, almost 50% of TKA patients will need another TKA procedure. [4]</a:t>
            </a:r>
            <a:endParaRPr lang="en-US" sz="3500" dirty="0" smtClean="0">
              <a:latin typeface="Arial" panose="020B0604020202020204" pitchFamily="34" charset="0"/>
              <a:cs typeface="Arial" panose="020B0604020202020204" pitchFamily="34" charset="0"/>
            </a:endParaRPr>
          </a:p>
          <a:p>
            <a:pPr algn="just"/>
            <a:endParaRPr lang="en-US" sz="3500" dirty="0">
              <a:latin typeface="Arial" panose="020B0604020202020204" pitchFamily="34" charset="0"/>
              <a:cs typeface="Arial" panose="020B0604020202020204" pitchFamily="34" charset="0"/>
            </a:endParaRPr>
          </a:p>
          <a:p>
            <a:pPr algn="just"/>
            <a:r>
              <a:rPr lang="en-US" sz="3500" dirty="0" smtClean="0">
                <a:latin typeface="Arial" panose="020B0604020202020204" pitchFamily="34" charset="0"/>
                <a:cs typeface="Arial" panose="020B0604020202020204" pitchFamily="34" charset="0"/>
              </a:rPr>
              <a:t>While joint angles, loading patterns, and coordination have been collected in laboratory settings, this data needs to be collected in real-world environments to be an accurate comparison to real-world performance. Furthermore, to provide an accurate comparison to post-TKA patients, health individuals were collected to be used as the standard in functional performance and activity.</a:t>
            </a:r>
          </a:p>
          <a:p>
            <a:pPr algn="just"/>
            <a:endParaRPr lang="en-US" sz="3500" dirty="0">
              <a:latin typeface="Arial" panose="020B0604020202020204" pitchFamily="34" charset="0"/>
              <a:cs typeface="Arial" panose="020B0604020202020204" pitchFamily="34" charset="0"/>
            </a:endParaRPr>
          </a:p>
          <a:p>
            <a:pPr algn="just"/>
            <a:r>
              <a:rPr lang="en-US" sz="3500" dirty="0">
                <a:latin typeface="Arial" panose="020B0604020202020204" pitchFamily="34" charset="0"/>
                <a:cs typeface="Arial" panose="020B0604020202020204" pitchFamily="34" charset="0"/>
              </a:rPr>
              <a:t>The purpose of this </a:t>
            </a:r>
            <a:r>
              <a:rPr lang="en-US" sz="3500" dirty="0" smtClean="0">
                <a:latin typeface="Arial" panose="020B0604020202020204" pitchFamily="34" charset="0"/>
                <a:cs typeface="Arial" panose="020B0604020202020204" pitchFamily="34" charset="0"/>
              </a:rPr>
              <a:t>study is to compare the real-world performance to movement and joint angles in healthy individuals. We hypothesize that the variability in real-world environments will better represent healthy gait patterns, and the differences in movement variability will be seen when walking on different surfaces. The smallest walking variability being on the indoor track, while the largest walking variability being on the unpaved surface. </a:t>
            </a:r>
            <a:endParaRPr lang="en-US" sz="3500" dirty="0">
              <a:latin typeface="Arial" panose="020B0604020202020204" pitchFamily="34" charset="0"/>
              <a:cs typeface="Arial" panose="020B0604020202020204" pitchFamily="34" charset="0"/>
            </a:endParaRPr>
          </a:p>
        </p:txBody>
      </p:sp>
      <p:sp>
        <p:nvSpPr>
          <p:cNvPr id="2" name="TextBox 1"/>
          <p:cNvSpPr txBox="1"/>
          <p:nvPr/>
        </p:nvSpPr>
        <p:spPr>
          <a:xfrm>
            <a:off x="852317" y="20889875"/>
            <a:ext cx="14630400" cy="14634776"/>
          </a:xfrm>
          <a:prstGeom prst="rect">
            <a:avLst/>
          </a:prstGeom>
          <a:noFill/>
        </p:spPr>
        <p:txBody>
          <a:bodyPr wrap="square" rtlCol="0">
            <a:spAutoFit/>
          </a:bodyPr>
          <a:lstStyle/>
          <a:p>
            <a:pPr algn="just" fontAlgn="base"/>
            <a:r>
              <a:rPr lang="en-US" sz="3500" dirty="0" smtClean="0">
                <a:solidFill>
                  <a:srgbClr val="000000"/>
                </a:solidFill>
                <a:latin typeface="Arial" panose="020B0604020202020204" pitchFamily="34" charset="0"/>
              </a:rPr>
              <a:t>Six </a:t>
            </a:r>
            <a:r>
              <a:rPr lang="en-US" sz="3500" dirty="0">
                <a:solidFill>
                  <a:srgbClr val="000000"/>
                </a:solidFill>
                <a:latin typeface="Arial" panose="020B0604020202020204" pitchFamily="34" charset="0"/>
              </a:rPr>
              <a:t>participants </a:t>
            </a:r>
            <a:r>
              <a:rPr lang="en-US" sz="3500" dirty="0" smtClean="0">
                <a:solidFill>
                  <a:srgbClr val="000000"/>
                </a:solidFill>
                <a:latin typeface="Arial" panose="020B0604020202020204" pitchFamily="34" charset="0"/>
              </a:rPr>
              <a:t>(22±2 years, 2M, 4F) </a:t>
            </a:r>
            <a:r>
              <a:rPr lang="en-US" sz="3500" dirty="0">
                <a:solidFill>
                  <a:srgbClr val="000000"/>
                </a:solidFill>
                <a:latin typeface="Arial" panose="020B0604020202020204" pitchFamily="34" charset="0"/>
              </a:rPr>
              <a:t>were recruited for this </a:t>
            </a:r>
            <a:r>
              <a:rPr lang="en-US" sz="3500" dirty="0" smtClean="0">
                <a:solidFill>
                  <a:srgbClr val="000000"/>
                </a:solidFill>
                <a:latin typeface="Arial" panose="020B0604020202020204" pitchFamily="34" charset="0"/>
              </a:rPr>
              <a:t>study.</a:t>
            </a:r>
            <a:endParaRPr lang="en-US" sz="3500" dirty="0">
              <a:solidFill>
                <a:srgbClr val="000000"/>
              </a:solidFill>
              <a:latin typeface="Arial" panose="020B0604020202020204" pitchFamily="34" charset="0"/>
            </a:endParaRPr>
          </a:p>
          <a:p>
            <a:pPr algn="just" fontAlgn="base"/>
            <a:r>
              <a:rPr lang="en-US" sz="3500" dirty="0">
                <a:solidFill>
                  <a:srgbClr val="000000"/>
                </a:solidFill>
                <a:latin typeface="Arial" panose="020B0604020202020204" pitchFamily="34" charset="0"/>
              </a:rPr>
              <a:t>​</a:t>
            </a:r>
          </a:p>
          <a:p>
            <a:pPr algn="just" fontAlgn="base"/>
            <a:endParaRPr lang="en-US" sz="3500" b="1" dirty="0" smtClean="0">
              <a:solidFill>
                <a:srgbClr val="000000"/>
              </a:solidFill>
              <a:latin typeface="Arial" panose="020B0604020202020204" pitchFamily="34" charset="0"/>
            </a:endParaRPr>
          </a:p>
          <a:p>
            <a:pPr algn="just" fontAlgn="base"/>
            <a:endParaRPr lang="en-US" sz="3500" b="1" dirty="0">
              <a:solidFill>
                <a:srgbClr val="000000"/>
              </a:solidFill>
              <a:latin typeface="Arial" panose="020B0604020202020204" pitchFamily="34" charset="0"/>
            </a:endParaRPr>
          </a:p>
          <a:p>
            <a:pPr algn="just" fontAlgn="base"/>
            <a:endParaRPr lang="en-US" sz="3500" b="1" dirty="0" smtClean="0">
              <a:solidFill>
                <a:srgbClr val="000000"/>
              </a:solidFill>
              <a:latin typeface="Arial" panose="020B0604020202020204" pitchFamily="34" charset="0"/>
            </a:endParaRPr>
          </a:p>
          <a:p>
            <a:pPr algn="just" fontAlgn="base"/>
            <a:endParaRPr lang="en-US" sz="3500" b="1" dirty="0">
              <a:solidFill>
                <a:srgbClr val="000000"/>
              </a:solidFill>
              <a:latin typeface="Arial" panose="020B0604020202020204" pitchFamily="34" charset="0"/>
            </a:endParaRPr>
          </a:p>
          <a:p>
            <a:pPr algn="just" fontAlgn="base"/>
            <a:endParaRPr lang="en-US" sz="3500" b="1" dirty="0" smtClean="0">
              <a:solidFill>
                <a:srgbClr val="000000"/>
              </a:solidFill>
              <a:latin typeface="Arial" panose="020B0604020202020204" pitchFamily="34" charset="0"/>
            </a:endParaRPr>
          </a:p>
          <a:p>
            <a:pPr algn="just" fontAlgn="base"/>
            <a:endParaRPr lang="en-US" sz="3500" b="1" dirty="0">
              <a:solidFill>
                <a:srgbClr val="000000"/>
              </a:solidFill>
              <a:latin typeface="Arial" panose="020B0604020202020204" pitchFamily="34" charset="0"/>
            </a:endParaRPr>
          </a:p>
          <a:p>
            <a:pPr algn="just" fontAlgn="base"/>
            <a:endParaRPr lang="en-US" sz="3500" b="1" dirty="0" smtClean="0">
              <a:solidFill>
                <a:srgbClr val="000000"/>
              </a:solidFill>
              <a:latin typeface="Arial" panose="020B0604020202020204" pitchFamily="34" charset="0"/>
            </a:endParaRPr>
          </a:p>
          <a:p>
            <a:pPr algn="just" fontAlgn="base"/>
            <a:endParaRPr lang="en-US" sz="3500" b="1" dirty="0">
              <a:solidFill>
                <a:srgbClr val="000000"/>
              </a:solidFill>
              <a:latin typeface="Arial" panose="020B0604020202020204" pitchFamily="34" charset="0"/>
            </a:endParaRPr>
          </a:p>
          <a:p>
            <a:pPr algn="just" fontAlgn="base"/>
            <a:endParaRPr lang="en-US" sz="3500" b="1" dirty="0" smtClean="0">
              <a:solidFill>
                <a:srgbClr val="000000"/>
              </a:solidFill>
              <a:latin typeface="Arial" panose="020B0604020202020204" pitchFamily="34" charset="0"/>
            </a:endParaRPr>
          </a:p>
          <a:p>
            <a:pPr algn="just" fontAlgn="base"/>
            <a:endParaRPr lang="en-US" sz="3500" b="1" dirty="0">
              <a:solidFill>
                <a:srgbClr val="000000"/>
              </a:solidFill>
              <a:latin typeface="Arial" panose="020B0604020202020204" pitchFamily="34" charset="0"/>
            </a:endParaRPr>
          </a:p>
          <a:p>
            <a:pPr algn="just" fontAlgn="base"/>
            <a:endParaRPr lang="en-US" sz="3500" b="1" dirty="0" smtClean="0">
              <a:solidFill>
                <a:srgbClr val="000000"/>
              </a:solidFill>
              <a:latin typeface="Arial" panose="020B0604020202020204" pitchFamily="34" charset="0"/>
            </a:endParaRPr>
          </a:p>
          <a:p>
            <a:pPr algn="just" fontAlgn="base"/>
            <a:endParaRPr lang="en-US" sz="3500" b="1" dirty="0" smtClean="0">
              <a:solidFill>
                <a:srgbClr val="000000"/>
              </a:solidFill>
              <a:latin typeface="Arial" panose="020B0604020202020204" pitchFamily="34" charset="0"/>
            </a:endParaRPr>
          </a:p>
          <a:p>
            <a:pPr algn="just" fontAlgn="base"/>
            <a:endParaRPr lang="en-US" sz="3500" b="1" dirty="0" smtClean="0">
              <a:solidFill>
                <a:srgbClr val="000000"/>
              </a:solidFill>
              <a:latin typeface="Arial" panose="020B0604020202020204" pitchFamily="34" charset="0"/>
            </a:endParaRPr>
          </a:p>
          <a:p>
            <a:pPr algn="just" fontAlgn="base"/>
            <a:r>
              <a:rPr lang="en-US" sz="3500" b="1" dirty="0" smtClean="0">
                <a:solidFill>
                  <a:srgbClr val="000000"/>
                </a:solidFill>
                <a:latin typeface="Arial" panose="020B0604020202020204" pitchFamily="34" charset="0"/>
              </a:rPr>
              <a:t>Data </a:t>
            </a:r>
            <a:r>
              <a:rPr lang="en-US" sz="3500" b="1" dirty="0">
                <a:solidFill>
                  <a:srgbClr val="000000"/>
                </a:solidFill>
                <a:latin typeface="Arial" panose="020B0604020202020204" pitchFamily="34" charset="0"/>
              </a:rPr>
              <a:t>Collection</a:t>
            </a:r>
            <a:r>
              <a:rPr lang="en-US" sz="3500" dirty="0">
                <a:solidFill>
                  <a:srgbClr val="000000"/>
                </a:solidFill>
                <a:latin typeface="Arial" panose="020B0604020202020204" pitchFamily="34" charset="0"/>
              </a:rPr>
              <a:t>​</a:t>
            </a:r>
          </a:p>
          <a:p>
            <a:pPr algn="just" fontAlgn="base"/>
            <a:r>
              <a:rPr lang="en-US" sz="3500" dirty="0" smtClean="0">
                <a:solidFill>
                  <a:srgbClr val="000000"/>
                </a:solidFill>
                <a:latin typeface="Arial" panose="020B0604020202020204" pitchFamily="34" charset="0"/>
              </a:rPr>
              <a:t>Session </a:t>
            </a:r>
            <a:r>
              <a:rPr lang="en-US" sz="3500" dirty="0">
                <a:solidFill>
                  <a:srgbClr val="000000"/>
                </a:solidFill>
                <a:latin typeface="Arial" panose="020B0604020202020204" pitchFamily="34" charset="0"/>
              </a:rPr>
              <a:t>1</a:t>
            </a:r>
            <a:r>
              <a:rPr lang="en-US" sz="3500" dirty="0" smtClean="0">
                <a:solidFill>
                  <a:srgbClr val="000000"/>
                </a:solidFill>
                <a:latin typeface="Arial" panose="020B0604020202020204" pitchFamily="34" charset="0"/>
              </a:rPr>
              <a:t>: </a:t>
            </a:r>
            <a:r>
              <a:rPr lang="en-US" sz="3500" dirty="0">
                <a:solidFill>
                  <a:srgbClr val="000000"/>
                </a:solidFill>
                <a:latin typeface="Arial" panose="020B0604020202020204" pitchFamily="34" charset="0"/>
              </a:rPr>
              <a:t>Dynamic </a:t>
            </a:r>
            <a:r>
              <a:rPr lang="en-US" sz="3500" dirty="0" smtClean="0">
                <a:solidFill>
                  <a:srgbClr val="000000"/>
                </a:solidFill>
                <a:latin typeface="Arial" panose="020B0604020202020204" pitchFamily="34" charset="0"/>
              </a:rPr>
              <a:t>6 </a:t>
            </a:r>
            <a:r>
              <a:rPr lang="en-US" sz="3500" dirty="0">
                <a:solidFill>
                  <a:srgbClr val="000000"/>
                </a:solidFill>
                <a:latin typeface="Arial" panose="020B0604020202020204" pitchFamily="34" charset="0"/>
              </a:rPr>
              <a:t>minute walking </a:t>
            </a:r>
            <a:r>
              <a:rPr lang="en-US" sz="3500" dirty="0" smtClean="0">
                <a:solidFill>
                  <a:srgbClr val="000000"/>
                </a:solidFill>
                <a:latin typeface="Arial" panose="020B0604020202020204" pitchFamily="34" charset="0"/>
              </a:rPr>
              <a:t>trial on an indoor track </a:t>
            </a:r>
            <a:r>
              <a:rPr lang="en-US" sz="3500" dirty="0">
                <a:solidFill>
                  <a:srgbClr val="000000"/>
                </a:solidFill>
                <a:latin typeface="Arial" panose="020B0604020202020204" pitchFamily="34" charset="0"/>
              </a:rPr>
              <a:t>at self-selected speed​</a:t>
            </a:r>
            <a:r>
              <a:rPr lang="en-US" sz="3500" dirty="0" smtClean="0">
                <a:solidFill>
                  <a:srgbClr val="000000"/>
                </a:solidFill>
                <a:latin typeface="Arial" panose="020B0604020202020204" pitchFamily="34" charset="0"/>
              </a:rPr>
              <a:t>. Then a dynamic 6 minute (3 minutes on paved and unpaved terrain) at self-selected speed. </a:t>
            </a:r>
            <a:endParaRPr lang="en-US" sz="3500" dirty="0">
              <a:solidFill>
                <a:srgbClr val="000000"/>
              </a:solidFill>
              <a:latin typeface="Arial" panose="020B0604020202020204" pitchFamily="34" charset="0"/>
            </a:endParaRPr>
          </a:p>
          <a:p>
            <a:pPr marL="571500" indent="-571500" algn="just" fontAlgn="base">
              <a:buFont typeface="Arial" panose="020B0604020202020204" pitchFamily="34" charset="0"/>
              <a:buChar char="•"/>
            </a:pPr>
            <a:r>
              <a:rPr lang="en-US" sz="3500" dirty="0">
                <a:solidFill>
                  <a:srgbClr val="000000"/>
                </a:solidFill>
                <a:latin typeface="Arial" panose="020B0604020202020204" pitchFamily="34" charset="0"/>
              </a:rPr>
              <a:t>Accelerometers (Noraxon U.S.A., Inc., AZ) were mounted bilaterally above the lateral malleoli using Velcrostraps​</a:t>
            </a:r>
            <a:r>
              <a:rPr lang="en-US" sz="3500" dirty="0" smtClean="0">
                <a:solidFill>
                  <a:srgbClr val="000000"/>
                </a:solidFill>
                <a:latin typeface="Arial" panose="020B0604020202020204" pitchFamily="34" charset="0"/>
              </a:rPr>
              <a:t>. </a:t>
            </a:r>
          </a:p>
          <a:p>
            <a:pPr marL="571500" indent="-571500" algn="just" fontAlgn="base">
              <a:buFont typeface="Arial" panose="020B0604020202020204" pitchFamily="34" charset="0"/>
              <a:buChar char="•"/>
            </a:pPr>
            <a:r>
              <a:rPr lang="en-US" sz="3500" dirty="0" smtClean="0">
                <a:solidFill>
                  <a:srgbClr val="000000"/>
                </a:solidFill>
                <a:latin typeface="Arial" panose="020B0604020202020204" pitchFamily="34" charset="0"/>
              </a:rPr>
              <a:t>Accelerometers measured joint angle, as well as several other factors. </a:t>
            </a:r>
            <a:endParaRPr lang="en-US" sz="3500" dirty="0">
              <a:solidFill>
                <a:srgbClr val="000000"/>
              </a:solidFill>
              <a:latin typeface="Arial" panose="020B0604020202020204" pitchFamily="34" charset="0"/>
            </a:endParaRPr>
          </a:p>
          <a:p>
            <a:pPr algn="just" fontAlgn="base"/>
            <a:r>
              <a:rPr lang="en-US" sz="3500" b="1" dirty="0" smtClean="0">
                <a:solidFill>
                  <a:srgbClr val="000000"/>
                </a:solidFill>
                <a:latin typeface="Arial" panose="020B0604020202020204" pitchFamily="34" charset="0"/>
              </a:rPr>
              <a:t>Data </a:t>
            </a:r>
            <a:r>
              <a:rPr lang="en-US" sz="3500" b="1" dirty="0">
                <a:solidFill>
                  <a:srgbClr val="000000"/>
                </a:solidFill>
                <a:latin typeface="Arial" panose="020B0604020202020204" pitchFamily="34" charset="0"/>
              </a:rPr>
              <a:t>Analysis</a:t>
            </a:r>
            <a:r>
              <a:rPr lang="en-US" sz="3500" dirty="0">
                <a:solidFill>
                  <a:srgbClr val="000000"/>
                </a:solidFill>
                <a:latin typeface="Arial" panose="020B0604020202020204" pitchFamily="34" charset="0"/>
              </a:rPr>
              <a:t>​</a:t>
            </a:r>
            <a:endParaRPr lang="en-US" sz="3500" dirty="0" smtClean="0">
              <a:solidFill>
                <a:srgbClr val="000000"/>
              </a:solidFill>
              <a:latin typeface="Arial" panose="020B0604020202020204" pitchFamily="34" charset="0"/>
            </a:endParaRPr>
          </a:p>
          <a:p>
            <a:pPr marL="457200" indent="-457200" algn="just" fontAlgn="base">
              <a:buFont typeface="Arial" charset="0"/>
              <a:buChar char="•"/>
            </a:pPr>
            <a:r>
              <a:rPr lang="en-US" sz="3500" dirty="0" smtClean="0">
                <a:solidFill>
                  <a:srgbClr val="000000"/>
                </a:solidFill>
                <a:latin typeface="Arial" panose="020B0604020202020204" pitchFamily="34" charset="0"/>
              </a:rPr>
              <a:t>Data was imported to MATLAB where a custom MATLAB code was used to run analysis on all 6 participants</a:t>
            </a:r>
          </a:p>
          <a:p>
            <a:pPr marL="457200" indent="-457200" algn="just" fontAlgn="base">
              <a:buFont typeface="Arial" charset="0"/>
              <a:buChar char="•"/>
            </a:pPr>
            <a:r>
              <a:rPr lang="en-US" sz="3500" dirty="0" smtClean="0">
                <a:solidFill>
                  <a:srgbClr val="000000"/>
                </a:solidFill>
                <a:latin typeface="Arial" panose="020B0604020202020204" pitchFamily="34" charset="0"/>
              </a:rPr>
              <a:t>The maximum </a:t>
            </a:r>
            <a:r>
              <a:rPr lang="en-US" sz="3500" dirty="0" err="1" smtClean="0">
                <a:solidFill>
                  <a:srgbClr val="000000"/>
                </a:solidFill>
                <a:latin typeface="Arial" panose="020B0604020202020204" pitchFamily="34" charset="0"/>
              </a:rPr>
              <a:t>Lyapunov</a:t>
            </a:r>
            <a:r>
              <a:rPr lang="en-US" sz="3500" dirty="0" smtClean="0">
                <a:solidFill>
                  <a:srgbClr val="000000"/>
                </a:solidFill>
                <a:latin typeface="Arial" panose="020B0604020202020204" pitchFamily="34" charset="0"/>
              </a:rPr>
              <a:t> exponent (</a:t>
            </a:r>
            <a:r>
              <a:rPr lang="en-US" sz="3500" dirty="0" err="1" smtClean="0">
                <a:solidFill>
                  <a:srgbClr val="000000"/>
                </a:solidFill>
                <a:latin typeface="Arial" panose="020B0604020202020204" pitchFamily="34" charset="0"/>
              </a:rPr>
              <a:t>LyE</a:t>
            </a:r>
            <a:r>
              <a:rPr lang="en-US" sz="3500" dirty="0" smtClean="0">
                <a:solidFill>
                  <a:srgbClr val="000000"/>
                </a:solidFill>
                <a:latin typeface="Arial" panose="020B0604020202020204" pitchFamily="34" charset="0"/>
              </a:rPr>
              <a:t>) was calculated to discover the difference in joint angle variations on different terrains.</a:t>
            </a:r>
          </a:p>
        </p:txBody>
      </p:sp>
      <p:sp>
        <p:nvSpPr>
          <p:cNvPr id="4" name="TextBox 4"/>
          <p:cNvSpPr txBox="1">
            <a:spLocks noChangeArrowheads="1"/>
          </p:cNvSpPr>
          <p:nvPr/>
        </p:nvSpPr>
        <p:spPr bwMode="auto">
          <a:xfrm>
            <a:off x="1767840" y="2757784"/>
            <a:ext cx="29404491"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t">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b="1" dirty="0" smtClean="0">
                <a:solidFill>
                  <a:srgbClr val="C4022F"/>
                </a:solidFill>
                <a:latin typeface="Arial Bold" charset="0"/>
                <a:cs typeface="Arial Bold" charset="0"/>
              </a:rPr>
              <a:t>IMPACT OF REAL WORLD ENVIRONMENTS ON MOVEMENT VARIABLITY </a:t>
            </a:r>
            <a:endParaRPr lang="en-US" sz="6000" b="1" dirty="0">
              <a:solidFill>
                <a:srgbClr val="C4022F"/>
              </a:solidFill>
              <a:latin typeface="Arial Bold" charset="0"/>
              <a:cs typeface="Arial Bold" charset="0"/>
            </a:endParaRPr>
          </a:p>
        </p:txBody>
      </p:sp>
      <p:sp>
        <p:nvSpPr>
          <p:cNvPr id="7" name="Rectangle 6"/>
          <p:cNvSpPr/>
          <p:nvPr/>
        </p:nvSpPr>
        <p:spPr>
          <a:xfrm>
            <a:off x="5689617" y="4741509"/>
            <a:ext cx="21560936" cy="1754326"/>
          </a:xfrm>
          <a:prstGeom prst="rect">
            <a:avLst/>
          </a:prstGeom>
        </p:spPr>
        <p:txBody>
          <a:bodyPr wrap="square" anchor="t">
            <a:spAutoFit/>
          </a:bodyPr>
          <a:lstStyle/>
          <a:p>
            <a:pPr algn="ctr"/>
            <a:r>
              <a:rPr lang="en-US" sz="6000" dirty="0" smtClean="0">
                <a:cs typeface="Arial" charset="0"/>
              </a:rPr>
              <a:t>Matt Harrison</a:t>
            </a:r>
            <a:r>
              <a:rPr lang="en-US" sz="6000" baseline="30000" dirty="0" smtClean="0">
                <a:cs typeface="Arial" charset="0"/>
              </a:rPr>
              <a:t>a</a:t>
            </a:r>
            <a:r>
              <a:rPr lang="en-US" sz="6000" dirty="0" smtClean="0">
                <a:cs typeface="Arial" charset="0"/>
              </a:rPr>
              <a:t>, </a:t>
            </a:r>
            <a:r>
              <a:rPr lang="en-US" sz="6000" dirty="0">
                <a:cs typeface="Arial" charset="0"/>
              </a:rPr>
              <a:t>Brian A. </a:t>
            </a:r>
            <a:r>
              <a:rPr lang="en-US" sz="6000" dirty="0" smtClean="0">
                <a:cs typeface="Arial" charset="0"/>
              </a:rPr>
              <a:t>Knarr</a:t>
            </a:r>
            <a:r>
              <a:rPr lang="en-US" sz="6000" baseline="30000" dirty="0" smtClean="0">
                <a:cs typeface="Arial" charset="0"/>
              </a:rPr>
              <a:t>a</a:t>
            </a:r>
            <a:endParaRPr lang="en-US" sz="6000" baseline="30000" dirty="0">
              <a:cs typeface="Arial" charset="0"/>
            </a:endParaRPr>
          </a:p>
          <a:p>
            <a:pPr marL="914400" indent="-914400" algn="ctr">
              <a:buFont typeface="+mj-lt"/>
              <a:buAutoNum type="alphaLcPeriod"/>
            </a:pPr>
            <a:r>
              <a:rPr lang="en-US" sz="4800" dirty="0">
                <a:cs typeface="Arial" charset="0"/>
              </a:rPr>
              <a:t>Department of Biomechanics, University of Nebraska at Omaha, Omaha, NE </a:t>
            </a:r>
            <a:r>
              <a:rPr lang="en-US" sz="4800" dirty="0" smtClean="0">
                <a:cs typeface="Arial" charset="0"/>
              </a:rPr>
              <a:t>68182</a:t>
            </a:r>
            <a:endParaRPr lang="en-US" sz="4800" dirty="0">
              <a:cs typeface="Arial" charset="0"/>
            </a:endParaRPr>
          </a:p>
        </p:txBody>
      </p:sp>
      <p:sp>
        <p:nvSpPr>
          <p:cNvPr id="8" name="TextBox 42"/>
          <p:cNvSpPr txBox="1">
            <a:spLocks noChangeArrowheads="1"/>
          </p:cNvSpPr>
          <p:nvPr/>
        </p:nvSpPr>
        <p:spPr bwMode="auto">
          <a:xfrm>
            <a:off x="852317" y="6823552"/>
            <a:ext cx="14630400" cy="1097280"/>
          </a:xfrm>
          <a:prstGeom prst="rect">
            <a:avLst/>
          </a:prstGeom>
          <a:gradFill>
            <a:gsLst>
              <a:gs pos="51000">
                <a:srgbClr val="404040"/>
              </a:gs>
              <a:gs pos="100000">
                <a:schemeClr val="tx1"/>
              </a:gs>
            </a:gsLst>
            <a:path path="circle">
              <a:fillToRect l="50000" t="50000" r="50000" b="50000"/>
            </a:path>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INTRODUCTION</a:t>
            </a:r>
          </a:p>
        </p:txBody>
      </p:sp>
      <p:sp>
        <p:nvSpPr>
          <p:cNvPr id="9" name="TextBox 42"/>
          <p:cNvSpPr txBox="1">
            <a:spLocks noChangeArrowheads="1"/>
          </p:cNvSpPr>
          <p:nvPr/>
        </p:nvSpPr>
        <p:spPr bwMode="auto">
          <a:xfrm>
            <a:off x="839847" y="19533077"/>
            <a:ext cx="14630400" cy="1097280"/>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METHODS</a:t>
            </a:r>
          </a:p>
        </p:txBody>
      </p:sp>
      <p:sp>
        <p:nvSpPr>
          <p:cNvPr id="10" name="TextBox 42"/>
          <p:cNvSpPr txBox="1">
            <a:spLocks noChangeArrowheads="1"/>
          </p:cNvSpPr>
          <p:nvPr/>
        </p:nvSpPr>
        <p:spPr bwMode="auto">
          <a:xfrm>
            <a:off x="839847" y="35589989"/>
            <a:ext cx="14642870" cy="1015663"/>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RESULTS</a:t>
            </a:r>
          </a:p>
        </p:txBody>
      </p:sp>
      <p:sp>
        <p:nvSpPr>
          <p:cNvPr id="11" name="TextBox 42"/>
          <p:cNvSpPr txBox="1">
            <a:spLocks noChangeArrowheads="1"/>
          </p:cNvSpPr>
          <p:nvPr/>
        </p:nvSpPr>
        <p:spPr bwMode="auto">
          <a:xfrm>
            <a:off x="17116004" y="25546399"/>
            <a:ext cx="14564145" cy="1015663"/>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DISCUSSION</a:t>
            </a:r>
          </a:p>
        </p:txBody>
      </p:sp>
      <p:sp>
        <p:nvSpPr>
          <p:cNvPr id="13" name="TextBox 42"/>
          <p:cNvSpPr txBox="1">
            <a:spLocks noChangeArrowheads="1"/>
          </p:cNvSpPr>
          <p:nvPr/>
        </p:nvSpPr>
        <p:spPr bwMode="auto">
          <a:xfrm>
            <a:off x="17116004" y="31456071"/>
            <a:ext cx="14564145" cy="1015663"/>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REFERENCES</a:t>
            </a:r>
          </a:p>
        </p:txBody>
      </p:sp>
      <p:sp>
        <p:nvSpPr>
          <p:cNvPr id="5" name="TextBox 4"/>
          <p:cNvSpPr txBox="1"/>
          <p:nvPr/>
        </p:nvSpPr>
        <p:spPr>
          <a:xfrm>
            <a:off x="17049749" y="32858330"/>
            <a:ext cx="14630400" cy="6017032"/>
          </a:xfrm>
          <a:prstGeom prst="rect">
            <a:avLst/>
          </a:prstGeom>
          <a:noFill/>
        </p:spPr>
        <p:txBody>
          <a:bodyPr wrap="square" rtlCol="0">
            <a:spAutoFit/>
          </a:bodyPr>
          <a:lstStyle/>
          <a:p>
            <a:r>
              <a:rPr lang="en-US" sz="3500" dirty="0" smtClean="0">
                <a:latin typeface="Arial" panose="020B0604020202020204" pitchFamily="34" charset="0"/>
                <a:cs typeface="Arial" panose="020B0604020202020204" pitchFamily="34" charset="0"/>
              </a:rPr>
              <a:t>[1] Theis </a:t>
            </a:r>
            <a:r>
              <a:rPr lang="en-US" sz="3500" dirty="0">
                <a:latin typeface="Arial" panose="020B0604020202020204" pitchFamily="34" charset="0"/>
                <a:cs typeface="Arial" panose="020B0604020202020204" pitchFamily="34" charset="0"/>
              </a:rPr>
              <a:t>KA, Murphy L, Hootman JM, Helmick CG, Yelin E. </a:t>
            </a:r>
            <a:r>
              <a:rPr lang="en-US" sz="3500" dirty="0" smtClean="0">
                <a:latin typeface="Arial" panose="020B0604020202020204" pitchFamily="34" charset="0"/>
                <a:cs typeface="Arial" panose="020B0604020202020204" pitchFamily="34" charset="0"/>
              </a:rPr>
              <a:t>2007;57(3</a:t>
            </a:r>
            <a:r>
              <a:rPr lang="en-US" sz="3500" dirty="0">
                <a:latin typeface="Arial" panose="020B0604020202020204" pitchFamily="34" charset="0"/>
                <a:cs typeface="Arial" panose="020B0604020202020204" pitchFamily="34" charset="0"/>
              </a:rPr>
              <a:t>):355-363</a:t>
            </a:r>
            <a:r>
              <a:rPr lang="en-US" sz="3500" dirty="0" smtClean="0">
                <a:latin typeface="Arial" panose="020B0604020202020204" pitchFamily="34" charset="0"/>
                <a:cs typeface="Arial" panose="020B0604020202020204" pitchFamily="34" charset="0"/>
              </a:rPr>
              <a:t>.</a:t>
            </a:r>
          </a:p>
          <a:p>
            <a:r>
              <a:rPr lang="en-US" sz="3500" dirty="0" smtClean="0">
                <a:latin typeface="Arial" panose="020B0604020202020204" pitchFamily="34" charset="0"/>
                <a:cs typeface="Arial" panose="020B0604020202020204" pitchFamily="34" charset="0"/>
              </a:rPr>
              <a:t>[2] National Institutes </a:t>
            </a:r>
            <a:r>
              <a:rPr lang="en-US" sz="3500" dirty="0">
                <a:latin typeface="Arial" panose="020B0604020202020204" pitchFamily="34" charset="0"/>
                <a:cs typeface="Arial" panose="020B0604020202020204" pitchFamily="34" charset="0"/>
              </a:rPr>
              <a:t>of Health. </a:t>
            </a:r>
            <a:r>
              <a:rPr lang="en-US" sz="3500" dirty="0" smtClean="0">
                <a:latin typeface="Arial" panose="020B0604020202020204" pitchFamily="34" charset="0"/>
                <a:cs typeface="Arial" panose="020B0604020202020204" pitchFamily="34" charset="0"/>
              </a:rPr>
              <a:t>2003;20(1</a:t>
            </a:r>
            <a:r>
              <a:rPr lang="en-US" sz="3500" dirty="0">
                <a:latin typeface="Arial" panose="020B0604020202020204" pitchFamily="34" charset="0"/>
                <a:cs typeface="Arial" panose="020B0604020202020204" pitchFamily="34" charset="0"/>
              </a:rPr>
              <a:t>):1-34. doi:10.1097/00128360-199804000- 00015</a:t>
            </a:r>
            <a:r>
              <a:rPr lang="en-US" sz="3500" dirty="0" smtClean="0">
                <a:latin typeface="Arial" panose="020B0604020202020204" pitchFamily="34" charset="0"/>
                <a:cs typeface="Arial" panose="020B0604020202020204" pitchFamily="34" charset="0"/>
              </a:rPr>
              <a:t>.</a:t>
            </a:r>
          </a:p>
          <a:p>
            <a:r>
              <a:rPr lang="en-US" sz="3500" dirty="0">
                <a:latin typeface="Arial" panose="020B0604020202020204" pitchFamily="34" charset="0"/>
                <a:cs typeface="Arial" panose="020B0604020202020204" pitchFamily="34" charset="0"/>
              </a:rPr>
              <a:t>[3] XSENS [Digital image]. (</a:t>
            </a:r>
            <a:r>
              <a:rPr lang="en-US" sz="3500" dirty="0" err="1">
                <a:latin typeface="Arial" panose="020B0604020202020204" pitchFamily="34" charset="0"/>
                <a:cs typeface="Arial" panose="020B0604020202020204" pitchFamily="34" charset="0"/>
              </a:rPr>
              <a:t>n.d.</a:t>
            </a:r>
            <a:r>
              <a:rPr lang="en-US" sz="3500" dirty="0">
                <a:latin typeface="Arial" panose="020B0604020202020204" pitchFamily="34" charset="0"/>
                <a:cs typeface="Arial" panose="020B0604020202020204" pitchFamily="34" charset="0"/>
              </a:rPr>
              <a:t>). Retrieved October 5, 2016, from </a:t>
            </a:r>
            <a:r>
              <a:rPr lang="en-US" sz="3500" dirty="0">
                <a:latin typeface="Arial" panose="020B0604020202020204" pitchFamily="34" charset="0"/>
                <a:cs typeface="Arial" panose="020B0604020202020204" pitchFamily="34" charset="0"/>
                <a:hlinkClick r:id="rId3"/>
              </a:rPr>
              <a:t>https://</a:t>
            </a:r>
            <a:r>
              <a:rPr lang="en-US" sz="3500" dirty="0" smtClean="0">
                <a:latin typeface="Arial" panose="020B0604020202020204" pitchFamily="34" charset="0"/>
                <a:cs typeface="Arial" panose="020B0604020202020204" pitchFamily="34" charset="0"/>
                <a:hlinkClick r:id="rId3"/>
              </a:rPr>
              <a:t>www.xsens.com/products/mvn-biomech</a:t>
            </a:r>
            <a:endParaRPr lang="en-US" sz="3500" dirty="0" smtClean="0">
              <a:latin typeface="Arial" panose="020B0604020202020204" pitchFamily="34" charset="0"/>
              <a:cs typeface="Arial" panose="020B0604020202020204" pitchFamily="34" charset="0"/>
            </a:endParaRPr>
          </a:p>
          <a:p>
            <a:r>
              <a:rPr lang="en-US" sz="3500" dirty="0">
                <a:latin typeface="Arial" panose="020B0604020202020204" pitchFamily="34" charset="0"/>
                <a:cs typeface="Arial" panose="020B0604020202020204" pitchFamily="34" charset="0"/>
              </a:rPr>
              <a:t>[4] Shao Y, Zhang C, </a:t>
            </a:r>
            <a:r>
              <a:rPr lang="en-US" sz="3500" dirty="0" err="1">
                <a:latin typeface="Arial" panose="020B0604020202020204" pitchFamily="34" charset="0"/>
                <a:cs typeface="Arial" panose="020B0604020202020204" pitchFamily="34" charset="0"/>
              </a:rPr>
              <a:t>Charron</a:t>
            </a:r>
            <a:r>
              <a:rPr lang="en-US" sz="3500" dirty="0">
                <a:latin typeface="Arial" panose="020B0604020202020204" pitchFamily="34" charset="0"/>
                <a:cs typeface="Arial" panose="020B0604020202020204" pitchFamily="34" charset="0"/>
              </a:rPr>
              <a:t> KD, MacDonald SJ, </a:t>
            </a:r>
            <a:r>
              <a:rPr lang="en-US" sz="3500" dirty="0" err="1">
                <a:latin typeface="Arial" panose="020B0604020202020204" pitchFamily="34" charset="0"/>
                <a:cs typeface="Arial" panose="020B0604020202020204" pitchFamily="34" charset="0"/>
              </a:rPr>
              <a:t>McCalden</a:t>
            </a:r>
            <a:r>
              <a:rPr lang="en-US" sz="3500" dirty="0">
                <a:latin typeface="Arial" panose="020B0604020202020204" pitchFamily="34" charset="0"/>
                <a:cs typeface="Arial" panose="020B0604020202020204" pitchFamily="34" charset="0"/>
              </a:rPr>
              <a:t> RW, Bourne RB. The fate of the remaining knee(s) or hip(s) in osteoarthritic patients undergoing a primary TKA or THA. J. Arthroplasty 2013;28(10):1842-1845. doi:10.1016/j.arth.2012.10.008.</a:t>
            </a:r>
          </a:p>
          <a:p>
            <a:endParaRPr lang="en-US" sz="3500" dirty="0">
              <a:latin typeface="Arial" panose="020B0604020202020204" pitchFamily="34" charset="0"/>
              <a:cs typeface="Arial" panose="020B0604020202020204" pitchFamily="34" charset="0"/>
            </a:endParaRPr>
          </a:p>
        </p:txBody>
      </p:sp>
      <p:sp>
        <p:nvSpPr>
          <p:cNvPr id="19" name="TextBox 18"/>
          <p:cNvSpPr txBox="1"/>
          <p:nvPr/>
        </p:nvSpPr>
        <p:spPr>
          <a:xfrm>
            <a:off x="914399" y="42005515"/>
            <a:ext cx="23903421" cy="1323439"/>
          </a:xfrm>
          <a:prstGeom prst="rect">
            <a:avLst/>
          </a:prstGeom>
          <a:noFill/>
        </p:spPr>
        <p:txBody>
          <a:bodyPr wrap="square" rtlCol="0">
            <a:spAutoFit/>
          </a:bodyPr>
          <a:lstStyle/>
          <a:p>
            <a:r>
              <a:rPr lang="en-US" sz="4000" dirty="0">
                <a:solidFill>
                  <a:schemeClr val="bg1"/>
                </a:solidFill>
              </a:rPr>
              <a:t>This work was supported by the Center for Research in Human Movement Variability of University of Nebraska at Omaha, NIH (P20GM109090).</a:t>
            </a:r>
          </a:p>
        </p:txBody>
      </p:sp>
      <p:sp>
        <p:nvSpPr>
          <p:cNvPr id="20" name="TextBox 42"/>
          <p:cNvSpPr txBox="1">
            <a:spLocks noChangeArrowheads="1"/>
          </p:cNvSpPr>
          <p:nvPr/>
        </p:nvSpPr>
        <p:spPr bwMode="auto">
          <a:xfrm>
            <a:off x="17049750" y="38983948"/>
            <a:ext cx="14630400" cy="1015663"/>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ACKNOWLEDGMENTS</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49750" y="6740781"/>
            <a:ext cx="7417064" cy="6028162"/>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2317" y="21758357"/>
            <a:ext cx="3997897" cy="5177777"/>
          </a:xfrm>
          <a:prstGeom prst="rect">
            <a:avLst/>
          </a:prstGeom>
        </p:spPr>
      </p:pic>
      <p:sp>
        <p:nvSpPr>
          <p:cNvPr id="16" name="TextBox 15"/>
          <p:cNvSpPr txBox="1"/>
          <p:nvPr/>
        </p:nvSpPr>
        <p:spPr>
          <a:xfrm>
            <a:off x="839847" y="27276238"/>
            <a:ext cx="7315200" cy="1200329"/>
          </a:xfrm>
          <a:prstGeom prst="rect">
            <a:avLst/>
          </a:prstGeom>
          <a:noFill/>
        </p:spPr>
        <p:txBody>
          <a:bodyPr wrap="square" rtlCol="0">
            <a:spAutoFit/>
          </a:bodyPr>
          <a:lstStyle/>
          <a:p>
            <a:r>
              <a:rPr lang="en-US" sz="3500" b="1" dirty="0" smtClean="0">
                <a:latin typeface="Arial" panose="020B0604020202020204" pitchFamily="34" charset="0"/>
                <a:cs typeface="Arial" panose="020B0604020202020204" pitchFamily="34" charset="0"/>
              </a:rPr>
              <a:t>Figure 1</a:t>
            </a:r>
            <a:r>
              <a:rPr lang="en-US" sz="3500" dirty="0" smtClean="0">
                <a:latin typeface="Arial" panose="020B0604020202020204" pitchFamily="34" charset="0"/>
                <a:cs typeface="Arial" panose="020B0604020202020204" pitchFamily="34" charset="0"/>
              </a:rPr>
              <a:t>: XSENS BIOMECH System </a:t>
            </a:r>
            <a:endParaRPr lang="en-US" sz="3500"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11209" y="21816350"/>
            <a:ext cx="4402762" cy="5119784"/>
          </a:xfrm>
          <a:prstGeom prst="rect">
            <a:avLst/>
          </a:prstGeom>
        </p:spPr>
      </p:pic>
      <p:sp>
        <p:nvSpPr>
          <p:cNvPr id="18" name="TextBox 17"/>
          <p:cNvSpPr txBox="1"/>
          <p:nvPr/>
        </p:nvSpPr>
        <p:spPr>
          <a:xfrm>
            <a:off x="9147231" y="27276238"/>
            <a:ext cx="6335486" cy="1169551"/>
          </a:xfrm>
          <a:prstGeom prst="rect">
            <a:avLst/>
          </a:prstGeom>
          <a:noFill/>
        </p:spPr>
        <p:txBody>
          <a:bodyPr wrap="square" rtlCol="0">
            <a:spAutoFit/>
          </a:bodyPr>
          <a:lstStyle/>
          <a:p>
            <a:r>
              <a:rPr lang="en-US" sz="3500" b="1" dirty="0" smtClean="0">
                <a:latin typeface="Arial" panose="020B0604020202020204" pitchFamily="34" charset="0"/>
                <a:cs typeface="Arial" panose="020B0604020202020204" pitchFamily="34" charset="0"/>
              </a:rPr>
              <a:t>Figure 2</a:t>
            </a:r>
            <a:r>
              <a:rPr lang="en-US" sz="3500" dirty="0" smtClean="0">
                <a:latin typeface="Arial" panose="020B0604020202020204" pitchFamily="34" charset="0"/>
                <a:cs typeface="Arial" panose="020B0604020202020204" pitchFamily="34" charset="0"/>
              </a:rPr>
              <a:t>: XSENS BIOMECH IMU [3]</a:t>
            </a:r>
            <a:endParaRPr lang="en-US" sz="3500" dirty="0">
              <a:latin typeface="Arial" panose="020B0604020202020204" pitchFamily="34" charset="0"/>
              <a:cs typeface="Arial" panose="020B0604020202020204" pitchFamily="34" charset="0"/>
            </a:endParaRPr>
          </a:p>
        </p:txBody>
      </p:sp>
      <p:pic>
        <p:nvPicPr>
          <p:cNvPr id="21" name="Picture 2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042643" y="6740781"/>
            <a:ext cx="7637507" cy="6075435"/>
          </a:xfrm>
          <a:prstGeom prst="rect">
            <a:avLst/>
          </a:prstGeom>
        </p:spPr>
      </p:pic>
      <p:sp>
        <p:nvSpPr>
          <p:cNvPr id="26" name="TextBox 25"/>
          <p:cNvSpPr txBox="1"/>
          <p:nvPr/>
        </p:nvSpPr>
        <p:spPr>
          <a:xfrm>
            <a:off x="914399" y="40527514"/>
            <a:ext cx="14568318" cy="630942"/>
          </a:xfrm>
          <a:prstGeom prst="rect">
            <a:avLst/>
          </a:prstGeom>
          <a:noFill/>
        </p:spPr>
        <p:txBody>
          <a:bodyPr wrap="square" rtlCol="0">
            <a:spAutoFit/>
          </a:bodyPr>
          <a:lstStyle/>
          <a:p>
            <a:r>
              <a:rPr lang="en-US" sz="3500" b="1" dirty="0" smtClean="0">
                <a:latin typeface="Arial" panose="020B0604020202020204" pitchFamily="34" charset="0"/>
                <a:cs typeface="Arial" panose="020B0604020202020204" pitchFamily="34" charset="0"/>
              </a:rPr>
              <a:t>Figure 3</a:t>
            </a:r>
            <a:r>
              <a:rPr lang="en-US" sz="3500" dirty="0" smtClean="0">
                <a:latin typeface="Arial" panose="020B0604020202020204" pitchFamily="34" charset="0"/>
                <a:cs typeface="Arial" panose="020B0604020202020204" pitchFamily="34" charset="0"/>
              </a:rPr>
              <a:t>: Subject demographics and selected information.</a:t>
            </a:r>
            <a:endParaRPr lang="en-US" sz="3500" dirty="0">
              <a:latin typeface="Arial" panose="020B0604020202020204" pitchFamily="34" charset="0"/>
              <a:cs typeface="Arial" panose="020B0604020202020204" pitchFamily="34" charset="0"/>
            </a:endParaRPr>
          </a:p>
        </p:txBody>
      </p:sp>
      <p:sp>
        <p:nvSpPr>
          <p:cNvPr id="27" name="TextBox 26"/>
          <p:cNvSpPr txBox="1"/>
          <p:nvPr/>
        </p:nvSpPr>
        <p:spPr>
          <a:xfrm>
            <a:off x="17297969" y="12960769"/>
            <a:ext cx="13874362" cy="1708160"/>
          </a:xfrm>
          <a:prstGeom prst="rect">
            <a:avLst/>
          </a:prstGeom>
          <a:noFill/>
        </p:spPr>
        <p:txBody>
          <a:bodyPr wrap="square" rtlCol="0">
            <a:spAutoFit/>
          </a:bodyPr>
          <a:lstStyle/>
          <a:p>
            <a:r>
              <a:rPr lang="en-US" sz="3500" b="1" dirty="0" smtClean="0">
                <a:latin typeface="Arial" panose="020B0604020202020204" pitchFamily="34" charset="0"/>
                <a:cs typeface="Arial" panose="020B0604020202020204" pitchFamily="34" charset="0"/>
              </a:rPr>
              <a:t>Figure 4</a:t>
            </a:r>
            <a:r>
              <a:rPr lang="en-US" sz="3500" dirty="0" smtClean="0">
                <a:latin typeface="Arial" panose="020B0604020202020204" pitchFamily="34" charset="0"/>
                <a:cs typeface="Arial" panose="020B0604020202020204" pitchFamily="34" charset="0"/>
              </a:rPr>
              <a:t>: Calculated </a:t>
            </a:r>
            <a:r>
              <a:rPr lang="en-US" sz="3500" dirty="0" err="1">
                <a:solidFill>
                  <a:srgbClr val="000000"/>
                </a:solidFill>
                <a:latin typeface="Arial" panose="020B0604020202020204" pitchFamily="34" charset="0"/>
              </a:rPr>
              <a:t>Lyapunov</a:t>
            </a:r>
            <a:r>
              <a:rPr lang="en-US" sz="3500" dirty="0">
                <a:solidFill>
                  <a:srgbClr val="000000"/>
                </a:solidFill>
                <a:latin typeface="Arial" panose="020B0604020202020204" pitchFamily="34" charset="0"/>
              </a:rPr>
              <a:t> exponent (</a:t>
            </a:r>
            <a:r>
              <a:rPr lang="en-US" sz="3500" dirty="0" err="1">
                <a:solidFill>
                  <a:srgbClr val="000000"/>
                </a:solidFill>
                <a:latin typeface="Arial" panose="020B0604020202020204" pitchFamily="34" charset="0"/>
              </a:rPr>
              <a:t>LyE</a:t>
            </a:r>
            <a:r>
              <a:rPr lang="en-US" sz="3500" dirty="0" smtClean="0">
                <a:solidFill>
                  <a:srgbClr val="000000"/>
                </a:solidFill>
                <a:latin typeface="Arial" panose="020B0604020202020204" pitchFamily="34" charset="0"/>
              </a:rPr>
              <a:t>) for joint angle in healthy individuals gait on indoor track, paved and unpaved surfaces. With standard deviation being represented as well.</a:t>
            </a:r>
            <a:r>
              <a:rPr lang="en-US" sz="3500" dirty="0" smtClean="0">
                <a:latin typeface="Arial" panose="020B0604020202020204" pitchFamily="34" charset="0"/>
                <a:cs typeface="Arial" panose="020B0604020202020204" pitchFamily="34" charset="0"/>
              </a:rPr>
              <a:t> </a:t>
            </a:r>
            <a:endParaRPr lang="en-US" sz="3500" dirty="0">
              <a:latin typeface="Arial" panose="020B0604020202020204" pitchFamily="34" charset="0"/>
              <a:cs typeface="Arial" panose="020B0604020202020204" pitchFamily="34" charset="0"/>
            </a:endParaRPr>
          </a:p>
        </p:txBody>
      </p:sp>
      <p:sp>
        <p:nvSpPr>
          <p:cNvPr id="12" name="TextBox 11"/>
          <p:cNvSpPr txBox="1"/>
          <p:nvPr/>
        </p:nvSpPr>
        <p:spPr>
          <a:xfrm>
            <a:off x="17049749" y="40311827"/>
            <a:ext cx="13874362" cy="630942"/>
          </a:xfrm>
          <a:prstGeom prst="rect">
            <a:avLst/>
          </a:prstGeom>
          <a:noFill/>
        </p:spPr>
        <p:txBody>
          <a:bodyPr wrap="square" rtlCol="0">
            <a:spAutoFit/>
          </a:bodyPr>
          <a:lstStyle/>
          <a:p>
            <a:r>
              <a:rPr lang="en-US" sz="3500" dirty="0" smtClean="0">
                <a:latin typeface="Arial" panose="020B0604020202020204" pitchFamily="34" charset="0"/>
                <a:cs typeface="Arial" panose="020B0604020202020204" pitchFamily="34" charset="0"/>
              </a:rPr>
              <a:t>University of Nebraska at Omaha, NIH (P20GM109090)</a:t>
            </a:r>
            <a:endParaRPr lang="en-US" sz="3500" dirty="0">
              <a:latin typeface="Arial" panose="020B0604020202020204" pitchFamily="34" charset="0"/>
              <a:cs typeface="Arial" panose="020B0604020202020204" pitchFamily="34" charset="0"/>
            </a:endParaRPr>
          </a:p>
        </p:txBody>
      </p:sp>
      <p:sp>
        <p:nvSpPr>
          <p:cNvPr id="14" name="TextBox 13"/>
          <p:cNvSpPr txBox="1"/>
          <p:nvPr/>
        </p:nvSpPr>
        <p:spPr>
          <a:xfrm>
            <a:off x="17116004" y="20629190"/>
            <a:ext cx="14564145" cy="4401205"/>
          </a:xfrm>
          <a:prstGeom prst="rect">
            <a:avLst/>
          </a:prstGeom>
          <a:noFill/>
        </p:spPr>
        <p:txBody>
          <a:bodyPr wrap="square" rtlCol="0">
            <a:spAutoFit/>
          </a:bodyPr>
          <a:lstStyle/>
          <a:p>
            <a:pPr marL="457200" indent="-457200">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These results are from the 6 collected subjects.</a:t>
            </a:r>
          </a:p>
          <a:p>
            <a:pPr marL="457200" indent="-457200">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The results show a significantly higher </a:t>
            </a:r>
            <a:r>
              <a:rPr lang="en-US" sz="3500" dirty="0" err="1" smtClean="0">
                <a:latin typeface="Arial" panose="020B0604020202020204" pitchFamily="34" charset="0"/>
                <a:cs typeface="Arial" panose="020B0604020202020204" pitchFamily="34" charset="0"/>
              </a:rPr>
              <a:t>LyE</a:t>
            </a:r>
            <a:r>
              <a:rPr lang="en-US" sz="3500" dirty="0" smtClean="0">
                <a:latin typeface="Arial" panose="020B0604020202020204" pitchFamily="34" charset="0"/>
                <a:cs typeface="Arial" panose="020B0604020202020204" pitchFamily="34" charset="0"/>
              </a:rPr>
              <a:t> value on the 3 minute unpaved walk test compared to that of the 6 minute indoor track walk test. </a:t>
            </a:r>
          </a:p>
          <a:p>
            <a:pPr marL="457200" indent="-457200">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The standard deviation was calculated for each </a:t>
            </a:r>
            <a:r>
              <a:rPr lang="en-US" sz="3500" dirty="0" err="1" smtClean="0">
                <a:latin typeface="Arial" panose="020B0604020202020204" pitchFamily="34" charset="0"/>
                <a:cs typeface="Arial" panose="020B0604020202020204" pitchFamily="34" charset="0"/>
              </a:rPr>
              <a:t>LyE</a:t>
            </a:r>
            <a:r>
              <a:rPr lang="en-US" sz="3500" dirty="0" smtClean="0">
                <a:latin typeface="Arial" panose="020B0604020202020204" pitchFamily="34" charset="0"/>
                <a:cs typeface="Arial" panose="020B0604020202020204" pitchFamily="34" charset="0"/>
              </a:rPr>
              <a:t>: </a:t>
            </a:r>
            <a:r>
              <a:rPr lang="en-US" sz="3500" dirty="0">
                <a:latin typeface="Arial" panose="020B0604020202020204" pitchFamily="34" charset="0"/>
                <a:cs typeface="Arial" panose="020B0604020202020204" pitchFamily="34" charset="0"/>
              </a:rPr>
              <a:t>F</a:t>
            </a:r>
            <a:r>
              <a:rPr lang="en-US" sz="3500" dirty="0" smtClean="0">
                <a:latin typeface="Arial" panose="020B0604020202020204" pitchFamily="34" charset="0"/>
                <a:cs typeface="Arial" panose="020B0604020202020204" pitchFamily="34" charset="0"/>
              </a:rPr>
              <a:t>or the 6 minute walk test was ±0.56, 3 minute paved walk test was ±0.63, and 3 minute unpaved walk test was ±0.86. </a:t>
            </a:r>
          </a:p>
          <a:p>
            <a:pPr marL="457200" indent="-457200">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The p-value of .001 shows that this is significant. </a:t>
            </a:r>
          </a:p>
        </p:txBody>
      </p:sp>
      <p:graphicFrame>
        <p:nvGraphicFramePr>
          <p:cNvPr id="28" name="Object 27"/>
          <p:cNvGraphicFramePr>
            <a:graphicFrameLocks noChangeAspect="1"/>
          </p:cNvGraphicFramePr>
          <p:nvPr>
            <p:extLst>
              <p:ext uri="{D42A27DB-BD31-4B8C-83A1-F6EECF244321}">
                <p14:modId xmlns:p14="http://schemas.microsoft.com/office/powerpoint/2010/main" val="2695383819"/>
              </p:ext>
            </p:extLst>
          </p:nvPr>
        </p:nvGraphicFramePr>
        <p:xfrm>
          <a:off x="17116005" y="14923243"/>
          <a:ext cx="14564145" cy="2898656"/>
        </p:xfrm>
        <a:graphic>
          <a:graphicData uri="http://schemas.openxmlformats.org/presentationml/2006/ole">
            <mc:AlternateContent xmlns:mc="http://schemas.openxmlformats.org/markup-compatibility/2006">
              <mc:Choice xmlns:v="urn:schemas-microsoft-com:vml" Requires="v">
                <p:oleObj spid="_x0000_s1034" name="Worksheet" r:id="rId8" imgW="7010528" imgH="1228661" progId="Excel.Sheet.12">
                  <p:embed/>
                </p:oleObj>
              </mc:Choice>
              <mc:Fallback>
                <p:oleObj name="Worksheet" r:id="rId8" imgW="7010528" imgH="1228661" progId="Excel.Sheet.12">
                  <p:embed/>
                  <p:pic>
                    <p:nvPicPr>
                      <p:cNvPr id="0" name=""/>
                      <p:cNvPicPr/>
                      <p:nvPr/>
                    </p:nvPicPr>
                    <p:blipFill>
                      <a:blip r:embed="rId9"/>
                      <a:stretch>
                        <a:fillRect/>
                      </a:stretch>
                    </p:blipFill>
                    <p:spPr>
                      <a:xfrm>
                        <a:off x="17116005" y="14923243"/>
                        <a:ext cx="14564145" cy="2898656"/>
                      </a:xfrm>
                      <a:prstGeom prst="rect">
                        <a:avLst/>
                      </a:prstGeom>
                    </p:spPr>
                  </p:pic>
                </p:oleObj>
              </mc:Fallback>
            </mc:AlternateContent>
          </a:graphicData>
        </a:graphic>
      </p:graphicFrame>
      <p:sp>
        <p:nvSpPr>
          <p:cNvPr id="29" name="TextBox 28"/>
          <p:cNvSpPr txBox="1"/>
          <p:nvPr/>
        </p:nvSpPr>
        <p:spPr>
          <a:xfrm>
            <a:off x="17297969" y="18446761"/>
            <a:ext cx="14382180" cy="1708160"/>
          </a:xfrm>
          <a:prstGeom prst="rect">
            <a:avLst/>
          </a:prstGeom>
          <a:noFill/>
        </p:spPr>
        <p:txBody>
          <a:bodyPr wrap="square" rtlCol="0">
            <a:spAutoFit/>
          </a:bodyPr>
          <a:lstStyle/>
          <a:p>
            <a:r>
              <a:rPr lang="en-US" sz="3500" b="1" dirty="0" smtClean="0">
                <a:latin typeface="Arial" panose="020B0604020202020204" pitchFamily="34" charset="0"/>
                <a:cs typeface="Arial" panose="020B0604020202020204" pitchFamily="34" charset="0"/>
              </a:rPr>
              <a:t>Figure 5</a:t>
            </a:r>
            <a:r>
              <a:rPr lang="en-US" sz="3500" dirty="0" smtClean="0">
                <a:latin typeface="Arial" panose="020B0604020202020204" pitchFamily="34" charset="0"/>
                <a:cs typeface="Arial" panose="020B0604020202020204" pitchFamily="34" charset="0"/>
              </a:rPr>
              <a:t>: Shows the mean, standard deviation, t-test, and p-values for the indoor track vs. the outdoor paved walk test and the outdoor paved vs. the outdoor unpaved walk test. </a:t>
            </a:r>
            <a:endParaRPr lang="en-US" sz="3500" dirty="0">
              <a:latin typeface="Arial" panose="020B0604020202020204" pitchFamily="34" charset="0"/>
              <a:cs typeface="Arial" panose="020B0604020202020204" pitchFamily="34" charset="0"/>
            </a:endParaRPr>
          </a:p>
        </p:txBody>
      </p:sp>
      <p:sp>
        <p:nvSpPr>
          <p:cNvPr id="30" name="TextBox 29"/>
          <p:cNvSpPr txBox="1"/>
          <p:nvPr/>
        </p:nvSpPr>
        <p:spPr>
          <a:xfrm>
            <a:off x="17049749" y="27119206"/>
            <a:ext cx="14630400" cy="3862596"/>
          </a:xfrm>
          <a:prstGeom prst="rect">
            <a:avLst/>
          </a:prstGeom>
          <a:noFill/>
        </p:spPr>
        <p:txBody>
          <a:bodyPr wrap="square" rtlCol="0">
            <a:spAutoFit/>
          </a:bodyPr>
          <a:lstStyle/>
          <a:p>
            <a:pPr marL="457200" indent="-457200">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The data collected so far shows that collecting data in real-world environments is a valid option. </a:t>
            </a:r>
          </a:p>
          <a:p>
            <a:pPr marL="457200" indent="-457200">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The data collected across the six subjects shows that there is a significant difference in gait and joint angles when going from an indoor track to outdoor paved, and outdoor paved to unpaved terrain. </a:t>
            </a:r>
          </a:p>
          <a:p>
            <a:pPr marL="457200" indent="-457200">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This data will provide a standard in functional performance in healthy individuals compared to the post-TKA patients. </a:t>
            </a:r>
          </a:p>
        </p:txBody>
      </p:sp>
      <p:graphicFrame>
        <p:nvGraphicFramePr>
          <p:cNvPr id="33" name="Object 32"/>
          <p:cNvGraphicFramePr>
            <a:graphicFrameLocks noChangeAspect="1"/>
          </p:cNvGraphicFramePr>
          <p:nvPr>
            <p:extLst>
              <p:ext uri="{D42A27DB-BD31-4B8C-83A1-F6EECF244321}">
                <p14:modId xmlns:p14="http://schemas.microsoft.com/office/powerpoint/2010/main" val="672842162"/>
              </p:ext>
            </p:extLst>
          </p:nvPr>
        </p:nvGraphicFramePr>
        <p:xfrm>
          <a:off x="839848" y="37043146"/>
          <a:ext cx="14642870" cy="3173637"/>
        </p:xfrm>
        <a:graphic>
          <a:graphicData uri="http://schemas.openxmlformats.org/presentationml/2006/ole">
            <mc:AlternateContent xmlns:mc="http://schemas.openxmlformats.org/markup-compatibility/2006">
              <mc:Choice xmlns:v="urn:schemas-microsoft-com:vml" Requires="v">
                <p:oleObj spid="_x0000_s1035" name="Worksheet" r:id="rId10" imgW="8296451" imgH="1343089" progId="Excel.Sheet.12">
                  <p:embed/>
                </p:oleObj>
              </mc:Choice>
              <mc:Fallback>
                <p:oleObj name="Worksheet" r:id="rId10" imgW="8296451" imgH="1343089" progId="Excel.Sheet.12">
                  <p:embed/>
                  <p:pic>
                    <p:nvPicPr>
                      <p:cNvPr id="0" name=""/>
                      <p:cNvPicPr/>
                      <p:nvPr/>
                    </p:nvPicPr>
                    <p:blipFill>
                      <a:blip r:embed="rId11"/>
                      <a:stretch>
                        <a:fillRect/>
                      </a:stretch>
                    </p:blipFill>
                    <p:spPr>
                      <a:xfrm>
                        <a:off x="839848" y="37043146"/>
                        <a:ext cx="14642870" cy="3173637"/>
                      </a:xfrm>
                      <a:prstGeom prst="rect">
                        <a:avLst/>
                      </a:prstGeom>
                    </p:spPr>
                  </p:pic>
                </p:oleObj>
              </mc:Fallback>
            </mc:AlternateContent>
          </a:graphicData>
        </a:graphic>
      </p:graphicFrame>
    </p:spTree>
    <p:extLst>
      <p:ext uri="{BB962C8B-B14F-4D97-AF65-F5344CB8AC3E}">
        <p14:creationId xmlns:p14="http://schemas.microsoft.com/office/powerpoint/2010/main" val="529913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4374</TotalTime>
  <Words>774</Words>
  <Application>Microsoft Office PowerPoint</Application>
  <PresentationFormat>Custom</PresentationFormat>
  <Paragraphs>54</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ＭＳ Ｐゴシック</vt:lpstr>
      <vt:lpstr>Arial</vt:lpstr>
      <vt:lpstr>Arial Bold</vt:lpstr>
      <vt:lpstr>Calibri</vt:lpstr>
      <vt:lpstr>Calibri Light</vt:lpstr>
      <vt:lpstr>Office Theme</vt:lpstr>
      <vt:lpstr>Microsoft Excel Worksheet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McCamley</dc:creator>
  <cp:lastModifiedBy>Matt Harrison</cp:lastModifiedBy>
  <cp:revision>144</cp:revision>
  <dcterms:created xsi:type="dcterms:W3CDTF">2016-02-17T22:51:40Z</dcterms:created>
  <dcterms:modified xsi:type="dcterms:W3CDTF">2018-02-23T19:03:29Z</dcterms:modified>
</cp:coreProperties>
</file>