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05" r:id="rId1"/>
  </p:sldMasterIdLst>
  <p:notesMasterIdLst>
    <p:notesMasterId r:id="rId23"/>
  </p:notesMasterIdLst>
  <p:handoutMasterIdLst>
    <p:handoutMasterId r:id="rId24"/>
  </p:handoutMasterIdLst>
  <p:sldIdLst>
    <p:sldId id="258" r:id="rId2"/>
    <p:sldId id="281" r:id="rId3"/>
    <p:sldId id="282" r:id="rId4"/>
    <p:sldId id="257" r:id="rId5"/>
    <p:sldId id="259" r:id="rId6"/>
    <p:sldId id="261" r:id="rId7"/>
    <p:sldId id="278" r:id="rId8"/>
    <p:sldId id="291" r:id="rId9"/>
    <p:sldId id="295" r:id="rId10"/>
    <p:sldId id="269" r:id="rId11"/>
    <p:sldId id="283" r:id="rId12"/>
    <p:sldId id="285" r:id="rId13"/>
    <p:sldId id="286" r:id="rId14"/>
    <p:sldId id="287" r:id="rId15"/>
    <p:sldId id="288" r:id="rId16"/>
    <p:sldId id="297" r:id="rId17"/>
    <p:sldId id="298" r:id="rId18"/>
    <p:sldId id="299" r:id="rId19"/>
    <p:sldId id="296" r:id="rId20"/>
    <p:sldId id="264" r:id="rId21"/>
    <p:sldId id="277"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5DBA232-A656-445A-897D-F1187FFDCBF5}">
          <p14:sldIdLst>
            <p14:sldId id="258"/>
            <p14:sldId id="281"/>
            <p14:sldId id="282"/>
            <p14:sldId id="257"/>
            <p14:sldId id="259"/>
            <p14:sldId id="261"/>
            <p14:sldId id="278"/>
            <p14:sldId id="291"/>
            <p14:sldId id="295"/>
            <p14:sldId id="269"/>
            <p14:sldId id="283"/>
            <p14:sldId id="285"/>
            <p14:sldId id="286"/>
            <p14:sldId id="287"/>
            <p14:sldId id="288"/>
            <p14:sldId id="297"/>
            <p14:sldId id="298"/>
            <p14:sldId id="299"/>
            <p14:sldId id="296"/>
            <p14:sldId id="264"/>
            <p14:sldId id="27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5540" autoAdjust="0"/>
  </p:normalViewPr>
  <p:slideViewPr>
    <p:cSldViewPr snapToGrid="0">
      <p:cViewPr varScale="1">
        <p:scale>
          <a:sx n="89" d="100"/>
          <a:sy n="89" d="100"/>
        </p:scale>
        <p:origin x="302" y="86"/>
      </p:cViewPr>
      <p:guideLst/>
    </p:cSldViewPr>
  </p:slideViewPr>
  <p:notesTextViewPr>
    <p:cViewPr>
      <p:scale>
        <a:sx n="1" d="1"/>
        <a:sy n="1" d="1"/>
      </p:scale>
      <p:origin x="0" y="0"/>
    </p:cViewPr>
  </p:notesTextViewPr>
  <p:sorterViewPr>
    <p:cViewPr>
      <p:scale>
        <a:sx n="100" d="100"/>
        <a:sy n="100" d="100"/>
      </p:scale>
      <p:origin x="0" y="-845"/>
    </p:cViewPr>
  </p:sorterViewPr>
  <p:notesViewPr>
    <p:cSldViewPr snapToGrid="0">
      <p:cViewPr varScale="1">
        <p:scale>
          <a:sx n="70" d="100"/>
          <a:sy n="70" d="100"/>
        </p:scale>
        <p:origin x="2861" y="4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Coverage</c:v>
                </c:pt>
              </c:strCache>
            </c:strRef>
          </c:tx>
          <c:spPr>
            <a:solidFill>
              <a:schemeClr val="accent1"/>
            </a:solidFill>
            <a:ln>
              <a:noFill/>
            </a:ln>
            <a:effectLst/>
          </c:spPr>
          <c:invertIfNegative val="0"/>
          <c:cat>
            <c:strRef>
              <c:f>Sheet1!$A$2:$A$3</c:f>
              <c:strCache>
                <c:ptCount val="2"/>
                <c:pt idx="0">
                  <c:v>Scenario 1</c:v>
                </c:pt>
                <c:pt idx="1">
                  <c:v>Scenario 2</c:v>
                </c:pt>
              </c:strCache>
            </c:strRef>
          </c:cat>
          <c:val>
            <c:numRef>
              <c:f>Sheet1!$B$2:$B$3</c:f>
              <c:numCache>
                <c:formatCode>0%</c:formatCode>
                <c:ptCount val="2"/>
                <c:pt idx="0">
                  <c:v>0.98</c:v>
                </c:pt>
                <c:pt idx="1">
                  <c:v>0.2</c:v>
                </c:pt>
              </c:numCache>
            </c:numRef>
          </c:val>
          <c:extLst>
            <c:ext xmlns:c16="http://schemas.microsoft.com/office/drawing/2014/chart" uri="{C3380CC4-5D6E-409C-BE32-E72D297353CC}">
              <c16:uniqueId val="{00000000-B70B-4407-86C3-76AC14C022E7}"/>
            </c:ext>
          </c:extLst>
        </c:ser>
        <c:ser>
          <c:idx val="1"/>
          <c:order val="1"/>
          <c:tx>
            <c:strRef>
              <c:f>Sheet1!$C$1</c:f>
              <c:strCache>
                <c:ptCount val="1"/>
                <c:pt idx="0">
                  <c:v>Redundancy</c:v>
                </c:pt>
              </c:strCache>
            </c:strRef>
          </c:tx>
          <c:spPr>
            <a:solidFill>
              <a:schemeClr val="accent2"/>
            </a:solidFill>
            <a:ln>
              <a:noFill/>
            </a:ln>
            <a:effectLst/>
          </c:spPr>
          <c:invertIfNegative val="0"/>
          <c:cat>
            <c:strRef>
              <c:f>Sheet1!$A$2:$A$3</c:f>
              <c:strCache>
                <c:ptCount val="2"/>
                <c:pt idx="0">
                  <c:v>Scenario 1</c:v>
                </c:pt>
                <c:pt idx="1">
                  <c:v>Scenario 2</c:v>
                </c:pt>
              </c:strCache>
            </c:strRef>
          </c:cat>
          <c:val>
            <c:numRef>
              <c:f>Sheet1!$C$2:$C$3</c:f>
              <c:numCache>
                <c:formatCode>0%</c:formatCode>
                <c:ptCount val="2"/>
                <c:pt idx="0">
                  <c:v>0.72</c:v>
                </c:pt>
                <c:pt idx="1">
                  <c:v>0.02</c:v>
                </c:pt>
              </c:numCache>
            </c:numRef>
          </c:val>
          <c:extLst>
            <c:ext xmlns:c16="http://schemas.microsoft.com/office/drawing/2014/chart" uri="{C3380CC4-5D6E-409C-BE32-E72D297353CC}">
              <c16:uniqueId val="{00000001-B70B-4407-86C3-76AC14C022E7}"/>
            </c:ext>
          </c:extLst>
        </c:ser>
        <c:ser>
          <c:idx val="2"/>
          <c:order val="2"/>
          <c:tx>
            <c:strRef>
              <c:f>Sheet1!$D$1</c:f>
              <c:strCache>
                <c:ptCount val="1"/>
                <c:pt idx="0">
                  <c:v>Energy Saved</c:v>
                </c:pt>
              </c:strCache>
            </c:strRef>
          </c:tx>
          <c:spPr>
            <a:solidFill>
              <a:schemeClr val="accent3"/>
            </a:solidFill>
            <a:ln>
              <a:noFill/>
            </a:ln>
            <a:effectLst/>
          </c:spPr>
          <c:invertIfNegative val="0"/>
          <c:cat>
            <c:strRef>
              <c:f>Sheet1!$A$2:$A$3</c:f>
              <c:strCache>
                <c:ptCount val="2"/>
                <c:pt idx="0">
                  <c:v>Scenario 1</c:v>
                </c:pt>
                <c:pt idx="1">
                  <c:v>Scenario 2</c:v>
                </c:pt>
              </c:strCache>
            </c:strRef>
          </c:cat>
          <c:val>
            <c:numRef>
              <c:f>Sheet1!$D$2:$D$3</c:f>
              <c:numCache>
                <c:formatCode>0.00%</c:formatCode>
                <c:ptCount val="2"/>
                <c:pt idx="0">
                  <c:v>0.49299999999999999</c:v>
                </c:pt>
                <c:pt idx="1">
                  <c:v>0.49299999999999999</c:v>
                </c:pt>
              </c:numCache>
            </c:numRef>
          </c:val>
          <c:extLst>
            <c:ext xmlns:c16="http://schemas.microsoft.com/office/drawing/2014/chart" uri="{C3380CC4-5D6E-409C-BE32-E72D297353CC}">
              <c16:uniqueId val="{00000002-B70B-4407-86C3-76AC14C022E7}"/>
            </c:ext>
          </c:extLst>
        </c:ser>
        <c:dLbls>
          <c:showLegendKey val="0"/>
          <c:showVal val="0"/>
          <c:showCatName val="0"/>
          <c:showSerName val="0"/>
          <c:showPercent val="0"/>
          <c:showBubbleSize val="0"/>
        </c:dLbls>
        <c:gapWidth val="219"/>
        <c:overlap val="-27"/>
        <c:axId val="581128624"/>
        <c:axId val="581125344"/>
      </c:barChart>
      <c:catAx>
        <c:axId val="5811286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81125344"/>
        <c:crosses val="autoZero"/>
        <c:auto val="1"/>
        <c:lblAlgn val="ctr"/>
        <c:lblOffset val="100"/>
        <c:noMultiLvlLbl val="0"/>
      </c:catAx>
      <c:valAx>
        <c:axId val="58112534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811286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Coverage</c:v>
                </c:pt>
              </c:strCache>
            </c:strRef>
          </c:tx>
          <c:spPr>
            <a:solidFill>
              <a:schemeClr val="accent1"/>
            </a:solidFill>
            <a:ln>
              <a:noFill/>
            </a:ln>
            <a:effectLst/>
          </c:spPr>
          <c:invertIfNegative val="0"/>
          <c:cat>
            <c:strRef>
              <c:f>Sheet1!$A$2:$A$3</c:f>
              <c:strCache>
                <c:ptCount val="2"/>
                <c:pt idx="0">
                  <c:v>Scenario3</c:v>
                </c:pt>
                <c:pt idx="1">
                  <c:v>Scenario4</c:v>
                </c:pt>
              </c:strCache>
            </c:strRef>
          </c:cat>
          <c:val>
            <c:numRef>
              <c:f>Sheet1!$B$2:$B$3</c:f>
              <c:numCache>
                <c:formatCode>0%</c:formatCode>
                <c:ptCount val="2"/>
                <c:pt idx="0">
                  <c:v>0.41</c:v>
                </c:pt>
                <c:pt idx="1">
                  <c:v>0.43</c:v>
                </c:pt>
              </c:numCache>
            </c:numRef>
          </c:val>
          <c:extLst>
            <c:ext xmlns:c16="http://schemas.microsoft.com/office/drawing/2014/chart" uri="{C3380CC4-5D6E-409C-BE32-E72D297353CC}">
              <c16:uniqueId val="{00000000-2099-476E-8CF3-F2970DEBC668}"/>
            </c:ext>
          </c:extLst>
        </c:ser>
        <c:ser>
          <c:idx val="1"/>
          <c:order val="1"/>
          <c:tx>
            <c:strRef>
              <c:f>Sheet1!$C$1</c:f>
              <c:strCache>
                <c:ptCount val="1"/>
                <c:pt idx="0">
                  <c:v>Redundancy</c:v>
                </c:pt>
              </c:strCache>
            </c:strRef>
          </c:tx>
          <c:spPr>
            <a:solidFill>
              <a:schemeClr val="accent2"/>
            </a:solidFill>
            <a:ln>
              <a:noFill/>
            </a:ln>
            <a:effectLst/>
          </c:spPr>
          <c:invertIfNegative val="0"/>
          <c:cat>
            <c:strRef>
              <c:f>Sheet1!$A$2:$A$3</c:f>
              <c:strCache>
                <c:ptCount val="2"/>
                <c:pt idx="0">
                  <c:v>Scenario3</c:v>
                </c:pt>
                <c:pt idx="1">
                  <c:v>Scenario4</c:v>
                </c:pt>
              </c:strCache>
            </c:strRef>
          </c:cat>
          <c:val>
            <c:numRef>
              <c:f>Sheet1!$C$2:$C$3</c:f>
              <c:numCache>
                <c:formatCode>0%</c:formatCode>
                <c:ptCount val="2"/>
                <c:pt idx="0">
                  <c:v>0.05</c:v>
                </c:pt>
                <c:pt idx="1">
                  <c:v>0.04</c:v>
                </c:pt>
              </c:numCache>
            </c:numRef>
          </c:val>
          <c:extLst>
            <c:ext xmlns:c16="http://schemas.microsoft.com/office/drawing/2014/chart" uri="{C3380CC4-5D6E-409C-BE32-E72D297353CC}">
              <c16:uniqueId val="{00000001-2099-476E-8CF3-F2970DEBC668}"/>
            </c:ext>
          </c:extLst>
        </c:ser>
        <c:ser>
          <c:idx val="2"/>
          <c:order val="2"/>
          <c:tx>
            <c:strRef>
              <c:f>Sheet1!$D$1</c:f>
              <c:strCache>
                <c:ptCount val="1"/>
                <c:pt idx="0">
                  <c:v>Energy Saved</c:v>
                </c:pt>
              </c:strCache>
            </c:strRef>
          </c:tx>
          <c:spPr>
            <a:solidFill>
              <a:schemeClr val="accent3"/>
            </a:solidFill>
            <a:ln>
              <a:noFill/>
            </a:ln>
            <a:effectLst/>
          </c:spPr>
          <c:invertIfNegative val="0"/>
          <c:cat>
            <c:strRef>
              <c:f>Sheet1!$A$2:$A$3</c:f>
              <c:strCache>
                <c:ptCount val="2"/>
                <c:pt idx="0">
                  <c:v>Scenario3</c:v>
                </c:pt>
                <c:pt idx="1">
                  <c:v>Scenario4</c:v>
                </c:pt>
              </c:strCache>
            </c:strRef>
          </c:cat>
          <c:val>
            <c:numRef>
              <c:f>Sheet1!$D$2:$D$3</c:f>
              <c:numCache>
                <c:formatCode>0%</c:formatCode>
                <c:ptCount val="2"/>
                <c:pt idx="0" formatCode="0.00%">
                  <c:v>0.23300000000000001</c:v>
                </c:pt>
                <c:pt idx="1">
                  <c:v>0.05</c:v>
                </c:pt>
              </c:numCache>
            </c:numRef>
          </c:val>
          <c:extLst>
            <c:ext xmlns:c16="http://schemas.microsoft.com/office/drawing/2014/chart" uri="{C3380CC4-5D6E-409C-BE32-E72D297353CC}">
              <c16:uniqueId val="{00000002-2099-476E-8CF3-F2970DEBC668}"/>
            </c:ext>
          </c:extLst>
        </c:ser>
        <c:dLbls>
          <c:showLegendKey val="0"/>
          <c:showVal val="0"/>
          <c:showCatName val="0"/>
          <c:showSerName val="0"/>
          <c:showPercent val="0"/>
          <c:showBubbleSize val="0"/>
        </c:dLbls>
        <c:gapWidth val="219"/>
        <c:overlap val="-27"/>
        <c:axId val="587269272"/>
        <c:axId val="587266976"/>
      </c:barChart>
      <c:catAx>
        <c:axId val="587269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87266976"/>
        <c:crosses val="autoZero"/>
        <c:auto val="1"/>
        <c:lblAlgn val="ctr"/>
        <c:lblOffset val="100"/>
        <c:noMultiLvlLbl val="0"/>
      </c:catAx>
      <c:valAx>
        <c:axId val="58726697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872692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c:v>
                </c:pt>
              </c:strCache>
            </c:strRef>
          </c:tx>
          <c:spPr>
            <a:solidFill>
              <a:schemeClr val="accent1"/>
            </a:solidFill>
            <a:ln>
              <a:noFill/>
            </a:ln>
            <a:effectLst/>
          </c:spPr>
          <c:invertIfNegative val="0"/>
          <c:cat>
            <c:strRef>
              <c:f>Sheet1!$A$2:$A$3</c:f>
              <c:strCache>
                <c:ptCount val="2"/>
                <c:pt idx="0">
                  <c:v>GA</c:v>
                </c:pt>
                <c:pt idx="1">
                  <c:v>Greedy</c:v>
                </c:pt>
              </c:strCache>
            </c:strRef>
          </c:cat>
          <c:val>
            <c:numRef>
              <c:f>Sheet1!$B$2:$B$3</c:f>
              <c:numCache>
                <c:formatCode>General</c:formatCode>
                <c:ptCount val="2"/>
                <c:pt idx="0">
                  <c:v>42</c:v>
                </c:pt>
                <c:pt idx="1">
                  <c:v>20</c:v>
                </c:pt>
              </c:numCache>
            </c:numRef>
          </c:val>
          <c:extLst>
            <c:ext xmlns:c16="http://schemas.microsoft.com/office/drawing/2014/chart" uri="{C3380CC4-5D6E-409C-BE32-E72D297353CC}">
              <c16:uniqueId val="{00000000-8EA7-4022-943D-890AFFF086F0}"/>
            </c:ext>
          </c:extLst>
        </c:ser>
        <c:ser>
          <c:idx val="1"/>
          <c:order val="1"/>
          <c:tx>
            <c:strRef>
              <c:f>Sheet1!$C$1</c:f>
              <c:strCache>
                <c:ptCount val="1"/>
                <c:pt idx="0">
                  <c:v>Q</c:v>
                </c:pt>
              </c:strCache>
            </c:strRef>
          </c:tx>
          <c:spPr>
            <a:solidFill>
              <a:schemeClr val="accent2"/>
            </a:solidFill>
            <a:ln>
              <a:noFill/>
            </a:ln>
            <a:effectLst/>
          </c:spPr>
          <c:invertIfNegative val="0"/>
          <c:cat>
            <c:strRef>
              <c:f>Sheet1!$A$2:$A$3</c:f>
              <c:strCache>
                <c:ptCount val="2"/>
                <c:pt idx="0">
                  <c:v>GA</c:v>
                </c:pt>
                <c:pt idx="1">
                  <c:v>Greedy</c:v>
                </c:pt>
              </c:strCache>
            </c:strRef>
          </c:cat>
          <c:val>
            <c:numRef>
              <c:f>Sheet1!$C$2:$C$3</c:f>
              <c:numCache>
                <c:formatCode>General</c:formatCode>
                <c:ptCount val="2"/>
                <c:pt idx="0">
                  <c:v>8</c:v>
                </c:pt>
                <c:pt idx="1">
                  <c:v>3</c:v>
                </c:pt>
              </c:numCache>
            </c:numRef>
          </c:val>
          <c:extLst>
            <c:ext xmlns:c16="http://schemas.microsoft.com/office/drawing/2014/chart" uri="{C3380CC4-5D6E-409C-BE32-E72D297353CC}">
              <c16:uniqueId val="{00000001-8EA7-4022-943D-890AFFF086F0}"/>
            </c:ext>
          </c:extLst>
        </c:ser>
        <c:ser>
          <c:idx val="2"/>
          <c:order val="2"/>
          <c:tx>
            <c:strRef>
              <c:f>Sheet1!$D$1</c:f>
              <c:strCache>
                <c:ptCount val="1"/>
                <c:pt idx="0">
                  <c:v>R</c:v>
                </c:pt>
              </c:strCache>
            </c:strRef>
          </c:tx>
          <c:spPr>
            <a:solidFill>
              <a:schemeClr val="accent3"/>
            </a:solidFill>
            <a:ln>
              <a:noFill/>
            </a:ln>
            <a:effectLst/>
          </c:spPr>
          <c:invertIfNegative val="0"/>
          <c:cat>
            <c:strRef>
              <c:f>Sheet1!$A$2:$A$3</c:f>
              <c:strCache>
                <c:ptCount val="2"/>
                <c:pt idx="0">
                  <c:v>GA</c:v>
                </c:pt>
                <c:pt idx="1">
                  <c:v>Greedy</c:v>
                </c:pt>
              </c:strCache>
            </c:strRef>
          </c:cat>
          <c:val>
            <c:numRef>
              <c:f>Sheet1!$D$2:$D$3</c:f>
              <c:numCache>
                <c:formatCode>General</c:formatCode>
                <c:ptCount val="2"/>
                <c:pt idx="0">
                  <c:v>51</c:v>
                </c:pt>
                <c:pt idx="1">
                  <c:v>50</c:v>
                </c:pt>
              </c:numCache>
            </c:numRef>
          </c:val>
          <c:extLst>
            <c:ext xmlns:c16="http://schemas.microsoft.com/office/drawing/2014/chart" uri="{C3380CC4-5D6E-409C-BE32-E72D297353CC}">
              <c16:uniqueId val="{00000002-8EA7-4022-943D-890AFFF086F0}"/>
            </c:ext>
          </c:extLst>
        </c:ser>
        <c:dLbls>
          <c:showLegendKey val="0"/>
          <c:showVal val="0"/>
          <c:showCatName val="0"/>
          <c:showSerName val="0"/>
          <c:showPercent val="0"/>
          <c:showBubbleSize val="0"/>
        </c:dLbls>
        <c:gapWidth val="219"/>
        <c:overlap val="-27"/>
        <c:axId val="411270264"/>
        <c:axId val="491936000"/>
      </c:barChart>
      <c:catAx>
        <c:axId val="411270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91936000"/>
        <c:crosses val="autoZero"/>
        <c:auto val="1"/>
        <c:lblAlgn val="ctr"/>
        <c:lblOffset val="100"/>
        <c:noMultiLvlLbl val="0"/>
      </c:catAx>
      <c:valAx>
        <c:axId val="4919360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112702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c:v>
                </c:pt>
              </c:strCache>
            </c:strRef>
          </c:tx>
          <c:spPr>
            <a:solidFill>
              <a:schemeClr val="accent1"/>
            </a:solidFill>
            <a:ln>
              <a:noFill/>
            </a:ln>
            <a:effectLst/>
          </c:spPr>
          <c:invertIfNegative val="0"/>
          <c:cat>
            <c:strRef>
              <c:f>Sheet1!$A$2:$A$3</c:f>
              <c:strCache>
                <c:ptCount val="2"/>
                <c:pt idx="0">
                  <c:v>GA</c:v>
                </c:pt>
                <c:pt idx="1">
                  <c:v>Greedy</c:v>
                </c:pt>
              </c:strCache>
            </c:strRef>
          </c:cat>
          <c:val>
            <c:numRef>
              <c:f>Sheet1!$B$2:$B$3</c:f>
              <c:numCache>
                <c:formatCode>General</c:formatCode>
                <c:ptCount val="2"/>
                <c:pt idx="0">
                  <c:v>84</c:v>
                </c:pt>
                <c:pt idx="1">
                  <c:v>50</c:v>
                </c:pt>
              </c:numCache>
            </c:numRef>
          </c:val>
          <c:extLst>
            <c:ext xmlns:c16="http://schemas.microsoft.com/office/drawing/2014/chart" uri="{C3380CC4-5D6E-409C-BE32-E72D297353CC}">
              <c16:uniqueId val="{00000000-F98E-4EA0-A8AB-6C103219BEEE}"/>
            </c:ext>
          </c:extLst>
        </c:ser>
        <c:ser>
          <c:idx val="1"/>
          <c:order val="1"/>
          <c:tx>
            <c:strRef>
              <c:f>Sheet1!$C$1</c:f>
              <c:strCache>
                <c:ptCount val="1"/>
                <c:pt idx="0">
                  <c:v>Q</c:v>
                </c:pt>
              </c:strCache>
            </c:strRef>
          </c:tx>
          <c:spPr>
            <a:solidFill>
              <a:schemeClr val="accent2"/>
            </a:solidFill>
            <a:ln>
              <a:noFill/>
            </a:ln>
            <a:effectLst/>
          </c:spPr>
          <c:invertIfNegative val="0"/>
          <c:cat>
            <c:strRef>
              <c:f>Sheet1!$A$2:$A$3</c:f>
              <c:strCache>
                <c:ptCount val="2"/>
                <c:pt idx="0">
                  <c:v>GA</c:v>
                </c:pt>
                <c:pt idx="1">
                  <c:v>Greedy</c:v>
                </c:pt>
              </c:strCache>
            </c:strRef>
          </c:cat>
          <c:val>
            <c:numRef>
              <c:f>Sheet1!$C$2:$C$3</c:f>
              <c:numCache>
                <c:formatCode>General</c:formatCode>
                <c:ptCount val="2"/>
                <c:pt idx="0">
                  <c:v>50</c:v>
                </c:pt>
                <c:pt idx="1">
                  <c:v>30</c:v>
                </c:pt>
              </c:numCache>
            </c:numRef>
          </c:val>
          <c:extLst>
            <c:ext xmlns:c16="http://schemas.microsoft.com/office/drawing/2014/chart" uri="{C3380CC4-5D6E-409C-BE32-E72D297353CC}">
              <c16:uniqueId val="{00000001-F98E-4EA0-A8AB-6C103219BEEE}"/>
            </c:ext>
          </c:extLst>
        </c:ser>
        <c:ser>
          <c:idx val="2"/>
          <c:order val="2"/>
          <c:tx>
            <c:strRef>
              <c:f>Sheet1!$D$1</c:f>
              <c:strCache>
                <c:ptCount val="1"/>
                <c:pt idx="0">
                  <c:v>R</c:v>
                </c:pt>
              </c:strCache>
            </c:strRef>
          </c:tx>
          <c:spPr>
            <a:solidFill>
              <a:schemeClr val="accent3"/>
            </a:solidFill>
            <a:ln>
              <a:noFill/>
            </a:ln>
            <a:effectLst/>
          </c:spPr>
          <c:invertIfNegative val="0"/>
          <c:cat>
            <c:strRef>
              <c:f>Sheet1!$A$2:$A$3</c:f>
              <c:strCache>
                <c:ptCount val="2"/>
                <c:pt idx="0">
                  <c:v>GA</c:v>
                </c:pt>
                <c:pt idx="1">
                  <c:v>Greedy</c:v>
                </c:pt>
              </c:strCache>
            </c:strRef>
          </c:cat>
          <c:val>
            <c:numRef>
              <c:f>Sheet1!$D$2:$D$3</c:f>
              <c:numCache>
                <c:formatCode>General</c:formatCode>
                <c:ptCount val="2"/>
                <c:pt idx="0">
                  <c:v>50</c:v>
                </c:pt>
                <c:pt idx="1">
                  <c:v>50</c:v>
                </c:pt>
              </c:numCache>
            </c:numRef>
          </c:val>
          <c:extLst>
            <c:ext xmlns:c16="http://schemas.microsoft.com/office/drawing/2014/chart" uri="{C3380CC4-5D6E-409C-BE32-E72D297353CC}">
              <c16:uniqueId val="{00000002-F98E-4EA0-A8AB-6C103219BEEE}"/>
            </c:ext>
          </c:extLst>
        </c:ser>
        <c:dLbls>
          <c:showLegendKey val="0"/>
          <c:showVal val="0"/>
          <c:showCatName val="0"/>
          <c:showSerName val="0"/>
          <c:showPercent val="0"/>
          <c:showBubbleSize val="0"/>
        </c:dLbls>
        <c:gapWidth val="219"/>
        <c:overlap val="-27"/>
        <c:axId val="488424696"/>
        <c:axId val="488425352"/>
      </c:barChart>
      <c:catAx>
        <c:axId val="488424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88425352"/>
        <c:crosses val="autoZero"/>
        <c:auto val="1"/>
        <c:lblAlgn val="ctr"/>
        <c:lblOffset val="100"/>
        <c:noMultiLvlLbl val="0"/>
      </c:catAx>
      <c:valAx>
        <c:axId val="4884253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884246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c:v>
                </c:pt>
              </c:strCache>
            </c:strRef>
          </c:tx>
          <c:spPr>
            <a:solidFill>
              <a:schemeClr val="accent1"/>
            </a:solidFill>
            <a:ln>
              <a:noFill/>
            </a:ln>
            <a:effectLst/>
          </c:spPr>
          <c:invertIfNegative val="0"/>
          <c:cat>
            <c:strRef>
              <c:f>Sheet1!$A$2:$A$3</c:f>
              <c:strCache>
                <c:ptCount val="2"/>
                <c:pt idx="0">
                  <c:v>GA</c:v>
                </c:pt>
                <c:pt idx="1">
                  <c:v>Greedy</c:v>
                </c:pt>
              </c:strCache>
            </c:strRef>
          </c:cat>
          <c:val>
            <c:numRef>
              <c:f>Sheet1!$B$2:$B$3</c:f>
              <c:numCache>
                <c:formatCode>General</c:formatCode>
                <c:ptCount val="2"/>
                <c:pt idx="0">
                  <c:v>98</c:v>
                </c:pt>
                <c:pt idx="1">
                  <c:v>62</c:v>
                </c:pt>
              </c:numCache>
            </c:numRef>
          </c:val>
          <c:extLst>
            <c:ext xmlns:c16="http://schemas.microsoft.com/office/drawing/2014/chart" uri="{C3380CC4-5D6E-409C-BE32-E72D297353CC}">
              <c16:uniqueId val="{00000000-F98E-4EA0-A8AB-6C103219BEEE}"/>
            </c:ext>
          </c:extLst>
        </c:ser>
        <c:ser>
          <c:idx val="1"/>
          <c:order val="1"/>
          <c:tx>
            <c:strRef>
              <c:f>Sheet1!$C$1</c:f>
              <c:strCache>
                <c:ptCount val="1"/>
                <c:pt idx="0">
                  <c:v>Q</c:v>
                </c:pt>
              </c:strCache>
            </c:strRef>
          </c:tx>
          <c:spPr>
            <a:solidFill>
              <a:schemeClr val="accent2"/>
            </a:solidFill>
            <a:ln>
              <a:noFill/>
            </a:ln>
            <a:effectLst/>
          </c:spPr>
          <c:invertIfNegative val="0"/>
          <c:cat>
            <c:strRef>
              <c:f>Sheet1!$A$2:$A$3</c:f>
              <c:strCache>
                <c:ptCount val="2"/>
                <c:pt idx="0">
                  <c:v>GA</c:v>
                </c:pt>
                <c:pt idx="1">
                  <c:v>Greedy</c:v>
                </c:pt>
              </c:strCache>
            </c:strRef>
          </c:cat>
          <c:val>
            <c:numRef>
              <c:f>Sheet1!$C$2:$C$3</c:f>
              <c:numCache>
                <c:formatCode>General</c:formatCode>
                <c:ptCount val="2"/>
                <c:pt idx="0">
                  <c:v>50</c:v>
                </c:pt>
                <c:pt idx="1">
                  <c:v>30</c:v>
                </c:pt>
              </c:numCache>
            </c:numRef>
          </c:val>
          <c:extLst>
            <c:ext xmlns:c16="http://schemas.microsoft.com/office/drawing/2014/chart" uri="{C3380CC4-5D6E-409C-BE32-E72D297353CC}">
              <c16:uniqueId val="{00000001-F98E-4EA0-A8AB-6C103219BEEE}"/>
            </c:ext>
          </c:extLst>
        </c:ser>
        <c:ser>
          <c:idx val="2"/>
          <c:order val="2"/>
          <c:tx>
            <c:strRef>
              <c:f>Sheet1!$D$1</c:f>
              <c:strCache>
                <c:ptCount val="1"/>
                <c:pt idx="0">
                  <c:v>R</c:v>
                </c:pt>
              </c:strCache>
            </c:strRef>
          </c:tx>
          <c:spPr>
            <a:solidFill>
              <a:schemeClr val="accent3"/>
            </a:solidFill>
            <a:ln>
              <a:noFill/>
            </a:ln>
            <a:effectLst/>
          </c:spPr>
          <c:invertIfNegative val="0"/>
          <c:cat>
            <c:strRef>
              <c:f>Sheet1!$A$2:$A$3</c:f>
              <c:strCache>
                <c:ptCount val="2"/>
                <c:pt idx="0">
                  <c:v>GA</c:v>
                </c:pt>
                <c:pt idx="1">
                  <c:v>Greedy</c:v>
                </c:pt>
              </c:strCache>
            </c:strRef>
          </c:cat>
          <c:val>
            <c:numRef>
              <c:f>Sheet1!$D$2:$D$3</c:f>
              <c:numCache>
                <c:formatCode>General</c:formatCode>
                <c:ptCount val="2"/>
                <c:pt idx="0">
                  <c:v>50</c:v>
                </c:pt>
                <c:pt idx="1">
                  <c:v>50</c:v>
                </c:pt>
              </c:numCache>
            </c:numRef>
          </c:val>
          <c:extLst>
            <c:ext xmlns:c16="http://schemas.microsoft.com/office/drawing/2014/chart" uri="{C3380CC4-5D6E-409C-BE32-E72D297353CC}">
              <c16:uniqueId val="{00000002-F98E-4EA0-A8AB-6C103219BEEE}"/>
            </c:ext>
          </c:extLst>
        </c:ser>
        <c:dLbls>
          <c:showLegendKey val="0"/>
          <c:showVal val="0"/>
          <c:showCatName val="0"/>
          <c:showSerName val="0"/>
          <c:showPercent val="0"/>
          <c:showBubbleSize val="0"/>
        </c:dLbls>
        <c:gapWidth val="219"/>
        <c:overlap val="-27"/>
        <c:axId val="488424696"/>
        <c:axId val="488425352"/>
      </c:barChart>
      <c:catAx>
        <c:axId val="488424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88425352"/>
        <c:crosses val="autoZero"/>
        <c:auto val="1"/>
        <c:lblAlgn val="ctr"/>
        <c:lblOffset val="100"/>
        <c:noMultiLvlLbl val="0"/>
      </c:catAx>
      <c:valAx>
        <c:axId val="4884253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884246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842ADAD-A85B-4E98-86AD-4D7213224909}" type="datetimeFigureOut">
              <a:rPr lang="en-US" smtClean="0"/>
              <a:t>3/1/2018</a:t>
            </a:fld>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1914FC7-2A81-4DC9-A955-6AA9F162CD23}" type="slidenum">
              <a:rPr lang="en-US" smtClean="0"/>
              <a:t>‹#›</a:t>
            </a:fld>
            <a:endParaRPr lang="en-US"/>
          </a:p>
        </p:txBody>
      </p:sp>
    </p:spTree>
    <p:extLst>
      <p:ext uri="{BB962C8B-B14F-4D97-AF65-F5344CB8AC3E}">
        <p14:creationId xmlns:p14="http://schemas.microsoft.com/office/powerpoint/2010/main" val="1682997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D2F5BC-2376-4DDB-B895-5A391E4B7426}" type="datetimeFigureOut">
              <a:rPr lang="en-US" smtClean="0"/>
              <a:t>3/1/2018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B91616-D416-4AC9-BF92-A557DB9A27C6}" type="slidenum">
              <a:rPr lang="en-US" smtClean="0"/>
              <a:t>‹#›</a:t>
            </a:fld>
            <a:endParaRPr lang="en-US"/>
          </a:p>
        </p:txBody>
      </p:sp>
    </p:spTree>
    <p:extLst>
      <p:ext uri="{BB962C8B-B14F-4D97-AF65-F5344CB8AC3E}">
        <p14:creationId xmlns:p14="http://schemas.microsoft.com/office/powerpoint/2010/main" val="9818596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2553231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Input parameters: tuning parameters, number of sensors, size of substrings for crossover, number of strings for selection as input for simple GA and an additional number of strings for partial elitism for modified GA </a:t>
            </a:r>
          </a:p>
          <a:p>
            <a:endParaRPr lang="en-US" dirty="0"/>
          </a:p>
        </p:txBody>
      </p:sp>
      <p:sp>
        <p:nvSpPr>
          <p:cNvPr id="4" name="Slide Number Placeholder 3"/>
          <p:cNvSpPr>
            <a:spLocks noGrp="1"/>
          </p:cNvSpPr>
          <p:nvPr>
            <p:ph type="sldNum" sz="quarter" idx="10"/>
          </p:nvPr>
        </p:nvSpPr>
        <p:spPr/>
        <p:txBody>
          <a:bodyPr/>
          <a:lstStyle/>
          <a:p>
            <a:fld id="{8BB91616-D416-4AC9-BF92-A557DB9A27C6}" type="slidenum">
              <a:rPr lang="en-US" smtClean="0"/>
              <a:t>12</a:t>
            </a:fld>
            <a:endParaRPr lang="en-US"/>
          </a:p>
        </p:txBody>
      </p:sp>
    </p:spTree>
    <p:extLst>
      <p:ext uri="{BB962C8B-B14F-4D97-AF65-F5344CB8AC3E}">
        <p14:creationId xmlns:p14="http://schemas.microsoft.com/office/powerpoint/2010/main" val="37094639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Input parameters: tuning parameters, number of sensors, size of substrings for crossover, number of strings for selection as input for simple GA and an additional number of strings for partial elitism for modified GA </a:t>
            </a:r>
          </a:p>
          <a:p>
            <a:endParaRPr lang="en-US" dirty="0"/>
          </a:p>
        </p:txBody>
      </p:sp>
      <p:sp>
        <p:nvSpPr>
          <p:cNvPr id="4" name="Slide Number Placeholder 3"/>
          <p:cNvSpPr>
            <a:spLocks noGrp="1"/>
          </p:cNvSpPr>
          <p:nvPr>
            <p:ph type="sldNum" sz="quarter" idx="10"/>
          </p:nvPr>
        </p:nvSpPr>
        <p:spPr/>
        <p:txBody>
          <a:bodyPr/>
          <a:lstStyle/>
          <a:p>
            <a:fld id="{8BB91616-D416-4AC9-BF92-A557DB9A27C6}" type="slidenum">
              <a:rPr lang="en-US" smtClean="0"/>
              <a:t>13</a:t>
            </a:fld>
            <a:endParaRPr lang="en-US"/>
          </a:p>
        </p:txBody>
      </p:sp>
    </p:spTree>
    <p:extLst>
      <p:ext uri="{BB962C8B-B14F-4D97-AF65-F5344CB8AC3E}">
        <p14:creationId xmlns:p14="http://schemas.microsoft.com/office/powerpoint/2010/main" val="32335990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Input parameters: tuning parameters, number of sensors, size of substrings for crossover, number of strings for selection as input for simple GA and an additional number of strings for partial elitism for modified GA </a:t>
            </a:r>
          </a:p>
          <a:p>
            <a:endParaRPr lang="en-US" dirty="0"/>
          </a:p>
        </p:txBody>
      </p:sp>
      <p:sp>
        <p:nvSpPr>
          <p:cNvPr id="4" name="Slide Number Placeholder 3"/>
          <p:cNvSpPr>
            <a:spLocks noGrp="1"/>
          </p:cNvSpPr>
          <p:nvPr>
            <p:ph type="sldNum" sz="quarter" idx="10"/>
          </p:nvPr>
        </p:nvSpPr>
        <p:spPr/>
        <p:txBody>
          <a:bodyPr/>
          <a:lstStyle/>
          <a:p>
            <a:fld id="{8BB91616-D416-4AC9-BF92-A557DB9A27C6}" type="slidenum">
              <a:rPr lang="en-US" smtClean="0"/>
              <a:t>14</a:t>
            </a:fld>
            <a:endParaRPr lang="en-US"/>
          </a:p>
        </p:txBody>
      </p:sp>
    </p:spTree>
    <p:extLst>
      <p:ext uri="{BB962C8B-B14F-4D97-AF65-F5344CB8AC3E}">
        <p14:creationId xmlns:p14="http://schemas.microsoft.com/office/powerpoint/2010/main" val="15144307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Input parameters: tuning parameters, number of sensors, size of substrings for crossover, number of strings for selection as input for simple GA and an additional number of strings for partial elitism for modified GA </a:t>
            </a:r>
          </a:p>
          <a:p>
            <a:endParaRPr lang="en-US" dirty="0"/>
          </a:p>
        </p:txBody>
      </p:sp>
      <p:sp>
        <p:nvSpPr>
          <p:cNvPr id="4" name="Slide Number Placeholder 3"/>
          <p:cNvSpPr>
            <a:spLocks noGrp="1"/>
          </p:cNvSpPr>
          <p:nvPr>
            <p:ph type="sldNum" sz="quarter" idx="10"/>
          </p:nvPr>
        </p:nvSpPr>
        <p:spPr/>
        <p:txBody>
          <a:bodyPr/>
          <a:lstStyle/>
          <a:p>
            <a:fld id="{8BB91616-D416-4AC9-BF92-A557DB9A27C6}" type="slidenum">
              <a:rPr lang="en-US" smtClean="0"/>
              <a:t>15</a:t>
            </a:fld>
            <a:endParaRPr lang="en-US"/>
          </a:p>
        </p:txBody>
      </p:sp>
    </p:spTree>
    <p:extLst>
      <p:ext uri="{BB962C8B-B14F-4D97-AF65-F5344CB8AC3E}">
        <p14:creationId xmlns:p14="http://schemas.microsoft.com/office/powerpoint/2010/main" val="3024974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100" b="0" i="0" kern="1200" dirty="0">
                <a:solidFill>
                  <a:schemeClr val="tx1"/>
                </a:solidFill>
                <a:effectLst/>
                <a:latin typeface="+mn-lt"/>
                <a:ea typeface="+mn-ea"/>
                <a:cs typeface="+mn-cs"/>
              </a:rPr>
              <a:t> but do we need it? Dozens of future scenarios tell us how great life will be when every object is connected. But what is the real</a:t>
            </a:r>
            <a:r>
              <a:rPr lang="en-US" sz="1100" b="0" i="0" kern="1200" baseline="0" dirty="0">
                <a:solidFill>
                  <a:schemeClr val="tx1"/>
                </a:solidFill>
                <a:effectLst/>
                <a:latin typeface="+mn-lt"/>
                <a:ea typeface="+mn-ea"/>
                <a:cs typeface="+mn-cs"/>
              </a:rPr>
              <a:t> </a:t>
            </a:r>
            <a:r>
              <a:rPr lang="en-US" sz="1100" b="0" i="0" kern="1200" dirty="0">
                <a:solidFill>
                  <a:schemeClr val="tx1"/>
                </a:solidFill>
                <a:effectLst/>
                <a:latin typeface="+mn-lt"/>
                <a:ea typeface="+mn-ea"/>
                <a:cs typeface="+mn-cs"/>
              </a:rPr>
              <a:t>value, and to what extent is it a solution in search of a problem?</a:t>
            </a:r>
          </a:p>
          <a:p>
            <a:r>
              <a:rPr lang="en-US" sz="1100" b="0" i="0" kern="1200" dirty="0">
                <a:solidFill>
                  <a:schemeClr val="tx1"/>
                </a:solidFill>
                <a:effectLst/>
                <a:latin typeface="+mn-lt"/>
                <a:ea typeface="+mn-ea"/>
                <a:cs typeface="+mn-cs"/>
              </a:rPr>
              <a:t>Transport: especially with the advent of smart and autonomous vehicles and supporting infrastructures (V2V, new generation ITS) that can have an enormous impact practically and environmentally on the way we travel</a:t>
            </a:r>
          </a:p>
          <a:p>
            <a:r>
              <a:rPr lang="en-US" sz="1100" b="0" i="0" kern="1200" dirty="0">
                <a:solidFill>
                  <a:schemeClr val="tx1"/>
                </a:solidFill>
                <a:effectLst/>
                <a:latin typeface="+mn-lt"/>
                <a:ea typeface="+mn-ea"/>
                <a:cs typeface="+mn-cs"/>
              </a:rPr>
              <a:t>Infrastructure management: especially intelligent maintenance with devices that ‘phone home’ preventatively: great to avoid disruption and reduce costs (especially true for distributed public equipment like street lighting or infrastructure)</a:t>
            </a:r>
          </a:p>
          <a:p>
            <a:r>
              <a:rPr lang="en-US" sz="1100" b="0" i="0" kern="1200" dirty="0">
                <a:solidFill>
                  <a:schemeClr val="tx1"/>
                </a:solidFill>
                <a:effectLst/>
                <a:latin typeface="+mn-lt"/>
                <a:ea typeface="+mn-ea"/>
                <a:cs typeface="+mn-cs"/>
              </a:rPr>
              <a:t>Building automation: this integrates in IOT the long existing notion of a ‘smart building’ (since the 1980s) that automatically adjusts environmental conditions based on learned usage patterns (turn on the heating 30 minutes before people get in the office) and/or on physical occupation of the rooms</a:t>
            </a:r>
          </a:p>
          <a:p>
            <a:r>
              <a:rPr lang="en-US" sz="1100" b="0" i="0" kern="1200" dirty="0">
                <a:solidFill>
                  <a:schemeClr val="tx1"/>
                </a:solidFill>
                <a:effectLst/>
                <a:latin typeface="+mn-lt"/>
                <a:ea typeface="+mn-ea"/>
                <a:cs typeface="+mn-cs"/>
              </a:rPr>
              <a:t>Health: with remote monitoring of patients and emergency notification systems.</a:t>
            </a:r>
          </a:p>
          <a:p>
            <a:endParaRPr lang="en-US" dirty="0"/>
          </a:p>
        </p:txBody>
      </p:sp>
    </p:spTree>
    <p:extLst>
      <p:ext uri="{BB962C8B-B14F-4D97-AF65-F5344CB8AC3E}">
        <p14:creationId xmlns:p14="http://schemas.microsoft.com/office/powerpoint/2010/main" val="27843846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Cognitive (intelligent ) they are embedded into any device, they are not a separate device</a:t>
            </a:r>
          </a:p>
        </p:txBody>
      </p:sp>
      <p:sp>
        <p:nvSpPr>
          <p:cNvPr id="4" name="Slide Number Placeholder 3"/>
          <p:cNvSpPr>
            <a:spLocks noGrp="1"/>
          </p:cNvSpPr>
          <p:nvPr>
            <p:ph type="sldNum" sz="quarter" idx="10"/>
          </p:nvPr>
        </p:nvSpPr>
        <p:spPr/>
        <p:txBody>
          <a:bodyPr/>
          <a:lstStyle/>
          <a:p>
            <a:fld id="{8BB91616-D416-4AC9-BF92-A557DB9A27C6}" type="slidenum">
              <a:rPr lang="en-US" smtClean="0"/>
              <a:t>4</a:t>
            </a:fld>
            <a:endParaRPr lang="en-US"/>
          </a:p>
        </p:txBody>
      </p:sp>
    </p:spTree>
    <p:extLst>
      <p:ext uri="{BB962C8B-B14F-4D97-AF65-F5344CB8AC3E}">
        <p14:creationId xmlns:p14="http://schemas.microsoft.com/office/powerpoint/2010/main" val="6627271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Implement these techniques into real life applications</a:t>
            </a:r>
          </a:p>
          <a:p>
            <a:r>
              <a:rPr lang="en-US" dirty="0"/>
              <a:t>Optimize couple parameters depending on the application. For example, power saving, percentage of coverage, redundancy of coverage</a:t>
            </a:r>
          </a:p>
          <a:p>
            <a:r>
              <a:rPr lang="en-US" dirty="0"/>
              <a:t>localization for the best drop area, as well as choosing the best scheduling set of active and passive sensors</a:t>
            </a:r>
          </a:p>
          <a:p>
            <a:endParaRPr lang="en-US" dirty="0"/>
          </a:p>
        </p:txBody>
      </p:sp>
      <p:sp>
        <p:nvSpPr>
          <p:cNvPr id="4" name="Slide Number Placeholder 3"/>
          <p:cNvSpPr>
            <a:spLocks noGrp="1"/>
          </p:cNvSpPr>
          <p:nvPr>
            <p:ph type="sldNum" sz="quarter" idx="10"/>
          </p:nvPr>
        </p:nvSpPr>
        <p:spPr/>
        <p:txBody>
          <a:bodyPr/>
          <a:lstStyle/>
          <a:p>
            <a:fld id="{8BB91616-D416-4AC9-BF92-A557DB9A27C6}" type="slidenum">
              <a:rPr lang="en-US" smtClean="0"/>
              <a:t>5</a:t>
            </a:fld>
            <a:endParaRPr lang="en-US"/>
          </a:p>
        </p:txBody>
      </p:sp>
    </p:spTree>
    <p:extLst>
      <p:ext uri="{BB962C8B-B14F-4D97-AF65-F5344CB8AC3E}">
        <p14:creationId xmlns:p14="http://schemas.microsoft.com/office/powerpoint/2010/main" val="22057285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the impact of having a diverse set of sensors on the functionality and performance of the overall networks?</a:t>
            </a:r>
          </a:p>
          <a:p>
            <a:r>
              <a:rPr lang="en-US" dirty="0"/>
              <a:t> How to utilize different types of devices in IoT Networks to facilitate data collection while optimizing speed and energy consumption?</a:t>
            </a:r>
          </a:p>
          <a:p>
            <a:r>
              <a:rPr lang="en-US" dirty="0"/>
              <a:t>What is the ideal number and combination of different types of sensors to have higher level of coverage with lower power consumption?</a:t>
            </a:r>
          </a:p>
          <a:p>
            <a:endParaRPr lang="en-US" dirty="0"/>
          </a:p>
        </p:txBody>
      </p:sp>
      <p:sp>
        <p:nvSpPr>
          <p:cNvPr id="4" name="Slide Number Placeholder 3"/>
          <p:cNvSpPr>
            <a:spLocks noGrp="1"/>
          </p:cNvSpPr>
          <p:nvPr>
            <p:ph type="sldNum" sz="quarter" idx="10"/>
          </p:nvPr>
        </p:nvSpPr>
        <p:spPr/>
        <p:txBody>
          <a:bodyPr/>
          <a:lstStyle/>
          <a:p>
            <a:fld id="{8BB91616-D416-4AC9-BF92-A557DB9A27C6}" type="slidenum">
              <a:rPr lang="en-US" smtClean="0"/>
              <a:t>6</a:t>
            </a:fld>
            <a:endParaRPr lang="en-US"/>
          </a:p>
        </p:txBody>
      </p:sp>
    </p:spTree>
    <p:extLst>
      <p:ext uri="{BB962C8B-B14F-4D97-AF65-F5344CB8AC3E}">
        <p14:creationId xmlns:p14="http://schemas.microsoft.com/office/powerpoint/2010/main" val="10899762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the impact of having a diverse set of sensors on the functionality and performance of the overall networks?</a:t>
            </a:r>
          </a:p>
          <a:p>
            <a:r>
              <a:rPr lang="en-US" dirty="0"/>
              <a:t> How to utilize different types of devices in IoT Networks to facilitate data collection while optimizing speed and energy consumption?</a:t>
            </a:r>
          </a:p>
          <a:p>
            <a:r>
              <a:rPr lang="en-US" dirty="0"/>
              <a:t>What is the ideal number and combination of different types of sensors to have higher level of coverage with lower power consumption?</a:t>
            </a:r>
          </a:p>
          <a:p>
            <a:endParaRPr lang="en-US" dirty="0"/>
          </a:p>
        </p:txBody>
      </p:sp>
      <p:sp>
        <p:nvSpPr>
          <p:cNvPr id="4" name="Slide Number Placeholder 3"/>
          <p:cNvSpPr>
            <a:spLocks noGrp="1"/>
          </p:cNvSpPr>
          <p:nvPr>
            <p:ph type="sldNum" sz="quarter" idx="10"/>
          </p:nvPr>
        </p:nvSpPr>
        <p:spPr/>
        <p:txBody>
          <a:bodyPr/>
          <a:lstStyle/>
          <a:p>
            <a:fld id="{8BB91616-D416-4AC9-BF92-A557DB9A27C6}" type="slidenum">
              <a:rPr lang="en-US" smtClean="0"/>
              <a:t>7</a:t>
            </a:fld>
            <a:endParaRPr lang="en-US"/>
          </a:p>
        </p:txBody>
      </p:sp>
    </p:spTree>
    <p:extLst>
      <p:ext uri="{BB962C8B-B14F-4D97-AF65-F5344CB8AC3E}">
        <p14:creationId xmlns:p14="http://schemas.microsoft.com/office/powerpoint/2010/main" val="34339879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the impact of having a diverse set of sensors on the functionality and performance of the overall networks?</a:t>
            </a:r>
          </a:p>
          <a:p>
            <a:r>
              <a:rPr lang="en-US" dirty="0"/>
              <a:t> How to utilize different types of devices in IoT Networks to facilitate data collection while optimizing speed and energy consumption?</a:t>
            </a:r>
          </a:p>
          <a:p>
            <a:r>
              <a:rPr lang="en-US" dirty="0"/>
              <a:t>What is the ideal number and combination of different types of sensors to have higher level of coverage with lower power consumption?</a:t>
            </a:r>
          </a:p>
          <a:p>
            <a:endParaRPr lang="en-US" dirty="0"/>
          </a:p>
        </p:txBody>
      </p:sp>
      <p:sp>
        <p:nvSpPr>
          <p:cNvPr id="4" name="Slide Number Placeholder 3"/>
          <p:cNvSpPr>
            <a:spLocks noGrp="1"/>
          </p:cNvSpPr>
          <p:nvPr>
            <p:ph type="sldNum" sz="quarter" idx="10"/>
          </p:nvPr>
        </p:nvSpPr>
        <p:spPr/>
        <p:txBody>
          <a:bodyPr/>
          <a:lstStyle/>
          <a:p>
            <a:fld id="{8BB91616-D416-4AC9-BF92-A557DB9A27C6}" type="slidenum">
              <a:rPr lang="en-US" smtClean="0"/>
              <a:t>8</a:t>
            </a:fld>
            <a:endParaRPr lang="en-US"/>
          </a:p>
        </p:txBody>
      </p:sp>
    </p:spTree>
    <p:extLst>
      <p:ext uri="{BB962C8B-B14F-4D97-AF65-F5344CB8AC3E}">
        <p14:creationId xmlns:p14="http://schemas.microsoft.com/office/powerpoint/2010/main" val="31547448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Input parameters: tuning parameters, number of sensors, size of substrings for crossover, number of strings for selection as input for simple GA and an additional number of strings for partial elitism for modified GA </a:t>
            </a:r>
          </a:p>
          <a:p>
            <a:endParaRPr lang="en-US" dirty="0"/>
          </a:p>
        </p:txBody>
      </p:sp>
      <p:sp>
        <p:nvSpPr>
          <p:cNvPr id="4" name="Slide Number Placeholder 3"/>
          <p:cNvSpPr>
            <a:spLocks noGrp="1"/>
          </p:cNvSpPr>
          <p:nvPr>
            <p:ph type="sldNum" sz="quarter" idx="10"/>
          </p:nvPr>
        </p:nvSpPr>
        <p:spPr/>
        <p:txBody>
          <a:bodyPr/>
          <a:lstStyle/>
          <a:p>
            <a:fld id="{8BB91616-D416-4AC9-BF92-A557DB9A27C6}" type="slidenum">
              <a:rPr lang="en-US" smtClean="0"/>
              <a:t>10</a:t>
            </a:fld>
            <a:endParaRPr lang="en-US"/>
          </a:p>
        </p:txBody>
      </p:sp>
    </p:spTree>
    <p:extLst>
      <p:ext uri="{BB962C8B-B14F-4D97-AF65-F5344CB8AC3E}">
        <p14:creationId xmlns:p14="http://schemas.microsoft.com/office/powerpoint/2010/main" val="41997056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Input parameters: tuning parameters, number of sensors, size of substrings for crossover, number of strings for selection as input for simple GA and an additional number of strings for partial elitism for modified GA </a:t>
            </a:r>
          </a:p>
          <a:p>
            <a:endParaRPr lang="en-US" dirty="0"/>
          </a:p>
        </p:txBody>
      </p:sp>
      <p:sp>
        <p:nvSpPr>
          <p:cNvPr id="4" name="Slide Number Placeholder 3"/>
          <p:cNvSpPr>
            <a:spLocks noGrp="1"/>
          </p:cNvSpPr>
          <p:nvPr>
            <p:ph type="sldNum" sz="quarter" idx="10"/>
          </p:nvPr>
        </p:nvSpPr>
        <p:spPr/>
        <p:txBody>
          <a:bodyPr/>
          <a:lstStyle/>
          <a:p>
            <a:fld id="{8BB91616-D416-4AC9-BF92-A557DB9A27C6}" type="slidenum">
              <a:rPr lang="en-US" smtClean="0"/>
              <a:t>11</a:t>
            </a:fld>
            <a:endParaRPr lang="en-US"/>
          </a:p>
        </p:txBody>
      </p:sp>
    </p:spTree>
    <p:extLst>
      <p:ext uri="{BB962C8B-B14F-4D97-AF65-F5344CB8AC3E}">
        <p14:creationId xmlns:p14="http://schemas.microsoft.com/office/powerpoint/2010/main" val="35300270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3/1/2018</a:t>
            </a:fld>
            <a:endParaRPr lang="en-US" dirty="0"/>
          </a:p>
        </p:txBody>
      </p:sp>
      <p:sp>
        <p:nvSpPr>
          <p:cNvPr id="5" name="Footer Placeholder 4"/>
          <p:cNvSpPr>
            <a:spLocks noGrp="1"/>
          </p:cNvSpPr>
          <p:nvPr>
            <p:ph type="ftr" sz="quarter" idx="11"/>
          </p:nvPr>
        </p:nvSpPr>
        <p:spPr/>
        <p:txBody>
          <a:bodyPr/>
          <a:lstStyle/>
          <a:p>
            <a:r>
              <a:rPr lang="en-US"/>
              <a:t> </a:t>
            </a:r>
          </a:p>
          <a:p>
            <a:r>
              <a:rPr lang="en-US"/>
              <a:t>Research and Creative Activity Fair-2017</a:t>
            </a:r>
          </a:p>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66048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B25DC3-7CC4-45D0-AF46-8E2403891E0B}" type="datetime1">
              <a:rPr lang="en-US" smtClean="0"/>
              <a:t>3/1/2018</a:t>
            </a:fld>
            <a:endParaRPr lang="en-US"/>
          </a:p>
        </p:txBody>
      </p:sp>
      <p:sp>
        <p:nvSpPr>
          <p:cNvPr id="5" name="Footer Placeholder 4"/>
          <p:cNvSpPr>
            <a:spLocks noGrp="1"/>
          </p:cNvSpPr>
          <p:nvPr>
            <p:ph type="ftr" sz="quarter" idx="11"/>
          </p:nvPr>
        </p:nvSpPr>
        <p:spPr/>
        <p:txBody>
          <a:bodyPr/>
          <a:lstStyle/>
          <a:p>
            <a:r>
              <a:rPr lang="en-US" sz="1100" b="0" i="0" kern="1200">
                <a:solidFill>
                  <a:schemeClr val="tx1">
                    <a:tint val="75000"/>
                    <a:alpha val="60000"/>
                  </a:schemeClr>
                </a:solidFill>
                <a:effectLst/>
                <a:latin typeface="+mn-lt"/>
                <a:ea typeface="+mn-ea"/>
                <a:cs typeface="+mn-cs"/>
              </a:rPr>
              <a:t>Research and Creative Activity Fair-2017</a:t>
            </a:r>
            <a:endParaRPr lang="en-US" sz="1100" b="0" i="0" kern="1200" dirty="0">
              <a:solidFill>
                <a:schemeClr val="tx1">
                  <a:tint val="75000"/>
                  <a:alpha val="60000"/>
                </a:schemeClr>
              </a:solidFill>
              <a:effectLst/>
              <a:latin typeface="+mn-lt"/>
              <a:ea typeface="+mn-ea"/>
              <a:cs typeface="+mn-cs"/>
            </a:endParaRPr>
          </a:p>
        </p:txBody>
      </p:sp>
      <p:sp>
        <p:nvSpPr>
          <p:cNvPr id="6" name="Slide Number Placeholder 5"/>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17130040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D3C8CE-93E6-4041-BA85-D86DE7AC5325}" type="datetime1">
              <a:rPr lang="en-US" smtClean="0"/>
              <a:t>3/1/2018</a:t>
            </a:fld>
            <a:endParaRPr lang="en-US"/>
          </a:p>
        </p:txBody>
      </p:sp>
      <p:sp>
        <p:nvSpPr>
          <p:cNvPr id="5" name="Footer Placeholder 4"/>
          <p:cNvSpPr>
            <a:spLocks noGrp="1"/>
          </p:cNvSpPr>
          <p:nvPr>
            <p:ph type="ftr" sz="quarter" idx="11"/>
          </p:nvPr>
        </p:nvSpPr>
        <p:spPr/>
        <p:txBody>
          <a:bodyPr/>
          <a:lstStyle/>
          <a:p>
            <a:r>
              <a:rPr lang="en-US" sz="1100" b="0" i="0" kern="1200">
                <a:solidFill>
                  <a:schemeClr val="tx1">
                    <a:tint val="75000"/>
                    <a:alpha val="60000"/>
                  </a:schemeClr>
                </a:solidFill>
                <a:effectLst/>
                <a:latin typeface="+mn-lt"/>
                <a:ea typeface="+mn-ea"/>
                <a:cs typeface="+mn-cs"/>
              </a:rPr>
              <a:t>Research and Creative Activity Fair-2017</a:t>
            </a:r>
            <a:endParaRPr lang="en-US" sz="1100" b="0" i="0" kern="1200" dirty="0">
              <a:solidFill>
                <a:schemeClr val="tx1">
                  <a:tint val="75000"/>
                  <a:alpha val="60000"/>
                </a:schemeClr>
              </a:solidFill>
              <a:effectLst/>
              <a:latin typeface="+mn-lt"/>
              <a:ea typeface="+mn-ea"/>
              <a:cs typeface="+mn-cs"/>
            </a:endParaRPr>
          </a:p>
        </p:txBody>
      </p:sp>
      <p:sp>
        <p:nvSpPr>
          <p:cNvPr id="6" name="Slide Number Placeholder 5"/>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12341863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415600" y="593367"/>
            <a:ext cx="11360800" cy="7636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415600" y="1536633"/>
            <a:ext cx="11360800" cy="45552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11296611" y="6217623"/>
            <a:ext cx="731600" cy="524800"/>
          </a:xfrm>
          <a:prstGeom prst="rect">
            <a:avLst/>
          </a:prstGeom>
        </p:spPr>
        <p:txBody>
          <a:bodyPr wrap="square"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3120085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3/1/2018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a:t>
            </a:fld>
            <a:endParaRPr lang="en-US" dirty="0"/>
          </a:p>
        </p:txBody>
      </p:sp>
      <p:sp>
        <p:nvSpPr>
          <p:cNvPr id="7" name="Footer Placeholder 4">
            <a:extLst>
              <a:ext uri="{FF2B5EF4-FFF2-40B4-BE49-F238E27FC236}">
                <a16:creationId xmlns:a16="http://schemas.microsoft.com/office/drawing/2014/main" id="{B2C4AC23-B719-4F69-900C-39E412E6AC9F}"/>
              </a:ext>
            </a:extLst>
          </p:cNvPr>
          <p:cNvSpPr txBox="1">
            <a:spLocks/>
          </p:cNvSpPr>
          <p:nvPr userDrawn="1"/>
        </p:nvSpPr>
        <p:spPr>
          <a:xfrm>
            <a:off x="4392386" y="6365420"/>
            <a:ext cx="6942588" cy="304801"/>
          </a:xfrm>
          <a:prstGeom prst="rect">
            <a:avLst/>
          </a:prstGeom>
        </p:spPr>
        <p:txBody>
          <a:bodyPr vert="horz" lIns="91440" tIns="45720" rIns="91440" bIns="45720" rtlCol="0" anchor="b"/>
          <a:lstStyle>
            <a:defPPr>
              <a:defRPr lang="en-US"/>
            </a:defPPr>
            <a:lvl1pPr marL="0" algn="l" defTabSz="914400" rtl="0" eaLnBrk="1" latinLnBrk="0" hangingPunct="1">
              <a:defRPr sz="1100" b="0" i="0" kern="1200">
                <a:solidFill>
                  <a:schemeClr val="tx1">
                    <a:tint val="75000"/>
                    <a:alpha val="6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b="0" i="0" kern="1200" dirty="0">
                <a:solidFill>
                  <a:schemeClr val="tx1">
                    <a:tint val="75000"/>
                    <a:alpha val="60000"/>
                  </a:schemeClr>
                </a:solidFill>
                <a:effectLst/>
                <a:latin typeface="+mn-lt"/>
                <a:ea typeface="+mn-ea"/>
                <a:cs typeface="+mn-cs"/>
              </a:rPr>
              <a:t>Research and Creative Activity Fair-2017</a:t>
            </a:r>
          </a:p>
        </p:txBody>
      </p:sp>
    </p:spTree>
    <p:extLst>
      <p:ext uri="{BB962C8B-B14F-4D97-AF65-F5344CB8AC3E}">
        <p14:creationId xmlns:p14="http://schemas.microsoft.com/office/powerpoint/2010/main" val="1290918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3/1/2018</a:t>
            </a:fld>
            <a:endParaRPr lang="en-US" dirty="0"/>
          </a:p>
        </p:txBody>
      </p:sp>
      <p:sp>
        <p:nvSpPr>
          <p:cNvPr id="5" name="Footer Placeholder 4"/>
          <p:cNvSpPr>
            <a:spLocks noGrp="1"/>
          </p:cNvSpPr>
          <p:nvPr>
            <p:ph type="ftr" sz="quarter" idx="11"/>
          </p:nvPr>
        </p:nvSpPr>
        <p:spPr/>
        <p:txBody>
          <a:bodyPr/>
          <a:lstStyle/>
          <a:p>
            <a:r>
              <a:rPr lang="en-US" sz="1100" b="0" i="0" kern="1200">
                <a:solidFill>
                  <a:schemeClr val="tx1">
                    <a:tint val="75000"/>
                    <a:alpha val="60000"/>
                  </a:schemeClr>
                </a:solidFill>
                <a:effectLst/>
                <a:latin typeface="+mn-lt"/>
                <a:ea typeface="+mn-ea"/>
                <a:cs typeface="+mn-cs"/>
              </a:rPr>
              <a:t>Research and Creative Activity Fair-2017</a:t>
            </a:r>
            <a:endParaRPr lang="en-US" sz="1100" b="0" i="0" kern="1200" dirty="0">
              <a:solidFill>
                <a:schemeClr val="tx1">
                  <a:tint val="75000"/>
                  <a:alpha val="60000"/>
                </a:schemeClr>
              </a:solidFill>
              <a:effectLst/>
              <a:latin typeface="+mn-lt"/>
              <a:ea typeface="+mn-ea"/>
              <a:cs typeface="+mn-cs"/>
            </a:endParaRPr>
          </a:p>
        </p:txBody>
      </p:sp>
      <p:sp>
        <p:nvSpPr>
          <p:cNvPr id="6" name="Slide Number Placeholder 5"/>
          <p:cNvSpPr>
            <a:spLocks noGrp="1"/>
          </p:cNvSpPr>
          <p:nvPr>
            <p:ph type="sldNum" sz="quarter" idx="12"/>
          </p:nvPr>
        </p:nvSpPr>
        <p:spPr/>
        <p:txBody>
          <a:bodyPr/>
          <a:lstStyle/>
          <a:p>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8412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509A250-FF31-4206-8172-F9D3106AACB1}" type="datetimeFigureOut">
              <a:rPr lang="en-US" smtClean="0"/>
              <a:t>3/1/2018</a:t>
            </a:fld>
            <a:endParaRPr lang="en-US" dirty="0"/>
          </a:p>
        </p:txBody>
      </p:sp>
      <p:sp>
        <p:nvSpPr>
          <p:cNvPr id="6" name="Footer Placeholder 5"/>
          <p:cNvSpPr>
            <a:spLocks noGrp="1"/>
          </p:cNvSpPr>
          <p:nvPr>
            <p:ph type="ftr" sz="quarter" idx="11"/>
          </p:nvPr>
        </p:nvSpPr>
        <p:spPr/>
        <p:txBody>
          <a:bodyPr/>
          <a:lstStyle/>
          <a:p>
            <a:r>
              <a:rPr lang="en-US" sz="1100" b="0" i="0" kern="1200">
                <a:solidFill>
                  <a:schemeClr val="tx1">
                    <a:tint val="75000"/>
                    <a:alpha val="60000"/>
                  </a:schemeClr>
                </a:solidFill>
                <a:effectLst/>
                <a:latin typeface="+mn-lt"/>
                <a:ea typeface="+mn-ea"/>
                <a:cs typeface="+mn-cs"/>
              </a:rPr>
              <a:t>Research and Creative Activity Fair-2017</a:t>
            </a:r>
            <a:endParaRPr lang="en-US" sz="1100" b="0" i="0" kern="1200" dirty="0">
              <a:solidFill>
                <a:schemeClr val="tx1">
                  <a:tint val="75000"/>
                  <a:alpha val="60000"/>
                </a:schemeClr>
              </a:solidFill>
              <a:effectLst/>
              <a:latin typeface="+mn-lt"/>
              <a:ea typeface="+mn-ea"/>
              <a:cs typeface="+mn-cs"/>
            </a:endParaRPr>
          </a:p>
        </p:txBody>
      </p:sp>
      <p:sp>
        <p:nvSpPr>
          <p:cNvPr id="7" name="Slide Number Placeholder 6"/>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2149712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509A250-FF31-4206-8172-F9D3106AACB1}" type="datetimeFigureOut">
              <a:rPr lang="en-US" smtClean="0"/>
              <a:t>3/1/2018</a:t>
            </a:fld>
            <a:endParaRPr lang="en-US" dirty="0"/>
          </a:p>
        </p:txBody>
      </p:sp>
      <p:sp>
        <p:nvSpPr>
          <p:cNvPr id="8" name="Footer Placeholder 7"/>
          <p:cNvSpPr>
            <a:spLocks noGrp="1"/>
          </p:cNvSpPr>
          <p:nvPr>
            <p:ph type="ftr" sz="quarter" idx="11"/>
          </p:nvPr>
        </p:nvSpPr>
        <p:spPr/>
        <p:txBody>
          <a:bodyPr/>
          <a:lstStyle/>
          <a:p>
            <a:r>
              <a:rPr lang="en-US" sz="1100" b="0" i="0" kern="1200">
                <a:solidFill>
                  <a:schemeClr val="tx1">
                    <a:tint val="75000"/>
                    <a:alpha val="60000"/>
                  </a:schemeClr>
                </a:solidFill>
                <a:effectLst/>
                <a:latin typeface="+mn-lt"/>
                <a:ea typeface="+mn-ea"/>
                <a:cs typeface="+mn-cs"/>
              </a:rPr>
              <a:t>Research and Creative Activity Fair-2017</a:t>
            </a:r>
            <a:endParaRPr lang="en-US" sz="1100" b="0" i="0" kern="1200" dirty="0">
              <a:solidFill>
                <a:schemeClr val="tx1">
                  <a:tint val="75000"/>
                  <a:alpha val="60000"/>
                </a:schemeClr>
              </a:solidFill>
              <a:effectLst/>
              <a:latin typeface="+mn-lt"/>
              <a:ea typeface="+mn-ea"/>
              <a:cs typeface="+mn-cs"/>
            </a:endParaRPr>
          </a:p>
        </p:txBody>
      </p:sp>
      <p:sp>
        <p:nvSpPr>
          <p:cNvPr id="9" name="Slide Number Placeholder 8"/>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1620348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509A250-FF31-4206-8172-F9D3106AACB1}" type="datetimeFigureOut">
              <a:rPr lang="en-US" smtClean="0"/>
              <a:t>3/1/2018</a:t>
            </a:fld>
            <a:endParaRPr lang="en-US" dirty="0"/>
          </a:p>
        </p:txBody>
      </p:sp>
      <p:sp>
        <p:nvSpPr>
          <p:cNvPr id="4" name="Footer Placeholder 3"/>
          <p:cNvSpPr>
            <a:spLocks noGrp="1"/>
          </p:cNvSpPr>
          <p:nvPr>
            <p:ph type="ftr" sz="quarter" idx="11"/>
          </p:nvPr>
        </p:nvSpPr>
        <p:spPr/>
        <p:txBody>
          <a:bodyPr/>
          <a:lstStyle/>
          <a:p>
            <a:r>
              <a:rPr lang="en-US" sz="1100" b="0" i="0" kern="1200">
                <a:solidFill>
                  <a:schemeClr val="tx1">
                    <a:tint val="75000"/>
                    <a:alpha val="60000"/>
                  </a:schemeClr>
                </a:solidFill>
                <a:effectLst/>
                <a:latin typeface="+mn-lt"/>
                <a:ea typeface="+mn-ea"/>
                <a:cs typeface="+mn-cs"/>
              </a:rPr>
              <a:t>Research and Creative Activity Fair-2017</a:t>
            </a:r>
            <a:endParaRPr lang="en-US" sz="1100" b="0" i="0" kern="1200" dirty="0">
              <a:solidFill>
                <a:schemeClr val="tx1">
                  <a:tint val="75000"/>
                  <a:alpha val="60000"/>
                </a:schemeClr>
              </a:solidFill>
              <a:effectLst/>
              <a:latin typeface="+mn-lt"/>
              <a:ea typeface="+mn-ea"/>
              <a:cs typeface="+mn-cs"/>
            </a:endParaRPr>
          </a:p>
        </p:txBody>
      </p:sp>
      <p:sp>
        <p:nvSpPr>
          <p:cNvPr id="5" name="Slide Number Placeholder 4"/>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12754138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509A250-FF31-4206-8172-F9D3106AACB1}" type="datetimeFigureOut">
              <a:rPr lang="en-US" smtClean="0"/>
              <a:t>3/1/2018</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sz="1100" b="0" i="0" kern="1200">
                <a:solidFill>
                  <a:schemeClr val="tx1">
                    <a:tint val="75000"/>
                    <a:alpha val="60000"/>
                  </a:schemeClr>
                </a:solidFill>
                <a:effectLst/>
                <a:latin typeface="+mn-lt"/>
                <a:ea typeface="+mn-ea"/>
                <a:cs typeface="+mn-cs"/>
              </a:rPr>
              <a:t>Research and Creative Activity Fair-2017</a:t>
            </a:r>
            <a:endParaRPr lang="en-US" sz="1100" b="0" i="0" kern="1200" dirty="0">
              <a:solidFill>
                <a:schemeClr val="tx1">
                  <a:tint val="75000"/>
                  <a:alpha val="60000"/>
                </a:schemeClr>
              </a:solidFill>
              <a:effectLst/>
              <a:latin typeface="+mn-lt"/>
              <a:ea typeface="+mn-ea"/>
              <a:cs typeface="+mn-cs"/>
            </a:endParaRPr>
          </a:p>
        </p:txBody>
      </p:sp>
      <p:sp>
        <p:nvSpPr>
          <p:cNvPr id="9" name="Slide Number Placeholder 8"/>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3294358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509A250-FF31-4206-8172-F9D3106AACB1}" type="datetimeFigureOut">
              <a:rPr lang="en-US" smtClean="0"/>
              <a:t>3/1/2018</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en-US" sz="1100" b="0" i="0" kern="1200">
                <a:solidFill>
                  <a:schemeClr val="tx1">
                    <a:tint val="75000"/>
                    <a:alpha val="60000"/>
                  </a:schemeClr>
                </a:solidFill>
                <a:effectLst/>
                <a:latin typeface="+mn-lt"/>
                <a:ea typeface="+mn-ea"/>
                <a:cs typeface="+mn-cs"/>
              </a:rPr>
              <a:t>Research and Creative Activity Fair-2017</a:t>
            </a:r>
            <a:endParaRPr lang="en-US" sz="1100" b="0" i="0" kern="1200" dirty="0">
              <a:solidFill>
                <a:schemeClr val="tx1">
                  <a:tint val="75000"/>
                  <a:alpha val="60000"/>
                </a:schemeClr>
              </a:solidFill>
              <a:effectLst/>
              <a:latin typeface="+mn-lt"/>
              <a:ea typeface="+mn-ea"/>
              <a:cs typeface="+mn-cs"/>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864059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3/1/2018</a:t>
            </a:fld>
            <a:endParaRPr lang="en-US" dirty="0"/>
          </a:p>
        </p:txBody>
      </p:sp>
      <p:sp>
        <p:nvSpPr>
          <p:cNvPr id="6" name="Footer Placeholder 5"/>
          <p:cNvSpPr>
            <a:spLocks noGrp="1"/>
          </p:cNvSpPr>
          <p:nvPr>
            <p:ph type="ftr" sz="quarter" idx="11"/>
          </p:nvPr>
        </p:nvSpPr>
        <p:spPr/>
        <p:txBody>
          <a:bodyPr/>
          <a:lstStyle/>
          <a:p>
            <a:r>
              <a:rPr lang="en-US" sz="1100" b="0" i="0" kern="1200">
                <a:solidFill>
                  <a:schemeClr val="tx1">
                    <a:tint val="75000"/>
                    <a:alpha val="60000"/>
                  </a:schemeClr>
                </a:solidFill>
                <a:effectLst/>
                <a:latin typeface="+mn-lt"/>
                <a:ea typeface="+mn-ea"/>
                <a:cs typeface="+mn-cs"/>
              </a:rPr>
              <a:t>Research and Creative Activity Fair-2017</a:t>
            </a:r>
            <a:endParaRPr lang="en-US" sz="1100" b="0" i="0" kern="1200" dirty="0">
              <a:solidFill>
                <a:schemeClr val="tx1">
                  <a:tint val="75000"/>
                  <a:alpha val="60000"/>
                </a:schemeClr>
              </a:solidFill>
              <a:effectLst/>
              <a:latin typeface="+mn-lt"/>
              <a:ea typeface="+mn-ea"/>
              <a:cs typeface="+mn-cs"/>
            </a:endParaRPr>
          </a:p>
        </p:txBody>
      </p:sp>
      <p:sp>
        <p:nvSpPr>
          <p:cNvPr id="7" name="Slide Number Placeholder 6"/>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11479014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BCD84998-11B7-413B-8544-09671F152F54}" type="datetime1">
              <a:rPr lang="en-US" smtClean="0"/>
              <a:t>3/1/2018</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a:t>CSCI 8150 Advanced Computer Architecture - Spring 2017</a:t>
            </a:r>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C97B8205-AC01-4DF5-81D8-49F667BD2A5B}"/>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838200" y="6363929"/>
            <a:ext cx="1189629" cy="357546"/>
          </a:xfrm>
          <a:prstGeom prst="rect">
            <a:avLst/>
          </a:prstGeom>
        </p:spPr>
      </p:pic>
    </p:spTree>
    <p:extLst>
      <p:ext uri="{BB962C8B-B14F-4D97-AF65-F5344CB8AC3E}">
        <p14:creationId xmlns:p14="http://schemas.microsoft.com/office/powerpoint/2010/main" val="1296567328"/>
      </p:ext>
    </p:extLst>
  </p:cSld>
  <p:clrMap bg1="lt1" tx1="dk1" bg2="lt2" tx2="dk2" accent1="accent1" accent2="accent2" accent3="accent3" accent4="accent4" accent5="accent5" accent6="accent6" hlink="hlink" folHlink="folHlink"/>
  <p:sldLayoutIdLst>
    <p:sldLayoutId id="2147483906" r:id="rId1"/>
    <p:sldLayoutId id="2147483907" r:id="rId2"/>
    <p:sldLayoutId id="2147483908" r:id="rId3"/>
    <p:sldLayoutId id="2147483909" r:id="rId4"/>
    <p:sldLayoutId id="2147483910" r:id="rId5"/>
    <p:sldLayoutId id="2147483911" r:id="rId6"/>
    <p:sldLayoutId id="2147483912" r:id="rId7"/>
    <p:sldLayoutId id="2147483913" r:id="rId8"/>
    <p:sldLayoutId id="2147483914" r:id="rId9"/>
    <p:sldLayoutId id="2147483915" r:id="rId10"/>
    <p:sldLayoutId id="2147483916" r:id="rId11"/>
    <p:sldLayoutId id="2147483917" r:id="rId12"/>
  </p:sldLayoutIdLst>
  <p:hf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a:xfrm>
            <a:off x="1554480" y="1287262"/>
            <a:ext cx="9746794" cy="4154750"/>
          </a:xfrm>
        </p:spPr>
        <p:txBody>
          <a:bodyPr>
            <a:normAutofit/>
          </a:bodyPr>
          <a:lstStyle/>
          <a:p>
            <a:br>
              <a:rPr lang="en-US" sz="27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br>
            <a:br>
              <a:rPr lang="en-US" sz="27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br>
            <a:r>
              <a:rPr lang="en-US" sz="2700" b="1" dirty="0">
                <a:solidFill>
                  <a:srgbClr val="0070C0"/>
                </a:solidFill>
              </a:rPr>
              <a:t>An Evolutionary Approach for managing Heterogeneous IoT Networks</a:t>
            </a:r>
            <a:br>
              <a:rPr lang="en-US" sz="27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br>
            <a:br>
              <a:rPr lang="en-US" sz="36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br>
            <a:r>
              <a:rPr lang="en-US" sz="27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YARA MAHFOOD HADDAD</a:t>
            </a:r>
            <a:br>
              <a:rPr lang="en-US" sz="20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br>
            <a:br>
              <a:rPr lang="en-US" sz="20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br>
            <a:br>
              <a:rPr lang="en-US" sz="20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br>
            <a:br>
              <a:rPr lang="en-US" sz="20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br>
            <a:r>
              <a:rPr lang="en-US" sz="20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UNO Research Fair</a:t>
            </a:r>
            <a:br>
              <a:rPr lang="en-US" sz="20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br>
            <a:r>
              <a:rPr lang="en-US" sz="20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March 2, 2018</a:t>
            </a:r>
            <a:br>
              <a:rPr lang="en-US" sz="4400" dirty="0">
                <a:solidFill>
                  <a:srgbClr val="000000"/>
                </a:solidFill>
                <a:latin typeface="Calibri" panose="020F0502020204030204" pitchFamily="34" charset="0"/>
                <a:ea typeface="Calibri" panose="020F0502020204030204" pitchFamily="34" charset="0"/>
              </a:rPr>
            </a:br>
            <a:endParaRPr lang="en-US" sz="36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33554" y="0"/>
            <a:ext cx="2758446" cy="829058"/>
          </a:xfrm>
          <a:prstGeom prst="rect">
            <a:avLst/>
          </a:prstGeom>
        </p:spPr>
      </p:pic>
    </p:spTree>
    <p:extLst>
      <p:ext uri="{BB962C8B-B14F-4D97-AF65-F5344CB8AC3E}">
        <p14:creationId xmlns:p14="http://schemas.microsoft.com/office/powerpoint/2010/main" val="26254776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4745" y="389016"/>
            <a:ext cx="8606130" cy="916001"/>
          </a:xfrm>
        </p:spPr>
        <p:txBody>
          <a:bodyPr>
            <a:normAutofit/>
          </a:bodyPr>
          <a:lstStyle/>
          <a:p>
            <a:r>
              <a:rPr lang="en-US" sz="4000" dirty="0">
                <a:solidFill>
                  <a:srgbClr val="0070C0"/>
                </a:solidFill>
              </a:rPr>
              <a:t>Simulation Scenarios</a:t>
            </a:r>
          </a:p>
        </p:txBody>
      </p:sp>
      <p:sp>
        <p:nvSpPr>
          <p:cNvPr id="3" name="Content Placeholder 2"/>
          <p:cNvSpPr>
            <a:spLocks noGrp="1"/>
          </p:cNvSpPr>
          <p:nvPr>
            <p:ph idx="1"/>
          </p:nvPr>
        </p:nvSpPr>
        <p:spPr>
          <a:xfrm>
            <a:off x="989901" y="1848465"/>
            <a:ext cx="11002384" cy="3657599"/>
          </a:xfrm>
        </p:spPr>
        <p:txBody>
          <a:bodyPr>
            <a:noAutofit/>
          </a:bodyPr>
          <a:lstStyle/>
          <a:p>
            <a:pPr lvl="1">
              <a:buFont typeface="Wingdings" panose="05000000000000000000" pitchFamily="2" charset="2"/>
              <a:buChar char="§"/>
            </a:pPr>
            <a:r>
              <a:rPr lang="en-US" sz="2400" dirty="0"/>
              <a:t>There are two types of sensors (rechargeable-non rechargeable) </a:t>
            </a:r>
          </a:p>
          <a:p>
            <a:pPr lvl="1">
              <a:buFont typeface="Wingdings" panose="05000000000000000000" pitchFamily="2" charset="2"/>
              <a:buChar char="§"/>
            </a:pPr>
            <a:r>
              <a:rPr lang="en-US" sz="2400" dirty="0"/>
              <a:t>There Are 25 sensors covering the network (finding which one is active and which is passive will be after applying this algorithm)</a:t>
            </a:r>
          </a:p>
          <a:p>
            <a:pPr lvl="1">
              <a:buFont typeface="Wingdings" panose="05000000000000000000" pitchFamily="2" charset="2"/>
              <a:buChar char="§"/>
            </a:pPr>
            <a:r>
              <a:rPr lang="en-US" sz="2400" dirty="0"/>
              <a:t>Each sensor has a range equal to one of the following: 5,15,25,40</a:t>
            </a:r>
          </a:p>
          <a:p>
            <a:pPr lvl="1">
              <a:buFont typeface="Wingdings" panose="05000000000000000000" pitchFamily="2" charset="2"/>
              <a:buChar char="§"/>
            </a:pPr>
            <a:r>
              <a:rPr lang="en-US" sz="2400" dirty="0"/>
              <a:t>Finding the best solution will be for this moment only </a:t>
            </a:r>
          </a:p>
          <a:p>
            <a:pPr>
              <a:buFont typeface="Wingdings" panose="05000000000000000000" pitchFamily="2" charset="2"/>
              <a:buChar char="§"/>
            </a:pPr>
            <a:endParaRPr lang="en-US" sz="2400" dirty="0"/>
          </a:p>
          <a:p>
            <a:endParaRPr lang="en-US" dirty="0"/>
          </a:p>
        </p:txBody>
      </p:sp>
      <p:sp>
        <p:nvSpPr>
          <p:cNvPr id="5" name="Rectangle 4">
            <a:extLst>
              <a:ext uri="{FF2B5EF4-FFF2-40B4-BE49-F238E27FC236}">
                <a16:creationId xmlns:a16="http://schemas.microsoft.com/office/drawing/2014/main" id="{38ACC462-BC30-405E-8CD3-B63E14FD3552}"/>
              </a:ext>
            </a:extLst>
          </p:cNvPr>
          <p:cNvSpPr/>
          <p:nvPr/>
        </p:nvSpPr>
        <p:spPr>
          <a:xfrm>
            <a:off x="1194745" y="1306485"/>
            <a:ext cx="1564852" cy="461665"/>
          </a:xfrm>
          <a:prstGeom prst="rect">
            <a:avLst/>
          </a:prstGeom>
        </p:spPr>
        <p:txBody>
          <a:bodyPr wrap="none">
            <a:spAutoFit/>
          </a:bodyPr>
          <a:lstStyle/>
          <a:p>
            <a:r>
              <a:rPr lang="en-US" sz="2400" dirty="0"/>
              <a:t>Scenario 1:</a:t>
            </a:r>
          </a:p>
        </p:txBody>
      </p:sp>
    </p:spTree>
    <p:extLst>
      <p:ext uri="{BB962C8B-B14F-4D97-AF65-F5344CB8AC3E}">
        <p14:creationId xmlns:p14="http://schemas.microsoft.com/office/powerpoint/2010/main" val="38377895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4745" y="389016"/>
            <a:ext cx="8606130" cy="916001"/>
          </a:xfrm>
        </p:spPr>
        <p:txBody>
          <a:bodyPr>
            <a:normAutofit/>
          </a:bodyPr>
          <a:lstStyle/>
          <a:p>
            <a:r>
              <a:rPr lang="en-US" sz="4000" dirty="0">
                <a:solidFill>
                  <a:srgbClr val="0070C0"/>
                </a:solidFill>
              </a:rPr>
              <a:t>Simulation Scenarios</a:t>
            </a:r>
          </a:p>
        </p:txBody>
      </p:sp>
      <p:sp>
        <p:nvSpPr>
          <p:cNvPr id="3" name="Content Placeholder 2"/>
          <p:cNvSpPr>
            <a:spLocks noGrp="1"/>
          </p:cNvSpPr>
          <p:nvPr>
            <p:ph idx="1"/>
          </p:nvPr>
        </p:nvSpPr>
        <p:spPr>
          <a:xfrm>
            <a:off x="922789" y="2005780"/>
            <a:ext cx="11069496" cy="3059673"/>
          </a:xfrm>
        </p:spPr>
        <p:txBody>
          <a:bodyPr>
            <a:noAutofit/>
          </a:bodyPr>
          <a:lstStyle/>
          <a:p>
            <a:pPr lvl="1">
              <a:buFont typeface="Wingdings" panose="05000000000000000000" pitchFamily="2" charset="2"/>
              <a:buChar char="§"/>
            </a:pPr>
            <a:r>
              <a:rPr lang="en-US" sz="2400" dirty="0"/>
              <a:t>There are two types of sensors (rechargeable-non rechargeable) </a:t>
            </a:r>
          </a:p>
          <a:p>
            <a:pPr lvl="1">
              <a:buFont typeface="Wingdings" panose="05000000000000000000" pitchFamily="2" charset="2"/>
              <a:buChar char="§"/>
            </a:pPr>
            <a:r>
              <a:rPr lang="en-US" sz="2400" dirty="0"/>
              <a:t>There Are 25 sensors covering the network (finding which one is active and which is passive will be after applying this algorithm)</a:t>
            </a:r>
          </a:p>
          <a:p>
            <a:pPr lvl="1">
              <a:buFont typeface="Wingdings" panose="05000000000000000000" pitchFamily="2" charset="2"/>
              <a:buChar char="§"/>
            </a:pPr>
            <a:r>
              <a:rPr lang="en-US" sz="2400" dirty="0"/>
              <a:t>Each sensor has a range equal to one of the following: 1,3,6,9</a:t>
            </a:r>
          </a:p>
          <a:p>
            <a:pPr lvl="1">
              <a:buFont typeface="Wingdings" panose="05000000000000000000" pitchFamily="2" charset="2"/>
              <a:buChar char="§"/>
            </a:pPr>
            <a:r>
              <a:rPr lang="en-US" sz="2400" dirty="0"/>
              <a:t>Finding the best solution will be for this moment only </a:t>
            </a:r>
          </a:p>
          <a:p>
            <a:pPr marL="0" indent="0">
              <a:buNone/>
            </a:pPr>
            <a:endParaRPr lang="en-US" dirty="0"/>
          </a:p>
          <a:p>
            <a:pPr>
              <a:buFont typeface="Wingdings" panose="05000000000000000000" pitchFamily="2" charset="2"/>
              <a:buChar char="§"/>
            </a:pPr>
            <a:endParaRPr lang="en-US" dirty="0"/>
          </a:p>
        </p:txBody>
      </p:sp>
      <p:sp>
        <p:nvSpPr>
          <p:cNvPr id="5" name="Rectangle 4">
            <a:extLst>
              <a:ext uri="{FF2B5EF4-FFF2-40B4-BE49-F238E27FC236}">
                <a16:creationId xmlns:a16="http://schemas.microsoft.com/office/drawing/2014/main" id="{38ACC462-BC30-405E-8CD3-B63E14FD3552}"/>
              </a:ext>
            </a:extLst>
          </p:cNvPr>
          <p:cNvSpPr/>
          <p:nvPr/>
        </p:nvSpPr>
        <p:spPr>
          <a:xfrm>
            <a:off x="1194745" y="1305017"/>
            <a:ext cx="1794261" cy="461665"/>
          </a:xfrm>
          <a:prstGeom prst="rect">
            <a:avLst/>
          </a:prstGeom>
        </p:spPr>
        <p:txBody>
          <a:bodyPr wrap="square">
            <a:spAutoFit/>
          </a:bodyPr>
          <a:lstStyle/>
          <a:p>
            <a:r>
              <a:rPr lang="en-US" sz="2400" dirty="0"/>
              <a:t>Scenario 2:</a:t>
            </a:r>
          </a:p>
        </p:txBody>
      </p:sp>
    </p:spTree>
    <p:extLst>
      <p:ext uri="{BB962C8B-B14F-4D97-AF65-F5344CB8AC3E}">
        <p14:creationId xmlns:p14="http://schemas.microsoft.com/office/powerpoint/2010/main" val="1075498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4745" y="389016"/>
            <a:ext cx="8606130" cy="916001"/>
          </a:xfrm>
        </p:spPr>
        <p:txBody>
          <a:bodyPr>
            <a:normAutofit/>
          </a:bodyPr>
          <a:lstStyle/>
          <a:p>
            <a:r>
              <a:rPr lang="en-US" sz="4000" dirty="0">
                <a:solidFill>
                  <a:srgbClr val="0070C0"/>
                </a:solidFill>
              </a:rPr>
              <a:t>Simulation Scenarios</a:t>
            </a:r>
          </a:p>
        </p:txBody>
      </p:sp>
      <p:sp>
        <p:nvSpPr>
          <p:cNvPr id="3" name="Content Placeholder 2"/>
          <p:cNvSpPr>
            <a:spLocks noGrp="1"/>
          </p:cNvSpPr>
          <p:nvPr>
            <p:ph idx="1"/>
          </p:nvPr>
        </p:nvSpPr>
        <p:spPr>
          <a:xfrm>
            <a:off x="1194745" y="2201662"/>
            <a:ext cx="10797540" cy="2863791"/>
          </a:xfrm>
        </p:spPr>
        <p:txBody>
          <a:bodyPr>
            <a:noAutofit/>
          </a:bodyPr>
          <a:lstStyle/>
          <a:p>
            <a:r>
              <a:rPr lang="en-US" dirty="0"/>
              <a:t> </a:t>
            </a:r>
          </a:p>
          <a:p>
            <a:endParaRPr lang="en-US" dirty="0"/>
          </a:p>
        </p:txBody>
      </p:sp>
      <p:sp>
        <p:nvSpPr>
          <p:cNvPr id="5" name="Rectangle 4">
            <a:extLst>
              <a:ext uri="{FF2B5EF4-FFF2-40B4-BE49-F238E27FC236}">
                <a16:creationId xmlns:a16="http://schemas.microsoft.com/office/drawing/2014/main" id="{38ACC462-BC30-405E-8CD3-B63E14FD3552}"/>
              </a:ext>
            </a:extLst>
          </p:cNvPr>
          <p:cNvSpPr/>
          <p:nvPr/>
        </p:nvSpPr>
        <p:spPr>
          <a:xfrm>
            <a:off x="1194745" y="1312958"/>
            <a:ext cx="1778051" cy="461665"/>
          </a:xfrm>
          <a:prstGeom prst="rect">
            <a:avLst/>
          </a:prstGeom>
        </p:spPr>
        <p:txBody>
          <a:bodyPr wrap="none">
            <a:spAutoFit/>
          </a:bodyPr>
          <a:lstStyle/>
          <a:p>
            <a:r>
              <a:rPr lang="en-US" sz="2400" dirty="0"/>
              <a:t>Scenario 1,2</a:t>
            </a:r>
            <a:r>
              <a:rPr lang="en-US" dirty="0"/>
              <a:t>:</a:t>
            </a:r>
          </a:p>
        </p:txBody>
      </p:sp>
      <p:graphicFrame>
        <p:nvGraphicFramePr>
          <p:cNvPr id="8" name="Chart 7">
            <a:extLst>
              <a:ext uri="{FF2B5EF4-FFF2-40B4-BE49-F238E27FC236}">
                <a16:creationId xmlns:a16="http://schemas.microsoft.com/office/drawing/2014/main" id="{5A8F57FE-A519-4E6E-85FB-795FE8CF39E2}"/>
              </a:ext>
            </a:extLst>
          </p:cNvPr>
          <p:cNvGraphicFramePr/>
          <p:nvPr>
            <p:extLst>
              <p:ext uri="{D42A27DB-BD31-4B8C-83A1-F6EECF244321}">
                <p14:modId xmlns:p14="http://schemas.microsoft.com/office/powerpoint/2010/main" val="702107487"/>
              </p:ext>
            </p:extLst>
          </p:nvPr>
        </p:nvGraphicFramePr>
        <p:xfrm>
          <a:off x="2032000" y="1774623"/>
          <a:ext cx="8128000" cy="44855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346424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4745" y="389016"/>
            <a:ext cx="8606130" cy="916001"/>
          </a:xfrm>
        </p:spPr>
        <p:txBody>
          <a:bodyPr>
            <a:normAutofit/>
          </a:bodyPr>
          <a:lstStyle/>
          <a:p>
            <a:r>
              <a:rPr lang="en-US" sz="4000" dirty="0">
                <a:solidFill>
                  <a:srgbClr val="0070C0"/>
                </a:solidFill>
              </a:rPr>
              <a:t>Simulation Scenarios</a:t>
            </a:r>
          </a:p>
        </p:txBody>
      </p:sp>
      <p:sp>
        <p:nvSpPr>
          <p:cNvPr id="3" name="Content Placeholder 2"/>
          <p:cNvSpPr>
            <a:spLocks noGrp="1"/>
          </p:cNvSpPr>
          <p:nvPr>
            <p:ph idx="1"/>
          </p:nvPr>
        </p:nvSpPr>
        <p:spPr>
          <a:xfrm>
            <a:off x="931178" y="2467897"/>
            <a:ext cx="11061107" cy="2597556"/>
          </a:xfrm>
        </p:spPr>
        <p:txBody>
          <a:bodyPr>
            <a:noAutofit/>
          </a:bodyPr>
          <a:lstStyle/>
          <a:p>
            <a:pPr lvl="1">
              <a:buFont typeface="Wingdings" panose="05000000000000000000" pitchFamily="2" charset="2"/>
              <a:buChar char="§"/>
            </a:pPr>
            <a:r>
              <a:rPr lang="en-US" sz="2400" dirty="0"/>
              <a:t>There are two types of sensors (rechargeable-non rechargeable) </a:t>
            </a:r>
          </a:p>
          <a:p>
            <a:pPr lvl="1">
              <a:buFont typeface="Wingdings" panose="05000000000000000000" pitchFamily="2" charset="2"/>
              <a:buChar char="§"/>
            </a:pPr>
            <a:r>
              <a:rPr lang="en-US" sz="2400" dirty="0"/>
              <a:t>There are 25 sensors covering the network (finding which one is active and which is passive will be after applying the algorithm)</a:t>
            </a:r>
          </a:p>
          <a:p>
            <a:pPr lvl="1">
              <a:buFont typeface="Wingdings" panose="05000000000000000000" pitchFamily="2" charset="2"/>
              <a:buChar char="§"/>
            </a:pPr>
            <a:r>
              <a:rPr lang="en-US" sz="2400" dirty="0"/>
              <a:t>Each sensor has a range equal to one of the following: 5,10,15,20</a:t>
            </a:r>
          </a:p>
          <a:p>
            <a:pPr lvl="1">
              <a:buFont typeface="Wingdings" panose="05000000000000000000" pitchFamily="2" charset="2"/>
              <a:buChar char="§"/>
            </a:pPr>
            <a:r>
              <a:rPr lang="en-US" sz="2400" dirty="0"/>
              <a:t> Applying the algorithm will be on continues moments until one moment after recharging</a:t>
            </a:r>
          </a:p>
          <a:p>
            <a:pPr lvl="1">
              <a:buFont typeface="Wingdings" panose="05000000000000000000" pitchFamily="2" charset="2"/>
              <a:buChar char="§"/>
            </a:pPr>
            <a:r>
              <a:rPr lang="en-US" sz="2400" dirty="0"/>
              <a:t>8 moments until applying recharging</a:t>
            </a:r>
          </a:p>
          <a:p>
            <a:pPr lvl="1">
              <a:buFont typeface="Wingdings" panose="05000000000000000000" pitchFamily="2" charset="2"/>
              <a:buChar char="§"/>
            </a:pPr>
            <a:r>
              <a:rPr lang="en-US" sz="2400" dirty="0"/>
              <a:t>Recharging consider part of the calculated energy consumed </a:t>
            </a:r>
          </a:p>
          <a:p>
            <a:pPr>
              <a:buFont typeface="Wingdings" panose="05000000000000000000" pitchFamily="2" charset="2"/>
              <a:buChar char="§"/>
            </a:pPr>
            <a:endParaRPr lang="en-US" dirty="0"/>
          </a:p>
        </p:txBody>
      </p:sp>
      <p:sp>
        <p:nvSpPr>
          <p:cNvPr id="5" name="Rectangle 4">
            <a:extLst>
              <a:ext uri="{FF2B5EF4-FFF2-40B4-BE49-F238E27FC236}">
                <a16:creationId xmlns:a16="http://schemas.microsoft.com/office/drawing/2014/main" id="{38ACC462-BC30-405E-8CD3-B63E14FD3552}"/>
              </a:ext>
            </a:extLst>
          </p:cNvPr>
          <p:cNvSpPr/>
          <p:nvPr/>
        </p:nvSpPr>
        <p:spPr>
          <a:xfrm>
            <a:off x="1194745" y="1384007"/>
            <a:ext cx="9597185" cy="1477328"/>
          </a:xfrm>
          <a:prstGeom prst="rect">
            <a:avLst/>
          </a:prstGeom>
        </p:spPr>
        <p:txBody>
          <a:bodyPr wrap="square">
            <a:spAutoFit/>
          </a:bodyPr>
          <a:lstStyle/>
          <a:p>
            <a:r>
              <a:rPr lang="en-US" sz="2400" dirty="0"/>
              <a:t>Scenario 3:</a:t>
            </a:r>
          </a:p>
          <a:p>
            <a:r>
              <a:rPr lang="en-US" sz="2400" dirty="0"/>
              <a:t>Performance of the genetic algorithm when network lifetime is zero/ Energy is needed to recharge:</a:t>
            </a:r>
          </a:p>
          <a:p>
            <a:endParaRPr lang="en-US" dirty="0"/>
          </a:p>
        </p:txBody>
      </p:sp>
    </p:spTree>
    <p:extLst>
      <p:ext uri="{BB962C8B-B14F-4D97-AF65-F5344CB8AC3E}">
        <p14:creationId xmlns:p14="http://schemas.microsoft.com/office/powerpoint/2010/main" val="6293032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4745" y="389016"/>
            <a:ext cx="8606130" cy="916001"/>
          </a:xfrm>
        </p:spPr>
        <p:txBody>
          <a:bodyPr>
            <a:normAutofit/>
          </a:bodyPr>
          <a:lstStyle/>
          <a:p>
            <a:r>
              <a:rPr lang="en-US" sz="4000" dirty="0">
                <a:solidFill>
                  <a:srgbClr val="0070C0"/>
                </a:solidFill>
              </a:rPr>
              <a:t>Simulation Scenarios</a:t>
            </a:r>
          </a:p>
        </p:txBody>
      </p:sp>
      <p:sp>
        <p:nvSpPr>
          <p:cNvPr id="3" name="Content Placeholder 2"/>
          <p:cNvSpPr>
            <a:spLocks noGrp="1"/>
          </p:cNvSpPr>
          <p:nvPr>
            <p:ph idx="1"/>
          </p:nvPr>
        </p:nvSpPr>
        <p:spPr>
          <a:xfrm>
            <a:off x="931178" y="2526890"/>
            <a:ext cx="11061107" cy="2538563"/>
          </a:xfrm>
        </p:spPr>
        <p:txBody>
          <a:bodyPr>
            <a:noAutofit/>
          </a:bodyPr>
          <a:lstStyle/>
          <a:p>
            <a:pPr lvl="1">
              <a:buFont typeface="Wingdings" panose="05000000000000000000" pitchFamily="2" charset="2"/>
              <a:buChar char="§"/>
            </a:pPr>
            <a:r>
              <a:rPr lang="en-US" sz="2400" dirty="0"/>
              <a:t>There are two types of sensors (rechargeable-non rechargeable) </a:t>
            </a:r>
          </a:p>
          <a:p>
            <a:pPr lvl="1">
              <a:buFont typeface="Wingdings" panose="05000000000000000000" pitchFamily="2" charset="2"/>
              <a:buChar char="§"/>
            </a:pPr>
            <a:r>
              <a:rPr lang="en-US" sz="2400" dirty="0"/>
              <a:t>There are 25 sensors covering the network (finding which one is active and which is passive will be after applying the algorithm)</a:t>
            </a:r>
          </a:p>
          <a:p>
            <a:pPr lvl="1">
              <a:buFont typeface="Wingdings" panose="05000000000000000000" pitchFamily="2" charset="2"/>
              <a:buChar char="§"/>
            </a:pPr>
            <a:r>
              <a:rPr lang="en-US" sz="2400" dirty="0"/>
              <a:t>Each sensor has a range equal to one of the following: 5,10,15,20</a:t>
            </a:r>
          </a:p>
          <a:p>
            <a:pPr lvl="1">
              <a:buFont typeface="Wingdings" panose="05000000000000000000" pitchFamily="2" charset="2"/>
              <a:buChar char="§"/>
            </a:pPr>
            <a:r>
              <a:rPr lang="en-US" sz="2400" dirty="0"/>
              <a:t> Applying the algorithm will be on continues moments until one moment after recharging</a:t>
            </a:r>
          </a:p>
          <a:p>
            <a:pPr lvl="1">
              <a:buFont typeface="Wingdings" panose="05000000000000000000" pitchFamily="2" charset="2"/>
              <a:buChar char="§"/>
            </a:pPr>
            <a:r>
              <a:rPr lang="en-US" sz="2400" dirty="0"/>
              <a:t>8 moments until applying recharging</a:t>
            </a:r>
          </a:p>
          <a:p>
            <a:pPr lvl="1">
              <a:buFont typeface="Wingdings" panose="05000000000000000000" pitchFamily="2" charset="2"/>
              <a:buChar char="§"/>
            </a:pPr>
            <a:r>
              <a:rPr lang="en-US" sz="2400" dirty="0"/>
              <a:t>Recharging is not considered part of the calculated energy consumed </a:t>
            </a:r>
          </a:p>
          <a:p>
            <a:pPr>
              <a:buFont typeface="Wingdings" panose="05000000000000000000" pitchFamily="2" charset="2"/>
              <a:buChar char="§"/>
            </a:pPr>
            <a:endParaRPr lang="en-US" dirty="0"/>
          </a:p>
        </p:txBody>
      </p:sp>
      <p:sp>
        <p:nvSpPr>
          <p:cNvPr id="5" name="Rectangle 4">
            <a:extLst>
              <a:ext uri="{FF2B5EF4-FFF2-40B4-BE49-F238E27FC236}">
                <a16:creationId xmlns:a16="http://schemas.microsoft.com/office/drawing/2014/main" id="{38ACC462-BC30-405E-8CD3-B63E14FD3552}"/>
              </a:ext>
            </a:extLst>
          </p:cNvPr>
          <p:cNvSpPr/>
          <p:nvPr/>
        </p:nvSpPr>
        <p:spPr>
          <a:xfrm>
            <a:off x="1194745" y="1384007"/>
            <a:ext cx="10079506" cy="1477328"/>
          </a:xfrm>
          <a:prstGeom prst="rect">
            <a:avLst/>
          </a:prstGeom>
        </p:spPr>
        <p:txBody>
          <a:bodyPr wrap="square">
            <a:spAutoFit/>
          </a:bodyPr>
          <a:lstStyle/>
          <a:p>
            <a:r>
              <a:rPr lang="en-US" sz="2400" dirty="0"/>
              <a:t>Scenario 4:</a:t>
            </a:r>
          </a:p>
          <a:p>
            <a:pPr lvl="0"/>
            <a:r>
              <a:rPr lang="en-US" sz="2400" dirty="0"/>
              <a:t>Performance of the genetic algorithm when network lifetime is zero/ Energy is not needed to recharge</a:t>
            </a:r>
          </a:p>
          <a:p>
            <a:endParaRPr lang="en-US" dirty="0"/>
          </a:p>
        </p:txBody>
      </p:sp>
    </p:spTree>
    <p:extLst>
      <p:ext uri="{BB962C8B-B14F-4D97-AF65-F5344CB8AC3E}">
        <p14:creationId xmlns:p14="http://schemas.microsoft.com/office/powerpoint/2010/main" val="25189000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4745" y="389016"/>
            <a:ext cx="8606130" cy="916001"/>
          </a:xfrm>
        </p:spPr>
        <p:txBody>
          <a:bodyPr>
            <a:normAutofit/>
          </a:bodyPr>
          <a:lstStyle/>
          <a:p>
            <a:r>
              <a:rPr lang="en-US" sz="4000" dirty="0">
                <a:solidFill>
                  <a:srgbClr val="0070C0"/>
                </a:solidFill>
              </a:rPr>
              <a:t>Simulation Scenarios</a:t>
            </a:r>
          </a:p>
        </p:txBody>
      </p:sp>
      <p:sp>
        <p:nvSpPr>
          <p:cNvPr id="3" name="Content Placeholder 2"/>
          <p:cNvSpPr>
            <a:spLocks noGrp="1"/>
          </p:cNvSpPr>
          <p:nvPr>
            <p:ph idx="1"/>
          </p:nvPr>
        </p:nvSpPr>
        <p:spPr>
          <a:xfrm>
            <a:off x="1194745" y="2201662"/>
            <a:ext cx="10797540" cy="2863791"/>
          </a:xfrm>
        </p:spPr>
        <p:txBody>
          <a:bodyPr>
            <a:noAutofit/>
          </a:bodyPr>
          <a:lstStyle/>
          <a:p>
            <a:r>
              <a:rPr lang="en-US" dirty="0"/>
              <a:t> </a:t>
            </a:r>
          </a:p>
          <a:p>
            <a:endParaRPr lang="en-US" dirty="0"/>
          </a:p>
        </p:txBody>
      </p:sp>
      <p:sp>
        <p:nvSpPr>
          <p:cNvPr id="5" name="Rectangle 4">
            <a:extLst>
              <a:ext uri="{FF2B5EF4-FFF2-40B4-BE49-F238E27FC236}">
                <a16:creationId xmlns:a16="http://schemas.microsoft.com/office/drawing/2014/main" id="{38ACC462-BC30-405E-8CD3-B63E14FD3552}"/>
              </a:ext>
            </a:extLst>
          </p:cNvPr>
          <p:cNvSpPr/>
          <p:nvPr/>
        </p:nvSpPr>
        <p:spPr>
          <a:xfrm>
            <a:off x="1194745" y="1337840"/>
            <a:ext cx="1797287" cy="461665"/>
          </a:xfrm>
          <a:prstGeom prst="rect">
            <a:avLst/>
          </a:prstGeom>
        </p:spPr>
        <p:txBody>
          <a:bodyPr wrap="none">
            <a:spAutoFit/>
          </a:bodyPr>
          <a:lstStyle/>
          <a:p>
            <a:r>
              <a:rPr lang="en-US" sz="2400" dirty="0"/>
              <a:t>Scenario 3,4:</a:t>
            </a:r>
          </a:p>
        </p:txBody>
      </p:sp>
      <p:graphicFrame>
        <p:nvGraphicFramePr>
          <p:cNvPr id="9" name="Chart 8">
            <a:extLst>
              <a:ext uri="{FF2B5EF4-FFF2-40B4-BE49-F238E27FC236}">
                <a16:creationId xmlns:a16="http://schemas.microsoft.com/office/drawing/2014/main" id="{944CE4D9-15F2-483A-B9BF-57739A06B1AF}"/>
              </a:ext>
            </a:extLst>
          </p:cNvPr>
          <p:cNvGraphicFramePr/>
          <p:nvPr>
            <p:extLst>
              <p:ext uri="{D42A27DB-BD31-4B8C-83A1-F6EECF244321}">
                <p14:modId xmlns:p14="http://schemas.microsoft.com/office/powerpoint/2010/main" val="4172283047"/>
              </p:ext>
            </p:extLst>
          </p:nvPr>
        </p:nvGraphicFramePr>
        <p:xfrm>
          <a:off x="2032000" y="1832328"/>
          <a:ext cx="8128000" cy="445793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22603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CC8D6-55FF-4D5D-A1A3-16A87AB467B6}"/>
              </a:ext>
            </a:extLst>
          </p:cNvPr>
          <p:cNvSpPr>
            <a:spLocks noGrp="1"/>
          </p:cNvSpPr>
          <p:nvPr>
            <p:ph type="title"/>
          </p:nvPr>
        </p:nvSpPr>
        <p:spPr>
          <a:xfrm>
            <a:off x="1097280" y="286604"/>
            <a:ext cx="10058400" cy="968440"/>
          </a:xfrm>
        </p:spPr>
        <p:txBody>
          <a:bodyPr>
            <a:normAutofit/>
          </a:bodyPr>
          <a:lstStyle/>
          <a:p>
            <a:r>
              <a:rPr lang="en-US" sz="4000" dirty="0">
                <a:solidFill>
                  <a:srgbClr val="0070C0"/>
                </a:solidFill>
              </a:rPr>
              <a:t>GA vs Greedy</a:t>
            </a:r>
            <a:endParaRPr lang="en-US" sz="4000" dirty="0"/>
          </a:p>
        </p:txBody>
      </p:sp>
      <p:sp>
        <p:nvSpPr>
          <p:cNvPr id="3" name="Content Placeholder 2">
            <a:extLst>
              <a:ext uri="{FF2B5EF4-FFF2-40B4-BE49-F238E27FC236}">
                <a16:creationId xmlns:a16="http://schemas.microsoft.com/office/drawing/2014/main" id="{D40FBEA4-99CA-4AFC-AF0A-23DDA67EE9E5}"/>
              </a:ext>
            </a:extLst>
          </p:cNvPr>
          <p:cNvSpPr>
            <a:spLocks noGrp="1"/>
          </p:cNvSpPr>
          <p:nvPr>
            <p:ph idx="1"/>
          </p:nvPr>
        </p:nvSpPr>
        <p:spPr>
          <a:xfrm>
            <a:off x="1097280" y="1845734"/>
            <a:ext cx="4937760" cy="4023360"/>
          </a:xfrm>
        </p:spPr>
        <p:txBody>
          <a:bodyPr/>
          <a:lstStyle/>
          <a:p>
            <a:pPr>
              <a:buFont typeface="Wingdings" panose="05000000000000000000" pitchFamily="2" charset="2"/>
              <a:buChar char="§"/>
            </a:pPr>
            <a:r>
              <a:rPr lang="en-US" sz="2400" dirty="0"/>
              <a:t>Each sensor has a range equal to one of the following: 5,10,15,20</a:t>
            </a:r>
          </a:p>
          <a:p>
            <a:pPr>
              <a:buFont typeface="Wingdings" panose="05000000000000000000" pitchFamily="2" charset="2"/>
              <a:buChar char="§"/>
            </a:pPr>
            <a:r>
              <a:rPr lang="en-US" sz="2400" dirty="0"/>
              <a:t>There are two types of sensors (rechargeable-non rechargeable) </a:t>
            </a:r>
          </a:p>
          <a:p>
            <a:endParaRPr lang="en-US" dirty="0"/>
          </a:p>
        </p:txBody>
      </p:sp>
      <p:sp>
        <p:nvSpPr>
          <p:cNvPr id="6" name="Rectangle 5">
            <a:extLst>
              <a:ext uri="{FF2B5EF4-FFF2-40B4-BE49-F238E27FC236}">
                <a16:creationId xmlns:a16="http://schemas.microsoft.com/office/drawing/2014/main" id="{A8D17A17-5370-4C02-929D-FD1831587AC5}"/>
              </a:ext>
            </a:extLst>
          </p:cNvPr>
          <p:cNvSpPr/>
          <p:nvPr/>
        </p:nvSpPr>
        <p:spPr>
          <a:xfrm>
            <a:off x="1194745" y="1384007"/>
            <a:ext cx="1564852" cy="461665"/>
          </a:xfrm>
          <a:prstGeom prst="rect">
            <a:avLst/>
          </a:prstGeom>
        </p:spPr>
        <p:txBody>
          <a:bodyPr wrap="none">
            <a:spAutoFit/>
          </a:bodyPr>
          <a:lstStyle/>
          <a:p>
            <a:r>
              <a:rPr lang="en-US" sz="2400" dirty="0"/>
              <a:t>Scenario 5:</a:t>
            </a:r>
          </a:p>
        </p:txBody>
      </p:sp>
      <p:graphicFrame>
        <p:nvGraphicFramePr>
          <p:cNvPr id="9" name="Chart 8">
            <a:extLst>
              <a:ext uri="{FF2B5EF4-FFF2-40B4-BE49-F238E27FC236}">
                <a16:creationId xmlns:a16="http://schemas.microsoft.com/office/drawing/2014/main" id="{737A3FFE-4A8B-478E-AAAF-61D622E56671}"/>
              </a:ext>
            </a:extLst>
          </p:cNvPr>
          <p:cNvGraphicFramePr/>
          <p:nvPr>
            <p:extLst>
              <p:ext uri="{D42A27DB-BD31-4B8C-83A1-F6EECF244321}">
                <p14:modId xmlns:p14="http://schemas.microsoft.com/office/powerpoint/2010/main" val="2706274560"/>
              </p:ext>
            </p:extLst>
          </p:nvPr>
        </p:nvGraphicFramePr>
        <p:xfrm>
          <a:off x="6992614" y="1745583"/>
          <a:ext cx="4407593" cy="422366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28189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C65B0-2613-4D26-9C14-8318E014D3EA}"/>
              </a:ext>
            </a:extLst>
          </p:cNvPr>
          <p:cNvSpPr>
            <a:spLocks noGrp="1"/>
          </p:cNvSpPr>
          <p:nvPr>
            <p:ph type="title"/>
          </p:nvPr>
        </p:nvSpPr>
        <p:spPr>
          <a:xfrm>
            <a:off x="1097280" y="286604"/>
            <a:ext cx="10058400" cy="968440"/>
          </a:xfrm>
        </p:spPr>
        <p:txBody>
          <a:bodyPr>
            <a:normAutofit/>
          </a:bodyPr>
          <a:lstStyle/>
          <a:p>
            <a:r>
              <a:rPr lang="en-US" sz="4000" dirty="0">
                <a:solidFill>
                  <a:srgbClr val="0070C0"/>
                </a:solidFill>
              </a:rPr>
              <a:t>GA vs Greedy</a:t>
            </a:r>
            <a:endParaRPr lang="en-US" sz="4000" dirty="0"/>
          </a:p>
        </p:txBody>
      </p:sp>
      <p:sp>
        <p:nvSpPr>
          <p:cNvPr id="3" name="Content Placeholder 2">
            <a:extLst>
              <a:ext uri="{FF2B5EF4-FFF2-40B4-BE49-F238E27FC236}">
                <a16:creationId xmlns:a16="http://schemas.microsoft.com/office/drawing/2014/main" id="{A5FDF820-817A-4FD1-95DF-A2BA1E7E7045}"/>
              </a:ext>
            </a:extLst>
          </p:cNvPr>
          <p:cNvSpPr>
            <a:spLocks noGrp="1"/>
          </p:cNvSpPr>
          <p:nvPr>
            <p:ph idx="1"/>
          </p:nvPr>
        </p:nvSpPr>
        <p:spPr>
          <a:xfrm>
            <a:off x="1097279" y="1845734"/>
            <a:ext cx="5270269" cy="4023360"/>
          </a:xfrm>
        </p:spPr>
        <p:txBody>
          <a:bodyPr/>
          <a:lstStyle/>
          <a:p>
            <a:pPr lvl="1">
              <a:buFont typeface="Wingdings" panose="05000000000000000000" pitchFamily="2" charset="2"/>
              <a:buChar char="§"/>
            </a:pPr>
            <a:r>
              <a:rPr lang="en-US" sz="2400" dirty="0"/>
              <a:t>There are 1 type of sensors (rechargeable) / we don’t care about the type</a:t>
            </a:r>
          </a:p>
          <a:p>
            <a:pPr lvl="1">
              <a:buFont typeface="Wingdings" panose="05000000000000000000" pitchFamily="2" charset="2"/>
              <a:buChar char="§"/>
            </a:pPr>
            <a:r>
              <a:rPr lang="en-US" sz="2400" dirty="0"/>
              <a:t>Each sensor has a range equal to one of the following: 5,15,25,40</a:t>
            </a:r>
          </a:p>
          <a:p>
            <a:endParaRPr lang="en-US" dirty="0"/>
          </a:p>
        </p:txBody>
      </p:sp>
      <p:sp>
        <p:nvSpPr>
          <p:cNvPr id="6" name="Rectangle 5">
            <a:extLst>
              <a:ext uri="{FF2B5EF4-FFF2-40B4-BE49-F238E27FC236}">
                <a16:creationId xmlns:a16="http://schemas.microsoft.com/office/drawing/2014/main" id="{DA8F2F7C-0C62-4380-8870-80A334EEEB7B}"/>
              </a:ext>
            </a:extLst>
          </p:cNvPr>
          <p:cNvSpPr/>
          <p:nvPr/>
        </p:nvSpPr>
        <p:spPr>
          <a:xfrm>
            <a:off x="1097280" y="1365723"/>
            <a:ext cx="1564852" cy="461665"/>
          </a:xfrm>
          <a:prstGeom prst="rect">
            <a:avLst/>
          </a:prstGeom>
        </p:spPr>
        <p:txBody>
          <a:bodyPr wrap="none">
            <a:spAutoFit/>
          </a:bodyPr>
          <a:lstStyle/>
          <a:p>
            <a:r>
              <a:rPr lang="en-US" sz="2400" dirty="0"/>
              <a:t>Scenario 6:</a:t>
            </a:r>
          </a:p>
        </p:txBody>
      </p:sp>
      <p:graphicFrame>
        <p:nvGraphicFramePr>
          <p:cNvPr id="9" name="Chart 8">
            <a:extLst>
              <a:ext uri="{FF2B5EF4-FFF2-40B4-BE49-F238E27FC236}">
                <a16:creationId xmlns:a16="http://schemas.microsoft.com/office/drawing/2014/main" id="{4F3FB21B-84CF-47FE-B03E-7038B76F38DA}"/>
              </a:ext>
            </a:extLst>
          </p:cNvPr>
          <p:cNvGraphicFramePr/>
          <p:nvPr>
            <p:extLst>
              <p:ext uri="{D42A27DB-BD31-4B8C-83A1-F6EECF244321}">
                <p14:modId xmlns:p14="http://schemas.microsoft.com/office/powerpoint/2010/main" val="3869178592"/>
              </p:ext>
            </p:extLst>
          </p:nvPr>
        </p:nvGraphicFramePr>
        <p:xfrm>
          <a:off x="7049191" y="1952029"/>
          <a:ext cx="4372495" cy="391706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010564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C65B0-2613-4D26-9C14-8318E014D3EA}"/>
              </a:ext>
            </a:extLst>
          </p:cNvPr>
          <p:cNvSpPr>
            <a:spLocks noGrp="1"/>
          </p:cNvSpPr>
          <p:nvPr>
            <p:ph type="title"/>
          </p:nvPr>
        </p:nvSpPr>
        <p:spPr>
          <a:xfrm>
            <a:off x="1097280" y="286604"/>
            <a:ext cx="10058400" cy="968440"/>
          </a:xfrm>
        </p:spPr>
        <p:txBody>
          <a:bodyPr>
            <a:normAutofit/>
          </a:bodyPr>
          <a:lstStyle/>
          <a:p>
            <a:r>
              <a:rPr lang="en-US" sz="4000" dirty="0">
                <a:solidFill>
                  <a:srgbClr val="0070C0"/>
                </a:solidFill>
              </a:rPr>
              <a:t>GA vs Greedy</a:t>
            </a:r>
            <a:endParaRPr lang="en-US" sz="4000" dirty="0"/>
          </a:p>
        </p:txBody>
      </p:sp>
      <p:sp>
        <p:nvSpPr>
          <p:cNvPr id="3" name="Content Placeholder 2">
            <a:extLst>
              <a:ext uri="{FF2B5EF4-FFF2-40B4-BE49-F238E27FC236}">
                <a16:creationId xmlns:a16="http://schemas.microsoft.com/office/drawing/2014/main" id="{A5FDF820-817A-4FD1-95DF-A2BA1E7E7045}"/>
              </a:ext>
            </a:extLst>
          </p:cNvPr>
          <p:cNvSpPr>
            <a:spLocks noGrp="1"/>
          </p:cNvSpPr>
          <p:nvPr>
            <p:ph idx="1"/>
          </p:nvPr>
        </p:nvSpPr>
        <p:spPr>
          <a:xfrm>
            <a:off x="1097279" y="1845734"/>
            <a:ext cx="5270269" cy="4023360"/>
          </a:xfrm>
        </p:spPr>
        <p:txBody>
          <a:bodyPr/>
          <a:lstStyle/>
          <a:p>
            <a:pPr lvl="1">
              <a:buFont typeface="Wingdings" panose="05000000000000000000" pitchFamily="2" charset="2"/>
              <a:buChar char="§"/>
            </a:pPr>
            <a:r>
              <a:rPr lang="en-US" sz="2400" dirty="0"/>
              <a:t>There are 1 type of sensors (rechargeable) / we don’t care about the type</a:t>
            </a:r>
          </a:p>
          <a:p>
            <a:pPr lvl="1">
              <a:buFont typeface="Wingdings" panose="05000000000000000000" pitchFamily="2" charset="2"/>
              <a:buChar char="§"/>
            </a:pPr>
            <a:r>
              <a:rPr lang="en-US" sz="2400" dirty="0"/>
              <a:t>Each sensor has a range equal to one of the following: 5,15,25,40</a:t>
            </a:r>
          </a:p>
          <a:p>
            <a:endParaRPr lang="en-US" dirty="0"/>
          </a:p>
        </p:txBody>
      </p:sp>
      <p:sp>
        <p:nvSpPr>
          <p:cNvPr id="4" name="Footer Placeholder 3">
            <a:extLst>
              <a:ext uri="{FF2B5EF4-FFF2-40B4-BE49-F238E27FC236}">
                <a16:creationId xmlns:a16="http://schemas.microsoft.com/office/drawing/2014/main" id="{A1D005CD-998B-49E1-AC48-54F49C85713E}"/>
              </a:ext>
            </a:extLst>
          </p:cNvPr>
          <p:cNvSpPr>
            <a:spLocks noGrp="1"/>
          </p:cNvSpPr>
          <p:nvPr>
            <p:ph type="ftr" sz="quarter" idx="11"/>
          </p:nvPr>
        </p:nvSpPr>
        <p:spPr/>
        <p:txBody>
          <a:bodyPr/>
          <a:lstStyle/>
          <a:p>
            <a:endParaRPr lang="en-US" dirty="0"/>
          </a:p>
        </p:txBody>
      </p:sp>
      <p:sp>
        <p:nvSpPr>
          <p:cNvPr id="6" name="Rectangle 5">
            <a:extLst>
              <a:ext uri="{FF2B5EF4-FFF2-40B4-BE49-F238E27FC236}">
                <a16:creationId xmlns:a16="http://schemas.microsoft.com/office/drawing/2014/main" id="{DA8F2F7C-0C62-4380-8870-80A334EEEB7B}"/>
              </a:ext>
            </a:extLst>
          </p:cNvPr>
          <p:cNvSpPr/>
          <p:nvPr/>
        </p:nvSpPr>
        <p:spPr>
          <a:xfrm>
            <a:off x="1097280" y="1365723"/>
            <a:ext cx="1564852" cy="461665"/>
          </a:xfrm>
          <a:prstGeom prst="rect">
            <a:avLst/>
          </a:prstGeom>
        </p:spPr>
        <p:txBody>
          <a:bodyPr wrap="none">
            <a:spAutoFit/>
          </a:bodyPr>
          <a:lstStyle/>
          <a:p>
            <a:r>
              <a:rPr lang="en-US" sz="2400" dirty="0"/>
              <a:t>Scenario 7:</a:t>
            </a:r>
          </a:p>
        </p:txBody>
      </p:sp>
      <p:graphicFrame>
        <p:nvGraphicFramePr>
          <p:cNvPr id="9" name="Chart 8">
            <a:extLst>
              <a:ext uri="{FF2B5EF4-FFF2-40B4-BE49-F238E27FC236}">
                <a16:creationId xmlns:a16="http://schemas.microsoft.com/office/drawing/2014/main" id="{4F3FB21B-84CF-47FE-B03E-7038B76F38DA}"/>
              </a:ext>
            </a:extLst>
          </p:cNvPr>
          <p:cNvGraphicFramePr/>
          <p:nvPr>
            <p:extLst>
              <p:ext uri="{D42A27DB-BD31-4B8C-83A1-F6EECF244321}">
                <p14:modId xmlns:p14="http://schemas.microsoft.com/office/powerpoint/2010/main" val="2963149922"/>
              </p:ext>
            </p:extLst>
          </p:nvPr>
        </p:nvGraphicFramePr>
        <p:xfrm>
          <a:off x="7049191" y="1952029"/>
          <a:ext cx="4372495" cy="391706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932130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DCB4E-D464-45F0-A4F4-EBE0C3FDD988}"/>
              </a:ext>
            </a:extLst>
          </p:cNvPr>
          <p:cNvSpPr>
            <a:spLocks noGrp="1"/>
          </p:cNvSpPr>
          <p:nvPr>
            <p:ph type="title"/>
          </p:nvPr>
        </p:nvSpPr>
        <p:spPr>
          <a:xfrm>
            <a:off x="1182848" y="377504"/>
            <a:ext cx="9972832" cy="964735"/>
          </a:xfrm>
        </p:spPr>
        <p:txBody>
          <a:bodyPr/>
          <a:lstStyle/>
          <a:p>
            <a:r>
              <a:rPr lang="en-US" sz="4000" dirty="0">
                <a:solidFill>
                  <a:srgbClr val="0070C0"/>
                </a:solidFill>
              </a:rPr>
              <a:t>Next Steps</a:t>
            </a:r>
          </a:p>
        </p:txBody>
      </p:sp>
      <p:sp>
        <p:nvSpPr>
          <p:cNvPr id="3" name="Content Placeholder 2">
            <a:extLst>
              <a:ext uri="{FF2B5EF4-FFF2-40B4-BE49-F238E27FC236}">
                <a16:creationId xmlns:a16="http://schemas.microsoft.com/office/drawing/2014/main" id="{64F76E95-5BBA-4665-B431-59FB1995556E}"/>
              </a:ext>
            </a:extLst>
          </p:cNvPr>
          <p:cNvSpPr>
            <a:spLocks noGrp="1"/>
          </p:cNvSpPr>
          <p:nvPr>
            <p:ph idx="1"/>
          </p:nvPr>
        </p:nvSpPr>
        <p:spPr/>
        <p:txBody>
          <a:bodyPr/>
          <a:lstStyle/>
          <a:p>
            <a:pPr>
              <a:buFont typeface="Wingdings" panose="05000000000000000000" pitchFamily="2" charset="2"/>
              <a:buChar char="q"/>
            </a:pPr>
            <a:r>
              <a:rPr lang="en-US" sz="2400" dirty="0"/>
              <a:t>More different scenarios to validate this algorithm</a:t>
            </a:r>
          </a:p>
          <a:p>
            <a:pPr>
              <a:buFont typeface="Wingdings" panose="05000000000000000000" pitchFamily="2" charset="2"/>
              <a:buChar char="q"/>
            </a:pPr>
            <a:r>
              <a:rPr lang="en-US" sz="2400" dirty="0"/>
              <a:t>finding a good valent to compere with the performance of our algorithm</a:t>
            </a:r>
          </a:p>
          <a:p>
            <a:pPr>
              <a:buFont typeface="Wingdings" panose="05000000000000000000" pitchFamily="2" charset="2"/>
              <a:buChar char="q"/>
            </a:pPr>
            <a:r>
              <a:rPr lang="en-US" sz="2400" dirty="0"/>
              <a:t>Implementing a web app to automate the work of this algorithm with different simulation scenarios</a:t>
            </a:r>
          </a:p>
          <a:p>
            <a:pPr>
              <a:buFont typeface="Wingdings" panose="05000000000000000000" pitchFamily="2" charset="2"/>
              <a:buChar char="q"/>
            </a:pPr>
            <a:endParaRPr lang="en-US" sz="2400" dirty="0"/>
          </a:p>
          <a:p>
            <a:endParaRPr lang="en-US" dirty="0"/>
          </a:p>
        </p:txBody>
      </p:sp>
    </p:spTree>
    <p:extLst>
      <p:ext uri="{BB962C8B-B14F-4D97-AF65-F5344CB8AC3E}">
        <p14:creationId xmlns:p14="http://schemas.microsoft.com/office/powerpoint/2010/main" val="11509773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949910" y="313178"/>
            <a:ext cx="4749554" cy="1043789"/>
          </a:xfrm>
          <a:prstGeom prst="rect">
            <a:avLst/>
          </a:prstGeom>
        </p:spPr>
        <p:txBody>
          <a:bodyPr vert="horz" wrap="square" lIns="121900" tIns="121900" rIns="121900" bIns="121900" rtlCol="0" anchor="t" anchorCtr="0">
            <a:noAutofit/>
          </a:bodyPr>
          <a:lstStyle/>
          <a:p>
            <a:r>
              <a:rPr lang="en" sz="4000" dirty="0">
                <a:solidFill>
                  <a:srgbClr val="0070C0"/>
                </a:solidFill>
              </a:rPr>
              <a:t>Introduction</a:t>
            </a:r>
            <a:r>
              <a:rPr lang="en" dirty="0"/>
              <a:t>	</a:t>
            </a:r>
          </a:p>
        </p:txBody>
      </p:sp>
      <p:sp>
        <p:nvSpPr>
          <p:cNvPr id="67" name="Shape 67"/>
          <p:cNvSpPr txBox="1">
            <a:spLocks noGrp="1"/>
          </p:cNvSpPr>
          <p:nvPr>
            <p:ph type="body" idx="1"/>
          </p:nvPr>
        </p:nvSpPr>
        <p:spPr>
          <a:xfrm>
            <a:off x="949910" y="1908675"/>
            <a:ext cx="10826489" cy="4183157"/>
          </a:xfrm>
          <a:prstGeom prst="rect">
            <a:avLst/>
          </a:prstGeom>
        </p:spPr>
        <p:txBody>
          <a:bodyPr vert="horz" wrap="square" lIns="121900" tIns="121900" rIns="121900" bIns="121900" rtlCol="0" anchor="t" anchorCtr="0">
            <a:noAutofit/>
          </a:bodyPr>
          <a:lstStyle/>
          <a:p>
            <a:pPr>
              <a:buFont typeface="Wingdings" panose="05000000000000000000" pitchFamily="2" charset="2"/>
              <a:buChar char="q"/>
            </a:pPr>
            <a:endParaRPr lang="en" dirty="0"/>
          </a:p>
          <a:p>
            <a:pPr defTabSz="457200">
              <a:buFont typeface="Wingdings" panose="05000000000000000000" pitchFamily="2" charset="2"/>
              <a:buChar char="q"/>
            </a:pPr>
            <a:r>
              <a:rPr lang="en" sz="2400" dirty="0">
                <a:solidFill>
                  <a:schemeClr val="tx1"/>
                </a:solidFill>
              </a:rPr>
              <a:t>Internet of Things (</a:t>
            </a:r>
            <a:r>
              <a:rPr lang="en-US" sz="2400" dirty="0">
                <a:solidFill>
                  <a:schemeClr val="tx1"/>
                </a:solidFill>
              </a:rPr>
              <a:t>IoT)</a:t>
            </a:r>
          </a:p>
          <a:p>
            <a:pPr marL="0" indent="0" defTabSz="457200">
              <a:buNone/>
            </a:pPr>
            <a:endParaRPr lang="en-US" sz="2400" dirty="0">
              <a:solidFill>
                <a:schemeClr val="tx1"/>
              </a:solidFill>
            </a:endParaRPr>
          </a:p>
          <a:p>
            <a:pPr defTabSz="457200">
              <a:buFont typeface="Wingdings" panose="05000000000000000000" pitchFamily="2" charset="2"/>
              <a:buChar char="q"/>
            </a:pPr>
            <a:r>
              <a:rPr lang="en-US" sz="2400" dirty="0">
                <a:solidFill>
                  <a:schemeClr val="tx1"/>
                </a:solidFill>
              </a:rPr>
              <a:t>Self Organizing Networks – </a:t>
            </a:r>
          </a:p>
          <a:p>
            <a:pPr marL="457189" indent="-457189" defTabSz="457200">
              <a:buFont typeface="+mj-lt"/>
              <a:buAutoNum type="arabicPeriod"/>
            </a:pPr>
            <a:r>
              <a:rPr lang="en-US" sz="1800" dirty="0">
                <a:solidFill>
                  <a:schemeClr val="tx1"/>
                </a:solidFill>
              </a:rPr>
              <a:t>Dynamically organized</a:t>
            </a:r>
          </a:p>
          <a:p>
            <a:pPr defTabSz="457200">
              <a:buFont typeface="Wingdings" panose="05000000000000000000" pitchFamily="2" charset="2"/>
              <a:buChar char="q"/>
            </a:pPr>
            <a:endParaRPr lang="en-US" sz="2400" dirty="0">
              <a:solidFill>
                <a:schemeClr val="tx1"/>
              </a:solidFill>
            </a:endParaRPr>
          </a:p>
          <a:p>
            <a:pPr defTabSz="457200">
              <a:buFont typeface="Wingdings" panose="05000000000000000000" pitchFamily="2" charset="2"/>
              <a:buChar char="q"/>
            </a:pPr>
            <a:r>
              <a:rPr lang="en-US" sz="2400" dirty="0">
                <a:solidFill>
                  <a:schemeClr val="tx1"/>
                </a:solidFill>
              </a:rPr>
              <a:t>Wireless Sensor Networks</a:t>
            </a:r>
          </a:p>
          <a:p>
            <a:pPr marL="457189" indent="-457189" defTabSz="457200">
              <a:buFont typeface="+mj-lt"/>
              <a:buAutoNum type="arabicPeriod"/>
            </a:pPr>
            <a:r>
              <a:rPr lang="en-US" sz="1800" dirty="0">
                <a:solidFill>
                  <a:schemeClr val="tx1"/>
                </a:solidFill>
              </a:rPr>
              <a:t>Homogenous</a:t>
            </a:r>
          </a:p>
          <a:p>
            <a:pPr marL="457189" indent="-457189" defTabSz="457200">
              <a:buFont typeface="+mj-lt"/>
              <a:buAutoNum type="arabicPeriod"/>
            </a:pPr>
            <a:r>
              <a:rPr lang="en-US" sz="1800" dirty="0">
                <a:solidFill>
                  <a:schemeClr val="tx1"/>
                </a:solidFill>
              </a:rPr>
              <a:t>Heterogeneous</a:t>
            </a:r>
          </a:p>
          <a:p>
            <a:pPr>
              <a:buNone/>
            </a:pPr>
            <a:endParaRPr lang="en-US" sz="1800" dirty="0">
              <a:solidFill>
                <a:schemeClr val="tx1"/>
              </a:solidFill>
            </a:endParaRPr>
          </a:p>
          <a:p>
            <a:pPr>
              <a:buNone/>
            </a:pPr>
            <a:r>
              <a:rPr lang="en" dirty="0"/>
              <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2030" y="-124204"/>
            <a:ext cx="6858000" cy="6207409"/>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52712" y="2731035"/>
            <a:ext cx="4775200" cy="176530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11313" y="1908676"/>
            <a:ext cx="5404673" cy="3949881"/>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14712" y="1988084"/>
            <a:ext cx="3251200" cy="3251200"/>
          </a:xfrm>
          <a:prstGeom prst="rect">
            <a:avLst/>
          </a:prstGeom>
        </p:spPr>
      </p:pic>
    </p:spTree>
    <p:extLst>
      <p:ext uri="{BB962C8B-B14F-4D97-AF65-F5344CB8AC3E}">
        <p14:creationId xmlns:p14="http://schemas.microsoft.com/office/powerpoint/2010/main" val="1335746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7">
                                            <p:txEl>
                                              <p:pRg st="1" end="1"/>
                                            </p:txEl>
                                          </p:spTgt>
                                        </p:tgtEl>
                                        <p:attrNameLst>
                                          <p:attrName>style.visibility</p:attrName>
                                        </p:attrNameLst>
                                      </p:cBhvr>
                                      <p:to>
                                        <p:strVal val="visible"/>
                                      </p:to>
                                    </p:set>
                                    <p:animEffect transition="in" filter="fade">
                                      <p:cBhvr>
                                        <p:cTn id="7" dur="500"/>
                                        <p:tgtEl>
                                          <p:spTgt spid="6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7">
                                            <p:txEl>
                                              <p:pRg st="3" end="3"/>
                                            </p:txEl>
                                          </p:spTgt>
                                        </p:tgtEl>
                                        <p:attrNameLst>
                                          <p:attrName>style.visibility</p:attrName>
                                        </p:attrNameLst>
                                      </p:cBhvr>
                                      <p:to>
                                        <p:strVal val="visible"/>
                                      </p:to>
                                    </p:set>
                                    <p:animEffect transition="in" filter="fade">
                                      <p:cBhvr>
                                        <p:cTn id="22" dur="500"/>
                                        <p:tgtEl>
                                          <p:spTgt spid="6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7">
                                            <p:txEl>
                                              <p:pRg st="4" end="4"/>
                                            </p:txEl>
                                          </p:spTgt>
                                        </p:tgtEl>
                                        <p:attrNameLst>
                                          <p:attrName>style.visibility</p:attrName>
                                        </p:attrNameLst>
                                      </p:cBhvr>
                                      <p:to>
                                        <p:strVal val="visible"/>
                                      </p:to>
                                    </p:set>
                                    <p:animEffect transition="in" filter="fade">
                                      <p:cBhvr>
                                        <p:cTn id="27" dur="500"/>
                                        <p:tgtEl>
                                          <p:spTgt spid="6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7"/>
                                        </p:tgtEl>
                                      </p:cBhvr>
                                    </p:animEffect>
                                    <p:set>
                                      <p:cBhvr>
                                        <p:cTn id="37" dur="1" fill="hold">
                                          <p:stCondLst>
                                            <p:cond delay="499"/>
                                          </p:stCondLst>
                                        </p:cTn>
                                        <p:tgtEl>
                                          <p:spTgt spid="7"/>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7">
                                            <p:txEl>
                                              <p:pRg st="6" end="6"/>
                                            </p:txEl>
                                          </p:spTgt>
                                        </p:tgtEl>
                                        <p:attrNameLst>
                                          <p:attrName>style.visibility</p:attrName>
                                        </p:attrNameLst>
                                      </p:cBhvr>
                                      <p:to>
                                        <p:strVal val="visible"/>
                                      </p:to>
                                    </p:set>
                                    <p:animEffect transition="in" filter="fade">
                                      <p:cBhvr>
                                        <p:cTn id="42" dur="500"/>
                                        <p:tgtEl>
                                          <p:spTgt spid="67">
                                            <p:txEl>
                                              <p:pRg st="6" end="6"/>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67">
                                            <p:txEl>
                                              <p:pRg st="7" end="7"/>
                                            </p:txEl>
                                          </p:spTgt>
                                        </p:tgtEl>
                                        <p:attrNameLst>
                                          <p:attrName>style.visibility</p:attrName>
                                        </p:attrNameLst>
                                      </p:cBhvr>
                                      <p:to>
                                        <p:strVal val="visible"/>
                                      </p:to>
                                    </p:set>
                                    <p:animEffect transition="in" filter="fade">
                                      <p:cBhvr>
                                        <p:cTn id="45" dur="500"/>
                                        <p:tgtEl>
                                          <p:spTgt spid="67">
                                            <p:txEl>
                                              <p:pRg st="7" end="7"/>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fade">
                                      <p:cBhvr>
                                        <p:cTn id="50" dur="500"/>
                                        <p:tgtEl>
                                          <p:spTgt spid="8"/>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xit" presetSubtype="0" fill="hold" nodeType="clickEffect">
                                  <p:stCondLst>
                                    <p:cond delay="0"/>
                                  </p:stCondLst>
                                  <p:childTnLst>
                                    <p:animEffect transition="out" filter="fade">
                                      <p:cBhvr>
                                        <p:cTn id="54" dur="500"/>
                                        <p:tgtEl>
                                          <p:spTgt spid="8"/>
                                        </p:tgtEl>
                                      </p:cBhvr>
                                    </p:animEffect>
                                    <p:set>
                                      <p:cBhvr>
                                        <p:cTn id="55" dur="1" fill="hold">
                                          <p:stCondLst>
                                            <p:cond delay="499"/>
                                          </p:stCondLst>
                                        </p:cTn>
                                        <p:tgtEl>
                                          <p:spTgt spid="8"/>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67">
                                            <p:txEl>
                                              <p:pRg st="8" end="8"/>
                                            </p:txEl>
                                          </p:spTgt>
                                        </p:tgtEl>
                                        <p:attrNameLst>
                                          <p:attrName>style.visibility</p:attrName>
                                        </p:attrNameLst>
                                      </p:cBhvr>
                                      <p:to>
                                        <p:strVal val="visible"/>
                                      </p:to>
                                    </p:set>
                                    <p:animEffect transition="in" filter="fade">
                                      <p:cBhvr>
                                        <p:cTn id="60" dur="500"/>
                                        <p:tgtEl>
                                          <p:spTgt spid="67">
                                            <p:txEl>
                                              <p:pRg st="8" end="8"/>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9"/>
                                        </p:tgtEl>
                                        <p:attrNameLst>
                                          <p:attrName>style.visibility</p:attrName>
                                        </p:attrNameLst>
                                      </p:cBhvr>
                                      <p:to>
                                        <p:strVal val="visible"/>
                                      </p:to>
                                    </p:set>
                                    <p:animEffect transition="in" filter="fade">
                                      <p:cBhvr>
                                        <p:cTn id="65" dur="500"/>
                                        <p:tgtEl>
                                          <p:spTgt spid="9"/>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xit" presetSubtype="0" fill="hold" nodeType="clickEffect">
                                  <p:stCondLst>
                                    <p:cond delay="0"/>
                                  </p:stCondLst>
                                  <p:childTnLst>
                                    <p:animEffect transition="out" filter="fade">
                                      <p:cBhvr>
                                        <p:cTn id="69" dur="500"/>
                                        <p:tgtEl>
                                          <p:spTgt spid="9"/>
                                        </p:tgtEl>
                                      </p:cBhvr>
                                    </p:animEffect>
                                    <p:set>
                                      <p:cBhvr>
                                        <p:cTn id="70"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5609" y="375223"/>
            <a:ext cx="4727191" cy="1021498"/>
          </a:xfrm>
        </p:spPr>
        <p:txBody>
          <a:bodyPr/>
          <a:lstStyle/>
          <a:p>
            <a:r>
              <a:rPr lang="en-US" dirty="0">
                <a:solidFill>
                  <a:srgbClr val="0070C0"/>
                </a:solidFill>
              </a:rPr>
              <a:t>Conclusions</a:t>
            </a:r>
          </a:p>
        </p:txBody>
      </p:sp>
      <p:sp>
        <p:nvSpPr>
          <p:cNvPr id="3" name="Content Placeholder 2"/>
          <p:cNvSpPr>
            <a:spLocks noGrp="1"/>
          </p:cNvSpPr>
          <p:nvPr>
            <p:ph idx="1"/>
          </p:nvPr>
        </p:nvSpPr>
        <p:spPr>
          <a:xfrm>
            <a:off x="855677" y="1585519"/>
            <a:ext cx="9852963" cy="4378401"/>
          </a:xfrm>
        </p:spPr>
        <p:txBody>
          <a:bodyPr>
            <a:normAutofit/>
          </a:bodyPr>
          <a:lstStyle/>
          <a:p>
            <a:pPr>
              <a:buFont typeface="Wingdings" panose="05000000000000000000" pitchFamily="2" charset="2"/>
              <a:buChar char="q"/>
            </a:pPr>
            <a:endParaRPr lang="en-US" b="1" dirty="0"/>
          </a:p>
          <a:p>
            <a:pPr lvl="1">
              <a:buFont typeface="Wingdings" panose="05000000000000000000" pitchFamily="2" charset="2"/>
              <a:buChar char="q"/>
            </a:pPr>
            <a:r>
              <a:rPr lang="en-US" sz="2400" dirty="0"/>
              <a:t>Internet of Things is going to grow significantly in the next few years </a:t>
            </a:r>
          </a:p>
          <a:p>
            <a:pPr lvl="1">
              <a:buFont typeface="Wingdings" panose="05000000000000000000" pitchFamily="2" charset="2"/>
              <a:buChar char="q"/>
            </a:pPr>
            <a:r>
              <a:rPr lang="en-US" sz="2400" dirty="0"/>
              <a:t>Self-organized IoT is emerging to be a major challenging yet exciting IT problem</a:t>
            </a:r>
          </a:p>
          <a:p>
            <a:pPr lvl="1">
              <a:buFont typeface="Wingdings" panose="05000000000000000000" pitchFamily="2" charset="2"/>
              <a:buChar char="q"/>
            </a:pPr>
            <a:r>
              <a:rPr lang="en-US" sz="2400" dirty="0"/>
              <a:t>Traditional Self Organized network protocols need to be significantly modified to be applied to IoT in urban environments</a:t>
            </a:r>
          </a:p>
          <a:p>
            <a:pPr lvl="1">
              <a:buFont typeface="Wingdings" panose="05000000000000000000" pitchFamily="2" charset="2"/>
              <a:buChar char="q"/>
            </a:pPr>
            <a:r>
              <a:rPr lang="en-US" sz="2400" dirty="0"/>
              <a:t>Evolutionary techniques represent a good approach to address the varied nature of IoT instances or environments due to the heterogeneity and dynamicity of such environments</a:t>
            </a:r>
          </a:p>
          <a:p>
            <a:pPr lvl="1">
              <a:buFont typeface="Wingdings" panose="05000000000000000000" pitchFamily="2" charset="2"/>
              <a:buChar char="q"/>
            </a:pPr>
            <a:r>
              <a:rPr lang="en-US" sz="2400" dirty="0"/>
              <a:t>Smart derives and Cognitive environments are here to stay </a:t>
            </a:r>
          </a:p>
          <a:p>
            <a:endParaRPr lang="en-US" b="1" dirty="0"/>
          </a:p>
          <a:p>
            <a:endParaRPr lang="en-US" b="1" dirty="0"/>
          </a:p>
          <a:p>
            <a:pPr marL="0" indent="0">
              <a:buNone/>
            </a:pPr>
            <a:endParaRPr lang="en-US" b="1" dirty="0"/>
          </a:p>
        </p:txBody>
      </p:sp>
    </p:spTree>
    <p:extLst>
      <p:ext uri="{BB962C8B-B14F-4D97-AF65-F5344CB8AC3E}">
        <p14:creationId xmlns:p14="http://schemas.microsoft.com/office/powerpoint/2010/main" val="25134694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AT" sz="4000" dirty="0">
                <a:solidFill>
                  <a:srgbClr val="0070C0"/>
                </a:solidFill>
              </a:rPr>
              <a:t>             Thank you for your attention</a:t>
            </a:r>
            <a:endParaRPr lang="en-US" sz="4000" dirty="0">
              <a:solidFill>
                <a:srgbClr val="0070C0"/>
              </a:solidFill>
            </a:endParaRPr>
          </a:p>
        </p:txBody>
      </p:sp>
      <p:sp>
        <p:nvSpPr>
          <p:cNvPr id="3" name="Content Placeholder 2"/>
          <p:cNvSpPr>
            <a:spLocks noGrp="1"/>
          </p:cNvSpPr>
          <p:nvPr>
            <p:ph idx="1"/>
          </p:nvPr>
        </p:nvSpPr>
        <p:spPr/>
        <p:txBody>
          <a:bodyPr>
            <a:normAutofit/>
          </a:bodyPr>
          <a:lstStyle/>
          <a:p>
            <a:pPr marL="0" indent="0">
              <a:buNone/>
            </a:pPr>
            <a:r>
              <a:rPr lang="en-US" sz="9600" dirty="0"/>
              <a:t>               </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06405" y="1855178"/>
            <a:ext cx="3508895" cy="3613638"/>
          </a:xfrm>
          <a:prstGeom prst="rect">
            <a:avLst/>
          </a:prstGeom>
        </p:spPr>
      </p:pic>
    </p:spTree>
    <p:extLst>
      <p:ext uri="{BB962C8B-B14F-4D97-AF65-F5344CB8AC3E}">
        <p14:creationId xmlns:p14="http://schemas.microsoft.com/office/powerpoint/2010/main" val="8264444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Content Placeholder 14">
            <a:extLst>
              <a:ext uri="{FF2B5EF4-FFF2-40B4-BE49-F238E27FC236}">
                <a16:creationId xmlns:a16="http://schemas.microsoft.com/office/drawing/2014/main" id="{808E5B24-F5E8-4E97-A84C-19883E144C92}"/>
              </a:ext>
            </a:extLst>
          </p:cNvPr>
          <p:cNvPicPr>
            <a:picLocks noGrp="1" noChangeAspect="1"/>
          </p:cNvPicPr>
          <p:nvPr>
            <p:ph idx="1"/>
          </p:nvPr>
        </p:nvPicPr>
        <p:blipFill>
          <a:blip r:embed="rId3"/>
          <a:stretch>
            <a:fillRect/>
          </a:stretch>
        </p:blipFill>
        <p:spPr>
          <a:xfrm>
            <a:off x="5398125" y="618518"/>
            <a:ext cx="6533547" cy="3541183"/>
          </a:xfrm>
        </p:spPr>
      </p:pic>
      <p:sp>
        <p:nvSpPr>
          <p:cNvPr id="2" name="Title 1">
            <a:extLst>
              <a:ext uri="{FF2B5EF4-FFF2-40B4-BE49-F238E27FC236}">
                <a16:creationId xmlns:a16="http://schemas.microsoft.com/office/drawing/2014/main" id="{7A7268D6-D87C-477F-BFBF-35FC8B5B35BC}"/>
              </a:ext>
            </a:extLst>
          </p:cNvPr>
          <p:cNvSpPr>
            <a:spLocks noGrp="1"/>
          </p:cNvSpPr>
          <p:nvPr>
            <p:ph type="title"/>
          </p:nvPr>
        </p:nvSpPr>
        <p:spPr>
          <a:xfrm>
            <a:off x="745725" y="168677"/>
            <a:ext cx="4652400" cy="878887"/>
          </a:xfrm>
        </p:spPr>
        <p:txBody>
          <a:bodyPr>
            <a:normAutofit/>
          </a:bodyPr>
          <a:lstStyle/>
          <a:p>
            <a:r>
              <a:rPr lang="en-US" sz="4000" dirty="0">
                <a:solidFill>
                  <a:srgbClr val="0070C0"/>
                </a:solidFill>
              </a:rPr>
              <a:t>  Background</a:t>
            </a:r>
            <a:endParaRPr lang="en-US" sz="4000" dirty="0"/>
          </a:p>
        </p:txBody>
      </p:sp>
      <p:sp>
        <p:nvSpPr>
          <p:cNvPr id="16" name="Rectangle 15">
            <a:extLst>
              <a:ext uri="{FF2B5EF4-FFF2-40B4-BE49-F238E27FC236}">
                <a16:creationId xmlns:a16="http://schemas.microsoft.com/office/drawing/2014/main" id="{FAB41A1A-D37A-4BC9-A8A4-9E63A5636CA2}"/>
              </a:ext>
            </a:extLst>
          </p:cNvPr>
          <p:cNvSpPr/>
          <p:nvPr/>
        </p:nvSpPr>
        <p:spPr>
          <a:xfrm>
            <a:off x="816746" y="2271057"/>
            <a:ext cx="7595734" cy="2891048"/>
          </a:xfrm>
          <a:prstGeom prst="rect">
            <a:avLst/>
          </a:prstGeom>
        </p:spPr>
        <p:txBody>
          <a:bodyPr wrap="square">
            <a:spAutoFit/>
          </a:bodyPr>
          <a:lstStyle/>
          <a:p>
            <a:pPr marL="457189" indent="-457189">
              <a:lnSpc>
                <a:spcPct val="90000"/>
              </a:lnSpc>
              <a:spcAft>
                <a:spcPts val="200"/>
              </a:spcAft>
              <a:buClr>
                <a:schemeClr val="accent1"/>
              </a:buClr>
              <a:buSzPct val="100000"/>
              <a:buFont typeface="+mj-lt"/>
              <a:buAutoNum type="arabicPeriod"/>
            </a:pPr>
            <a:r>
              <a:rPr lang="en-US" sz="2400" dirty="0">
                <a:solidFill>
                  <a:schemeClr val="tx1">
                    <a:lumMod val="75000"/>
                    <a:lumOff val="25000"/>
                  </a:schemeClr>
                </a:solidFill>
              </a:rPr>
              <a:t>Transport: enormous impact practically and environmentally on the way we travel</a:t>
            </a:r>
          </a:p>
          <a:p>
            <a:pPr marL="457189" indent="-457189">
              <a:lnSpc>
                <a:spcPct val="90000"/>
              </a:lnSpc>
              <a:spcAft>
                <a:spcPts val="200"/>
              </a:spcAft>
              <a:buClr>
                <a:schemeClr val="accent1"/>
              </a:buClr>
              <a:buSzPct val="100000"/>
              <a:buFont typeface="+mj-lt"/>
              <a:buAutoNum type="arabicPeriod"/>
            </a:pPr>
            <a:r>
              <a:rPr lang="en-US" sz="2400" dirty="0">
                <a:solidFill>
                  <a:schemeClr val="tx1">
                    <a:lumMod val="75000"/>
                    <a:lumOff val="25000"/>
                  </a:schemeClr>
                </a:solidFill>
              </a:rPr>
              <a:t>Infrastructure management: street lighting</a:t>
            </a:r>
          </a:p>
          <a:p>
            <a:pPr marL="457189" indent="-457189">
              <a:lnSpc>
                <a:spcPct val="90000"/>
              </a:lnSpc>
              <a:spcAft>
                <a:spcPts val="200"/>
              </a:spcAft>
              <a:buClr>
                <a:schemeClr val="accent1"/>
              </a:buClr>
              <a:buSzPct val="100000"/>
              <a:buFont typeface="+mj-lt"/>
              <a:buAutoNum type="arabicPeriod"/>
            </a:pPr>
            <a:r>
              <a:rPr lang="en-US" sz="2400" dirty="0">
                <a:solidFill>
                  <a:schemeClr val="tx1">
                    <a:lumMod val="75000"/>
                    <a:lumOff val="25000"/>
                  </a:schemeClr>
                </a:solidFill>
              </a:rPr>
              <a:t>Building automation: turning on heating 30 minutes before people get in the office</a:t>
            </a:r>
          </a:p>
          <a:p>
            <a:pPr marL="457189" indent="-457189">
              <a:lnSpc>
                <a:spcPct val="90000"/>
              </a:lnSpc>
              <a:spcAft>
                <a:spcPts val="200"/>
              </a:spcAft>
              <a:buClr>
                <a:schemeClr val="accent1"/>
              </a:buClr>
              <a:buSzPct val="100000"/>
              <a:buFont typeface="+mj-lt"/>
              <a:buAutoNum type="arabicPeriod"/>
            </a:pPr>
            <a:r>
              <a:rPr lang="en-US" sz="2400" dirty="0">
                <a:solidFill>
                  <a:schemeClr val="tx1">
                    <a:lumMod val="75000"/>
                    <a:lumOff val="25000"/>
                  </a:schemeClr>
                </a:solidFill>
              </a:rPr>
              <a:t>Health: remote monitoring of patients and emergency notification systems</a:t>
            </a:r>
          </a:p>
          <a:p>
            <a:pPr marL="457189" indent="-457189">
              <a:buFont typeface="+mj-lt"/>
              <a:buAutoNum type="arabicPeriod"/>
            </a:pPr>
            <a:endParaRPr lang="en-US" sz="2400" dirty="0">
              <a:latin typeface="Tw Cen MT (Body)"/>
            </a:endParaRPr>
          </a:p>
        </p:txBody>
      </p:sp>
    </p:spTree>
    <p:extLst>
      <p:ext uri="{BB962C8B-B14F-4D97-AF65-F5344CB8AC3E}">
        <p14:creationId xmlns:p14="http://schemas.microsoft.com/office/powerpoint/2010/main" val="11737021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002323" y="272049"/>
            <a:ext cx="9061871" cy="802149"/>
          </a:xfrm>
        </p:spPr>
        <p:txBody>
          <a:bodyPr>
            <a:normAutofit/>
          </a:bodyPr>
          <a:lstStyle/>
          <a:p>
            <a:r>
              <a:rPr lang="en-US" sz="4000" dirty="0">
                <a:solidFill>
                  <a:srgbClr val="0070C0"/>
                </a:solidFill>
              </a:rPr>
              <a:t>Motivation and Challenges</a:t>
            </a:r>
          </a:p>
        </p:txBody>
      </p:sp>
      <p:sp>
        <p:nvSpPr>
          <p:cNvPr id="6" name="Content Placeholder 5"/>
          <p:cNvSpPr>
            <a:spLocks noGrp="1"/>
          </p:cNvSpPr>
          <p:nvPr>
            <p:ph idx="1"/>
          </p:nvPr>
        </p:nvSpPr>
        <p:spPr>
          <a:xfrm>
            <a:off x="878889" y="1882066"/>
            <a:ext cx="10555550" cy="4216893"/>
          </a:xfrm>
        </p:spPr>
        <p:txBody>
          <a:bodyPr>
            <a:noAutofit/>
          </a:bodyPr>
          <a:lstStyle/>
          <a:p>
            <a:pPr marL="0" indent="0" defTabSz="457200">
              <a:buNone/>
            </a:pPr>
            <a:r>
              <a:rPr lang="en-US" sz="2400" b="1" dirty="0"/>
              <a:t> Motivation</a:t>
            </a:r>
            <a:endParaRPr lang="en-US" sz="2400" dirty="0"/>
          </a:p>
          <a:p>
            <a:pPr defTabSz="457200">
              <a:buFont typeface="Wingdings" panose="05000000000000000000" pitchFamily="2" charset="2"/>
              <a:buChar char="§"/>
            </a:pPr>
            <a:r>
              <a:rPr lang="en-US" sz="2400" dirty="0"/>
              <a:t>Improve quality of life, security, and efficiencies </a:t>
            </a:r>
          </a:p>
          <a:p>
            <a:pPr defTabSz="457200">
              <a:buFont typeface="Wingdings" panose="05000000000000000000" pitchFamily="2" charset="2"/>
              <a:buChar char="§"/>
            </a:pPr>
            <a:r>
              <a:rPr lang="en-US" sz="2400" dirty="0"/>
              <a:t>Most research in this field thus far focuses on homogenous, more needs to be done for heterogenous networks</a:t>
            </a:r>
          </a:p>
          <a:p>
            <a:pPr marL="0" indent="0" defTabSz="457200">
              <a:buNone/>
            </a:pPr>
            <a:r>
              <a:rPr lang="en-US" sz="2400" b="1" dirty="0"/>
              <a:t>Challenges</a:t>
            </a:r>
          </a:p>
          <a:p>
            <a:pPr defTabSz="457200">
              <a:buFont typeface="Wingdings" panose="05000000000000000000" pitchFamily="2" charset="2"/>
              <a:buChar char="§"/>
            </a:pPr>
            <a:r>
              <a:rPr lang="en-US" sz="2400" dirty="0"/>
              <a:t>Form the network on simple identical sensors to complex different things</a:t>
            </a:r>
          </a:p>
          <a:p>
            <a:pPr defTabSz="457200">
              <a:buFont typeface="Wingdings" panose="05000000000000000000" pitchFamily="2" charset="2"/>
              <a:buChar char="§"/>
            </a:pPr>
            <a:r>
              <a:rPr lang="en-US" sz="2400" dirty="0"/>
              <a:t>Manage </a:t>
            </a:r>
            <a:r>
              <a:rPr lang="en-US" sz="2400" dirty="0" err="1"/>
              <a:t>Iot</a:t>
            </a:r>
            <a:r>
              <a:rPr lang="en-US" sz="2400" dirty="0"/>
              <a:t> networks to improve the efficiency </a:t>
            </a:r>
          </a:p>
          <a:p>
            <a:pPr defTabSz="457200">
              <a:buFont typeface="Wingdings" panose="05000000000000000000" pitchFamily="2" charset="2"/>
              <a:buChar char="§"/>
            </a:pPr>
            <a:r>
              <a:rPr lang="en-US" sz="2400" dirty="0"/>
              <a:t>Optimizing more than one feature (Tradeoff) </a:t>
            </a:r>
          </a:p>
        </p:txBody>
      </p:sp>
    </p:spTree>
    <p:extLst>
      <p:ext uri="{BB962C8B-B14F-4D97-AF65-F5344CB8AC3E}">
        <p14:creationId xmlns:p14="http://schemas.microsoft.com/office/powerpoint/2010/main" val="15533574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538" y="275209"/>
            <a:ext cx="9039343" cy="843378"/>
          </a:xfrm>
        </p:spPr>
        <p:txBody>
          <a:bodyPr>
            <a:normAutofit/>
          </a:bodyPr>
          <a:lstStyle/>
          <a:p>
            <a:r>
              <a:rPr lang="en-US" sz="4000" dirty="0">
                <a:solidFill>
                  <a:srgbClr val="0070C0"/>
                </a:solidFill>
              </a:rPr>
              <a:t>    Goals Of the Project</a:t>
            </a:r>
          </a:p>
        </p:txBody>
      </p:sp>
      <p:sp>
        <p:nvSpPr>
          <p:cNvPr id="3" name="Content Placeholder 2"/>
          <p:cNvSpPr>
            <a:spLocks noGrp="1"/>
          </p:cNvSpPr>
          <p:nvPr>
            <p:ph idx="1"/>
          </p:nvPr>
        </p:nvSpPr>
        <p:spPr>
          <a:xfrm>
            <a:off x="1011115" y="1899821"/>
            <a:ext cx="6893365" cy="4186019"/>
          </a:xfrm>
        </p:spPr>
        <p:txBody>
          <a:bodyPr>
            <a:normAutofit/>
          </a:bodyPr>
          <a:lstStyle/>
          <a:p>
            <a:pPr marL="342900" indent="-342900">
              <a:buFont typeface="+mj-lt"/>
              <a:buAutoNum type="arabicPeriod"/>
            </a:pPr>
            <a:r>
              <a:rPr lang="en-US" sz="2400" dirty="0"/>
              <a:t>Managing sophisticated heterogeneous WSNs</a:t>
            </a:r>
          </a:p>
          <a:p>
            <a:pPr marL="342900" indent="-342900">
              <a:buFont typeface="+mj-lt"/>
              <a:buAutoNum type="arabicPeriod"/>
            </a:pPr>
            <a:r>
              <a:rPr lang="en-US" sz="2400" dirty="0"/>
              <a:t>Managing a simpler version of IoT networks</a:t>
            </a:r>
          </a:p>
          <a:p>
            <a:pPr marL="342900" indent="-342900">
              <a:buFont typeface="+mj-lt"/>
              <a:buAutoNum type="arabicPeriod"/>
            </a:pPr>
            <a:r>
              <a:rPr lang="en-US" sz="2400" dirty="0"/>
              <a:t>Study more realistic scenarios</a:t>
            </a:r>
          </a:p>
          <a:p>
            <a:pPr marL="342900" indent="-342900">
              <a:buFont typeface="+mj-lt"/>
              <a:buAutoNum type="arabicPeriod"/>
            </a:pPr>
            <a:r>
              <a:rPr lang="en-US" sz="2400" dirty="0"/>
              <a:t>Optimizing three parameters (coverage, redundancy and energy saved) at the same time to improve the performance</a:t>
            </a:r>
          </a:p>
          <a:p>
            <a:pPr marL="342900" indent="-342900">
              <a:buFont typeface="+mj-lt"/>
              <a:buAutoNum type="arabicPeriod"/>
            </a:pPr>
            <a:r>
              <a:rPr lang="en-US" sz="2400" dirty="0"/>
              <a:t>Using the genetic algorithm in dynamic networks </a:t>
            </a:r>
          </a:p>
          <a:p>
            <a:pPr marL="0" indent="0">
              <a:buNone/>
            </a:pPr>
            <a:endParaRPr lang="en-US" sz="2400" dirty="0">
              <a:solidFill>
                <a:schemeClr val="tx1"/>
              </a:solidFill>
            </a:endParaRPr>
          </a:p>
          <a:p>
            <a:endParaRPr lang="en-US" dirty="0">
              <a:solidFill>
                <a:schemeClr val="tx1"/>
              </a:solidFill>
            </a:endParaRPr>
          </a:p>
          <a:p>
            <a:endParaRPr lang="en-US" dirty="0">
              <a:solidFill>
                <a:srgbClr val="00B0F0"/>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2926" y="2181116"/>
            <a:ext cx="2529216" cy="2529216"/>
          </a:xfrm>
          <a:prstGeom prst="rect">
            <a:avLst/>
          </a:prstGeom>
        </p:spPr>
      </p:pic>
    </p:spTree>
    <p:extLst>
      <p:ext uri="{BB962C8B-B14F-4D97-AF65-F5344CB8AC3E}">
        <p14:creationId xmlns:p14="http://schemas.microsoft.com/office/powerpoint/2010/main" val="32634727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0932" y="523783"/>
            <a:ext cx="9731668" cy="639192"/>
          </a:xfrm>
        </p:spPr>
        <p:txBody>
          <a:bodyPr>
            <a:noAutofit/>
          </a:bodyPr>
          <a:lstStyle/>
          <a:p>
            <a:r>
              <a:rPr lang="en-US" sz="4000" dirty="0">
                <a:solidFill>
                  <a:srgbClr val="0070C0"/>
                </a:solidFill>
              </a:rPr>
              <a:t>Research Questions</a:t>
            </a:r>
          </a:p>
        </p:txBody>
      </p:sp>
      <p:sp>
        <p:nvSpPr>
          <p:cNvPr id="3" name="Content Placeholder 2"/>
          <p:cNvSpPr>
            <a:spLocks noGrp="1"/>
          </p:cNvSpPr>
          <p:nvPr>
            <p:ph idx="1"/>
          </p:nvPr>
        </p:nvSpPr>
        <p:spPr>
          <a:xfrm>
            <a:off x="870012" y="1793289"/>
            <a:ext cx="6480699" cy="4367786"/>
          </a:xfrm>
        </p:spPr>
        <p:txBody>
          <a:bodyPr>
            <a:normAutofit/>
          </a:bodyPr>
          <a:lstStyle/>
          <a:p>
            <a:pPr marL="342900" indent="-342900">
              <a:buFont typeface="+mj-lt"/>
              <a:buAutoNum type="arabicPeriod"/>
            </a:pPr>
            <a:r>
              <a:rPr lang="en-US" sz="2400" dirty="0"/>
              <a:t>How to utilize diverse objects in IoT Networks to facilitate data collection while optimizing Coverage, redundancy and energy consumption?</a:t>
            </a:r>
          </a:p>
          <a:p>
            <a:pPr marL="342900" indent="-342900">
              <a:buFont typeface="+mj-lt"/>
              <a:buAutoNum type="arabicPeriod"/>
            </a:pPr>
            <a:r>
              <a:rPr lang="en-US" sz="2400" dirty="0"/>
              <a:t>What is the ideal number and combination of different types of sensors to enable a higher level of coverage and redundancy with lower power consumption?</a:t>
            </a:r>
          </a:p>
          <a:p>
            <a:pPr marL="342900" indent="-342900">
              <a:buFont typeface="+mj-lt"/>
              <a:buAutoNum type="arabicPeriod"/>
            </a:pPr>
            <a:r>
              <a:rPr lang="en-US" sz="2400" dirty="0"/>
              <a:t>How to develop flexible techniques for more efficient and reliable self-organized networks that can optimize multiple objective functions?</a:t>
            </a:r>
          </a:p>
          <a:p>
            <a:endParaRPr lang="en-US" sz="24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45564" y="1535571"/>
            <a:ext cx="3151316" cy="3151316"/>
          </a:xfrm>
          <a:prstGeom prst="rect">
            <a:avLst/>
          </a:prstGeom>
        </p:spPr>
      </p:pic>
    </p:spTree>
    <p:extLst>
      <p:ext uri="{BB962C8B-B14F-4D97-AF65-F5344CB8AC3E}">
        <p14:creationId xmlns:p14="http://schemas.microsoft.com/office/powerpoint/2010/main" val="2638222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7565" y="466188"/>
            <a:ext cx="9705035" cy="741175"/>
          </a:xfrm>
        </p:spPr>
        <p:txBody>
          <a:bodyPr>
            <a:normAutofit/>
          </a:bodyPr>
          <a:lstStyle/>
          <a:p>
            <a:r>
              <a:rPr lang="en-US" sz="4000" dirty="0">
                <a:solidFill>
                  <a:srgbClr val="0070C0"/>
                </a:solidFill>
              </a:rPr>
              <a:t>The Proposed Method</a:t>
            </a:r>
          </a:p>
        </p:txBody>
      </p:sp>
      <p:sp>
        <p:nvSpPr>
          <p:cNvPr id="3" name="Content Placeholder 2"/>
          <p:cNvSpPr>
            <a:spLocks noGrp="1"/>
          </p:cNvSpPr>
          <p:nvPr>
            <p:ph idx="1"/>
          </p:nvPr>
        </p:nvSpPr>
        <p:spPr>
          <a:xfrm>
            <a:off x="905522" y="1811046"/>
            <a:ext cx="10289220" cy="4535250"/>
          </a:xfrm>
        </p:spPr>
        <p:txBody>
          <a:bodyPr>
            <a:normAutofit/>
          </a:bodyPr>
          <a:lstStyle/>
          <a:p>
            <a:pPr marL="0" indent="0">
              <a:lnSpc>
                <a:spcPct val="70000"/>
              </a:lnSpc>
              <a:buNone/>
            </a:pPr>
            <a:r>
              <a:rPr lang="en-US" sz="2400" b="1" dirty="0"/>
              <a:t>The Evolutionary algorithm</a:t>
            </a:r>
          </a:p>
          <a:p>
            <a:pPr marL="342900" indent="-342900">
              <a:lnSpc>
                <a:spcPct val="70000"/>
              </a:lnSpc>
              <a:buFont typeface="+mj-lt"/>
              <a:buAutoNum type="arabicPeriod"/>
            </a:pPr>
            <a:r>
              <a:rPr lang="en-US" sz="2400" dirty="0"/>
              <a:t>Is used to generate high-quality solutions  that improve every generation </a:t>
            </a:r>
          </a:p>
          <a:p>
            <a:pPr marL="342900" indent="-342900">
              <a:lnSpc>
                <a:spcPct val="70000"/>
              </a:lnSpc>
              <a:buFont typeface="+mj-lt"/>
              <a:buAutoNum type="arabicPeriod"/>
            </a:pPr>
            <a:r>
              <a:rPr lang="en-US" sz="2400" dirty="0"/>
              <a:t>It solves a variety of optimization problems that are not well suited for standard optimization algorithms</a:t>
            </a:r>
          </a:p>
          <a:p>
            <a:pPr marL="342900" indent="-342900">
              <a:lnSpc>
                <a:spcPct val="70000"/>
              </a:lnSpc>
              <a:buFont typeface="+mj-lt"/>
              <a:buAutoNum type="arabicPeriod"/>
            </a:pPr>
            <a:r>
              <a:rPr lang="en-US" sz="2400" dirty="0"/>
              <a:t>It tries to get the best values for the three parameters ( Coverage-redundancy and Energy saved) -multi object optimization-</a:t>
            </a:r>
          </a:p>
          <a:p>
            <a:pPr marL="342900" indent="-342900">
              <a:lnSpc>
                <a:spcPct val="70000"/>
              </a:lnSpc>
              <a:buFont typeface="+mj-lt"/>
              <a:buAutoNum type="arabicPeriod"/>
            </a:pPr>
            <a:r>
              <a:rPr lang="en-US" sz="2400" dirty="0"/>
              <a:t>It is  dynamic which means it could be applied on dynamic networks like IoT or the simple version of it which is the heterogeneous WSN</a:t>
            </a:r>
          </a:p>
        </p:txBody>
      </p:sp>
    </p:spTree>
    <p:extLst>
      <p:ext uri="{BB962C8B-B14F-4D97-AF65-F5344CB8AC3E}">
        <p14:creationId xmlns:p14="http://schemas.microsoft.com/office/powerpoint/2010/main" val="33526663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7565" y="466188"/>
            <a:ext cx="9705035" cy="741175"/>
          </a:xfrm>
        </p:spPr>
        <p:txBody>
          <a:bodyPr>
            <a:normAutofit/>
          </a:bodyPr>
          <a:lstStyle/>
          <a:p>
            <a:r>
              <a:rPr lang="en-US" sz="4000" dirty="0">
                <a:solidFill>
                  <a:srgbClr val="0070C0"/>
                </a:solidFill>
              </a:rPr>
              <a:t>The Proposed Method</a:t>
            </a:r>
          </a:p>
        </p:txBody>
      </p:sp>
      <p:sp>
        <p:nvSpPr>
          <p:cNvPr id="3" name="Content Placeholder 2"/>
          <p:cNvSpPr>
            <a:spLocks noGrp="1"/>
          </p:cNvSpPr>
          <p:nvPr>
            <p:ph idx="1"/>
          </p:nvPr>
        </p:nvSpPr>
        <p:spPr>
          <a:xfrm>
            <a:off x="905522" y="1748902"/>
            <a:ext cx="9694416" cy="4597394"/>
          </a:xfrm>
        </p:spPr>
        <p:txBody>
          <a:bodyPr>
            <a:normAutofit/>
          </a:bodyPr>
          <a:lstStyle/>
          <a:p>
            <a:pPr marL="342900" indent="-342900">
              <a:lnSpc>
                <a:spcPct val="70000"/>
              </a:lnSpc>
              <a:buFont typeface="+mj-lt"/>
              <a:buAutoNum type="arabicPeriod"/>
            </a:pPr>
            <a:r>
              <a:rPr lang="en-US" sz="2400" dirty="0"/>
              <a:t>The genetic algorithm repeatedly modifies a population of individual solutions</a:t>
            </a:r>
          </a:p>
          <a:p>
            <a:pPr marL="342900" indent="-342900">
              <a:lnSpc>
                <a:spcPct val="70000"/>
              </a:lnSpc>
              <a:buFont typeface="+mj-lt"/>
              <a:buAutoNum type="arabicPeriod"/>
            </a:pPr>
            <a:r>
              <a:rPr lang="en-US" sz="2400" dirty="0"/>
              <a:t> At each step, the genetic algorithm selects individuals at random from the current population to be parents and uses them to produce the children for the next generation</a:t>
            </a:r>
          </a:p>
          <a:p>
            <a:pPr marL="342900" indent="-342900">
              <a:lnSpc>
                <a:spcPct val="70000"/>
              </a:lnSpc>
              <a:buFont typeface="+mj-lt"/>
              <a:buAutoNum type="arabicPeriod"/>
            </a:pPr>
            <a:r>
              <a:rPr lang="en-US" sz="2400" dirty="0"/>
              <a:t>It uses the mutation and crossover operation to recreate the new generations</a:t>
            </a:r>
          </a:p>
          <a:p>
            <a:pPr marL="342900" indent="-342900">
              <a:lnSpc>
                <a:spcPct val="70000"/>
              </a:lnSpc>
              <a:buFont typeface="+mj-lt"/>
              <a:buAutoNum type="arabicPeriod"/>
            </a:pPr>
            <a:r>
              <a:rPr lang="en-US" sz="2400" dirty="0"/>
              <a:t>Over successive generations, the population "evolves" toward an optimal solution</a:t>
            </a:r>
          </a:p>
        </p:txBody>
      </p:sp>
      <p:pic>
        <p:nvPicPr>
          <p:cNvPr id="8" name="Picture 7">
            <a:extLst>
              <a:ext uri="{FF2B5EF4-FFF2-40B4-BE49-F238E27FC236}">
                <a16:creationId xmlns:a16="http://schemas.microsoft.com/office/drawing/2014/main" id="{FF3E3207-A732-495A-95E3-0BD6D9107F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9218" y="4239332"/>
            <a:ext cx="4870044" cy="2435022"/>
          </a:xfrm>
          <a:prstGeom prst="rect">
            <a:avLst/>
          </a:prstGeom>
        </p:spPr>
      </p:pic>
      <p:pic>
        <p:nvPicPr>
          <p:cNvPr id="9" name="Picture 8">
            <a:extLst>
              <a:ext uri="{FF2B5EF4-FFF2-40B4-BE49-F238E27FC236}">
                <a16:creationId xmlns:a16="http://schemas.microsoft.com/office/drawing/2014/main" id="{DF30702E-8B56-49B4-B660-51C14C6A7A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6673" y="4612373"/>
            <a:ext cx="5507603" cy="1197866"/>
          </a:xfrm>
          <a:prstGeom prst="rect">
            <a:avLst/>
          </a:prstGeom>
        </p:spPr>
      </p:pic>
    </p:spTree>
    <p:extLst>
      <p:ext uri="{BB962C8B-B14F-4D97-AF65-F5344CB8AC3E}">
        <p14:creationId xmlns:p14="http://schemas.microsoft.com/office/powerpoint/2010/main" val="4010762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9"/>
                                        </p:tgtEl>
                                      </p:cBhvr>
                                    </p:animEffect>
                                    <p:set>
                                      <p:cBhvr>
                                        <p:cTn id="16"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23D39-F75B-4C04-BD65-3D35DE2042C3}"/>
              </a:ext>
            </a:extLst>
          </p:cNvPr>
          <p:cNvSpPr>
            <a:spLocks noGrp="1"/>
          </p:cNvSpPr>
          <p:nvPr>
            <p:ph type="title"/>
          </p:nvPr>
        </p:nvSpPr>
        <p:spPr>
          <a:xfrm>
            <a:off x="1097280" y="286603"/>
            <a:ext cx="10058400" cy="1329133"/>
          </a:xfrm>
        </p:spPr>
        <p:txBody>
          <a:bodyPr/>
          <a:lstStyle/>
          <a:p>
            <a:r>
              <a:rPr lang="en-US" sz="4000" dirty="0">
                <a:solidFill>
                  <a:srgbClr val="0070C0"/>
                </a:solidFill>
              </a:rPr>
              <a:t>Multi Object Optimization</a:t>
            </a:r>
            <a:br>
              <a:rPr lang="en-US" sz="4000" dirty="0">
                <a:solidFill>
                  <a:srgbClr val="0070C0"/>
                </a:solidFill>
              </a:rPr>
            </a:br>
            <a:r>
              <a:rPr lang="en-US" sz="3200" dirty="0">
                <a:solidFill>
                  <a:srgbClr val="0070C0"/>
                </a:solidFill>
              </a:rPr>
              <a:t>The Studied Parameters</a:t>
            </a:r>
          </a:p>
        </p:txBody>
      </p:sp>
      <p:sp>
        <p:nvSpPr>
          <p:cNvPr id="3" name="Content Placeholder 2">
            <a:extLst>
              <a:ext uri="{FF2B5EF4-FFF2-40B4-BE49-F238E27FC236}">
                <a16:creationId xmlns:a16="http://schemas.microsoft.com/office/drawing/2014/main" id="{F673F50C-F533-4DFE-B422-663A86E057A0}"/>
              </a:ext>
            </a:extLst>
          </p:cNvPr>
          <p:cNvSpPr>
            <a:spLocks noGrp="1"/>
          </p:cNvSpPr>
          <p:nvPr>
            <p:ph idx="1"/>
          </p:nvPr>
        </p:nvSpPr>
        <p:spPr>
          <a:xfrm>
            <a:off x="1097280" y="1845734"/>
            <a:ext cx="10058400" cy="4023360"/>
          </a:xfrm>
        </p:spPr>
        <p:txBody>
          <a:bodyPr>
            <a:normAutofit/>
          </a:bodyPr>
          <a:lstStyle/>
          <a:p>
            <a:pPr>
              <a:buFont typeface="Wingdings" panose="05000000000000000000" pitchFamily="2" charset="2"/>
              <a:buChar char="§"/>
            </a:pPr>
            <a:r>
              <a:rPr lang="en-US" sz="2400" b="1" dirty="0"/>
              <a:t>The Fitness function: </a:t>
            </a:r>
            <a:r>
              <a:rPr lang="en-US" sz="2400" dirty="0"/>
              <a:t>f = 𝛼 𝑃+ 𝛽 𝑄+ 𝛾 𝑅</a:t>
            </a:r>
          </a:p>
          <a:p>
            <a:pPr>
              <a:buFont typeface="Wingdings" panose="05000000000000000000" pitchFamily="2" charset="2"/>
              <a:buChar char="§"/>
            </a:pPr>
            <a:r>
              <a:rPr lang="en-US" sz="2400" b="1" dirty="0"/>
              <a:t>The Tuning parameters: </a:t>
            </a:r>
            <a:r>
              <a:rPr lang="en-US" sz="2400" dirty="0"/>
              <a:t>𝛼, 𝛽  and 𝑅</a:t>
            </a:r>
            <a:endParaRPr lang="en-US" sz="2400" b="1" dirty="0"/>
          </a:p>
          <a:p>
            <a:pPr lvl="0">
              <a:buFont typeface="Wingdings" panose="05000000000000000000" pitchFamily="2" charset="2"/>
              <a:buChar char="§"/>
            </a:pPr>
            <a:r>
              <a:rPr lang="en-US" sz="2400" b="1" dirty="0"/>
              <a:t>The Percentage of Coverage (P)</a:t>
            </a:r>
            <a:r>
              <a:rPr lang="en-US" sz="2400" dirty="0"/>
              <a:t>: the percentage of covered subareas divided on the number of total subareas.</a:t>
            </a:r>
          </a:p>
          <a:p>
            <a:pPr lvl="0">
              <a:buFont typeface="Wingdings" panose="05000000000000000000" pitchFamily="2" charset="2"/>
              <a:buChar char="§"/>
            </a:pPr>
            <a:r>
              <a:rPr lang="en-US" sz="2400" b="1" dirty="0"/>
              <a:t>The Redundancy (Q)</a:t>
            </a:r>
            <a:r>
              <a:rPr lang="en-US" sz="2400" dirty="0"/>
              <a:t>the percentage of the covered subareas with more or equal to 2 active sensors divided on the number of total subareas.</a:t>
            </a:r>
          </a:p>
          <a:p>
            <a:pPr>
              <a:buFont typeface="Wingdings" panose="05000000000000000000" pitchFamily="2" charset="2"/>
              <a:buChar char="§"/>
            </a:pPr>
            <a:r>
              <a:rPr lang="en-US" sz="2400" b="1" dirty="0"/>
              <a:t>The Percentage of Energy Saved (R)</a:t>
            </a:r>
            <a:r>
              <a:rPr lang="en-US" sz="2400" dirty="0"/>
              <a:t>: vary depending on the type of sensors and if the sensor is connected to a power supplies or not and if it is on or off</a:t>
            </a:r>
          </a:p>
          <a:p>
            <a:pPr marL="0" indent="0">
              <a:buNone/>
            </a:pPr>
            <a:endParaRPr lang="en-US" sz="2400" dirty="0"/>
          </a:p>
        </p:txBody>
      </p:sp>
    </p:spTree>
    <p:extLst>
      <p:ext uri="{BB962C8B-B14F-4D97-AF65-F5344CB8AC3E}">
        <p14:creationId xmlns:p14="http://schemas.microsoft.com/office/powerpoint/2010/main" val="2160962412"/>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5181</TotalTime>
  <Words>1495</Words>
  <Application>Microsoft Office PowerPoint</Application>
  <PresentationFormat>Widescreen</PresentationFormat>
  <Paragraphs>151</Paragraphs>
  <Slides>21</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Calibri</vt:lpstr>
      <vt:lpstr>Calibri Light</vt:lpstr>
      <vt:lpstr>Times New Roman</vt:lpstr>
      <vt:lpstr>Tw Cen MT (Body)</vt:lpstr>
      <vt:lpstr>Wingdings</vt:lpstr>
      <vt:lpstr>Retrospect</vt:lpstr>
      <vt:lpstr>  An Evolutionary Approach for managing Heterogeneous IoT Networks  YARA MAHFOOD HADDAD    UNO Research Fair March 2, 2018 </vt:lpstr>
      <vt:lpstr>Introduction </vt:lpstr>
      <vt:lpstr>  Background</vt:lpstr>
      <vt:lpstr>Motivation and Challenges</vt:lpstr>
      <vt:lpstr>    Goals Of the Project</vt:lpstr>
      <vt:lpstr>Research Questions</vt:lpstr>
      <vt:lpstr>The Proposed Method</vt:lpstr>
      <vt:lpstr>The Proposed Method</vt:lpstr>
      <vt:lpstr>Multi Object Optimization The Studied Parameters</vt:lpstr>
      <vt:lpstr>Simulation Scenarios</vt:lpstr>
      <vt:lpstr>Simulation Scenarios</vt:lpstr>
      <vt:lpstr>Simulation Scenarios</vt:lpstr>
      <vt:lpstr>Simulation Scenarios</vt:lpstr>
      <vt:lpstr>Simulation Scenarios</vt:lpstr>
      <vt:lpstr>Simulation Scenarios</vt:lpstr>
      <vt:lpstr>GA vs Greedy</vt:lpstr>
      <vt:lpstr>GA vs Greedy</vt:lpstr>
      <vt:lpstr>GA vs Greedy</vt:lpstr>
      <vt:lpstr>Next Steps</vt:lpstr>
      <vt:lpstr>Conclusions</vt:lpstr>
      <vt:lpstr>             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Adithi Deborah Chakravarthy</dc:creator>
  <cp:lastModifiedBy>Yara Mahfood Haddad</cp:lastModifiedBy>
  <cp:revision>200</cp:revision>
  <dcterms:created xsi:type="dcterms:W3CDTF">2017-02-02T18:47:04Z</dcterms:created>
  <dcterms:modified xsi:type="dcterms:W3CDTF">2018-03-02T03:00:11Z</dcterms:modified>
</cp:coreProperties>
</file>