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6576000"/>
  <p:notesSz cx="6858000" cy="9144000"/>
  <p:defaultTextStyle>
    <a:defPPr>
      <a:defRPr lang="en-US"/>
    </a:defPPr>
    <a:lvl1pPr marL="0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1pPr>
    <a:lvl2pPr marL="2508062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2pPr>
    <a:lvl3pPr marL="5016124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3pPr>
    <a:lvl4pPr marL="7524186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4pPr>
    <a:lvl5pPr marL="10032248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5pPr>
    <a:lvl6pPr marL="12540310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6pPr>
    <a:lvl7pPr marL="15048372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7pPr>
    <a:lvl8pPr marL="17556434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8pPr>
    <a:lvl9pPr marL="20064496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0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 S" initials="ES" lastIdx="6" clrIdx="0">
    <p:extLst/>
  </p:cmAuthor>
  <p:cmAuthor id="2" name="Ryan Royston" initials="RR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27" autoAdjust="0"/>
    <p:restoredTop sz="93529" autoAdjust="0"/>
  </p:normalViewPr>
  <p:slideViewPr>
    <p:cSldViewPr snapToGrid="0" snapToObjects="1">
      <p:cViewPr>
        <p:scale>
          <a:sx n="20" d="100"/>
          <a:sy n="20" d="100"/>
        </p:scale>
        <p:origin x="2032" y="184"/>
      </p:cViewPr>
      <p:guideLst>
        <p:guide orient="horz" pos="11520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ryanroyston/Documents/UNO%20grad%20classes/Conference%20Presentations/INGroup%202016%20-%20Emergent%20leadership/Graphs%20for%20INGrou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4800"/>
            </a:pPr>
            <a:r>
              <a:rPr lang="en-US" sz="4800"/>
              <a:t>Team Performance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Grade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0"/>
                  <c:y val="-0.0416666666666667"/>
                </c:manualLayout>
              </c:layout>
              <c:tx>
                <c:rich>
                  <a:bodyPr/>
                  <a:lstStyle/>
                  <a:p>
                    <a:r>
                      <a:rPr lang="mr-IN" b="1"/>
                      <a:t>84.68%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"/>
                  <c:y val="-0.0138888888888889"/>
                </c:manualLayout>
              </c:layout>
              <c:tx>
                <c:rich>
                  <a:bodyPr/>
                  <a:lstStyle/>
                  <a:p>
                    <a:r>
                      <a:rPr lang="mr-IN" b="1"/>
                      <a:t>77.45%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"/>
                  <c:y val="-0.0277777777777778"/>
                </c:manualLayout>
              </c:layout>
              <c:tx>
                <c:rich>
                  <a:bodyPr/>
                  <a:lstStyle/>
                  <a:p>
                    <a:r>
                      <a:rPr lang="mr-IN" b="1"/>
                      <a:t>65.68%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Shared Leadership</c:v>
                </c:pt>
                <c:pt idx="1">
                  <c:v>Single Leader</c:v>
                </c:pt>
                <c:pt idx="2">
                  <c:v>No Leader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0.8468</c:v>
                </c:pt>
                <c:pt idx="1">
                  <c:v>0.7745</c:v>
                </c:pt>
                <c:pt idx="2">
                  <c:v>0.6568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458220960"/>
        <c:axId val="-458218640"/>
      </c:barChart>
      <c:catAx>
        <c:axId val="-458220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-458218640"/>
        <c:crosses val="autoZero"/>
        <c:auto val="1"/>
        <c:lblAlgn val="ctr"/>
        <c:lblOffset val="100"/>
        <c:noMultiLvlLbl val="0"/>
      </c:catAx>
      <c:valAx>
        <c:axId val="-458218640"/>
        <c:scaling>
          <c:orientation val="minMax"/>
          <c:max val="1.0"/>
          <c:min val="0.4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-458220960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0.806228039277202"/>
          <c:y val="0.183119157623294"/>
          <c:w val="0.155745833054901"/>
          <c:h val="0.131963959538903"/>
        </c:manualLayout>
      </c:layout>
      <c:overlay val="1"/>
      <c:txPr>
        <a:bodyPr/>
        <a:lstStyle/>
        <a:p>
          <a:pPr>
            <a:defRPr sz="3200"/>
          </a:pPr>
          <a:endParaRPr lang="en-US"/>
        </a:p>
      </c:txPr>
    </c:legend>
    <c:plotVisOnly val="1"/>
    <c:dispBlanksAs val="gap"/>
    <c:showDLblsOverMax val="0"/>
  </c:chart>
  <c:spPr>
    <a:ln>
      <a:solidFill>
        <a:srgbClr val="C00000"/>
      </a:solidFill>
    </a:ln>
  </c:spPr>
  <c:txPr>
    <a:bodyPr/>
    <a:lstStyle/>
    <a:p>
      <a:pPr>
        <a:defRPr sz="1400" baseline="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246BB-1FCB-5E4F-9198-BE689E5C5BBB}" type="datetimeFigureOut">
              <a:rPr lang="en-US" smtClean="0"/>
              <a:t>2/12/18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DA2ED-ADE7-A24E-B29C-4FA867E62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70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06650-A521-FB43-B66E-FD0646F0570D}" type="datetimeFigureOut">
              <a:rPr lang="en-US" smtClean="0"/>
              <a:t>2/12/18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8413" y="1143000"/>
            <a:ext cx="4321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817F3-DC65-A444-9657-196AFD430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Abstract: 1.5 spacing. Add in a sentence about emerging</a:t>
            </a:r>
            <a:r>
              <a:rPr lang="en-US" baseline="0" dirty="0" smtClean="0"/>
              <a:t> leadership</a:t>
            </a:r>
            <a:endParaRPr lang="en-US" dirty="0" smtClean="0"/>
          </a:p>
          <a:p>
            <a:endParaRPr lang="en-US" dirty="0" smtClean="0"/>
          </a:p>
          <a:p>
            <a:r>
              <a:rPr lang="en-US" strike="sngStrike" dirty="0" smtClean="0"/>
              <a:t>Space</a:t>
            </a:r>
            <a:r>
              <a:rPr lang="en-US" strike="sngStrike" baseline="0" dirty="0" smtClean="0"/>
              <a:t> between the white boxes  -make consistent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Intro: add more to emergent leader section, make graphic smaller or remove</a:t>
            </a:r>
          </a:p>
          <a:p>
            <a:endParaRPr lang="en-US" strike="sngStrike" baseline="0" dirty="0" smtClean="0"/>
          </a:p>
          <a:p>
            <a:r>
              <a:rPr lang="en-US" strike="sngStrike" baseline="0" dirty="0" smtClean="0"/>
              <a:t>Red of research question section needs to match red of other sections</a:t>
            </a:r>
          </a:p>
          <a:p>
            <a:r>
              <a:rPr lang="en-US" strike="sngStrike" baseline="0" dirty="0" smtClean="0"/>
              <a:t>Fix spacing on research question box</a:t>
            </a:r>
          </a:p>
          <a:p>
            <a:r>
              <a:rPr lang="en-US" strike="sngStrike" baseline="0" dirty="0" smtClean="0"/>
              <a:t>Bullet on how we differentiated between which groups had one, no, or multiple leaders</a:t>
            </a:r>
          </a:p>
          <a:p>
            <a:r>
              <a:rPr lang="en-US" strike="sngStrike" baseline="0" dirty="0" smtClean="0"/>
              <a:t>Results Q2-3 – make the headings bigger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817F3-DC65-A444-9657-196AFD4306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985936"/>
            <a:ext cx="38404800" cy="12733867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9210869"/>
            <a:ext cx="38404800" cy="8830731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947334"/>
            <a:ext cx="1104138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947334"/>
            <a:ext cx="32484060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9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9118606"/>
            <a:ext cx="44165520" cy="15214597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4477139"/>
            <a:ext cx="44165520" cy="8000997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9736667"/>
            <a:ext cx="2176272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9736667"/>
            <a:ext cx="2176272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947336"/>
            <a:ext cx="44165520" cy="7069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8966203"/>
            <a:ext cx="21662705" cy="439419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3360400"/>
            <a:ext cx="21662705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8966203"/>
            <a:ext cx="21769390" cy="439419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3360400"/>
            <a:ext cx="21769390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438400"/>
            <a:ext cx="16515395" cy="853440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266269"/>
            <a:ext cx="25923240" cy="25992667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10972800"/>
            <a:ext cx="16515395" cy="20328469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438400"/>
            <a:ext cx="16515395" cy="853440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769390" y="5266269"/>
            <a:ext cx="25923240" cy="25992667"/>
          </a:xfrm>
        </p:spPr>
        <p:txBody>
          <a:bodyPr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10972800"/>
            <a:ext cx="16515395" cy="20328469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947336"/>
            <a:ext cx="4416552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9736667"/>
            <a:ext cx="4416552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3900536"/>
            <a:ext cx="115214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CE8AD-7CF5-8A42-B4D8-74AA9D7E66EA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3900536"/>
            <a:ext cx="1728216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3900536"/>
            <a:ext cx="115214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1FC12-1497-3943-B9E6-8448A283972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-UNO_CMYK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5929" y="487812"/>
            <a:ext cx="15236069" cy="18353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7560736"/>
            <a:ext cx="51206400" cy="290152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Logo-black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1546" y="34281533"/>
            <a:ext cx="3403600" cy="137160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603375" y="34789536"/>
            <a:ext cx="40512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12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The University of Nebraska does not discriminate based on race, color, ethnicity, national origin, sex, pregnancy, sexual orientation, gender identity, religion, disability, age, genetic information, veteran status, marital status, and/or political affiliation in its programs, activities, or employment.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620837" y="2636774"/>
            <a:ext cx="48106013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1500" b="1" dirty="0" smtClean="0">
                <a:solidFill>
                  <a:srgbClr val="C4022F"/>
                </a:solidFill>
                <a:latin typeface="Arial Bold" charset="0"/>
                <a:cs typeface="Arial Bold" charset="0"/>
              </a:rPr>
              <a:t>Team Leadership Emergence and Team Outcomes</a:t>
            </a:r>
            <a:endParaRPr lang="en-US" sz="11500" b="1" dirty="0">
              <a:solidFill>
                <a:srgbClr val="C4022F"/>
              </a:solidFill>
              <a:latin typeface="Arial Bold" charset="0"/>
              <a:cs typeface="Arial Bold" charset="0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603374" y="5216395"/>
            <a:ext cx="4812347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600" b="1" dirty="0" smtClean="0"/>
              <a:t>Ryan </a:t>
            </a:r>
            <a:r>
              <a:rPr lang="en-US" sz="6600" b="1" dirty="0"/>
              <a:t>Royston, Roni Reiter-Palmon, </a:t>
            </a:r>
            <a:r>
              <a:rPr lang="en-US" sz="6600" b="1" dirty="0" smtClean="0"/>
              <a:t>Joseph Allen, Kath </a:t>
            </a:r>
            <a:r>
              <a:rPr lang="en-US" sz="6600" b="1" dirty="0" err="1" smtClean="0"/>
              <a:t>Henebry</a:t>
            </a:r>
            <a:r>
              <a:rPr lang="en-US" sz="6600" b="1" dirty="0" smtClean="0"/>
              <a:t>, and Lynn Harland</a:t>
            </a:r>
            <a:endParaRPr lang="en-US" sz="6600" dirty="0"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20837" y="8193767"/>
            <a:ext cx="15506700" cy="7774779"/>
          </a:xfrm>
          <a:prstGeom prst="rect">
            <a:avLst/>
          </a:prstGeom>
          <a:solidFill>
            <a:schemeClr val="bg1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4823399" y="8235081"/>
            <a:ext cx="14989175" cy="17434316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603374" y="16697813"/>
            <a:ext cx="15541625" cy="17186028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7930018" y="13359389"/>
            <a:ext cx="16073438" cy="10026157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4869006" y="26386970"/>
            <a:ext cx="14989175" cy="7496869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TextBox 18"/>
          <p:cNvSpPr txBox="1">
            <a:spLocks noChangeArrowheads="1"/>
          </p:cNvSpPr>
          <p:nvPr/>
        </p:nvSpPr>
        <p:spPr bwMode="auto">
          <a:xfrm>
            <a:off x="2423318" y="9768229"/>
            <a:ext cx="13901738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91440" eaLnBrk="1" hangingPunct="1">
              <a:spcAft>
                <a:spcPts val="1200"/>
              </a:spcAft>
            </a:pPr>
            <a:r>
              <a:rPr lang="en-US" sz="3000" dirty="0" smtClean="0">
                <a:cs typeface="Arial" charset="0"/>
              </a:rPr>
              <a:t>In this study, we first investigated how team performance differed according to leadership type that emergence (shared, single leader, no leader). Teams </a:t>
            </a:r>
            <a:r>
              <a:rPr lang="en-US" sz="3000" dirty="0">
                <a:cs typeface="Arial" charset="0"/>
              </a:rPr>
              <a:t>with no leader showed the lowest performance in terms of grades (</a:t>
            </a:r>
            <a:r>
              <a:rPr lang="en-US" sz="3000" i="1" dirty="0">
                <a:cs typeface="Arial" charset="0"/>
              </a:rPr>
              <a:t>M</a:t>
            </a:r>
            <a:r>
              <a:rPr lang="en-US" sz="3000" dirty="0">
                <a:cs typeface="Arial" charset="0"/>
              </a:rPr>
              <a:t> = 65.30.80, </a:t>
            </a:r>
            <a:r>
              <a:rPr lang="en-US" sz="3000" i="1" dirty="0">
                <a:cs typeface="Arial" charset="0"/>
              </a:rPr>
              <a:t>SD</a:t>
            </a:r>
            <a:r>
              <a:rPr lang="en-US" sz="3000" dirty="0">
                <a:cs typeface="Arial" charset="0"/>
              </a:rPr>
              <a:t> = 14.86), while single leader teams showed significantly higher performance (</a:t>
            </a:r>
            <a:r>
              <a:rPr lang="en-US" sz="3000" i="1" dirty="0">
                <a:cs typeface="Arial" charset="0"/>
              </a:rPr>
              <a:t>M</a:t>
            </a:r>
            <a:r>
              <a:rPr lang="en-US" sz="3000" dirty="0">
                <a:cs typeface="Arial" charset="0"/>
              </a:rPr>
              <a:t> = 77.16, </a:t>
            </a:r>
            <a:r>
              <a:rPr lang="en-US" sz="3000" i="1" dirty="0">
                <a:cs typeface="Arial" charset="0"/>
              </a:rPr>
              <a:t>SD</a:t>
            </a:r>
            <a:r>
              <a:rPr lang="en-US" sz="3000" dirty="0">
                <a:cs typeface="Arial" charset="0"/>
              </a:rPr>
              <a:t> = 9.41). Shared leadership teams showed significantly higher performance than either leaderless or single leader teams (</a:t>
            </a:r>
            <a:r>
              <a:rPr lang="en-US" sz="3000" i="1" dirty="0">
                <a:cs typeface="Arial" charset="0"/>
              </a:rPr>
              <a:t>M</a:t>
            </a:r>
            <a:r>
              <a:rPr lang="en-US" sz="3000" dirty="0">
                <a:cs typeface="Arial" charset="0"/>
              </a:rPr>
              <a:t> = 84.59, </a:t>
            </a:r>
            <a:r>
              <a:rPr lang="en-US" sz="3000" i="1" dirty="0">
                <a:cs typeface="Arial" charset="0"/>
              </a:rPr>
              <a:t>SD</a:t>
            </a:r>
            <a:r>
              <a:rPr lang="en-US" sz="3000" dirty="0">
                <a:cs typeface="Arial" charset="0"/>
              </a:rPr>
              <a:t> = 7.43). </a:t>
            </a:r>
            <a:r>
              <a:rPr lang="en-US" sz="3000" dirty="0" smtClean="0">
                <a:cs typeface="Arial" charset="0"/>
              </a:rPr>
              <a:t>Second, using </a:t>
            </a:r>
            <a:r>
              <a:rPr lang="en-US" sz="3000" dirty="0">
                <a:cs typeface="Arial" charset="0"/>
              </a:rPr>
              <a:t>sequential analysis, we observed how team problem solving and procedural communication differed by </a:t>
            </a:r>
            <a:r>
              <a:rPr lang="en-US" sz="3000" dirty="0" smtClean="0">
                <a:cs typeface="Arial" charset="0"/>
              </a:rPr>
              <a:t>leadership. In terms of communication patterns, </a:t>
            </a:r>
            <a:r>
              <a:rPr lang="en-US" sz="3000" dirty="0">
                <a:cs typeface="Arial" charset="0"/>
              </a:rPr>
              <a:t>all teams engaged in solution identification and </a:t>
            </a:r>
            <a:r>
              <a:rPr lang="en-US" sz="3000" dirty="0" smtClean="0">
                <a:cs typeface="Arial" charset="0"/>
              </a:rPr>
              <a:t>elaboration. However, </a:t>
            </a:r>
            <a:r>
              <a:rPr lang="en-US" sz="3000" dirty="0">
                <a:cs typeface="Arial" charset="0"/>
              </a:rPr>
              <a:t>shared leader teams </a:t>
            </a:r>
            <a:r>
              <a:rPr lang="en-US" sz="3000" dirty="0" smtClean="0">
                <a:cs typeface="Arial" charset="0"/>
              </a:rPr>
              <a:t>tended </a:t>
            </a:r>
            <a:r>
              <a:rPr lang="en-US" sz="3000" dirty="0">
                <a:cs typeface="Arial" charset="0"/>
              </a:rPr>
              <a:t>to draw more connections with solutions and engage in </a:t>
            </a:r>
            <a:r>
              <a:rPr lang="en-US" sz="3000" dirty="0" smtClean="0">
                <a:cs typeface="Arial" charset="0"/>
              </a:rPr>
              <a:t>communication on planning </a:t>
            </a:r>
            <a:r>
              <a:rPr lang="en-US" sz="3000" dirty="0">
                <a:cs typeface="Arial" charset="0"/>
              </a:rPr>
              <a:t>follow-up tasks. </a:t>
            </a:r>
          </a:p>
        </p:txBody>
      </p:sp>
      <p:sp>
        <p:nvSpPr>
          <p:cNvPr id="17" name="TextBox 19"/>
          <p:cNvSpPr txBox="1">
            <a:spLocks noChangeArrowheads="1"/>
          </p:cNvSpPr>
          <p:nvPr/>
        </p:nvSpPr>
        <p:spPr bwMode="auto">
          <a:xfrm>
            <a:off x="2423318" y="16902871"/>
            <a:ext cx="139017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>
                <a:solidFill>
                  <a:srgbClr val="C4022F"/>
                </a:solidFill>
                <a:cs typeface="Arial" charset="0"/>
              </a:rPr>
              <a:t>Literature Review</a:t>
            </a:r>
          </a:p>
        </p:txBody>
      </p:sp>
      <p:sp>
        <p:nvSpPr>
          <p:cNvPr id="19" name="TextBox 21"/>
          <p:cNvSpPr txBox="1">
            <a:spLocks noChangeArrowheads="1"/>
          </p:cNvSpPr>
          <p:nvPr/>
        </p:nvSpPr>
        <p:spPr bwMode="auto">
          <a:xfrm>
            <a:off x="1959430" y="18239150"/>
            <a:ext cx="15024160" cy="1615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C4022F"/>
                </a:solidFill>
                <a:latin typeface="Arial Bold" charset="0"/>
                <a:cs typeface="Arial Bold" charset="0"/>
              </a:rPr>
              <a:t>Leader Influence on Team Communication</a:t>
            </a:r>
            <a:endParaRPr lang="en-US" sz="3000" b="1" dirty="0" smtClean="0">
              <a:solidFill>
                <a:srgbClr val="FF0000"/>
              </a:solidFill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Leaders influence meetings </a:t>
            </a:r>
            <a:r>
              <a:rPr lang="en-US" sz="3000" dirty="0">
                <a:cs typeface="Arial" charset="0"/>
              </a:rPr>
              <a:t>and team outcomes </a:t>
            </a:r>
            <a:r>
              <a:rPr lang="en-US" sz="3000" dirty="0" smtClean="0">
                <a:cs typeface="Arial" charset="0"/>
              </a:rPr>
              <a:t>(e.g., Burke </a:t>
            </a:r>
            <a:r>
              <a:rPr lang="en-US" sz="3000" dirty="0">
                <a:cs typeface="Arial" charset="0"/>
              </a:rPr>
              <a:t>et al., 2006). </a:t>
            </a:r>
            <a:endParaRPr lang="en-US" sz="3000" dirty="0" smtClean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cs typeface="Arial" charset="0"/>
              </a:rPr>
              <a:t>Leadership </a:t>
            </a:r>
            <a:r>
              <a:rPr lang="en-US" sz="3000" dirty="0" smtClean="0">
                <a:cs typeface="Arial" charset="0"/>
              </a:rPr>
              <a:t>affects team problem </a:t>
            </a:r>
            <a:r>
              <a:rPr lang="en-US" sz="3000" dirty="0">
                <a:cs typeface="Arial" charset="0"/>
              </a:rPr>
              <a:t>solving, </a:t>
            </a:r>
            <a:r>
              <a:rPr lang="en-US" sz="3000" dirty="0" smtClean="0">
                <a:cs typeface="Arial" charset="0"/>
              </a:rPr>
              <a:t>social </a:t>
            </a:r>
            <a:r>
              <a:rPr lang="en-US" sz="3000" dirty="0">
                <a:cs typeface="Arial" charset="0"/>
              </a:rPr>
              <a:t>processes, and </a:t>
            </a:r>
            <a:r>
              <a:rPr lang="en-US" sz="3000" dirty="0" smtClean="0">
                <a:cs typeface="Arial" charset="0"/>
              </a:rPr>
              <a:t>interactions </a:t>
            </a:r>
            <a:r>
              <a:rPr lang="en-US" sz="3000" dirty="0">
                <a:cs typeface="Arial" charset="0"/>
              </a:rPr>
              <a:t>(</a:t>
            </a:r>
            <a:r>
              <a:rPr lang="en-US" sz="3000" dirty="0" err="1">
                <a:cs typeface="Arial" charset="0"/>
              </a:rPr>
              <a:t>Zaccaro</a:t>
            </a:r>
            <a:r>
              <a:rPr lang="en-US" sz="3000" dirty="0">
                <a:cs typeface="Arial" charset="0"/>
              </a:rPr>
              <a:t>, Rittman, &amp; Marks, 2001). </a:t>
            </a:r>
            <a:endParaRPr lang="en-US" sz="3000" dirty="0" smtClean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Sequential analysis allows insight into team dynamics </a:t>
            </a:r>
            <a:r>
              <a:rPr lang="en-US" sz="3000" dirty="0">
                <a:cs typeface="Arial" charset="0"/>
              </a:rPr>
              <a:t>and leader emergence (</a:t>
            </a:r>
            <a:r>
              <a:rPr lang="en-US" sz="3000" dirty="0" err="1">
                <a:cs typeface="Arial" charset="0"/>
              </a:rPr>
              <a:t>Kauffeld</a:t>
            </a:r>
            <a:r>
              <a:rPr lang="en-US" sz="3000" dirty="0">
                <a:cs typeface="Arial" charset="0"/>
              </a:rPr>
              <a:t> &amp; Lehmann-</a:t>
            </a:r>
            <a:r>
              <a:rPr lang="en-US" sz="3000" dirty="0" err="1">
                <a:cs typeface="Arial" charset="0"/>
              </a:rPr>
              <a:t>Willenbrock</a:t>
            </a:r>
            <a:r>
              <a:rPr lang="en-US" sz="3000" dirty="0">
                <a:cs typeface="Arial" charset="0"/>
              </a:rPr>
              <a:t>, 2012; Sackett, </a:t>
            </a:r>
            <a:r>
              <a:rPr lang="en-US" sz="3000">
                <a:cs typeface="Arial" charset="0"/>
              </a:rPr>
              <a:t>1987</a:t>
            </a:r>
            <a:r>
              <a:rPr lang="en-US" sz="3000" smtClean="0">
                <a:cs typeface="Arial" charset="0"/>
              </a:rPr>
              <a:t>). </a:t>
            </a:r>
            <a:endParaRPr lang="en-US" sz="3000" dirty="0" smtClean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 smtClean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 smtClean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 smtClean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 smtClean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000" dirty="0">
              <a:cs typeface="Arial" charset="0"/>
            </a:endParaRPr>
          </a:p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C4022F"/>
                </a:solidFill>
                <a:latin typeface="Arial Bold" charset="0"/>
                <a:cs typeface="Arial Bold" charset="0"/>
              </a:rPr>
              <a:t>Emergent Leaders and Shared Leadership</a:t>
            </a:r>
            <a:endParaRPr lang="en-US" sz="3000" b="1" dirty="0">
              <a:solidFill>
                <a:srgbClr val="FF0000"/>
              </a:solidFill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Emergent leaders have no </a:t>
            </a:r>
            <a:r>
              <a:rPr lang="en-US" sz="3000" dirty="0">
                <a:cs typeface="Arial" charset="0"/>
              </a:rPr>
              <a:t>formal authority, yet </a:t>
            </a:r>
            <a:r>
              <a:rPr lang="en-US" sz="3000" dirty="0" smtClean="0">
                <a:cs typeface="Arial" charset="0"/>
              </a:rPr>
              <a:t>have significant </a:t>
            </a:r>
            <a:r>
              <a:rPr lang="en-US" sz="3000" dirty="0">
                <a:cs typeface="Arial" charset="0"/>
              </a:rPr>
              <a:t>influence over </a:t>
            </a:r>
            <a:r>
              <a:rPr lang="en-US" sz="3000" dirty="0" smtClean="0">
                <a:cs typeface="Arial" charset="0"/>
              </a:rPr>
              <a:t>others (</a:t>
            </a:r>
            <a:r>
              <a:rPr lang="en-US" sz="3000" dirty="0" err="1" smtClean="0">
                <a:cs typeface="Arial" charset="0"/>
              </a:rPr>
              <a:t>Taggar</a:t>
            </a:r>
            <a:r>
              <a:rPr lang="en-US" sz="3000" dirty="0">
                <a:cs typeface="Arial" charset="0"/>
              </a:rPr>
              <a:t>, Hackett, &amp; </a:t>
            </a:r>
            <a:r>
              <a:rPr lang="en-US" sz="3000" dirty="0" err="1">
                <a:cs typeface="Arial" charset="0"/>
              </a:rPr>
              <a:t>Saha</a:t>
            </a:r>
            <a:r>
              <a:rPr lang="en-US" sz="3000" dirty="0">
                <a:cs typeface="Arial" charset="0"/>
              </a:rPr>
              <a:t>, 1999</a:t>
            </a:r>
            <a:r>
              <a:rPr lang="en-US" sz="3000" dirty="0" smtClean="0">
                <a:cs typeface="Arial" charset="0"/>
              </a:rPr>
              <a:t>)</a:t>
            </a:r>
            <a:endParaRPr lang="en-US" sz="3000" b="1" dirty="0">
              <a:solidFill>
                <a:srgbClr val="FF0000"/>
              </a:solidFill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Shared leadership occurs when influence </a:t>
            </a:r>
            <a:r>
              <a:rPr lang="en-US" sz="3000" dirty="0">
                <a:cs typeface="Arial" charset="0"/>
              </a:rPr>
              <a:t>over team processes and decisions is distributed among several </a:t>
            </a:r>
            <a:r>
              <a:rPr lang="en-US" sz="3000" dirty="0" smtClean="0">
                <a:cs typeface="Arial" charset="0"/>
              </a:rPr>
              <a:t>individuals (Pearce, </a:t>
            </a:r>
            <a:r>
              <a:rPr lang="en-US" sz="3000" dirty="0" err="1" smtClean="0">
                <a:cs typeface="Arial" charset="0"/>
              </a:rPr>
              <a:t>Manz</a:t>
            </a:r>
            <a:r>
              <a:rPr lang="en-US" sz="3000" dirty="0" smtClean="0">
                <a:cs typeface="Arial" charset="0"/>
              </a:rPr>
              <a:t>, &amp; Sims, 2009</a:t>
            </a:r>
            <a:r>
              <a:rPr lang="en-US" sz="3000" dirty="0">
                <a:cs typeface="Arial" charset="0"/>
              </a:rPr>
              <a:t>)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cs typeface="Arial" charset="0"/>
              </a:rPr>
              <a:t>Often positively related to problem solving </a:t>
            </a:r>
            <a:r>
              <a:rPr lang="en-US" sz="3000" dirty="0" smtClean="0">
                <a:cs typeface="Arial" charset="0"/>
              </a:rPr>
              <a:t>performance due to increased </a:t>
            </a:r>
            <a:r>
              <a:rPr lang="en-US" sz="3000" dirty="0">
                <a:cs typeface="Arial" charset="0"/>
              </a:rPr>
              <a:t>information sharing, collaboration, and task coordination (Small &amp; </a:t>
            </a:r>
            <a:r>
              <a:rPr lang="en-US" sz="3000" dirty="0" err="1">
                <a:cs typeface="Arial" charset="0"/>
              </a:rPr>
              <a:t>Rentsch</a:t>
            </a:r>
            <a:r>
              <a:rPr lang="en-US" sz="3000" dirty="0">
                <a:cs typeface="Arial" charset="0"/>
              </a:rPr>
              <a:t>, 2010). </a:t>
            </a:r>
            <a:endParaRPr lang="en-US" sz="3000" dirty="0" smtClean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Some leaders may emerge as process leaders while others are decision leaders (Pearce et al., 2009)</a:t>
            </a:r>
            <a:endParaRPr lang="en-US" sz="3000" dirty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200" dirty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200" dirty="0" smtClean="0">
              <a:cs typeface="Arial" charset="0"/>
            </a:endParaRPr>
          </a:p>
        </p:txBody>
      </p:sp>
      <p:sp>
        <p:nvSpPr>
          <p:cNvPr id="22" name="TextBox 24"/>
          <p:cNvSpPr txBox="1">
            <a:spLocks noChangeArrowheads="1"/>
          </p:cNvSpPr>
          <p:nvPr/>
        </p:nvSpPr>
        <p:spPr bwMode="auto">
          <a:xfrm>
            <a:off x="18635299" y="13572990"/>
            <a:ext cx="1468033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>
                <a:solidFill>
                  <a:srgbClr val="C4022F"/>
                </a:solidFill>
                <a:cs typeface="Arial" charset="0"/>
              </a:rPr>
              <a:t>Method</a:t>
            </a:r>
          </a:p>
        </p:txBody>
      </p:sp>
      <p:sp>
        <p:nvSpPr>
          <p:cNvPr id="23" name="TextBox 25"/>
          <p:cNvSpPr txBox="1">
            <a:spLocks noChangeArrowheads="1"/>
          </p:cNvSpPr>
          <p:nvPr/>
        </p:nvSpPr>
        <p:spPr bwMode="auto">
          <a:xfrm>
            <a:off x="18257260" y="14521581"/>
            <a:ext cx="15398855" cy="886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C4022F"/>
                </a:solidFill>
                <a:latin typeface="Arial Bold" charset="0"/>
                <a:cs typeface="Arial Bold" charset="0"/>
              </a:rPr>
              <a:t>Participants and Procedure</a:t>
            </a:r>
            <a:endParaRPr lang="en-US" sz="3000" dirty="0">
              <a:solidFill>
                <a:srgbClr val="C4022F"/>
              </a:solidFill>
              <a:latin typeface="Arial Bold" charset="0"/>
              <a:cs typeface="Arial Bold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47 teams of 3-5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individuals (</a:t>
            </a:r>
            <a:r>
              <a:rPr lang="en-US" sz="30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= 175, 62% men, 38%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women) recruited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advanced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business finance class 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Self-directed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group discussions as part of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course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assignment 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30 minutes to answer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organizational finance problems </a:t>
            </a:r>
            <a:r>
              <a:rPr lang="mr-IN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answers submitted to instructor for grading</a:t>
            </a:r>
          </a:p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C4022F"/>
                </a:solidFill>
                <a:latin typeface="Arial Bold" charset="0"/>
                <a:cs typeface="Arial Bold" charset="0"/>
              </a:rPr>
              <a:t>Communication Coding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Groups were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video-recorded and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verbal contributions were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coded by independent raters using Interact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software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and Act4Teams coding scheme (Mangold, 2010). 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C4022F"/>
                </a:solidFill>
                <a:latin typeface="Arial Bold" charset="0"/>
                <a:cs typeface="Arial Bold" charset="0"/>
              </a:rPr>
              <a:t>Leader Emergence Coding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Assessed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by outside observers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on four dimensions: task coordination,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directing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decision-making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directing discussion content, and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persuasion/influence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Individuals receiving a 4 (</a:t>
            </a:r>
            <a:r>
              <a:rPr lang="en-US" sz="3000" i="1" dirty="0">
                <a:latin typeface="Arial" panose="020B0604020202020204" pitchFamily="34" charset="0"/>
                <a:cs typeface="Arial" panose="020B0604020202020204" pitchFamily="34" charset="0"/>
              </a:rPr>
              <a:t>describes this person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) or 5 (</a:t>
            </a:r>
            <a:r>
              <a:rPr lang="en-US" sz="3000" i="1" dirty="0">
                <a:latin typeface="Arial" panose="020B0604020202020204" pitchFamily="34" charset="0"/>
                <a:cs typeface="Arial" panose="020B0604020202020204" pitchFamily="34" charset="0"/>
              </a:rPr>
              <a:t>describes this person very well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at least one dimension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were considered emergent leaders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Determined teams’ leadership type (shared, single, or no leader) using individuals’ leadership dimension ratings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8"/>
          <p:cNvSpPr txBox="1">
            <a:spLocks noChangeArrowheads="1"/>
          </p:cNvSpPr>
          <p:nvPr/>
        </p:nvSpPr>
        <p:spPr bwMode="auto">
          <a:xfrm>
            <a:off x="35367116" y="8412467"/>
            <a:ext cx="139017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 smtClean="0">
                <a:solidFill>
                  <a:srgbClr val="C4022F"/>
                </a:solidFill>
                <a:cs typeface="Arial" charset="0"/>
              </a:rPr>
              <a:t>Results: Research Questions 2 and 3</a:t>
            </a:r>
            <a:endParaRPr lang="en-US" sz="6000" dirty="0">
              <a:solidFill>
                <a:srgbClr val="C4022F"/>
              </a:solidFill>
              <a:cs typeface="Arial" charset="0"/>
            </a:endParaRPr>
          </a:p>
        </p:txBody>
      </p:sp>
      <p:sp>
        <p:nvSpPr>
          <p:cNvPr id="29" name="TextBox 32"/>
          <p:cNvSpPr txBox="1">
            <a:spLocks noChangeArrowheads="1"/>
          </p:cNvSpPr>
          <p:nvPr/>
        </p:nvSpPr>
        <p:spPr bwMode="auto">
          <a:xfrm>
            <a:off x="35035677" y="9611536"/>
            <a:ext cx="14233179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en-US" sz="3200" dirty="0" smtClean="0">
                <a:solidFill>
                  <a:srgbClr val="C0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Communication Similarities Across Groups</a:t>
            </a:r>
          </a:p>
          <a:p>
            <a:pPr lvl="1" indent="0" eaLnBrk="1" hangingPunct="1">
              <a:spcAft>
                <a:spcPts val="1200"/>
              </a:spcAft>
            </a:pPr>
            <a:r>
              <a:rPr lang="en-US" sz="3000" dirty="0" smtClean="0">
                <a:solidFill>
                  <a:srgbClr val="C0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Problem solving 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All teams describe problem, then make connections (</a:t>
            </a:r>
            <a:r>
              <a:rPr lang="en-US" sz="3000" i="1" dirty="0" smtClean="0">
                <a:cs typeface="Arial" charset="0"/>
              </a:rPr>
              <a:t>z</a:t>
            </a:r>
            <a:r>
              <a:rPr lang="en-US" sz="3000" dirty="0" smtClean="0">
                <a:cs typeface="Arial" charset="0"/>
              </a:rPr>
              <a:t> = 5.76-11.17) and show cycles of further describing </a:t>
            </a:r>
            <a:r>
              <a:rPr lang="en-US" sz="3000" dirty="0">
                <a:cs typeface="Arial" charset="0"/>
              </a:rPr>
              <a:t>problem (</a:t>
            </a:r>
            <a:r>
              <a:rPr lang="en-US" sz="3000" i="1" dirty="0">
                <a:cs typeface="Arial" charset="0"/>
              </a:rPr>
              <a:t>z</a:t>
            </a:r>
            <a:r>
              <a:rPr lang="en-US" sz="3000" dirty="0">
                <a:cs typeface="Arial" charset="0"/>
              </a:rPr>
              <a:t> = 7.06-12.6</a:t>
            </a:r>
            <a:r>
              <a:rPr lang="en-US" sz="3000" dirty="0" smtClean="0">
                <a:cs typeface="Arial" charset="0"/>
              </a:rPr>
              <a:t>)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Cycles of building on and further describing solutions (</a:t>
            </a:r>
            <a:r>
              <a:rPr lang="en-US" sz="3000" i="1" dirty="0">
                <a:cs typeface="Arial" charset="0"/>
              </a:rPr>
              <a:t>z</a:t>
            </a:r>
            <a:r>
              <a:rPr lang="en-US" sz="3000" dirty="0">
                <a:cs typeface="Arial" charset="0"/>
              </a:rPr>
              <a:t> = 8.12-13.92</a:t>
            </a:r>
            <a:r>
              <a:rPr lang="en-US" sz="3000" dirty="0" smtClean="0">
                <a:cs typeface="Arial" charset="0"/>
              </a:rPr>
              <a:t>) </a:t>
            </a:r>
          </a:p>
          <a:p>
            <a:pPr lvl="1" indent="0" eaLnBrk="1" hangingPunct="1">
              <a:spcAft>
                <a:spcPts val="1200"/>
              </a:spcAft>
            </a:pPr>
            <a:r>
              <a:rPr lang="en-US" sz="3000" dirty="0" smtClean="0">
                <a:solidFill>
                  <a:srgbClr val="C0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Procedural 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Following questions, team members provide feedback by </a:t>
            </a:r>
            <a:r>
              <a:rPr lang="en-US" sz="3000" dirty="0">
                <a:cs typeface="Arial" charset="0"/>
              </a:rPr>
              <a:t>reading out information </a:t>
            </a:r>
            <a:r>
              <a:rPr lang="en-US" sz="3000" dirty="0" smtClean="0">
                <a:cs typeface="Arial" charset="0"/>
              </a:rPr>
              <a:t>or providing task/organizational </a:t>
            </a:r>
            <a:r>
              <a:rPr lang="en-US" sz="3000" dirty="0">
                <a:cs typeface="Arial" charset="0"/>
              </a:rPr>
              <a:t>knowledge </a:t>
            </a:r>
            <a:r>
              <a:rPr lang="en-US" sz="3000" dirty="0" smtClean="0">
                <a:cs typeface="Arial" charset="0"/>
              </a:rPr>
              <a:t>(</a:t>
            </a:r>
            <a:r>
              <a:rPr lang="en-US" sz="3000" i="1" dirty="0">
                <a:cs typeface="Arial" charset="0"/>
              </a:rPr>
              <a:t>z</a:t>
            </a:r>
            <a:r>
              <a:rPr lang="en-US" sz="3000" dirty="0">
                <a:cs typeface="Arial" charset="0"/>
              </a:rPr>
              <a:t> = 6.68-11.39</a:t>
            </a:r>
            <a:r>
              <a:rPr lang="en-US" sz="3000" dirty="0" smtClean="0">
                <a:cs typeface="Arial" charset="0"/>
              </a:rPr>
              <a:t>)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Interruptions are common in all teams, even with leader direction (</a:t>
            </a:r>
            <a:r>
              <a:rPr lang="en-US" sz="3000" i="1" dirty="0" smtClean="0">
                <a:cs typeface="Arial" charset="0"/>
              </a:rPr>
              <a:t>z</a:t>
            </a:r>
            <a:r>
              <a:rPr lang="en-US" sz="3000" dirty="0" smtClean="0">
                <a:cs typeface="Arial" charset="0"/>
              </a:rPr>
              <a:t> </a:t>
            </a:r>
            <a:r>
              <a:rPr lang="en-US" sz="3000" dirty="0">
                <a:cs typeface="Arial" charset="0"/>
              </a:rPr>
              <a:t>= 14.33-28.08)</a:t>
            </a:r>
          </a:p>
        </p:txBody>
      </p:sp>
      <p:sp>
        <p:nvSpPr>
          <p:cNvPr id="31" name="TextBox 34"/>
          <p:cNvSpPr txBox="1">
            <a:spLocks noChangeArrowheads="1"/>
          </p:cNvSpPr>
          <p:nvPr/>
        </p:nvSpPr>
        <p:spPr bwMode="auto">
          <a:xfrm>
            <a:off x="35437079" y="26736078"/>
            <a:ext cx="13903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>
                <a:solidFill>
                  <a:srgbClr val="C4022F"/>
                </a:solidFill>
                <a:cs typeface="Arial" charset="0"/>
              </a:rPr>
              <a:t>Discussion</a:t>
            </a:r>
          </a:p>
        </p:txBody>
      </p:sp>
      <p:sp>
        <p:nvSpPr>
          <p:cNvPr id="32" name="TextBox 35"/>
          <p:cNvSpPr txBox="1">
            <a:spLocks noChangeArrowheads="1"/>
          </p:cNvSpPr>
          <p:nvPr/>
        </p:nvSpPr>
        <p:spPr bwMode="auto">
          <a:xfrm>
            <a:off x="35620438" y="28055990"/>
            <a:ext cx="13536609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spcAft>
                <a:spcPts val="1200"/>
              </a:spcAft>
              <a:buFont typeface="Arial"/>
              <a:buChar char="•"/>
            </a:pPr>
            <a:r>
              <a:rPr lang="en-US" sz="3000" dirty="0" smtClean="0">
                <a:cs typeface="Arial" charset="0"/>
              </a:rPr>
              <a:t>Behavioral </a:t>
            </a:r>
            <a:r>
              <a:rPr lang="en-US" sz="3000" dirty="0">
                <a:cs typeface="Arial" charset="0"/>
              </a:rPr>
              <a:t>coding </a:t>
            </a:r>
            <a:r>
              <a:rPr lang="en-US" sz="3000" dirty="0" smtClean="0">
                <a:cs typeface="Arial" charset="0"/>
              </a:rPr>
              <a:t>allows </a:t>
            </a:r>
            <a:r>
              <a:rPr lang="en-US" sz="3000" dirty="0">
                <a:cs typeface="Arial" charset="0"/>
              </a:rPr>
              <a:t>deeper insight into how leaders </a:t>
            </a:r>
            <a:r>
              <a:rPr lang="en-US" sz="3000" dirty="0" smtClean="0">
                <a:cs typeface="Arial" charset="0"/>
              </a:rPr>
              <a:t>influence </a:t>
            </a:r>
            <a:r>
              <a:rPr lang="en-US" sz="3000" dirty="0">
                <a:cs typeface="Arial" charset="0"/>
              </a:rPr>
              <a:t>group processes and </a:t>
            </a:r>
            <a:r>
              <a:rPr lang="en-US" sz="3000" dirty="0" smtClean="0">
                <a:cs typeface="Arial" charset="0"/>
              </a:rPr>
              <a:t>outcomes</a:t>
            </a:r>
          </a:p>
          <a:p>
            <a:pPr marL="457200" indent="-457200" eaLnBrk="1" hangingPunct="1">
              <a:spcAft>
                <a:spcPts val="1200"/>
              </a:spcAft>
              <a:buFont typeface="Arial"/>
              <a:buChar char="•"/>
            </a:pPr>
            <a:r>
              <a:rPr lang="en-US" sz="3000" dirty="0">
                <a:cs typeface="Arial" charset="0"/>
              </a:rPr>
              <a:t>All teams describe, elaborate, and make connections with solutions </a:t>
            </a:r>
          </a:p>
          <a:p>
            <a:pPr marL="457200" indent="-457200" eaLnBrk="1" hangingPunct="1">
              <a:spcAft>
                <a:spcPts val="1200"/>
              </a:spcAft>
              <a:buFont typeface="Arial"/>
              <a:buChar char="•"/>
            </a:pPr>
            <a:r>
              <a:rPr lang="en-US" sz="3000" dirty="0" smtClean="0">
                <a:cs typeface="Arial" charset="0"/>
              </a:rPr>
              <a:t>Shared </a:t>
            </a:r>
            <a:r>
              <a:rPr lang="en-US" sz="3000" dirty="0">
                <a:cs typeface="Arial" charset="0"/>
              </a:rPr>
              <a:t>leader teams </a:t>
            </a:r>
            <a:r>
              <a:rPr lang="en-US" sz="3000" dirty="0" smtClean="0">
                <a:cs typeface="Arial" charset="0"/>
              </a:rPr>
              <a:t>showed </a:t>
            </a:r>
            <a:r>
              <a:rPr lang="en-US" sz="3000" dirty="0">
                <a:cs typeface="Arial" charset="0"/>
              </a:rPr>
              <a:t>the highest performance</a:t>
            </a:r>
            <a:endParaRPr lang="en-US" sz="3000" dirty="0" smtClean="0">
              <a:cs typeface="Arial" charset="0"/>
            </a:endParaRPr>
          </a:p>
          <a:p>
            <a:pPr marL="457200" indent="-457200" eaLnBrk="1" hangingPunct="1">
              <a:spcAft>
                <a:spcPts val="1200"/>
              </a:spcAft>
              <a:buFont typeface="Arial"/>
              <a:buChar char="•"/>
            </a:pPr>
            <a:r>
              <a:rPr lang="en-US" sz="3000" dirty="0" smtClean="0">
                <a:cs typeface="Arial" charset="0"/>
              </a:rPr>
              <a:t>Shared leader teams show patterns of making connections with solutions and may have higher performance due to more complete and informed solutions</a:t>
            </a:r>
          </a:p>
          <a:p>
            <a:pPr marL="457200" indent="-457200" eaLnBrk="1" hangingPunct="1">
              <a:spcAft>
                <a:spcPts val="1200"/>
              </a:spcAft>
              <a:buFont typeface="Arial"/>
              <a:buChar char="•"/>
            </a:pPr>
            <a:r>
              <a:rPr lang="en-US" sz="3000" dirty="0" smtClean="0">
                <a:cs typeface="Arial" charset="0"/>
              </a:rPr>
              <a:t>Shared </a:t>
            </a:r>
            <a:r>
              <a:rPr lang="en-US" sz="3000" dirty="0">
                <a:cs typeface="Arial" charset="0"/>
              </a:rPr>
              <a:t>leader teams may also be better at delegating </a:t>
            </a:r>
            <a:r>
              <a:rPr lang="en-US" sz="3000" dirty="0" smtClean="0">
                <a:cs typeface="Arial" charset="0"/>
              </a:rPr>
              <a:t>post-meeting tasks</a:t>
            </a:r>
          </a:p>
          <a:p>
            <a:pPr marL="457200" indent="-457200" eaLnBrk="1" hangingPunct="1">
              <a:spcAft>
                <a:spcPts val="1200"/>
              </a:spcAft>
              <a:buFont typeface="Arial"/>
              <a:buChar char="•"/>
            </a:pPr>
            <a:r>
              <a:rPr lang="en-US" sz="3000" dirty="0" smtClean="0">
                <a:cs typeface="Arial" charset="0"/>
              </a:rPr>
              <a:t>Single </a:t>
            </a:r>
            <a:r>
              <a:rPr lang="en-US" sz="3000" dirty="0">
                <a:cs typeface="Arial" charset="0"/>
              </a:rPr>
              <a:t>leader teams may be better at halting patterns of empty talk</a:t>
            </a:r>
          </a:p>
          <a:p>
            <a:pPr marL="457200" indent="-457200" eaLnBrk="1" hangingPunct="1">
              <a:spcAft>
                <a:spcPts val="1200"/>
              </a:spcAft>
              <a:buFont typeface="Arial"/>
              <a:buChar char="•"/>
            </a:pPr>
            <a:endParaRPr lang="en-US" sz="3000" dirty="0">
              <a:cs typeface="Arial" charset="0"/>
            </a:endParaRPr>
          </a:p>
        </p:txBody>
      </p:sp>
      <p:sp>
        <p:nvSpPr>
          <p:cNvPr id="38" name="TextBox 42"/>
          <p:cNvSpPr txBox="1">
            <a:spLocks noChangeArrowheads="1"/>
          </p:cNvSpPr>
          <p:nvPr/>
        </p:nvSpPr>
        <p:spPr bwMode="auto">
          <a:xfrm>
            <a:off x="2423318" y="8478067"/>
            <a:ext cx="139017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 smtClean="0">
                <a:solidFill>
                  <a:srgbClr val="C4022F"/>
                </a:solidFill>
                <a:cs typeface="Arial" charset="0"/>
              </a:rPr>
              <a:t>Abstract</a:t>
            </a:r>
            <a:endParaRPr lang="en-US" sz="6000" dirty="0">
              <a:solidFill>
                <a:srgbClr val="C4022F"/>
              </a:solidFill>
              <a:cs typeface="Arial" charset="0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17919969" y="8193767"/>
            <a:ext cx="16073438" cy="4422418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TextBox 24"/>
          <p:cNvSpPr txBox="1">
            <a:spLocks noChangeArrowheads="1"/>
          </p:cNvSpPr>
          <p:nvPr/>
        </p:nvSpPr>
        <p:spPr bwMode="auto">
          <a:xfrm>
            <a:off x="18884806" y="8478067"/>
            <a:ext cx="14680339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 smtClean="0">
                <a:solidFill>
                  <a:srgbClr val="C4022F"/>
                </a:solidFill>
                <a:cs typeface="Arial" charset="0"/>
              </a:rPr>
              <a:t>Research Questions</a:t>
            </a:r>
            <a:endParaRPr lang="en-US" sz="6000" dirty="0">
              <a:solidFill>
                <a:srgbClr val="C4022F"/>
              </a:solidFill>
              <a:cs typeface="Arial" charset="0"/>
            </a:endParaRPr>
          </a:p>
        </p:txBody>
      </p:sp>
      <p:sp>
        <p:nvSpPr>
          <p:cNvPr id="49" name="TextBox 25"/>
          <p:cNvSpPr txBox="1">
            <a:spLocks noChangeArrowheads="1"/>
          </p:cNvSpPr>
          <p:nvPr/>
        </p:nvSpPr>
        <p:spPr bwMode="auto">
          <a:xfrm>
            <a:off x="18257260" y="9707668"/>
            <a:ext cx="15058378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C4022F"/>
                </a:solidFill>
                <a:latin typeface="Arial Bold" charset="0"/>
                <a:cs typeface="Arial Bold" charset="0"/>
              </a:rPr>
              <a:t>Research Question </a:t>
            </a:r>
            <a:r>
              <a:rPr lang="en-US" sz="3000" dirty="0" smtClean="0">
                <a:solidFill>
                  <a:srgbClr val="C4022F"/>
                </a:solidFill>
                <a:latin typeface="Arial Bold" charset="0"/>
                <a:cs typeface="Arial Bold" charset="0"/>
              </a:rPr>
              <a:t>1: </a:t>
            </a:r>
            <a:r>
              <a:rPr lang="en-US" sz="3000" dirty="0" smtClean="0">
                <a:cs typeface="Arial" charset="0"/>
              </a:rPr>
              <a:t>How does team performance differ according to leadership?</a:t>
            </a:r>
            <a:endParaRPr lang="en-US" sz="3000" dirty="0">
              <a:cs typeface="Arial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C4022F"/>
                </a:solidFill>
                <a:latin typeface="Arial Bold" charset="0"/>
                <a:cs typeface="Arial Bold" charset="0"/>
              </a:rPr>
              <a:t>Research Question </a:t>
            </a:r>
            <a:r>
              <a:rPr lang="en-US" sz="3000" dirty="0" smtClean="0">
                <a:solidFill>
                  <a:srgbClr val="C4022F"/>
                </a:solidFill>
                <a:latin typeface="Arial Bold" charset="0"/>
                <a:cs typeface="Arial Bold" charset="0"/>
              </a:rPr>
              <a:t>2: </a:t>
            </a:r>
            <a:r>
              <a:rPr lang="en-US" sz="3000" dirty="0" smtClean="0">
                <a:cs typeface="Arial" charset="0"/>
              </a:rPr>
              <a:t>What patterns of problem solving and procedural    </a:t>
            </a:r>
          </a:p>
          <a:p>
            <a:pPr eaLnBrk="1" hangingPunct="1">
              <a:spcAft>
                <a:spcPts val="600"/>
              </a:spcAft>
            </a:pPr>
            <a:r>
              <a:rPr lang="en-US" sz="3000" dirty="0" smtClean="0">
                <a:cs typeface="Arial" charset="0"/>
              </a:rPr>
              <a:t>                                          communication are shared across all leadership types?</a:t>
            </a:r>
            <a:endParaRPr lang="en-US" sz="3000" dirty="0">
              <a:cs typeface="Arial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C4022F"/>
                </a:solidFill>
                <a:latin typeface="Arial Bold" charset="0"/>
                <a:cs typeface="Arial Bold" charset="0"/>
              </a:rPr>
              <a:t>Research Question 3: </a:t>
            </a:r>
            <a:r>
              <a:rPr lang="en-US" sz="3000" dirty="0" smtClean="0">
                <a:cs typeface="Arial" charset="0"/>
              </a:rPr>
              <a:t>What </a:t>
            </a:r>
            <a:r>
              <a:rPr lang="en-US" sz="3000" dirty="0">
                <a:cs typeface="Arial" charset="0"/>
              </a:rPr>
              <a:t>patterns </a:t>
            </a:r>
            <a:r>
              <a:rPr lang="en-US" sz="3000" dirty="0" smtClean="0">
                <a:cs typeface="Arial" charset="0"/>
              </a:rPr>
              <a:t>of problem </a:t>
            </a:r>
            <a:r>
              <a:rPr lang="en-US" sz="3000" dirty="0">
                <a:cs typeface="Arial" charset="0"/>
              </a:rPr>
              <a:t>solving and </a:t>
            </a:r>
            <a:r>
              <a:rPr lang="en-US" sz="3000" dirty="0" smtClean="0">
                <a:cs typeface="Arial" charset="0"/>
              </a:rPr>
              <a:t>procedural </a:t>
            </a:r>
          </a:p>
          <a:p>
            <a:pPr eaLnBrk="1" hangingPunct="1">
              <a:spcAft>
                <a:spcPts val="1200"/>
              </a:spcAft>
            </a:pPr>
            <a:r>
              <a:rPr lang="en-US" sz="3000" dirty="0">
                <a:cs typeface="Arial" charset="0"/>
              </a:rPr>
              <a:t> </a:t>
            </a:r>
            <a:r>
              <a:rPr lang="en-US" sz="3000" dirty="0" smtClean="0">
                <a:cs typeface="Arial" charset="0"/>
              </a:rPr>
              <a:t>                                         communication differ across </a:t>
            </a:r>
            <a:r>
              <a:rPr lang="en-US" sz="3000" dirty="0">
                <a:cs typeface="Arial" charset="0"/>
              </a:rPr>
              <a:t>leadership types?</a:t>
            </a:r>
          </a:p>
        </p:txBody>
      </p:sp>
      <p:sp>
        <p:nvSpPr>
          <p:cNvPr id="36" name="TextBox 32"/>
          <p:cNvSpPr txBox="1">
            <a:spLocks noChangeArrowheads="1"/>
          </p:cNvSpPr>
          <p:nvPr/>
        </p:nvSpPr>
        <p:spPr bwMode="auto">
          <a:xfrm>
            <a:off x="35035677" y="18799675"/>
            <a:ext cx="14121370" cy="670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en-US" sz="3200" dirty="0" smtClean="0">
                <a:solidFill>
                  <a:srgbClr val="C0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Communication Differences Across Groups</a:t>
            </a:r>
            <a:endParaRPr lang="en-US" sz="3200" dirty="0">
              <a:solidFill>
                <a:srgbClr val="C0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lvl="1" indent="0" eaLnBrk="1" hangingPunct="1">
              <a:spcAft>
                <a:spcPts val="1200"/>
              </a:spcAft>
            </a:pPr>
            <a:r>
              <a:rPr lang="en-US" sz="3000" dirty="0">
                <a:solidFill>
                  <a:srgbClr val="C0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Problem solving 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Shared </a:t>
            </a:r>
            <a:r>
              <a:rPr lang="en-US" sz="3000" dirty="0">
                <a:cs typeface="Arial" charset="0"/>
              </a:rPr>
              <a:t>leader teams </a:t>
            </a:r>
            <a:r>
              <a:rPr lang="en-US" sz="3000" dirty="0" smtClean="0">
                <a:cs typeface="Arial" charset="0"/>
              </a:rPr>
              <a:t>show agreement </a:t>
            </a:r>
            <a:r>
              <a:rPr lang="en-US" sz="3000" dirty="0">
                <a:cs typeface="Arial" charset="0"/>
              </a:rPr>
              <a:t>with proposed solutions (</a:t>
            </a:r>
            <a:r>
              <a:rPr lang="en-US" sz="3000" i="1" dirty="0">
                <a:cs typeface="Arial" charset="0"/>
              </a:rPr>
              <a:t>z</a:t>
            </a:r>
            <a:r>
              <a:rPr lang="en-US" sz="3000" dirty="0">
                <a:cs typeface="Arial" charset="0"/>
              </a:rPr>
              <a:t> = 8.99</a:t>
            </a:r>
            <a:r>
              <a:rPr lang="en-US" sz="3000" dirty="0" smtClean="0">
                <a:cs typeface="Arial" charset="0"/>
              </a:rPr>
              <a:t>)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Shared </a:t>
            </a:r>
            <a:r>
              <a:rPr lang="en-US" sz="3000" dirty="0">
                <a:cs typeface="Arial" charset="0"/>
              </a:rPr>
              <a:t>leader </a:t>
            </a:r>
            <a:r>
              <a:rPr lang="en-US" sz="3000" dirty="0" smtClean="0">
                <a:cs typeface="Arial" charset="0"/>
              </a:rPr>
              <a:t>teams display patterns </a:t>
            </a:r>
            <a:r>
              <a:rPr lang="en-US" sz="3000" dirty="0">
                <a:cs typeface="Arial" charset="0"/>
              </a:rPr>
              <a:t>of </a:t>
            </a:r>
            <a:r>
              <a:rPr lang="en-US" sz="3000" dirty="0" smtClean="0">
                <a:cs typeface="Arial" charset="0"/>
              </a:rPr>
              <a:t>making further connections </a:t>
            </a:r>
            <a:r>
              <a:rPr lang="en-US" sz="3000" dirty="0">
                <a:cs typeface="Arial" charset="0"/>
              </a:rPr>
              <a:t>with </a:t>
            </a:r>
            <a:r>
              <a:rPr lang="en-US" sz="3000" dirty="0" smtClean="0">
                <a:cs typeface="Arial" charset="0"/>
              </a:rPr>
              <a:t>problem after one connection is made (</a:t>
            </a:r>
            <a:r>
              <a:rPr lang="en-US" sz="3000" i="1" dirty="0" smtClean="0">
                <a:cs typeface="Arial" charset="0"/>
              </a:rPr>
              <a:t>z</a:t>
            </a:r>
            <a:r>
              <a:rPr lang="en-US" sz="3000" dirty="0" smtClean="0">
                <a:cs typeface="Arial" charset="0"/>
              </a:rPr>
              <a:t> </a:t>
            </a:r>
            <a:r>
              <a:rPr lang="en-US" sz="3000" dirty="0">
                <a:cs typeface="Arial" charset="0"/>
              </a:rPr>
              <a:t>= 9.49</a:t>
            </a:r>
            <a:r>
              <a:rPr lang="en-US" sz="3000" dirty="0" smtClean="0">
                <a:cs typeface="Arial" charset="0"/>
              </a:rPr>
              <a:t>)</a:t>
            </a:r>
          </a:p>
          <a:p>
            <a:pPr lvl="1" indent="0" eaLnBrk="1" hangingPunct="1">
              <a:spcAft>
                <a:spcPts val="1200"/>
              </a:spcAft>
            </a:pPr>
            <a:r>
              <a:rPr lang="en-US" sz="3000" dirty="0" smtClean="0">
                <a:solidFill>
                  <a:srgbClr val="C0000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Procedural </a:t>
            </a:r>
            <a:endParaRPr lang="en-US" sz="3000" dirty="0">
              <a:solidFill>
                <a:srgbClr val="C00000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Shared </a:t>
            </a:r>
            <a:r>
              <a:rPr lang="en-US" sz="3000" dirty="0">
                <a:cs typeface="Arial" charset="0"/>
              </a:rPr>
              <a:t>leader teams </a:t>
            </a:r>
            <a:r>
              <a:rPr lang="en-US" sz="3000" dirty="0" smtClean="0">
                <a:cs typeface="Arial" charset="0"/>
              </a:rPr>
              <a:t>displayed sequences of follow-up tasks (</a:t>
            </a:r>
            <a:r>
              <a:rPr lang="en-US" sz="3000" i="1" dirty="0">
                <a:cs typeface="Arial" charset="0"/>
              </a:rPr>
              <a:t>z</a:t>
            </a:r>
            <a:r>
              <a:rPr lang="en-US" sz="3000" dirty="0">
                <a:cs typeface="Arial" charset="0"/>
              </a:rPr>
              <a:t> = </a:t>
            </a:r>
            <a:r>
              <a:rPr lang="en-US" sz="3000" dirty="0" smtClean="0">
                <a:cs typeface="Arial" charset="0"/>
              </a:rPr>
              <a:t>14.63), but also complaining </a:t>
            </a:r>
            <a:r>
              <a:rPr lang="en-US" sz="3000" dirty="0">
                <a:cs typeface="Arial" charset="0"/>
              </a:rPr>
              <a:t>and criticizing </a:t>
            </a:r>
            <a:r>
              <a:rPr lang="en-US" sz="3000" dirty="0" smtClean="0">
                <a:cs typeface="Arial" charset="0"/>
              </a:rPr>
              <a:t>cycles (</a:t>
            </a:r>
            <a:r>
              <a:rPr lang="en-US" sz="3000" i="1" dirty="0" smtClean="0">
                <a:cs typeface="Arial" charset="0"/>
              </a:rPr>
              <a:t>z</a:t>
            </a:r>
            <a:r>
              <a:rPr lang="en-US" sz="3000" dirty="0" smtClean="0">
                <a:cs typeface="Arial" charset="0"/>
              </a:rPr>
              <a:t> </a:t>
            </a:r>
            <a:r>
              <a:rPr lang="en-US" sz="3000" dirty="0">
                <a:cs typeface="Arial" charset="0"/>
              </a:rPr>
              <a:t>= 12.36</a:t>
            </a:r>
            <a:r>
              <a:rPr lang="en-US" sz="3000" dirty="0" smtClean="0">
                <a:cs typeface="Arial" charset="0"/>
              </a:rPr>
              <a:t>)</a:t>
            </a: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Leaderless </a:t>
            </a:r>
            <a:r>
              <a:rPr lang="en-US" sz="3000" dirty="0">
                <a:cs typeface="Arial" charset="0"/>
              </a:rPr>
              <a:t>teams </a:t>
            </a:r>
            <a:r>
              <a:rPr lang="en-US" sz="3000" dirty="0" smtClean="0">
                <a:cs typeface="Arial" charset="0"/>
              </a:rPr>
              <a:t>exhibited </a:t>
            </a:r>
            <a:r>
              <a:rPr lang="en-US" sz="3000" dirty="0">
                <a:cs typeface="Arial" charset="0"/>
              </a:rPr>
              <a:t>sequences of emotional expression followed by complaining (</a:t>
            </a:r>
            <a:r>
              <a:rPr lang="en-US" sz="3000" i="1" dirty="0">
                <a:cs typeface="Arial" charset="0"/>
              </a:rPr>
              <a:t>z</a:t>
            </a:r>
            <a:r>
              <a:rPr lang="en-US" sz="3000" dirty="0">
                <a:cs typeface="Arial" charset="0"/>
              </a:rPr>
              <a:t> = 8.11) </a:t>
            </a:r>
            <a:endParaRPr lang="en-US" sz="3000" dirty="0" smtClean="0">
              <a:cs typeface="Arial" charset="0"/>
            </a:endParaRPr>
          </a:p>
          <a:p>
            <a:pPr marL="1200150" lvl="1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>
                <a:cs typeface="Arial" charset="0"/>
              </a:rPr>
              <a:t>Shared leader and </a:t>
            </a:r>
            <a:r>
              <a:rPr lang="en-US" sz="3000" dirty="0">
                <a:cs typeface="Arial" charset="0"/>
              </a:rPr>
              <a:t>leaderless teams showed </a:t>
            </a:r>
            <a:r>
              <a:rPr lang="en-US" sz="3000" dirty="0" smtClean="0">
                <a:cs typeface="Arial" charset="0"/>
              </a:rPr>
              <a:t>sequences of </a:t>
            </a:r>
            <a:r>
              <a:rPr lang="en-US" sz="3000" dirty="0">
                <a:cs typeface="Arial" charset="0"/>
              </a:rPr>
              <a:t>empty talk (</a:t>
            </a:r>
            <a:r>
              <a:rPr lang="en-US" sz="3000" i="1" dirty="0">
                <a:cs typeface="Arial" charset="0"/>
              </a:rPr>
              <a:t>z</a:t>
            </a:r>
            <a:r>
              <a:rPr lang="en-US" sz="3000" dirty="0">
                <a:cs typeface="Arial" charset="0"/>
              </a:rPr>
              <a:t> = 8.67; </a:t>
            </a:r>
            <a:r>
              <a:rPr lang="en-US" sz="3000" i="1" dirty="0">
                <a:cs typeface="Arial" charset="0"/>
              </a:rPr>
              <a:t>z</a:t>
            </a:r>
            <a:r>
              <a:rPr lang="en-US" sz="3000" dirty="0">
                <a:cs typeface="Arial" charset="0"/>
              </a:rPr>
              <a:t> = 6.08</a:t>
            </a:r>
            <a:r>
              <a:rPr lang="en-US" sz="3000" dirty="0" smtClean="0">
                <a:cs typeface="Arial" charset="0"/>
              </a:rPr>
              <a:t>) not seen in single leader groups</a:t>
            </a:r>
            <a:endParaRPr lang="en-US" sz="3000" dirty="0">
              <a:cs typeface="Arial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7919969" y="24291460"/>
            <a:ext cx="16073438" cy="9592380"/>
          </a:xfrm>
          <a:prstGeom prst="rect">
            <a:avLst/>
          </a:prstGeom>
          <a:solidFill>
            <a:srgbClr val="FFFFFF"/>
          </a:solidFill>
          <a:ln w="25400">
            <a:solidFill>
              <a:srgbClr val="2C3035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" name="TextBox 28"/>
          <p:cNvSpPr txBox="1">
            <a:spLocks noChangeArrowheads="1"/>
          </p:cNvSpPr>
          <p:nvPr/>
        </p:nvSpPr>
        <p:spPr bwMode="auto">
          <a:xfrm>
            <a:off x="18333673" y="24653397"/>
            <a:ext cx="14680339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 smtClean="0">
                <a:solidFill>
                  <a:srgbClr val="C4022F"/>
                </a:solidFill>
                <a:cs typeface="Arial" charset="0"/>
              </a:rPr>
              <a:t>Results: Research Question 1</a:t>
            </a:r>
            <a:endParaRPr lang="en-US" sz="6000" dirty="0">
              <a:solidFill>
                <a:srgbClr val="C4022F"/>
              </a:solidFill>
              <a:cs typeface="Arial" charset="0"/>
            </a:endParaRPr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8" r="1892" b="3844"/>
          <a:stretch/>
        </p:blipFill>
        <p:spPr bwMode="auto">
          <a:xfrm>
            <a:off x="5431803" y="22154439"/>
            <a:ext cx="8013318" cy="490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2675" y="14762431"/>
            <a:ext cx="8581833" cy="3877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649126"/>
              </p:ext>
            </p:extLst>
          </p:nvPr>
        </p:nvGraphicFramePr>
        <p:xfrm>
          <a:off x="18978792" y="26149118"/>
          <a:ext cx="13615314" cy="7406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29265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20397</TotalTime>
  <Words>883</Words>
  <Application>Microsoft Macintosh PowerPoint</Application>
  <PresentationFormat>Custom</PresentationFormat>
  <Paragraphs>80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Bold</vt:lpstr>
      <vt:lpstr>Calibri</vt:lpstr>
      <vt:lpstr>Calibri Light</vt:lpstr>
      <vt:lpstr>ＭＳ Ｐゴシック</vt:lpstr>
      <vt:lpstr>Office Theme</vt:lpstr>
      <vt:lpstr>PowerPoint Presentation</vt:lpstr>
    </vt:vector>
  </TitlesOfParts>
  <Company>University of Nebraska Omaha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Althea Satterfield</dc:creator>
  <cp:lastModifiedBy>Ryan Royston</cp:lastModifiedBy>
  <cp:revision>134</cp:revision>
  <dcterms:created xsi:type="dcterms:W3CDTF">2013-10-11T15:47:25Z</dcterms:created>
  <dcterms:modified xsi:type="dcterms:W3CDTF">2018-02-12T21:42:32Z</dcterms:modified>
</cp:coreProperties>
</file>