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0" r:id="rId4"/>
    <p:sldId id="272" r:id="rId5"/>
    <p:sldId id="262" r:id="rId6"/>
    <p:sldId id="273" r:id="rId7"/>
    <p:sldId id="274" r:id="rId8"/>
    <p:sldId id="268" r:id="rId9"/>
    <p:sldId id="282" r:id="rId10"/>
    <p:sldId id="276" r:id="rId11"/>
    <p:sldId id="278" r:id="rId12"/>
    <p:sldId id="258" r:id="rId13"/>
    <p:sldId id="261" r:id="rId14"/>
    <p:sldId id="280" r:id="rId15"/>
    <p:sldId id="279" r:id="rId16"/>
    <p:sldId id="281" r:id="rId17"/>
    <p:sldId id="263" r:id="rId18"/>
    <p:sldId id="283" r:id="rId19"/>
    <p:sldId id="264" r:id="rId20"/>
    <p:sldId id="267" r:id="rId21"/>
    <p:sldId id="265" r:id="rId22"/>
    <p:sldId id="275" r:id="rId23"/>
    <p:sldId id="269" r:id="rId2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1" autoAdjust="0"/>
    <p:restoredTop sz="94571" autoAdjust="0"/>
  </p:normalViewPr>
  <p:slideViewPr>
    <p:cSldViewPr snapToGrid="0" snapToObjects="1">
      <p:cViewPr varScale="1">
        <p:scale>
          <a:sx n="104" d="100"/>
          <a:sy n="104" d="100"/>
        </p:scale>
        <p:origin x="120" y="64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22303B-A4AB-3841-A842-254ED59A3056}"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A9533-4734-564E-B35B-2F3AA114D33D}" type="slidenum">
              <a:rPr lang="en-US" smtClean="0"/>
              <a:t>‹#›</a:t>
            </a:fld>
            <a:endParaRPr lang="en-US"/>
          </a:p>
        </p:txBody>
      </p:sp>
    </p:spTree>
    <p:extLst>
      <p:ext uri="{BB962C8B-B14F-4D97-AF65-F5344CB8AC3E}">
        <p14:creationId xmlns:p14="http://schemas.microsoft.com/office/powerpoint/2010/main" val="773590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22303B-A4AB-3841-A842-254ED59A3056}"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A9533-4734-564E-B35B-2F3AA114D33D}" type="slidenum">
              <a:rPr lang="en-US" smtClean="0"/>
              <a:t>‹#›</a:t>
            </a:fld>
            <a:endParaRPr lang="en-US"/>
          </a:p>
        </p:txBody>
      </p:sp>
    </p:spTree>
    <p:extLst>
      <p:ext uri="{BB962C8B-B14F-4D97-AF65-F5344CB8AC3E}">
        <p14:creationId xmlns:p14="http://schemas.microsoft.com/office/powerpoint/2010/main" val="244616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22303B-A4AB-3841-A842-254ED59A3056}"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A9533-4734-564E-B35B-2F3AA114D33D}" type="slidenum">
              <a:rPr lang="en-US" smtClean="0"/>
              <a:t>‹#›</a:t>
            </a:fld>
            <a:endParaRPr lang="en-US"/>
          </a:p>
        </p:txBody>
      </p:sp>
    </p:spTree>
    <p:extLst>
      <p:ext uri="{BB962C8B-B14F-4D97-AF65-F5344CB8AC3E}">
        <p14:creationId xmlns:p14="http://schemas.microsoft.com/office/powerpoint/2010/main" val="3891640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22303B-A4AB-3841-A842-254ED59A3056}"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A9533-4734-564E-B35B-2F3AA114D33D}" type="slidenum">
              <a:rPr lang="en-US" smtClean="0"/>
              <a:t>‹#›</a:t>
            </a:fld>
            <a:endParaRPr lang="en-US"/>
          </a:p>
        </p:txBody>
      </p:sp>
    </p:spTree>
    <p:extLst>
      <p:ext uri="{BB962C8B-B14F-4D97-AF65-F5344CB8AC3E}">
        <p14:creationId xmlns:p14="http://schemas.microsoft.com/office/powerpoint/2010/main" val="381684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22303B-A4AB-3841-A842-254ED59A3056}"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A9533-4734-564E-B35B-2F3AA114D33D}" type="slidenum">
              <a:rPr lang="en-US" smtClean="0"/>
              <a:t>‹#›</a:t>
            </a:fld>
            <a:endParaRPr lang="en-US"/>
          </a:p>
        </p:txBody>
      </p:sp>
    </p:spTree>
    <p:extLst>
      <p:ext uri="{BB962C8B-B14F-4D97-AF65-F5344CB8AC3E}">
        <p14:creationId xmlns:p14="http://schemas.microsoft.com/office/powerpoint/2010/main" val="1571110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22303B-A4AB-3841-A842-254ED59A3056}"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A9533-4734-564E-B35B-2F3AA114D33D}" type="slidenum">
              <a:rPr lang="en-US" smtClean="0"/>
              <a:t>‹#›</a:t>
            </a:fld>
            <a:endParaRPr lang="en-US"/>
          </a:p>
        </p:txBody>
      </p:sp>
    </p:spTree>
    <p:extLst>
      <p:ext uri="{BB962C8B-B14F-4D97-AF65-F5344CB8AC3E}">
        <p14:creationId xmlns:p14="http://schemas.microsoft.com/office/powerpoint/2010/main" val="628437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22303B-A4AB-3841-A842-254ED59A3056}" type="datetimeFigureOut">
              <a:rPr lang="en-US" smtClean="0"/>
              <a:t>10/9/2018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1A9533-4734-564E-B35B-2F3AA114D33D}" type="slidenum">
              <a:rPr lang="en-US" smtClean="0"/>
              <a:t>‹#›</a:t>
            </a:fld>
            <a:endParaRPr lang="en-US"/>
          </a:p>
        </p:txBody>
      </p:sp>
    </p:spTree>
    <p:extLst>
      <p:ext uri="{BB962C8B-B14F-4D97-AF65-F5344CB8AC3E}">
        <p14:creationId xmlns:p14="http://schemas.microsoft.com/office/powerpoint/2010/main" val="2979640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22303B-A4AB-3841-A842-254ED59A3056}" type="datetimeFigureOut">
              <a:rPr lang="en-US" smtClean="0"/>
              <a:t>10/9/2018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1A9533-4734-564E-B35B-2F3AA114D33D}" type="slidenum">
              <a:rPr lang="en-US" smtClean="0"/>
              <a:t>‹#›</a:t>
            </a:fld>
            <a:endParaRPr lang="en-US"/>
          </a:p>
        </p:txBody>
      </p:sp>
    </p:spTree>
    <p:extLst>
      <p:ext uri="{BB962C8B-B14F-4D97-AF65-F5344CB8AC3E}">
        <p14:creationId xmlns:p14="http://schemas.microsoft.com/office/powerpoint/2010/main" val="619886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22303B-A4AB-3841-A842-254ED59A3056}" type="datetimeFigureOut">
              <a:rPr lang="en-US" smtClean="0"/>
              <a:t>10/9/2018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A9533-4734-564E-B35B-2F3AA114D33D}" type="slidenum">
              <a:rPr lang="en-US" smtClean="0"/>
              <a:t>‹#›</a:t>
            </a:fld>
            <a:endParaRPr lang="en-US"/>
          </a:p>
        </p:txBody>
      </p:sp>
    </p:spTree>
    <p:extLst>
      <p:ext uri="{BB962C8B-B14F-4D97-AF65-F5344CB8AC3E}">
        <p14:creationId xmlns:p14="http://schemas.microsoft.com/office/powerpoint/2010/main" val="2638091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22303B-A4AB-3841-A842-254ED59A3056}"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A9533-4734-564E-B35B-2F3AA114D33D}" type="slidenum">
              <a:rPr lang="en-US" smtClean="0"/>
              <a:t>‹#›</a:t>
            </a:fld>
            <a:endParaRPr lang="en-US"/>
          </a:p>
        </p:txBody>
      </p:sp>
    </p:spTree>
    <p:extLst>
      <p:ext uri="{BB962C8B-B14F-4D97-AF65-F5344CB8AC3E}">
        <p14:creationId xmlns:p14="http://schemas.microsoft.com/office/powerpoint/2010/main" val="282431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22303B-A4AB-3841-A842-254ED59A3056}"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A9533-4734-564E-B35B-2F3AA114D33D}" type="slidenum">
              <a:rPr lang="en-US" smtClean="0"/>
              <a:t>‹#›</a:t>
            </a:fld>
            <a:endParaRPr lang="en-US"/>
          </a:p>
        </p:txBody>
      </p:sp>
    </p:spTree>
    <p:extLst>
      <p:ext uri="{BB962C8B-B14F-4D97-AF65-F5344CB8AC3E}">
        <p14:creationId xmlns:p14="http://schemas.microsoft.com/office/powerpoint/2010/main" val="1128654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722303B-A4AB-3841-A842-254ED59A3056}" type="datetimeFigureOut">
              <a:rPr lang="en-US" smtClean="0"/>
              <a:t>10/9/2018</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A1A9533-4734-564E-B35B-2F3AA114D33D}" type="slidenum">
              <a:rPr lang="en-US" smtClean="0"/>
              <a:t>‹#›</a:t>
            </a:fld>
            <a:endParaRPr lang="en-US"/>
          </a:p>
        </p:txBody>
      </p:sp>
    </p:spTree>
    <p:extLst>
      <p:ext uri="{BB962C8B-B14F-4D97-AF65-F5344CB8AC3E}">
        <p14:creationId xmlns:p14="http://schemas.microsoft.com/office/powerpoint/2010/main" val="143149126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m/imgres?imgurl=https://s-media-cache-ak0.pinimg.com/736x/ed/bc/fa/edbcfa88217f60b8fbd928e0e7e61711.jpg&amp;imgrefurl=https://www.pinterest.com/explore/drawing-poses/&amp;docid=tOfKydRbvsEVtM&amp;tbnid=WsMwkGl_qY2roM:&amp;vet=10ahUKEwj72OGslu3SAhVJilQKHaZiCtwQMwhDKCAwIA..i&amp;w=500&amp;h=504&amp;bih=637&amp;biw=1280&amp;q=images%20of%20sitting%20different%20positions%20&amp;ved=0ahUKEwj72OGslu3SAhVJilQKHaZiCtwQMwhDKCAwIA&amp;iact=mrc&amp;uact=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9kL3khc5fs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8103"/>
            <a:ext cx="8229600" cy="1175298"/>
          </a:xfrm>
        </p:spPr>
        <p:txBody>
          <a:bodyPr>
            <a:noAutofit/>
          </a:bodyPr>
          <a:lstStyle/>
          <a:p>
            <a:r>
              <a:rPr lang="en-US" sz="2800" b="1" dirty="0" smtClean="0"/>
              <a:t>Effect of Mindful Meditation and Gratitude Journaling on College Students Stress and</a:t>
            </a:r>
            <a:r>
              <a:rPr lang="en-US" sz="2800" b="1" dirty="0"/>
              <a:t> </a:t>
            </a:r>
            <a:r>
              <a:rPr lang="en-US" sz="2800" b="1" smtClean="0"/>
              <a:t>Well-being </a:t>
            </a:r>
            <a:r>
              <a:rPr lang="en-US" sz="2800" b="1" smtClean="0"/>
              <a:t>Over Time</a:t>
            </a:r>
            <a:r>
              <a:rPr lang="en-US" sz="2800" b="1" dirty="0" smtClean="0"/>
              <a:t/>
            </a:r>
            <a:br>
              <a:rPr lang="en-US" sz="2800" b="1" dirty="0" smtClean="0"/>
            </a:br>
            <a:endParaRPr lang="en-US" sz="2800" b="1" dirty="0"/>
          </a:p>
        </p:txBody>
      </p:sp>
      <p:sp>
        <p:nvSpPr>
          <p:cNvPr id="7" name="Content Placeholder 6"/>
          <p:cNvSpPr>
            <a:spLocks noGrp="1"/>
          </p:cNvSpPr>
          <p:nvPr>
            <p:ph idx="1"/>
          </p:nvPr>
        </p:nvSpPr>
        <p:spPr>
          <a:xfrm>
            <a:off x="457200" y="1200151"/>
            <a:ext cx="8376320" cy="3394472"/>
          </a:xfrm>
        </p:spPr>
        <p:txBody>
          <a:bodyPr/>
          <a:lstStyle/>
          <a:p>
            <a:pPr marL="0" indent="0" algn="ctr">
              <a:buNone/>
            </a:pPr>
            <a:r>
              <a:rPr lang="en-US" sz="2800" dirty="0" smtClean="0"/>
              <a:t>Stephanie Hines, Senior, Psychology Major</a:t>
            </a:r>
          </a:p>
          <a:p>
            <a:pPr marL="0" indent="0" algn="ctr">
              <a:buNone/>
            </a:pPr>
            <a:r>
              <a:rPr lang="en-US" sz="2800" dirty="0" smtClean="0"/>
              <a:t>Lisa Scherer, Ph.D.</a:t>
            </a:r>
          </a:p>
          <a:p>
            <a:pPr marL="0" indent="0" algn="ctr">
              <a:buNone/>
            </a:pPr>
            <a:endParaRPr lang="en-US" sz="1800" dirty="0" smtClean="0"/>
          </a:p>
          <a:p>
            <a:pPr marL="0" indent="0" algn="ctr">
              <a:buNone/>
            </a:pPr>
            <a:r>
              <a:rPr lang="en-US" sz="1800" dirty="0" smtClean="0"/>
              <a:t>Department of Psychology, University of Nebraska at Omaha </a:t>
            </a:r>
          </a:p>
          <a:p>
            <a:pPr marL="0" indent="0">
              <a:buNone/>
            </a:pPr>
            <a:r>
              <a:rPr lang="en-US" sz="1800" dirty="0" smtClean="0"/>
              <a:t>Presentation for the University of Nebraska at Omaha Research and Creativity Fair </a:t>
            </a:r>
          </a:p>
          <a:p>
            <a:pPr marL="0" indent="0" algn="ctr">
              <a:buNone/>
            </a:pPr>
            <a:r>
              <a:rPr lang="en-US" sz="1800" dirty="0" smtClean="0"/>
              <a:t>March 2, 2018 </a:t>
            </a:r>
            <a:endParaRPr lang="en-US" sz="1800" dirty="0"/>
          </a:p>
        </p:txBody>
      </p:sp>
    </p:spTree>
    <p:extLst>
      <p:ext uri="{BB962C8B-B14F-4D97-AF65-F5344CB8AC3E}">
        <p14:creationId xmlns:p14="http://schemas.microsoft.com/office/powerpoint/2010/main" val="3355714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Methods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70219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a:t>
            </a:r>
            <a:endParaRPr lang="en-US" dirty="0"/>
          </a:p>
        </p:txBody>
      </p:sp>
      <p:sp>
        <p:nvSpPr>
          <p:cNvPr id="3" name="Content Placeholder 2"/>
          <p:cNvSpPr>
            <a:spLocks noGrp="1"/>
          </p:cNvSpPr>
          <p:nvPr>
            <p:ph idx="1"/>
          </p:nvPr>
        </p:nvSpPr>
        <p:spPr/>
        <p:txBody>
          <a:bodyPr>
            <a:normAutofit/>
          </a:bodyPr>
          <a:lstStyle/>
          <a:p>
            <a:r>
              <a:rPr lang="en-US" sz="2400" dirty="0"/>
              <a:t>Mindful Meditation and Mindful Gratitude interventions were distributed to 30 working college students in Dr. Scherer’s online organizational psychology course </a:t>
            </a:r>
          </a:p>
          <a:p>
            <a:r>
              <a:rPr lang="en-US" sz="2400" dirty="0"/>
              <a:t>Students were randomly assigned to each group resulting in 15 participants for each intervention condition</a:t>
            </a:r>
          </a:p>
          <a:p>
            <a:endParaRPr lang="en-US" dirty="0"/>
          </a:p>
        </p:txBody>
      </p:sp>
    </p:spTree>
    <p:extLst>
      <p:ext uri="{BB962C8B-B14F-4D97-AF65-F5344CB8AC3E}">
        <p14:creationId xmlns:p14="http://schemas.microsoft.com/office/powerpoint/2010/main" val="2960241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Interventions: Situating Your Internal Thoughts (S.I.T.)</a:t>
            </a:r>
            <a:endParaRPr lang="en-US" sz="4000" b="1" dirty="0"/>
          </a:p>
        </p:txBody>
      </p:sp>
      <p:sp>
        <p:nvSpPr>
          <p:cNvPr id="3" name="Content Placeholder 2"/>
          <p:cNvSpPr>
            <a:spLocks noGrp="1"/>
          </p:cNvSpPr>
          <p:nvPr>
            <p:ph idx="1"/>
          </p:nvPr>
        </p:nvSpPr>
        <p:spPr>
          <a:xfrm>
            <a:off x="316259" y="1200151"/>
            <a:ext cx="8518358" cy="3394472"/>
          </a:xfrm>
        </p:spPr>
        <p:txBody>
          <a:bodyPr>
            <a:noAutofit/>
          </a:bodyPr>
          <a:lstStyle/>
          <a:p>
            <a:r>
              <a:rPr lang="en-US" sz="2400" dirty="0" smtClean="0"/>
              <a:t>The SIT acronym was used to refer to the daily practice of Taking 10 Mindful Minutes each day regardless of condition.  </a:t>
            </a:r>
            <a:endParaRPr lang="en-US" sz="2400" dirty="0"/>
          </a:p>
          <a:p>
            <a:r>
              <a:rPr lang="en-US" sz="2400" dirty="0" smtClean="0"/>
              <a:t>Students were required to take 10 minutes out of their day to relax the body for 5 minutes, and then meditate for the remaining 5 minutes…</a:t>
            </a:r>
          </a:p>
          <a:p>
            <a:r>
              <a:rPr lang="en-US" sz="2400" dirty="0"/>
              <a:t>Students were sent text messages and emails with links to the interventions and instructions that guided them through their S.I.T.</a:t>
            </a:r>
          </a:p>
          <a:p>
            <a:endParaRPr lang="en-US" sz="2400" dirty="0" smtClean="0"/>
          </a:p>
          <a:p>
            <a:pPr marL="457200" lvl="1" indent="0">
              <a:buNone/>
            </a:pPr>
            <a:r>
              <a:rPr lang="en-US" sz="2400" dirty="0" smtClean="0"/>
              <a:t> </a:t>
            </a:r>
            <a:endParaRPr lang="en-US" sz="2400" dirty="0"/>
          </a:p>
        </p:txBody>
      </p:sp>
      <p:pic>
        <p:nvPicPr>
          <p:cNvPr id="4" name="Picture 3" descr="mage result for images of sitting different position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616338" y="4001359"/>
            <a:ext cx="1608805" cy="1052763"/>
          </a:xfrm>
          <a:prstGeom prst="rect">
            <a:avLst/>
          </a:prstGeom>
          <a:noFill/>
          <a:ln>
            <a:noFill/>
          </a:ln>
        </p:spPr>
      </p:pic>
    </p:spTree>
    <p:extLst>
      <p:ext uri="{BB962C8B-B14F-4D97-AF65-F5344CB8AC3E}">
        <p14:creationId xmlns:p14="http://schemas.microsoft.com/office/powerpoint/2010/main" val="3591431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Interventions</a:t>
            </a:r>
            <a:r>
              <a:rPr lang="en-US" dirty="0" smtClean="0"/>
              <a:t> </a:t>
            </a:r>
            <a:endParaRPr lang="en-US" dirty="0"/>
          </a:p>
        </p:txBody>
      </p:sp>
      <p:sp>
        <p:nvSpPr>
          <p:cNvPr id="3" name="Content Placeholder 2"/>
          <p:cNvSpPr>
            <a:spLocks noGrp="1"/>
          </p:cNvSpPr>
          <p:nvPr>
            <p:ph idx="1"/>
          </p:nvPr>
        </p:nvSpPr>
        <p:spPr/>
        <p:txBody>
          <a:bodyPr>
            <a:normAutofit fontScale="92500"/>
          </a:bodyPr>
          <a:lstStyle/>
          <a:p>
            <a:r>
              <a:rPr lang="en-US" sz="2400" dirty="0" smtClean="0"/>
              <a:t>Link </a:t>
            </a:r>
            <a:r>
              <a:rPr lang="en-US" sz="2400" dirty="0"/>
              <a:t>to PowerPoint: </a:t>
            </a:r>
            <a:r>
              <a:rPr lang="en-US" sz="2400" dirty="0" smtClean="0"/>
              <a:t>(change font color of link to red or even white so you can see it. </a:t>
            </a:r>
            <a:r>
              <a:rPr lang="en-US" sz="2400" u="sng" dirty="0" smtClean="0">
                <a:hlinkClick r:id="rId2"/>
              </a:rPr>
              <a:t>https</a:t>
            </a:r>
            <a:r>
              <a:rPr lang="en-US" sz="2400" u="sng" dirty="0">
                <a:hlinkClick r:id="rId2"/>
              </a:rPr>
              <a:t>://www.youtube.com/watch?v=9kL3khc5fsY</a:t>
            </a:r>
            <a:endParaRPr lang="en-US" sz="2400" dirty="0"/>
          </a:p>
          <a:p>
            <a:r>
              <a:rPr lang="en-US" sz="2400" dirty="0" smtClean="0"/>
              <a:t>Mindful Meditation Condition:</a:t>
            </a:r>
          </a:p>
          <a:p>
            <a:pPr lvl="1"/>
            <a:r>
              <a:rPr lang="en-US" sz="2000" dirty="0" smtClean="0"/>
              <a:t>What did they hear on their link </a:t>
            </a:r>
          </a:p>
          <a:p>
            <a:pPr lvl="1"/>
            <a:r>
              <a:rPr lang="en-US" sz="2000" dirty="0" smtClean="0"/>
              <a:t>Were asked to daily record 3 observations about their experience after their SIT</a:t>
            </a:r>
          </a:p>
          <a:p>
            <a:r>
              <a:rPr lang="en-US" sz="2400" dirty="0" smtClean="0"/>
              <a:t>Mindful Gratitude Condition: </a:t>
            </a:r>
          </a:p>
          <a:p>
            <a:pPr lvl="1"/>
            <a:r>
              <a:rPr lang="en-US" sz="2000" dirty="0" smtClean="0"/>
              <a:t>What did they hear on their link</a:t>
            </a:r>
          </a:p>
          <a:p>
            <a:pPr lvl="1"/>
            <a:r>
              <a:rPr lang="en-US" sz="2000" dirty="0" smtClean="0"/>
              <a:t>Were asked to record 3 things they were grateful for after their SIT</a:t>
            </a:r>
            <a:endParaRPr lang="en-US" sz="2000" dirty="0"/>
          </a:p>
        </p:txBody>
      </p:sp>
    </p:spTree>
    <p:extLst>
      <p:ext uri="{BB962C8B-B14F-4D97-AF65-F5344CB8AC3E}">
        <p14:creationId xmlns:p14="http://schemas.microsoft.com/office/powerpoint/2010/main" val="493081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Dependent Measures</a:t>
            </a:r>
            <a:endParaRPr lang="en-US" dirty="0"/>
          </a:p>
        </p:txBody>
      </p:sp>
      <p:sp>
        <p:nvSpPr>
          <p:cNvPr id="3" name="Content Placeholder 2"/>
          <p:cNvSpPr>
            <a:spLocks noGrp="1"/>
          </p:cNvSpPr>
          <p:nvPr>
            <p:ph idx="1"/>
          </p:nvPr>
        </p:nvSpPr>
        <p:spPr/>
        <p:txBody>
          <a:bodyPr/>
          <a:lstStyle/>
          <a:p>
            <a:r>
              <a:rPr lang="en-US" dirty="0" smtClean="0"/>
              <a:t>Family stress, friend stress, job stress, school stress and overall stress were assessed using the Stress Scale by (include authors)</a:t>
            </a:r>
            <a:endParaRPr lang="en-US" dirty="0"/>
          </a:p>
        </p:txBody>
      </p:sp>
    </p:spTree>
    <p:extLst>
      <p:ext uri="{BB962C8B-B14F-4D97-AF65-F5344CB8AC3E}">
        <p14:creationId xmlns:p14="http://schemas.microsoft.com/office/powerpoint/2010/main" val="1295939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
            </a:r>
            <a:endParaRPr lang="en-US" dirty="0"/>
          </a:p>
        </p:txBody>
      </p:sp>
      <p:sp>
        <p:nvSpPr>
          <p:cNvPr id="3" name="Content Placeholder 2"/>
          <p:cNvSpPr>
            <a:spLocks noGrp="1"/>
          </p:cNvSpPr>
          <p:nvPr>
            <p:ph idx="1"/>
          </p:nvPr>
        </p:nvSpPr>
        <p:spPr/>
        <p:txBody>
          <a:bodyPr/>
          <a:lstStyle/>
          <a:p>
            <a:pPr marL="0" indent="0">
              <a:buNone/>
            </a:pPr>
            <a:r>
              <a:rPr lang="en-US" dirty="0" smtClean="0"/>
              <a:t>The design was a 2 between-subject (Mindfulness Condition: meditation vs. gratitude) by 2 within-subject (Time: Time 1 and Time 2) design.</a:t>
            </a:r>
          </a:p>
          <a:p>
            <a:pPr marL="0" indent="0">
              <a:buNone/>
            </a:pPr>
            <a:endParaRPr lang="en-US" dirty="0"/>
          </a:p>
        </p:txBody>
      </p:sp>
    </p:spTree>
    <p:extLst>
      <p:ext uri="{BB962C8B-B14F-4D97-AF65-F5344CB8AC3E}">
        <p14:creationId xmlns:p14="http://schemas.microsoft.com/office/powerpoint/2010/main" val="961989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Pre-Intervention measures taken on demographics and stress measures</a:t>
            </a:r>
          </a:p>
          <a:p>
            <a:r>
              <a:rPr lang="en-US" dirty="0" smtClean="0"/>
              <a:t>Each day for 14 days, participants were reminded to engage in their sit and answer a couple of brief questions</a:t>
            </a:r>
          </a:p>
          <a:p>
            <a:r>
              <a:rPr lang="en-US" dirty="0" smtClean="0"/>
              <a:t>Post-Intervention measures taken on stress measures after the 14 days of daily practicing the SIT</a:t>
            </a:r>
          </a:p>
        </p:txBody>
      </p:sp>
    </p:spTree>
    <p:extLst>
      <p:ext uri="{BB962C8B-B14F-4D97-AF65-F5344CB8AC3E}">
        <p14:creationId xmlns:p14="http://schemas.microsoft.com/office/powerpoint/2010/main" val="39574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Results: Overview of Approach </a:t>
            </a:r>
            <a:endParaRPr lang="en-US" sz="4000" b="1" dirty="0"/>
          </a:p>
        </p:txBody>
      </p:sp>
      <p:sp>
        <p:nvSpPr>
          <p:cNvPr id="3" name="Content Placeholder 2"/>
          <p:cNvSpPr>
            <a:spLocks noGrp="1"/>
          </p:cNvSpPr>
          <p:nvPr>
            <p:ph idx="1"/>
          </p:nvPr>
        </p:nvSpPr>
        <p:spPr/>
        <p:txBody>
          <a:bodyPr>
            <a:normAutofit/>
          </a:bodyPr>
          <a:lstStyle/>
          <a:p>
            <a:r>
              <a:rPr lang="en-US" sz="2800" dirty="0" smtClean="0"/>
              <a:t>A two-between (Mindfulness Meditation versus Mindfulness Gratitude) by two-within (Time 1 vs Time 2) Analysis of Variance was used to test the hypotheses for each of these dependent variables:</a:t>
            </a:r>
          </a:p>
          <a:p>
            <a:pPr marL="0" indent="0">
              <a:buNone/>
            </a:pPr>
            <a:r>
              <a:rPr lang="en-US" sz="2800" dirty="0" smtClean="0"/>
              <a:t>		Job Stress				School Stress</a:t>
            </a:r>
          </a:p>
          <a:p>
            <a:pPr marL="0" indent="0">
              <a:buNone/>
            </a:pPr>
            <a:r>
              <a:rPr lang="en-US" sz="2800" dirty="0"/>
              <a:t>	</a:t>
            </a:r>
            <a:r>
              <a:rPr lang="en-US" sz="2800" dirty="0" smtClean="0"/>
              <a:t>	Friend Stress			Overall Stress </a:t>
            </a:r>
          </a:p>
          <a:p>
            <a:pPr marL="0" indent="0">
              <a:buNone/>
            </a:pPr>
            <a:r>
              <a:rPr lang="en-US" sz="2800" dirty="0"/>
              <a:t>	</a:t>
            </a:r>
            <a:r>
              <a:rPr lang="en-US" sz="2800" dirty="0" smtClean="0"/>
              <a:t>	Family Stress			Am I missing one?</a:t>
            </a:r>
            <a:endParaRPr lang="en-US" sz="2800" dirty="0"/>
          </a:p>
        </p:txBody>
      </p:sp>
    </p:spTree>
    <p:extLst>
      <p:ext uri="{BB962C8B-B14F-4D97-AF65-F5344CB8AC3E}">
        <p14:creationId xmlns:p14="http://schemas.microsoft.com/office/powerpoint/2010/main" val="3381005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632794"/>
          </a:xfrm>
        </p:spPr>
        <p:txBody>
          <a:bodyPr>
            <a:normAutofit fontScale="90000"/>
          </a:bodyPr>
          <a:lstStyle/>
          <a:p>
            <a:r>
              <a:rPr lang="en-US" dirty="0" smtClean="0"/>
              <a:t>Results: Summary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1396642"/>
              </p:ext>
            </p:extLst>
          </p:nvPr>
        </p:nvGraphicFramePr>
        <p:xfrm>
          <a:off x="605016" y="1064469"/>
          <a:ext cx="7734586" cy="3507530"/>
        </p:xfrm>
        <a:graphic>
          <a:graphicData uri="http://schemas.openxmlformats.org/drawingml/2006/table">
            <a:tbl>
              <a:tblPr firstRow="1" firstCol="1" bandRow="1">
                <a:tableStyleId>{5C22544A-7EE6-4342-B048-85BDC9FD1C3A}</a:tableStyleId>
              </a:tblPr>
              <a:tblGrid>
                <a:gridCol w="2283732">
                  <a:extLst>
                    <a:ext uri="{9D8B030D-6E8A-4147-A177-3AD203B41FA5}">
                      <a16:colId xmlns:a16="http://schemas.microsoft.com/office/drawing/2014/main" val="3996618911"/>
                    </a:ext>
                  </a:extLst>
                </a:gridCol>
                <a:gridCol w="1607625">
                  <a:extLst>
                    <a:ext uri="{9D8B030D-6E8A-4147-A177-3AD203B41FA5}">
                      <a16:colId xmlns:a16="http://schemas.microsoft.com/office/drawing/2014/main" val="1568886196"/>
                    </a:ext>
                  </a:extLst>
                </a:gridCol>
                <a:gridCol w="1556567">
                  <a:extLst>
                    <a:ext uri="{9D8B030D-6E8A-4147-A177-3AD203B41FA5}">
                      <a16:colId xmlns:a16="http://schemas.microsoft.com/office/drawing/2014/main" val="2667380692"/>
                    </a:ext>
                  </a:extLst>
                </a:gridCol>
                <a:gridCol w="2286662">
                  <a:extLst>
                    <a:ext uri="{9D8B030D-6E8A-4147-A177-3AD203B41FA5}">
                      <a16:colId xmlns:a16="http://schemas.microsoft.com/office/drawing/2014/main" val="3523414342"/>
                    </a:ext>
                  </a:extLst>
                </a:gridCol>
              </a:tblGrid>
              <a:tr h="1207988">
                <a:tc>
                  <a:txBody>
                    <a:bodyPr/>
                    <a:lstStyle/>
                    <a:p>
                      <a:pPr marL="0" marR="0" algn="ctr">
                        <a:lnSpc>
                          <a:spcPct val="107000"/>
                        </a:lnSpc>
                        <a:spcBef>
                          <a:spcPts val="0"/>
                        </a:spcBef>
                        <a:spcAft>
                          <a:spcPts val="0"/>
                        </a:spcAft>
                      </a:pPr>
                      <a:r>
                        <a:rPr lang="en-US" sz="2000" dirty="0">
                          <a:effectLst/>
                        </a:rPr>
                        <a:t>Dependent Variable or</a:t>
                      </a:r>
                    </a:p>
                    <a:p>
                      <a:pPr marL="0" marR="0" algn="ctr">
                        <a:lnSpc>
                          <a:spcPct val="107000"/>
                        </a:lnSpc>
                        <a:spcBef>
                          <a:spcPts val="0"/>
                        </a:spcBef>
                        <a:spcAft>
                          <a:spcPts val="0"/>
                        </a:spcAft>
                      </a:pPr>
                      <a:r>
                        <a:rPr lang="en-US" sz="2000" dirty="0">
                          <a:effectLst/>
                        </a:rPr>
                        <a:t>Outcome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Effect of </a:t>
                      </a:r>
                      <a:endParaRPr lang="en-US" sz="2000" dirty="0" smtClean="0">
                        <a:effectLst/>
                      </a:endParaRPr>
                    </a:p>
                    <a:p>
                      <a:pPr marL="0" marR="0" algn="ctr">
                        <a:lnSpc>
                          <a:spcPct val="107000"/>
                        </a:lnSpc>
                        <a:spcBef>
                          <a:spcPts val="0"/>
                        </a:spcBef>
                        <a:spcAft>
                          <a:spcPts val="0"/>
                        </a:spcAft>
                      </a:pPr>
                      <a:r>
                        <a:rPr lang="en-US" sz="2000" dirty="0" smtClean="0">
                          <a:effectLst/>
                        </a:rPr>
                        <a:t>Time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Effect of Mindfulness Condition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Interaction of Time and Mindfulness Condition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5732785"/>
                  </a:ext>
                </a:extLst>
              </a:tr>
              <a:tr h="390606">
                <a:tc>
                  <a:txBody>
                    <a:bodyPr/>
                    <a:lstStyle/>
                    <a:p>
                      <a:pPr marL="0" marR="0" algn="ctr">
                        <a:lnSpc>
                          <a:spcPct val="107000"/>
                        </a:lnSpc>
                        <a:spcBef>
                          <a:spcPts val="0"/>
                        </a:spcBef>
                        <a:spcAft>
                          <a:spcPts val="0"/>
                        </a:spcAft>
                      </a:pPr>
                      <a:r>
                        <a:rPr lang="en-US" sz="2000" dirty="0">
                          <a:effectLst/>
                        </a:rPr>
                        <a:t>Job Stress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5893431"/>
                  </a:ext>
                </a:extLst>
              </a:tr>
              <a:tr h="390606">
                <a:tc>
                  <a:txBody>
                    <a:bodyPr/>
                    <a:lstStyle/>
                    <a:p>
                      <a:pPr marL="0" marR="0" algn="ctr">
                        <a:lnSpc>
                          <a:spcPct val="107000"/>
                        </a:lnSpc>
                        <a:spcBef>
                          <a:spcPts val="0"/>
                        </a:spcBef>
                        <a:spcAft>
                          <a:spcPts val="0"/>
                        </a:spcAft>
                      </a:pPr>
                      <a:r>
                        <a:rPr lang="en-US" sz="2000" dirty="0">
                          <a:effectLst/>
                        </a:rPr>
                        <a:t>Family Stress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9264395"/>
                  </a:ext>
                </a:extLst>
              </a:tr>
              <a:tr h="390606">
                <a:tc>
                  <a:txBody>
                    <a:bodyPr/>
                    <a:lstStyle/>
                    <a:p>
                      <a:pPr marL="0" marR="0" algn="ctr">
                        <a:lnSpc>
                          <a:spcPct val="107000"/>
                        </a:lnSpc>
                        <a:spcBef>
                          <a:spcPts val="0"/>
                        </a:spcBef>
                        <a:spcAft>
                          <a:spcPts val="0"/>
                        </a:spcAft>
                      </a:pPr>
                      <a:r>
                        <a:rPr lang="en-US" sz="2000" dirty="0">
                          <a:effectLst/>
                        </a:rPr>
                        <a:t>Friend Stress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5551379"/>
                  </a:ext>
                </a:extLst>
              </a:tr>
              <a:tr h="390606">
                <a:tc>
                  <a:txBody>
                    <a:bodyPr/>
                    <a:lstStyle/>
                    <a:p>
                      <a:pPr marL="0" marR="0" algn="ctr">
                        <a:lnSpc>
                          <a:spcPct val="107000"/>
                        </a:lnSpc>
                        <a:spcBef>
                          <a:spcPts val="0"/>
                        </a:spcBef>
                        <a:spcAft>
                          <a:spcPts val="0"/>
                        </a:spcAft>
                      </a:pPr>
                      <a:r>
                        <a:rPr lang="en-US" sz="2000" dirty="0">
                          <a:effectLst/>
                        </a:rPr>
                        <a:t>School Stress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277758"/>
                  </a:ext>
                </a:extLst>
              </a:tr>
              <a:tr h="390606">
                <a:tc>
                  <a:txBody>
                    <a:bodyPr/>
                    <a:lstStyle/>
                    <a:p>
                      <a:pPr marL="0" marR="0" algn="ctr">
                        <a:lnSpc>
                          <a:spcPct val="107000"/>
                        </a:lnSpc>
                        <a:spcBef>
                          <a:spcPts val="0"/>
                        </a:spcBef>
                        <a:spcAft>
                          <a:spcPts val="0"/>
                        </a:spcAft>
                      </a:pPr>
                      <a:r>
                        <a:rPr lang="en-US" sz="2000" dirty="0">
                          <a:effectLst/>
                        </a:rPr>
                        <a:t>Missing one?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0068688"/>
                  </a:ext>
                </a:extLst>
              </a:tr>
              <a:tr h="346512">
                <a:tc>
                  <a:txBody>
                    <a:bodyPr/>
                    <a:lstStyle/>
                    <a:p>
                      <a:pPr marL="0" marR="0" algn="ctr">
                        <a:lnSpc>
                          <a:spcPct val="107000"/>
                        </a:lnSpc>
                        <a:spcBef>
                          <a:spcPts val="0"/>
                        </a:spcBef>
                        <a:spcAft>
                          <a:spcPts val="0"/>
                        </a:spcAft>
                      </a:pPr>
                      <a:r>
                        <a:rPr lang="en-US" sz="2000" dirty="0">
                          <a:effectLst/>
                        </a:rPr>
                        <a:t>Overall Stress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1464072"/>
                  </a:ext>
                </a:extLst>
              </a:tr>
            </a:tbl>
          </a:graphicData>
        </a:graphic>
      </p:graphicFrame>
    </p:spTree>
    <p:extLst>
      <p:ext uri="{BB962C8B-B14F-4D97-AF65-F5344CB8AC3E}">
        <p14:creationId xmlns:p14="http://schemas.microsoft.com/office/powerpoint/2010/main" val="568970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Discussion</a:t>
            </a:r>
            <a:endParaRPr lang="en-US" sz="40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3000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596" y="170103"/>
            <a:ext cx="8029203" cy="893126"/>
          </a:xfrm>
        </p:spPr>
        <p:txBody>
          <a:bodyPr>
            <a:noAutofit/>
          </a:bodyPr>
          <a:lstStyle/>
          <a:p>
            <a:r>
              <a:rPr lang="en-US" sz="4000" b="1" dirty="0" smtClean="0"/>
              <a:t>Purpose of Study </a:t>
            </a:r>
            <a:endParaRPr lang="en-US" sz="4000" b="1" dirty="0"/>
          </a:p>
        </p:txBody>
      </p:sp>
      <p:sp>
        <p:nvSpPr>
          <p:cNvPr id="3" name="Content Placeholder 2"/>
          <p:cNvSpPr>
            <a:spLocks noGrp="1"/>
          </p:cNvSpPr>
          <p:nvPr>
            <p:ph idx="1"/>
          </p:nvPr>
        </p:nvSpPr>
        <p:spPr/>
        <p:txBody>
          <a:bodyPr>
            <a:normAutofit/>
          </a:bodyPr>
          <a:lstStyle/>
          <a:p>
            <a:r>
              <a:rPr lang="en-US" sz="2800" dirty="0" smtClean="0"/>
              <a:t>Overview: I wanted to assess the affects of Mindfulness-Based Training Interventions on stress and well-being over time. </a:t>
            </a:r>
          </a:p>
          <a:p>
            <a:r>
              <a:rPr lang="en-US" sz="2800" dirty="0" smtClean="0"/>
              <a:t>Specifically, I looked at Mindful Meditation versus Mindful Gratitude on job stress, school stress, family, friend stress, and burnout. </a:t>
            </a:r>
            <a:endParaRPr lang="en-US" sz="2800" dirty="0"/>
          </a:p>
        </p:txBody>
      </p:sp>
    </p:spTree>
    <p:extLst>
      <p:ext uri="{BB962C8B-B14F-4D97-AF65-F5344CB8AC3E}">
        <p14:creationId xmlns:p14="http://schemas.microsoft.com/office/powerpoint/2010/main" val="3198321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Limitations &amp; Future Directions </a:t>
            </a:r>
            <a:r>
              <a:rPr lang="en-US" sz="1300" dirty="0"/>
              <a:t>You could be including these already as we have talked about </a:t>
            </a:r>
            <a:r>
              <a:rPr lang="en-US" sz="1300" dirty="0" smtClean="0"/>
              <a:t>them—don’t have to wait for results but we may add some after we know the results, right? I would put the limitations and future directions together as one naturally follows from the other in presentations </a:t>
            </a:r>
            <a:r>
              <a:rPr lang="en-US" sz="4000" dirty="0" smtClean="0"/>
              <a:t>. </a:t>
            </a:r>
            <a:r>
              <a:rPr lang="en-US" sz="4000" dirty="0"/>
              <a:t/>
            </a:r>
            <a:br>
              <a:rPr lang="en-US" sz="4000" dirty="0"/>
            </a:br>
            <a:endParaRPr lang="en-US" sz="4000" b="1" dirty="0"/>
          </a:p>
        </p:txBody>
      </p:sp>
      <p:sp>
        <p:nvSpPr>
          <p:cNvPr id="3" name="Content Placeholder 2"/>
          <p:cNvSpPr>
            <a:spLocks noGrp="1"/>
          </p:cNvSpPr>
          <p:nvPr>
            <p:ph idx="1"/>
          </p:nvPr>
        </p:nvSpPr>
        <p:spPr>
          <a:xfrm>
            <a:off x="457199" y="935026"/>
            <a:ext cx="8439293" cy="3659597"/>
          </a:xfrm>
        </p:spPr>
        <p:txBody>
          <a:bodyPr/>
          <a:lstStyle/>
          <a:p>
            <a:r>
              <a:rPr lang="en-US" sz="2000" dirty="0" smtClean="0"/>
              <a:t>Participants were students were taking a totally online class and we trusted that they were actually engaging in their mindfulness meditation</a:t>
            </a:r>
            <a:r>
              <a:rPr lang="en-US" dirty="0" smtClean="0"/>
              <a:t>. </a:t>
            </a:r>
          </a:p>
          <a:p>
            <a:pPr lvl="1"/>
            <a:r>
              <a:rPr lang="en-US" sz="1200" dirty="0" smtClean="0"/>
              <a:t>The study needs to be replicated with face-to-face classes and perhaps be something to start each day</a:t>
            </a:r>
          </a:p>
          <a:p>
            <a:r>
              <a:rPr lang="en-US" sz="2000" dirty="0" smtClean="0"/>
              <a:t>Both mindfulness interventions started with a guided body relaxation exercise </a:t>
            </a:r>
            <a:endParaRPr lang="en-US" sz="2000" dirty="0"/>
          </a:p>
          <a:p>
            <a:pPr lvl="1"/>
            <a:r>
              <a:rPr lang="en-US" sz="1600" dirty="0" smtClean="0"/>
              <a:t>A useful follow-up study would be to separate out the body relaxation into a third condition and then compare the effects of relaxation condition to the mindful meditation and gratitude conditions to determine if mindfulness per se showed more efficacy in reducing stress compared to simply body relaxation </a:t>
            </a:r>
          </a:p>
          <a:p>
            <a:r>
              <a:rPr lang="en-US" sz="1600" dirty="0" smtClean="0"/>
              <a:t>Then one more based on results perhaps</a:t>
            </a:r>
          </a:p>
          <a:p>
            <a:r>
              <a:rPr lang="en-US" sz="1600" dirty="0" smtClean="0"/>
              <a:t>Then you need to add to Conclusion slide which you could add something on right now before the results</a:t>
            </a:r>
            <a:endParaRPr lang="en-US" dirty="0"/>
          </a:p>
        </p:txBody>
      </p:sp>
    </p:spTree>
    <p:extLst>
      <p:ext uri="{BB962C8B-B14F-4D97-AF65-F5344CB8AC3E}">
        <p14:creationId xmlns:p14="http://schemas.microsoft.com/office/powerpoint/2010/main" val="2864130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Conclusion</a:t>
            </a:r>
            <a:endParaRPr lang="en-US" sz="4000" b="1" dirty="0"/>
          </a:p>
        </p:txBody>
      </p:sp>
      <p:sp>
        <p:nvSpPr>
          <p:cNvPr id="3" name="Content Placeholder 2"/>
          <p:cNvSpPr>
            <a:spLocks noGrp="1"/>
          </p:cNvSpPr>
          <p:nvPr>
            <p:ph idx="1"/>
          </p:nvPr>
        </p:nvSpPr>
        <p:spPr/>
        <p:txBody>
          <a:bodyPr>
            <a:normAutofit lnSpcReduction="10000"/>
          </a:bodyPr>
          <a:lstStyle/>
          <a:p>
            <a:r>
              <a:rPr lang="en-US" sz="2000" dirty="0"/>
              <a:t>M</a:t>
            </a:r>
            <a:r>
              <a:rPr lang="en-US" sz="2000" dirty="0" smtClean="0"/>
              <a:t>ost UNO students are employed in addition to taking classes, and they are reporting a high level of stress. </a:t>
            </a:r>
          </a:p>
          <a:p>
            <a:r>
              <a:rPr lang="en-US" sz="2000" dirty="0" smtClean="0"/>
              <a:t>The UNO Health &amp; Wellness Office reported that for the first time in UNO’s history, anxiety and stress complaints overtook depression to become the number one student mental health complaint.</a:t>
            </a:r>
          </a:p>
          <a:p>
            <a:r>
              <a:rPr lang="en-US" sz="2000" dirty="0" smtClean="0"/>
              <a:t>This goal of this study was to contribute to the research on mindfulness and stress reduction but to also offer a potentially practical and time efficient solution to helping UNO students cope with stress more effectively.</a:t>
            </a:r>
          </a:p>
          <a:p>
            <a:r>
              <a:rPr lang="en-US" sz="2000" dirty="0" smtClean="0"/>
              <a:t>Though study results showed… OR Study results provide preliminary evidence that…</a:t>
            </a:r>
            <a:endParaRPr lang="en-US" sz="2000" dirty="0"/>
          </a:p>
        </p:txBody>
      </p:sp>
    </p:spTree>
    <p:extLst>
      <p:ext uri="{BB962C8B-B14F-4D97-AF65-F5344CB8AC3E}">
        <p14:creationId xmlns:p14="http://schemas.microsoft.com/office/powerpoint/2010/main" val="3986166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References</a:t>
            </a:r>
            <a:endParaRPr lang="en-US" sz="4000" b="1" dirty="0"/>
          </a:p>
        </p:txBody>
      </p:sp>
      <p:sp>
        <p:nvSpPr>
          <p:cNvPr id="3" name="Content Placeholder 2"/>
          <p:cNvSpPr>
            <a:spLocks noGrp="1"/>
          </p:cNvSpPr>
          <p:nvPr>
            <p:ph idx="1"/>
          </p:nvPr>
        </p:nvSpPr>
        <p:spPr>
          <a:xfrm>
            <a:off x="457200" y="873149"/>
            <a:ext cx="8229600" cy="3994484"/>
          </a:xfrm>
        </p:spPr>
        <p:txBody>
          <a:bodyPr>
            <a:normAutofit lnSpcReduction="10000"/>
          </a:bodyPr>
          <a:lstStyle/>
          <a:p>
            <a:pPr marL="0" indent="0">
              <a:buNone/>
            </a:pPr>
            <a:r>
              <a:rPr lang="en-US" sz="1200" dirty="0"/>
              <a:t>Grossman, P., </a:t>
            </a:r>
            <a:r>
              <a:rPr lang="en-US" sz="1200" dirty="0" err="1"/>
              <a:t>Niemann</a:t>
            </a:r>
            <a:r>
              <a:rPr lang="en-US" sz="1200" dirty="0"/>
              <a:t>, L., Schmidt, S., &amp; </a:t>
            </a:r>
            <a:r>
              <a:rPr lang="en-US" sz="1200" dirty="0" err="1"/>
              <a:t>Walach</a:t>
            </a:r>
            <a:r>
              <a:rPr lang="en-US" sz="1200" dirty="0"/>
              <a:t>, H. (2004). Mindfulness-based </a:t>
            </a:r>
            <a:r>
              <a:rPr lang="en-US" sz="1200" dirty="0" smtClean="0"/>
              <a:t>stress reduction </a:t>
            </a:r>
            <a:r>
              <a:rPr lang="en-US" sz="1200" dirty="0"/>
              <a:t>and Health. Benefits: A </a:t>
            </a:r>
            <a:r>
              <a:rPr lang="en-US" sz="1200" dirty="0" smtClean="0"/>
              <a:t>meta-	analysis. </a:t>
            </a:r>
            <a:r>
              <a:rPr lang="en-US" sz="1200" i="1" dirty="0" smtClean="0"/>
              <a:t>Journal </a:t>
            </a:r>
            <a:r>
              <a:rPr lang="en-US" sz="1200" i="1" dirty="0"/>
              <a:t>of Psychosomatic Research, </a:t>
            </a:r>
            <a:r>
              <a:rPr lang="en-US" sz="1200" i="1" dirty="0" smtClean="0"/>
              <a:t>57</a:t>
            </a:r>
            <a:r>
              <a:rPr lang="en-US" sz="1200" dirty="0" smtClean="0"/>
              <a:t>,35</a:t>
            </a:r>
            <a:r>
              <a:rPr lang="en-US" sz="1200" dirty="0"/>
              <a:t>-43</a:t>
            </a:r>
            <a:r>
              <a:rPr lang="en-US" sz="1200" dirty="0" smtClean="0"/>
              <a:t>.</a:t>
            </a:r>
          </a:p>
          <a:p>
            <a:pPr marL="0" indent="0">
              <a:buNone/>
            </a:pPr>
            <a:endParaRPr lang="en-US" sz="800" dirty="0"/>
          </a:p>
          <a:p>
            <a:pPr marL="0" indent="0">
              <a:buNone/>
            </a:pPr>
            <a:r>
              <a:rPr lang="en-US" sz="1200" dirty="0" smtClean="0"/>
              <a:t>Emmons</a:t>
            </a:r>
            <a:r>
              <a:rPr lang="en-US" sz="1200" dirty="0"/>
              <a:t>, R., </a:t>
            </a:r>
            <a:r>
              <a:rPr lang="en-US" sz="1200" dirty="0" err="1"/>
              <a:t>Crumpler</a:t>
            </a:r>
            <a:r>
              <a:rPr lang="en-US" sz="1200" dirty="0"/>
              <a:t>, C. (2000). Gratitude as a human strength: Appraising the </a:t>
            </a:r>
            <a:r>
              <a:rPr lang="en-US" sz="1200" dirty="0" smtClean="0"/>
              <a:t>evidence. </a:t>
            </a:r>
            <a:r>
              <a:rPr lang="en-US" sz="1200" i="1" dirty="0" smtClean="0"/>
              <a:t>Journal </a:t>
            </a:r>
            <a:r>
              <a:rPr lang="en-US" sz="1200" i="1" dirty="0"/>
              <a:t>of Social and Clinical </a:t>
            </a:r>
            <a:r>
              <a:rPr lang="en-US" sz="1200" i="1" dirty="0" smtClean="0"/>
              <a:t>	Psychology</a:t>
            </a:r>
            <a:r>
              <a:rPr lang="en-US" sz="1200" i="1" dirty="0"/>
              <a:t>, 19</a:t>
            </a:r>
            <a:r>
              <a:rPr lang="en-US" sz="1200" dirty="0"/>
              <a:t>(1)</a:t>
            </a:r>
            <a:r>
              <a:rPr lang="en-US" sz="1200" dirty="0" smtClean="0"/>
              <a:t>,56</a:t>
            </a:r>
            <a:r>
              <a:rPr lang="en-US" sz="1200" dirty="0"/>
              <a:t>-69</a:t>
            </a:r>
            <a:r>
              <a:rPr lang="en-US" sz="1200" dirty="0" smtClean="0"/>
              <a:t>.</a:t>
            </a:r>
          </a:p>
          <a:p>
            <a:pPr marL="0" indent="0">
              <a:buNone/>
            </a:pPr>
            <a:endParaRPr lang="en-US" sz="800" dirty="0" smtClean="0"/>
          </a:p>
          <a:p>
            <a:pPr marL="0" indent="0">
              <a:buNone/>
            </a:pPr>
            <a:r>
              <a:rPr lang="en-US" sz="1200" dirty="0"/>
              <a:t>Emmons, R., Mishra, A. (2011). </a:t>
            </a:r>
            <a:r>
              <a:rPr lang="en-US" sz="1200" i="1" dirty="0"/>
              <a:t>Why gratitude enhances well-being: What we know, </a:t>
            </a:r>
            <a:r>
              <a:rPr lang="en-US" sz="1200" i="1" dirty="0" smtClean="0"/>
              <a:t>what we </a:t>
            </a:r>
            <a:r>
              <a:rPr lang="en-US" sz="1200" i="1" dirty="0"/>
              <a:t>need to know. In K. Sheldon, T. </a:t>
            </a:r>
            <a:r>
              <a:rPr lang="en-US" sz="1200" i="1" dirty="0" smtClean="0"/>
              <a:t>	</a:t>
            </a:r>
            <a:r>
              <a:rPr lang="en-US" sz="1200" i="1" dirty="0" err="1" smtClean="0"/>
              <a:t>Kashdan</a:t>
            </a:r>
            <a:r>
              <a:rPr lang="en-US" sz="1200" i="1" dirty="0"/>
              <a:t>, &amp; M.F. Steger (</a:t>
            </a:r>
            <a:r>
              <a:rPr lang="en-US" sz="1200" i="1" dirty="0" err="1"/>
              <a:t>Eds</a:t>
            </a:r>
            <a:r>
              <a:rPr lang="en-US" sz="1200" i="1" dirty="0"/>
              <a:t>)</a:t>
            </a:r>
            <a:r>
              <a:rPr lang="en-US" sz="1200" i="1" dirty="0" smtClean="0"/>
              <a:t>. Designing </a:t>
            </a:r>
            <a:r>
              <a:rPr lang="en-US" sz="1200" i="1" dirty="0"/>
              <a:t>the future </a:t>
            </a:r>
            <a:r>
              <a:rPr lang="en-US" sz="1200" i="1" dirty="0" smtClean="0"/>
              <a:t>of positive </a:t>
            </a:r>
            <a:r>
              <a:rPr lang="en-US" sz="1200" i="1" dirty="0"/>
              <a:t>psychology: Taking stock and moving </a:t>
            </a:r>
            <a:r>
              <a:rPr lang="en-US" sz="1200" i="1" dirty="0" smtClean="0"/>
              <a:t>forward. </a:t>
            </a:r>
            <a:r>
              <a:rPr lang="en-US" sz="1200" dirty="0" smtClean="0"/>
              <a:t>New </a:t>
            </a:r>
            <a:r>
              <a:rPr lang="en-US" sz="1200" dirty="0"/>
              <a:t>York: </a:t>
            </a:r>
            <a:r>
              <a:rPr lang="en-US" sz="1200" dirty="0" smtClean="0"/>
              <a:t>	Oxford </a:t>
            </a:r>
            <a:r>
              <a:rPr lang="en-US" sz="1200" dirty="0"/>
              <a:t>University Press</a:t>
            </a:r>
            <a:r>
              <a:rPr lang="en-US" sz="1200" dirty="0" smtClean="0"/>
              <a:t>.</a:t>
            </a:r>
          </a:p>
          <a:p>
            <a:pPr marL="0" indent="0">
              <a:buNone/>
            </a:pPr>
            <a:endParaRPr lang="en-US" sz="800" dirty="0"/>
          </a:p>
          <a:p>
            <a:pPr marL="0" lvl="0" indent="0">
              <a:buNone/>
            </a:pPr>
            <a:r>
              <a:rPr lang="en-US" sz="1200" dirty="0">
                <a:solidFill>
                  <a:prstClr val="white"/>
                </a:solidFill>
              </a:rPr>
              <a:t>Kabat-Zinn, J. (1994). </a:t>
            </a:r>
            <a:r>
              <a:rPr lang="en-US" sz="1200" i="1" dirty="0">
                <a:solidFill>
                  <a:prstClr val="white"/>
                </a:solidFill>
              </a:rPr>
              <a:t>Wherever you go, there you are: Mindfulness meditation in everyday life</a:t>
            </a:r>
            <a:r>
              <a:rPr lang="en-US" sz="1200" dirty="0">
                <a:solidFill>
                  <a:prstClr val="white"/>
                </a:solidFill>
              </a:rPr>
              <a:t>. New York: Hyperion Books.</a:t>
            </a:r>
          </a:p>
          <a:p>
            <a:pPr marL="0" indent="0">
              <a:buNone/>
            </a:pPr>
            <a:endParaRPr lang="en-US" sz="800" dirty="0" smtClean="0"/>
          </a:p>
          <a:p>
            <a:pPr marL="0" lvl="0" indent="0">
              <a:buNone/>
            </a:pPr>
            <a:r>
              <a:rPr lang="en-US" sz="1200" dirty="0">
                <a:solidFill>
                  <a:prstClr val="white"/>
                </a:solidFill>
              </a:rPr>
              <a:t>Kerr, C., </a:t>
            </a:r>
            <a:r>
              <a:rPr lang="en-US" sz="1200" dirty="0" err="1">
                <a:solidFill>
                  <a:prstClr val="white"/>
                </a:solidFill>
              </a:rPr>
              <a:t>Sacchet</a:t>
            </a:r>
            <a:r>
              <a:rPr lang="en-US" sz="1200" dirty="0">
                <a:solidFill>
                  <a:prstClr val="white"/>
                </a:solidFill>
              </a:rPr>
              <a:t>, M., Lazar, S., Moore, C., &amp; Jones, S. (2013). Mindfulness starts with the body: </a:t>
            </a:r>
            <a:r>
              <a:rPr lang="en-US" sz="1200" dirty="0" err="1">
                <a:solidFill>
                  <a:prstClr val="white"/>
                </a:solidFill>
              </a:rPr>
              <a:t>Somato</a:t>
            </a:r>
            <a:r>
              <a:rPr lang="en-US" sz="1200" dirty="0">
                <a:solidFill>
                  <a:prstClr val="white"/>
                </a:solidFill>
              </a:rPr>
              <a:t>-sensory attention and </a:t>
            </a:r>
            <a:r>
              <a:rPr lang="en-US" sz="1200" dirty="0" smtClean="0">
                <a:solidFill>
                  <a:prstClr val="white"/>
                </a:solidFill>
              </a:rPr>
              <a:t>top-	down </a:t>
            </a:r>
            <a:r>
              <a:rPr lang="en-US" sz="1200" dirty="0">
                <a:solidFill>
                  <a:prstClr val="white"/>
                </a:solidFill>
              </a:rPr>
              <a:t>modulation of cortical alpha rhythms in mindfulness meditation. </a:t>
            </a:r>
            <a:r>
              <a:rPr lang="en-US" sz="1200" i="1" dirty="0">
                <a:solidFill>
                  <a:prstClr val="white"/>
                </a:solidFill>
              </a:rPr>
              <a:t>Frontiers in Human Neuroscience, 7(12</a:t>
            </a:r>
            <a:r>
              <a:rPr lang="en-US" sz="1200" dirty="0">
                <a:solidFill>
                  <a:prstClr val="white"/>
                </a:solidFill>
              </a:rPr>
              <a:t>), 1-15.</a:t>
            </a:r>
          </a:p>
          <a:p>
            <a:pPr marL="0" lvl="0" indent="0">
              <a:buNone/>
            </a:pPr>
            <a:endParaRPr lang="en-US" sz="900" dirty="0">
              <a:solidFill>
                <a:prstClr val="white"/>
              </a:solidFill>
            </a:endParaRPr>
          </a:p>
          <a:p>
            <a:pPr marL="0" lvl="0" indent="0">
              <a:buNone/>
            </a:pPr>
            <a:r>
              <a:rPr lang="en-US" sz="1200" dirty="0" err="1">
                <a:solidFill>
                  <a:prstClr val="white"/>
                </a:solidFill>
              </a:rPr>
              <a:t>Khoury</a:t>
            </a:r>
            <a:r>
              <a:rPr lang="en-US" sz="1200" dirty="0">
                <a:solidFill>
                  <a:prstClr val="white"/>
                </a:solidFill>
              </a:rPr>
              <a:t>, B., </a:t>
            </a:r>
            <a:r>
              <a:rPr lang="en-US" sz="1200" dirty="0" err="1">
                <a:solidFill>
                  <a:prstClr val="white"/>
                </a:solidFill>
              </a:rPr>
              <a:t>Lacomte</a:t>
            </a:r>
            <a:r>
              <a:rPr lang="en-US" sz="1200" dirty="0">
                <a:solidFill>
                  <a:prstClr val="white"/>
                </a:solidFill>
              </a:rPr>
              <a:t>, T., Fortin, G., Masse, M. </a:t>
            </a:r>
            <a:r>
              <a:rPr lang="en-US" sz="1200" dirty="0" err="1">
                <a:solidFill>
                  <a:prstClr val="white"/>
                </a:solidFill>
              </a:rPr>
              <a:t>Therien</a:t>
            </a:r>
            <a:r>
              <a:rPr lang="en-US" sz="1200" dirty="0">
                <a:solidFill>
                  <a:prstClr val="white"/>
                </a:solidFill>
              </a:rPr>
              <a:t>, P., Bouchard, V....</a:t>
            </a:r>
            <a:r>
              <a:rPr lang="en-US" sz="1200" dirty="0" err="1">
                <a:solidFill>
                  <a:prstClr val="white"/>
                </a:solidFill>
              </a:rPr>
              <a:t>Hofman</a:t>
            </a:r>
            <a:r>
              <a:rPr lang="en-US" sz="1200" dirty="0">
                <a:solidFill>
                  <a:prstClr val="white"/>
                </a:solidFill>
              </a:rPr>
              <a:t>, S.G.(2013). Mindfulness-based therapy: A </a:t>
            </a:r>
            <a:r>
              <a:rPr lang="en-US" sz="1200" dirty="0" smtClean="0">
                <a:solidFill>
                  <a:prstClr val="white"/>
                </a:solidFill>
              </a:rPr>
              <a:t>	comprehensive </a:t>
            </a:r>
            <a:r>
              <a:rPr lang="en-US" sz="1200" dirty="0">
                <a:solidFill>
                  <a:prstClr val="white"/>
                </a:solidFill>
              </a:rPr>
              <a:t>meta-analysis. </a:t>
            </a:r>
            <a:r>
              <a:rPr lang="en-US" sz="1200" i="1" dirty="0">
                <a:solidFill>
                  <a:prstClr val="white"/>
                </a:solidFill>
              </a:rPr>
              <a:t>Clinical </a:t>
            </a:r>
            <a:r>
              <a:rPr lang="en-US" sz="1200" i="1" dirty="0" err="1">
                <a:solidFill>
                  <a:prstClr val="white"/>
                </a:solidFill>
              </a:rPr>
              <a:t>Pyschology</a:t>
            </a:r>
            <a:r>
              <a:rPr lang="en-US" sz="1200" i="1" dirty="0">
                <a:solidFill>
                  <a:prstClr val="white"/>
                </a:solidFill>
              </a:rPr>
              <a:t> Review, 33(6</a:t>
            </a:r>
            <a:r>
              <a:rPr lang="en-US" sz="1200" dirty="0">
                <a:solidFill>
                  <a:prstClr val="white"/>
                </a:solidFill>
              </a:rPr>
              <a:t>), 763-771. doi:10.1016/j.cpr.2013.05.005.  </a:t>
            </a:r>
            <a:endParaRPr lang="en-US" sz="1200" dirty="0" smtClean="0">
              <a:solidFill>
                <a:prstClr val="white"/>
              </a:solidFill>
            </a:endParaRPr>
          </a:p>
          <a:p>
            <a:pPr marL="0" lvl="0" indent="0">
              <a:buNone/>
            </a:pPr>
            <a:endParaRPr lang="en-US" sz="800" dirty="0">
              <a:solidFill>
                <a:prstClr val="white"/>
              </a:solidFill>
            </a:endParaRPr>
          </a:p>
          <a:p>
            <a:pPr marL="0" lvl="0" indent="0">
              <a:buNone/>
            </a:pPr>
            <a:r>
              <a:rPr lang="en-US" sz="1200" dirty="0">
                <a:solidFill>
                  <a:prstClr val="white"/>
                </a:solidFill>
              </a:rPr>
              <a:t>Nelson, C. (2009). Appreciating gratitude: Can gratitude be used as a psychological intervention to improve individual wellbeing? </a:t>
            </a:r>
            <a:r>
              <a:rPr lang="en-US" sz="1200" dirty="0" smtClean="0">
                <a:solidFill>
                  <a:prstClr val="white"/>
                </a:solidFill>
              </a:rPr>
              <a:t>	</a:t>
            </a:r>
            <a:r>
              <a:rPr lang="en-US" sz="1200" i="1" dirty="0" smtClean="0">
                <a:solidFill>
                  <a:prstClr val="white"/>
                </a:solidFill>
              </a:rPr>
              <a:t>Counseling </a:t>
            </a:r>
            <a:r>
              <a:rPr lang="en-US" sz="1200" i="1" dirty="0">
                <a:solidFill>
                  <a:prstClr val="white"/>
                </a:solidFill>
              </a:rPr>
              <a:t>Psychology Review, 24</a:t>
            </a:r>
            <a:r>
              <a:rPr lang="en-US" sz="1200" dirty="0">
                <a:solidFill>
                  <a:prstClr val="white"/>
                </a:solidFill>
              </a:rPr>
              <a:t>(3-4),38-50.</a:t>
            </a:r>
          </a:p>
          <a:p>
            <a:pPr marL="0" lvl="0" indent="0">
              <a:buNone/>
            </a:pPr>
            <a:endParaRPr lang="en-US" sz="900" dirty="0">
              <a:solidFill>
                <a:prstClr val="white"/>
              </a:solidFill>
            </a:endParaRPr>
          </a:p>
          <a:p>
            <a:pPr marL="0" lvl="0" indent="0">
              <a:buNone/>
            </a:pPr>
            <a:r>
              <a:rPr lang="en-US" sz="1200" dirty="0">
                <a:solidFill>
                  <a:prstClr val="white"/>
                </a:solidFill>
              </a:rPr>
              <a:t>Wood, A., </a:t>
            </a:r>
            <a:r>
              <a:rPr lang="en-US" sz="1200" dirty="0" err="1">
                <a:solidFill>
                  <a:prstClr val="white"/>
                </a:solidFill>
              </a:rPr>
              <a:t>Maltby</a:t>
            </a:r>
            <a:r>
              <a:rPr lang="en-US" sz="1200" dirty="0">
                <a:solidFill>
                  <a:prstClr val="white"/>
                </a:solidFill>
              </a:rPr>
              <a:t>, J., Gillett, R., Linley, P., Joseph, S. (2008). The role of gratitude in the development of social support, stress, and </a:t>
            </a:r>
            <a:r>
              <a:rPr lang="en-US" sz="1200" dirty="0" smtClean="0">
                <a:solidFill>
                  <a:prstClr val="white"/>
                </a:solidFill>
              </a:rPr>
              <a:t>	depression</a:t>
            </a:r>
            <a:r>
              <a:rPr lang="en-US" sz="1200" dirty="0">
                <a:solidFill>
                  <a:prstClr val="white"/>
                </a:solidFill>
              </a:rPr>
              <a:t>: Two longitudinal studies. </a:t>
            </a:r>
            <a:r>
              <a:rPr lang="en-US" sz="1200" i="1" dirty="0">
                <a:solidFill>
                  <a:prstClr val="white"/>
                </a:solidFill>
              </a:rPr>
              <a:t>Journal of Research in Personality, 42(4</a:t>
            </a:r>
            <a:r>
              <a:rPr lang="en-US" sz="1200" dirty="0">
                <a:solidFill>
                  <a:prstClr val="white"/>
                </a:solidFill>
              </a:rPr>
              <a:t>), 854-871.</a:t>
            </a:r>
          </a:p>
          <a:p>
            <a:pPr marL="0" lvl="0" indent="0">
              <a:buNone/>
            </a:pPr>
            <a:endParaRPr lang="en-US" sz="800" dirty="0">
              <a:solidFill>
                <a:prstClr val="white"/>
              </a:solidFill>
            </a:endParaRPr>
          </a:p>
          <a:p>
            <a:pPr marL="0" indent="0">
              <a:buNone/>
            </a:pPr>
            <a:endParaRPr lang="en-US" sz="800" dirty="0"/>
          </a:p>
        </p:txBody>
      </p:sp>
    </p:spTree>
    <p:extLst>
      <p:ext uri="{BB962C8B-B14F-4D97-AF65-F5344CB8AC3E}">
        <p14:creationId xmlns:p14="http://schemas.microsoft.com/office/powerpoint/2010/main" val="2252115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Thank YOU!!!</a:t>
            </a:r>
            <a:endParaRPr lang="en-US" sz="4000" b="1" dirty="0"/>
          </a:p>
        </p:txBody>
      </p:sp>
      <p:sp>
        <p:nvSpPr>
          <p:cNvPr id="3" name="Content Placeholder 2"/>
          <p:cNvSpPr>
            <a:spLocks noGrp="1"/>
          </p:cNvSpPr>
          <p:nvPr>
            <p:ph idx="1"/>
          </p:nvPr>
        </p:nvSpPr>
        <p:spPr/>
        <p:txBody>
          <a:bodyPr>
            <a:normAutofit fontScale="92500" lnSpcReduction="20000"/>
          </a:bodyPr>
          <a:lstStyle/>
          <a:p>
            <a:r>
              <a:rPr lang="en-US" sz="2800" dirty="0" smtClean="0"/>
              <a:t>Big thank you to Dr. Lisa Scherer for the time and effort she spent mentoring me throughout this project over the past year.</a:t>
            </a:r>
          </a:p>
          <a:p>
            <a:r>
              <a:rPr lang="en-US" sz="2800" dirty="0"/>
              <a:t>T</a:t>
            </a:r>
            <a:r>
              <a:rPr lang="en-US" sz="2800" dirty="0" smtClean="0"/>
              <a:t>hanks to my fellow students in the Scherer Research Group for their assistance and suggestions. </a:t>
            </a:r>
          </a:p>
          <a:p>
            <a:r>
              <a:rPr lang="en-US" sz="2800" dirty="0" smtClean="0"/>
              <a:t>Thank you to UNO and the Office of Research and Creativity for providing FUSE funding for this research which allowed me to work fewer hours and concentrate on this project!</a:t>
            </a:r>
            <a:endParaRPr lang="en-US" sz="2800" dirty="0"/>
          </a:p>
        </p:txBody>
      </p:sp>
    </p:spTree>
    <p:extLst>
      <p:ext uri="{BB962C8B-B14F-4D97-AF65-F5344CB8AC3E}">
        <p14:creationId xmlns:p14="http://schemas.microsoft.com/office/powerpoint/2010/main" val="3009774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College Students are Stressed Out!</a:t>
            </a:r>
            <a:endParaRPr lang="en-US" sz="4000" b="1" dirty="0"/>
          </a:p>
        </p:txBody>
      </p:sp>
      <p:sp>
        <p:nvSpPr>
          <p:cNvPr id="5" name="Content Placeholder 4"/>
          <p:cNvSpPr>
            <a:spLocks noGrp="1"/>
          </p:cNvSpPr>
          <p:nvPr>
            <p:ph idx="1"/>
          </p:nvPr>
        </p:nvSpPr>
        <p:spPr>
          <a:xfrm>
            <a:off x="575732" y="1200151"/>
            <a:ext cx="8111067" cy="3394472"/>
          </a:xfrm>
        </p:spPr>
        <p:txBody>
          <a:bodyPr/>
          <a:lstStyle/>
          <a:p>
            <a:pPr marL="0" indent="0">
              <a:buNone/>
            </a:pPr>
            <a:r>
              <a:rPr lang="en-US" dirty="0" smtClean="0"/>
              <a:t>  </a:t>
            </a:r>
            <a:endParaRPr lang="en-US" dirty="0"/>
          </a:p>
        </p:txBody>
      </p:sp>
      <p:pic>
        <p:nvPicPr>
          <p:cNvPr id="7" name="Picture 6"/>
          <p:cNvPicPr>
            <a:picLocks noChangeAspect="1"/>
          </p:cNvPicPr>
          <p:nvPr/>
        </p:nvPicPr>
        <p:blipFill>
          <a:blip r:embed="rId2"/>
          <a:stretch>
            <a:fillRect/>
          </a:stretch>
        </p:blipFill>
        <p:spPr>
          <a:xfrm>
            <a:off x="880533" y="1140663"/>
            <a:ext cx="7467599" cy="3453961"/>
          </a:xfrm>
          <a:prstGeom prst="rect">
            <a:avLst/>
          </a:prstGeom>
        </p:spPr>
      </p:pic>
    </p:spTree>
    <p:extLst>
      <p:ext uri="{BB962C8B-B14F-4D97-AF65-F5344CB8AC3E}">
        <p14:creationId xmlns:p14="http://schemas.microsoft.com/office/powerpoint/2010/main" val="3653399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000" b="1" dirty="0"/>
          </a:p>
        </p:txBody>
      </p:sp>
      <p:sp>
        <p:nvSpPr>
          <p:cNvPr id="7" name="Content Placeholder 6"/>
          <p:cNvSpPr>
            <a:spLocks noGrp="1"/>
          </p:cNvSpPr>
          <p:nvPr>
            <p:ph idx="1"/>
          </p:nvPr>
        </p:nvSpPr>
        <p:spPr/>
        <p:txBody>
          <a:bodyPr/>
          <a:lstStyle/>
          <a:p>
            <a:pPr marL="0" indent="0">
              <a:buNone/>
            </a:pPr>
            <a:r>
              <a:rPr lang="en-US" dirty="0" smtClean="0"/>
              <a:t>  </a:t>
            </a:r>
            <a:endParaRPr lang="en-US" dirty="0"/>
          </a:p>
        </p:txBody>
      </p:sp>
      <p:pic>
        <p:nvPicPr>
          <p:cNvPr id="8" name="Picture 7"/>
          <p:cNvPicPr>
            <a:picLocks noChangeAspect="1"/>
          </p:cNvPicPr>
          <p:nvPr/>
        </p:nvPicPr>
        <p:blipFill>
          <a:blip r:embed="rId2"/>
          <a:stretch>
            <a:fillRect/>
          </a:stretch>
        </p:blipFill>
        <p:spPr>
          <a:xfrm>
            <a:off x="413119" y="205979"/>
            <a:ext cx="8273681" cy="4493777"/>
          </a:xfrm>
          <a:prstGeom prst="rect">
            <a:avLst/>
          </a:prstGeom>
        </p:spPr>
      </p:pic>
    </p:spTree>
    <p:extLst>
      <p:ext uri="{BB962C8B-B14F-4D97-AF65-F5344CB8AC3E}">
        <p14:creationId xmlns:p14="http://schemas.microsoft.com/office/powerpoint/2010/main" val="692452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Evidence Suggests</a:t>
            </a:r>
            <a:endParaRPr lang="en-US" sz="4000" b="1" dirty="0"/>
          </a:p>
        </p:txBody>
      </p:sp>
      <p:sp>
        <p:nvSpPr>
          <p:cNvPr id="3" name="Content Placeholder 2"/>
          <p:cNvSpPr>
            <a:spLocks noGrp="1"/>
          </p:cNvSpPr>
          <p:nvPr>
            <p:ph idx="1"/>
          </p:nvPr>
        </p:nvSpPr>
        <p:spPr/>
        <p:txBody>
          <a:bodyPr>
            <a:normAutofit fontScale="85000" lnSpcReduction="20000"/>
          </a:bodyPr>
          <a:lstStyle/>
          <a:p>
            <a:r>
              <a:rPr lang="en-US" sz="2800" dirty="0"/>
              <a:t>Studies have shown that positive psychology interventions such as </a:t>
            </a:r>
            <a:r>
              <a:rPr lang="en-US" sz="2800" dirty="0">
                <a:solidFill>
                  <a:srgbClr val="FFFF00"/>
                </a:solidFill>
              </a:rPr>
              <a:t>mindfulness training </a:t>
            </a:r>
            <a:r>
              <a:rPr lang="en-US" sz="2800" dirty="0" smtClean="0"/>
              <a:t>and </a:t>
            </a:r>
            <a:r>
              <a:rPr lang="en-US" sz="2800" dirty="0" smtClean="0">
                <a:solidFill>
                  <a:srgbClr val="FFFF00"/>
                </a:solidFill>
              </a:rPr>
              <a:t>gratitude </a:t>
            </a:r>
            <a:r>
              <a:rPr lang="en-US" sz="2800" dirty="0">
                <a:solidFill>
                  <a:srgbClr val="FFFF00"/>
                </a:solidFill>
              </a:rPr>
              <a:t>journaling</a:t>
            </a:r>
            <a:r>
              <a:rPr lang="en-US" sz="2800" dirty="0"/>
              <a:t>, produces moderate to large effect sizes on measures of </a:t>
            </a:r>
            <a:r>
              <a:rPr lang="en-US" sz="2800" dirty="0" smtClean="0"/>
              <a:t>overall well</a:t>
            </a:r>
            <a:r>
              <a:rPr lang="en-US" sz="2800" dirty="0"/>
              <a:t>-being and quality of life (Grossman, </a:t>
            </a:r>
            <a:r>
              <a:rPr lang="en-US" sz="2800" dirty="0" err="1"/>
              <a:t>Niemann</a:t>
            </a:r>
            <a:r>
              <a:rPr lang="en-US" sz="2800" dirty="0"/>
              <a:t>, Schmidt, &amp; </a:t>
            </a:r>
            <a:r>
              <a:rPr lang="en-US" sz="2800" dirty="0" err="1"/>
              <a:t>Walach</a:t>
            </a:r>
            <a:r>
              <a:rPr lang="en-US" sz="2800" dirty="0"/>
              <a:t>, 2004)</a:t>
            </a:r>
            <a:r>
              <a:rPr lang="en-US" sz="2800" dirty="0" smtClean="0"/>
              <a:t>.</a:t>
            </a:r>
          </a:p>
          <a:p>
            <a:r>
              <a:rPr lang="en-US" sz="2800" dirty="0" smtClean="0"/>
              <a:t>Evidence for Mindfulness Meditation shows its effectiveness in reducing </a:t>
            </a:r>
            <a:r>
              <a:rPr lang="en-US" sz="2800" dirty="0"/>
              <a:t>stress, anxiety disorders, depression, as well as enhancing sleep and </a:t>
            </a:r>
            <a:r>
              <a:rPr lang="en-US" sz="2800" dirty="0" smtClean="0"/>
              <a:t>improving decision </a:t>
            </a:r>
            <a:r>
              <a:rPr lang="en-US" sz="2800" dirty="0"/>
              <a:t>making under stress (Kerr, </a:t>
            </a:r>
            <a:r>
              <a:rPr lang="en-US" sz="2800" dirty="0" err="1"/>
              <a:t>Sacchet</a:t>
            </a:r>
            <a:r>
              <a:rPr lang="en-US" sz="2800" dirty="0"/>
              <a:t>, Lazar, Moore, &amp; Jones, 2013; </a:t>
            </a:r>
            <a:r>
              <a:rPr lang="en-US" sz="2800" dirty="0" err="1"/>
              <a:t>Khoury</a:t>
            </a:r>
            <a:r>
              <a:rPr lang="en-US" sz="2800" dirty="0" err="1" smtClean="0"/>
              <a:t>,Lacomte</a:t>
            </a:r>
            <a:r>
              <a:rPr lang="en-US" sz="2800" dirty="0"/>
              <a:t>, Fortin, </a:t>
            </a:r>
            <a:r>
              <a:rPr lang="en-US" sz="2800" dirty="0" err="1"/>
              <a:t>Masse,Therien</a:t>
            </a:r>
            <a:r>
              <a:rPr lang="en-US" sz="2800" dirty="0"/>
              <a:t>, Bouchard, </a:t>
            </a:r>
            <a:r>
              <a:rPr lang="en-US" sz="2800" dirty="0" err="1"/>
              <a:t>Hofman</a:t>
            </a:r>
            <a:r>
              <a:rPr lang="en-US" sz="2800" dirty="0"/>
              <a:t>, 2013).</a:t>
            </a:r>
            <a:endParaRPr lang="en-US" sz="2800" dirty="0" smtClean="0"/>
          </a:p>
          <a:p>
            <a:endParaRPr lang="en-US" sz="2800" dirty="0"/>
          </a:p>
        </p:txBody>
      </p:sp>
    </p:spTree>
    <p:extLst>
      <p:ext uri="{BB962C8B-B14F-4D97-AF65-F5344CB8AC3E}">
        <p14:creationId xmlns:p14="http://schemas.microsoft.com/office/powerpoint/2010/main" val="787533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Gratitude </a:t>
            </a:r>
            <a:endParaRPr lang="en-US" sz="4000" b="1" dirty="0"/>
          </a:p>
        </p:txBody>
      </p:sp>
      <p:sp>
        <p:nvSpPr>
          <p:cNvPr id="3" name="Content Placeholder 2"/>
          <p:cNvSpPr>
            <a:spLocks noGrp="1"/>
          </p:cNvSpPr>
          <p:nvPr>
            <p:ph idx="1"/>
          </p:nvPr>
        </p:nvSpPr>
        <p:spPr/>
        <p:txBody>
          <a:bodyPr>
            <a:normAutofit/>
          </a:bodyPr>
          <a:lstStyle/>
          <a:p>
            <a:r>
              <a:rPr lang="en-US" sz="2800" dirty="0"/>
              <a:t>Gratitude is regarded as integral to well-being, and when expressed is defined </a:t>
            </a:r>
            <a:r>
              <a:rPr lang="en-US" sz="2800" dirty="0" smtClean="0"/>
              <a:t>as acknowledgment </a:t>
            </a:r>
            <a:r>
              <a:rPr lang="en-US" sz="2800" dirty="0"/>
              <a:t>from individuals that something of value has been received from </a:t>
            </a:r>
            <a:r>
              <a:rPr lang="en-US" sz="2800" dirty="0" smtClean="0"/>
              <a:t>others(</a:t>
            </a:r>
            <a:r>
              <a:rPr lang="en-US" sz="2800" dirty="0"/>
              <a:t>Emmons &amp; </a:t>
            </a:r>
            <a:r>
              <a:rPr lang="en-US" sz="2800" dirty="0" err="1"/>
              <a:t>Crumpler</a:t>
            </a:r>
            <a:r>
              <a:rPr lang="en-US" sz="2800" dirty="0"/>
              <a:t>, 2000; Emmons &amp; Mishra, 2011)</a:t>
            </a:r>
            <a:r>
              <a:rPr lang="en-US" sz="2800" dirty="0" smtClean="0"/>
              <a:t>.</a:t>
            </a:r>
          </a:p>
          <a:p>
            <a:pPr marL="0" indent="0">
              <a:buNone/>
            </a:pPr>
            <a:r>
              <a:rPr lang="en-US" sz="2800" dirty="0" smtClean="0"/>
              <a:t> </a:t>
            </a:r>
            <a:endParaRPr lang="en-US" sz="2800" dirty="0"/>
          </a:p>
        </p:txBody>
      </p:sp>
      <p:pic>
        <p:nvPicPr>
          <p:cNvPr id="4" name="Picture 3"/>
          <p:cNvPicPr>
            <a:picLocks noChangeAspect="1"/>
          </p:cNvPicPr>
          <p:nvPr/>
        </p:nvPicPr>
        <p:blipFill>
          <a:blip r:embed="rId2"/>
          <a:stretch>
            <a:fillRect/>
          </a:stretch>
        </p:blipFill>
        <p:spPr>
          <a:xfrm>
            <a:off x="5147733" y="3081868"/>
            <a:ext cx="3098415" cy="1512756"/>
          </a:xfrm>
          <a:prstGeom prst="rect">
            <a:avLst/>
          </a:prstGeom>
        </p:spPr>
      </p:pic>
    </p:spTree>
    <p:extLst>
      <p:ext uri="{BB962C8B-B14F-4D97-AF65-F5344CB8AC3E}">
        <p14:creationId xmlns:p14="http://schemas.microsoft.com/office/powerpoint/2010/main" val="562217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Evidence Suggests</a:t>
            </a:r>
            <a:endParaRPr lang="en-US" sz="4000" b="1" dirty="0"/>
          </a:p>
        </p:txBody>
      </p:sp>
      <p:sp>
        <p:nvSpPr>
          <p:cNvPr id="3" name="Content Placeholder 2"/>
          <p:cNvSpPr>
            <a:spLocks noGrp="1"/>
          </p:cNvSpPr>
          <p:nvPr>
            <p:ph idx="1"/>
          </p:nvPr>
        </p:nvSpPr>
        <p:spPr/>
        <p:txBody>
          <a:bodyPr>
            <a:normAutofit fontScale="55000" lnSpcReduction="20000"/>
          </a:bodyPr>
          <a:lstStyle/>
          <a:p>
            <a:r>
              <a:rPr lang="en-US" dirty="0">
                <a:solidFill>
                  <a:srgbClr val="FFFF00"/>
                </a:solidFill>
              </a:rPr>
              <a:t>Gratitude</a:t>
            </a:r>
            <a:r>
              <a:rPr lang="en-US" dirty="0"/>
              <a:t> is reported to be the </a:t>
            </a:r>
            <a:r>
              <a:rPr lang="en-US" dirty="0" smtClean="0"/>
              <a:t>most beneficial </a:t>
            </a:r>
            <a:r>
              <a:rPr lang="en-US" dirty="0"/>
              <a:t>character strength that directly </a:t>
            </a:r>
            <a:r>
              <a:rPr lang="en-US" dirty="0">
                <a:solidFill>
                  <a:srgbClr val="FFFF00"/>
                </a:solidFill>
              </a:rPr>
              <a:t>influences well-being</a:t>
            </a:r>
            <a:r>
              <a:rPr lang="en-US" dirty="0"/>
              <a:t>, and indirectly </a:t>
            </a:r>
            <a:r>
              <a:rPr lang="en-US" dirty="0" smtClean="0"/>
              <a:t>influences well</a:t>
            </a:r>
            <a:r>
              <a:rPr lang="en-US" dirty="0"/>
              <a:t>-being by buffering against negative states and emotions (Nelson, 2009)</a:t>
            </a:r>
            <a:r>
              <a:rPr lang="en-US" dirty="0" smtClean="0"/>
              <a:t>.</a:t>
            </a:r>
          </a:p>
          <a:p>
            <a:r>
              <a:rPr lang="en-US" dirty="0" smtClean="0"/>
              <a:t>Further research </a:t>
            </a:r>
            <a:r>
              <a:rPr lang="en-US" dirty="0"/>
              <a:t>has also shown </a:t>
            </a:r>
            <a:r>
              <a:rPr lang="en-US" dirty="0">
                <a:solidFill>
                  <a:srgbClr val="FFFF00"/>
                </a:solidFill>
              </a:rPr>
              <a:t>gratitude</a:t>
            </a:r>
            <a:r>
              <a:rPr lang="en-US" dirty="0"/>
              <a:t> to be an adaptive coping strategy that </a:t>
            </a:r>
            <a:r>
              <a:rPr lang="en-US" dirty="0">
                <a:solidFill>
                  <a:srgbClr val="FFFF00"/>
                </a:solidFill>
              </a:rPr>
              <a:t>reduces stress </a:t>
            </a:r>
            <a:r>
              <a:rPr lang="en-US" dirty="0" smtClean="0"/>
              <a:t>by allowing </a:t>
            </a:r>
            <a:r>
              <a:rPr lang="en-US" dirty="0"/>
              <a:t>stressful or negative life experiences, to be reinterpreted with a </a:t>
            </a:r>
            <a:r>
              <a:rPr lang="en-US" dirty="0">
                <a:solidFill>
                  <a:srgbClr val="FFFF00"/>
                </a:solidFill>
              </a:rPr>
              <a:t>grateful </a:t>
            </a:r>
            <a:r>
              <a:rPr lang="en-US" dirty="0" smtClean="0">
                <a:solidFill>
                  <a:srgbClr val="FFFF00"/>
                </a:solidFill>
              </a:rPr>
              <a:t>perspective</a:t>
            </a:r>
            <a:r>
              <a:rPr lang="en-US" dirty="0" smtClean="0"/>
              <a:t>(</a:t>
            </a:r>
            <a:r>
              <a:rPr lang="en-US" dirty="0"/>
              <a:t>Wood et al. 2008</a:t>
            </a:r>
            <a:r>
              <a:rPr lang="en-US" dirty="0" smtClean="0"/>
              <a:t>).</a:t>
            </a:r>
          </a:p>
          <a:p>
            <a:r>
              <a:rPr lang="en-US" dirty="0" smtClean="0"/>
              <a:t>This is great but why do we believe that mindful meditation would be relatively more effective? Perhaps note that research has not address the relative merits of mindful meditation and mindful gratitude explicitly. </a:t>
            </a:r>
          </a:p>
          <a:p>
            <a:r>
              <a:rPr lang="en-US" dirty="0" smtClean="0"/>
              <a:t>Then make logical sense that in mindful meditation, one is turning one’s thoughts off or letting them go peacefully without judgment so it is relatively low in cognitive effort. On the other hand, gratitude is very cognitive as it requires people to make judgments of the goodness of others’ actions</a:t>
            </a:r>
            <a:endParaRPr lang="en-US" dirty="0"/>
          </a:p>
        </p:txBody>
      </p:sp>
    </p:spTree>
    <p:extLst>
      <p:ext uri="{BB962C8B-B14F-4D97-AF65-F5344CB8AC3E}">
        <p14:creationId xmlns:p14="http://schemas.microsoft.com/office/powerpoint/2010/main" val="234386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Hypotheses</a:t>
            </a:r>
            <a:endParaRPr lang="en-US" sz="4000" b="1" dirty="0"/>
          </a:p>
        </p:txBody>
      </p:sp>
      <p:sp>
        <p:nvSpPr>
          <p:cNvPr id="3" name="Content Placeholder 2"/>
          <p:cNvSpPr>
            <a:spLocks noGrp="1"/>
          </p:cNvSpPr>
          <p:nvPr>
            <p:ph idx="1"/>
          </p:nvPr>
        </p:nvSpPr>
        <p:spPr/>
        <p:txBody>
          <a:bodyPr>
            <a:normAutofit fontScale="77500" lnSpcReduction="20000"/>
          </a:bodyPr>
          <a:lstStyle/>
          <a:p>
            <a:r>
              <a:rPr lang="en-US" dirty="0" smtClean="0"/>
              <a:t>An </a:t>
            </a:r>
            <a:r>
              <a:rPr lang="en-US" dirty="0"/>
              <a:t>interaction of intervention and time </a:t>
            </a:r>
            <a:r>
              <a:rPr lang="en-US" dirty="0" smtClean="0"/>
              <a:t>was </a:t>
            </a:r>
            <a:r>
              <a:rPr lang="en-US" dirty="0"/>
              <a:t>predicted, </a:t>
            </a:r>
            <a:r>
              <a:rPr lang="en-US" dirty="0" smtClean="0"/>
              <a:t>such that both interventions would show stress reduction but the mindful meditation condition would produce stronger or more pronounced effect compared to the </a:t>
            </a:r>
            <a:r>
              <a:rPr lang="en-US" dirty="0"/>
              <a:t>intervention</a:t>
            </a:r>
            <a:r>
              <a:rPr lang="en-US" dirty="0" smtClean="0"/>
              <a:t>.</a:t>
            </a:r>
          </a:p>
          <a:p>
            <a:r>
              <a:rPr lang="en-US" dirty="0" smtClean="0"/>
              <a:t>Subsumed under the interaction was the prediction that stress and burnout would decrease over time regardless of mindfulness condition.  (Main effect of time)</a:t>
            </a:r>
          </a:p>
          <a:p>
            <a:r>
              <a:rPr lang="en-US" dirty="0" smtClean="0"/>
              <a:t>Subsumed under the predicted interaction was the prediction that mindful meditation would be slightly more effective in reducing stress compared to mindful gratitude. </a:t>
            </a:r>
            <a:endParaRPr lang="en-US" dirty="0"/>
          </a:p>
        </p:txBody>
      </p:sp>
    </p:spTree>
    <p:extLst>
      <p:ext uri="{BB962C8B-B14F-4D97-AF65-F5344CB8AC3E}">
        <p14:creationId xmlns:p14="http://schemas.microsoft.com/office/powerpoint/2010/main" val="2972442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Depicting the Interaction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    </a:t>
            </a:r>
          </a:p>
          <a:p>
            <a:pPr marL="0" indent="0">
              <a:buNone/>
            </a:pPr>
            <a:endParaRPr lang="en-US" dirty="0"/>
          </a:p>
          <a:p>
            <a:pPr marL="0" indent="0">
              <a:buNone/>
            </a:pPr>
            <a:r>
              <a:rPr lang="en-US" dirty="0" smtClean="0"/>
              <a:t>Add the figure with line decreasing slightly for the gratitude group and line decreasing more steeply for meditation group.</a:t>
            </a:r>
          </a:p>
          <a:p>
            <a:pPr marL="0" indent="0">
              <a:buNone/>
            </a:pPr>
            <a:r>
              <a:rPr lang="en-US" dirty="0" smtClean="0"/>
              <a:t>Y axis should be labeled stress; X axis should be labeled with one point on horizontal line indicating Time 1 and the next line farther to the right on the x axis indicating Time 2. </a:t>
            </a:r>
          </a:p>
          <a:p>
            <a:pPr marL="0" indent="0">
              <a:buNone/>
            </a:pPr>
            <a:r>
              <a:rPr lang="en-US" dirty="0"/>
              <a:t>A</a:t>
            </a:r>
            <a:r>
              <a:rPr lang="en-US" dirty="0" smtClean="0"/>
              <a:t>dd legends with solid line as meditation and hashed or dotted line indicating gratitude condition. </a:t>
            </a:r>
            <a:endParaRPr lang="en-US" dirty="0"/>
          </a:p>
        </p:txBody>
      </p:sp>
    </p:spTree>
    <p:extLst>
      <p:ext uri="{BB962C8B-B14F-4D97-AF65-F5344CB8AC3E}">
        <p14:creationId xmlns:p14="http://schemas.microsoft.com/office/powerpoint/2010/main" val="3044053947"/>
      </p:ext>
    </p:extLst>
  </p:cSld>
  <p:clrMapOvr>
    <a:masterClrMapping/>
  </p:clrMapOvr>
</p:sld>
</file>

<file path=ppt/theme/theme1.xml><?xml version="1.0" encoding="utf-8"?>
<a:theme xmlns:a="http://schemas.openxmlformats.org/drawingml/2006/main" name="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2641</TotalTime>
  <Words>1316</Words>
  <Application>Microsoft Office PowerPoint</Application>
  <PresentationFormat>On-screen Show (16:9)</PresentationFormat>
  <Paragraphs>129</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Times New Roman</vt:lpstr>
      <vt:lpstr>Office Theme</vt:lpstr>
      <vt:lpstr>Effect of Mindful Meditation and Gratitude Journaling on College Students Stress and Well-being Over Time </vt:lpstr>
      <vt:lpstr>Purpose of Study </vt:lpstr>
      <vt:lpstr>College Students are Stressed Out!</vt:lpstr>
      <vt:lpstr>PowerPoint Presentation</vt:lpstr>
      <vt:lpstr>Evidence Suggests</vt:lpstr>
      <vt:lpstr>Gratitude </vt:lpstr>
      <vt:lpstr>Evidence Suggests</vt:lpstr>
      <vt:lpstr>Hypotheses</vt:lpstr>
      <vt:lpstr>Figure Depicting the Interaction</vt:lpstr>
      <vt:lpstr>Methods</vt:lpstr>
      <vt:lpstr>Participants</vt:lpstr>
      <vt:lpstr>Interventions: Situating Your Internal Thoughts (S.I.T.)</vt:lpstr>
      <vt:lpstr>Interventions </vt:lpstr>
      <vt:lpstr>Dependent Measures</vt:lpstr>
      <vt:lpstr>Design</vt:lpstr>
      <vt:lpstr>Procedure</vt:lpstr>
      <vt:lpstr>Results: Overview of Approach </vt:lpstr>
      <vt:lpstr>Results: Summary</vt:lpstr>
      <vt:lpstr>Discussion</vt:lpstr>
      <vt:lpstr>Limitations &amp; Future Directions You could be including these already as we have talked about them—don’t have to wait for results but we may add some after we know the results, right? I would put the limitations and future directions together as one naturally follows from the other in presentations .  </vt:lpstr>
      <vt:lpstr>Conclusion</vt:lpstr>
      <vt:lpstr>References</vt:lpstr>
      <vt:lpstr>Thank YOU!!!</vt:lpstr>
    </vt:vector>
  </TitlesOfParts>
  <Company>Sprint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Hines</dc:creator>
  <cp:lastModifiedBy>Lisa Scherer</cp:lastModifiedBy>
  <cp:revision>42</cp:revision>
  <dcterms:created xsi:type="dcterms:W3CDTF">2018-02-08T21:35:07Z</dcterms:created>
  <dcterms:modified xsi:type="dcterms:W3CDTF">2018-10-09T23:31:36Z</dcterms:modified>
</cp:coreProperties>
</file>