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2"/>
  </p:notesMasterIdLst>
  <p:sldIdLst>
    <p:sldId id="256" r:id="rId3"/>
    <p:sldId id="291" r:id="rId4"/>
    <p:sldId id="375" r:id="rId5"/>
    <p:sldId id="343" r:id="rId6"/>
    <p:sldId id="264" r:id="rId7"/>
    <p:sldId id="344" r:id="rId8"/>
    <p:sldId id="340" r:id="rId9"/>
    <p:sldId id="265" r:id="rId10"/>
    <p:sldId id="368" r:id="rId11"/>
    <p:sldId id="319" r:id="rId12"/>
    <p:sldId id="351" r:id="rId13"/>
    <p:sldId id="374" r:id="rId14"/>
    <p:sldId id="359" r:id="rId15"/>
    <p:sldId id="360" r:id="rId16"/>
    <p:sldId id="361" r:id="rId17"/>
    <p:sldId id="362" r:id="rId18"/>
    <p:sldId id="363" r:id="rId19"/>
    <p:sldId id="369" r:id="rId20"/>
    <p:sldId id="269" r:id="rId21"/>
    <p:sldId id="350" r:id="rId22"/>
    <p:sldId id="302" r:id="rId23"/>
    <p:sldId id="365" r:id="rId24"/>
    <p:sldId id="321" r:id="rId25"/>
    <p:sldId id="303" r:id="rId26"/>
    <p:sldId id="328" r:id="rId27"/>
    <p:sldId id="370" r:id="rId28"/>
    <p:sldId id="372" r:id="rId29"/>
    <p:sldId id="324" r:id="rId30"/>
    <p:sldId id="279" r:id="rId31"/>
    <p:sldId id="278" r:id="rId32"/>
    <p:sldId id="309" r:id="rId33"/>
    <p:sldId id="307" r:id="rId34"/>
    <p:sldId id="304" r:id="rId35"/>
    <p:sldId id="306" r:id="rId36"/>
    <p:sldId id="348" r:id="rId37"/>
    <p:sldId id="347" r:id="rId38"/>
    <p:sldId id="326" r:id="rId39"/>
    <p:sldId id="327" r:id="rId40"/>
    <p:sldId id="313" r:id="rId41"/>
    <p:sldId id="379" r:id="rId42"/>
    <p:sldId id="315" r:id="rId43"/>
    <p:sldId id="366" r:id="rId44"/>
    <p:sldId id="376" r:id="rId45"/>
    <p:sldId id="314" r:id="rId46"/>
    <p:sldId id="257" r:id="rId47"/>
    <p:sldId id="336" r:id="rId48"/>
    <p:sldId id="337" r:id="rId49"/>
    <p:sldId id="377" r:id="rId50"/>
    <p:sldId id="37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Eikenberry" initials="AE" lastIdx="59" clrIdx="0">
    <p:extLst>
      <p:ext uri="{19B8F6BF-5375-455C-9EA6-DF929625EA0E}">
        <p15:presenceInfo xmlns:p15="http://schemas.microsoft.com/office/powerpoint/2012/main" userId="A. Eikenber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autoAdjust="0"/>
    <p:restoredTop sz="65536" autoAdjust="0"/>
  </p:normalViewPr>
  <p:slideViewPr>
    <p:cSldViewPr snapToGrid="0" snapToObjects="1">
      <p:cViewPr varScale="1">
        <p:scale>
          <a:sx n="70" d="100"/>
          <a:sy n="70" d="100"/>
        </p:scale>
        <p:origin x="111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bhati\Dropbox\Courses\Sem%20-%20V\Dissertation\Data\Phase%20-%20II\images%20codebook%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Images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Other</c:v>
                </c:pt>
                <c:pt idx="1">
                  <c:v>Mother &amp; Child</c:v>
                </c:pt>
                <c:pt idx="2">
                  <c:v>Family</c:v>
                </c:pt>
                <c:pt idx="3">
                  <c:v>Child(ren)</c:v>
                </c:pt>
                <c:pt idx="4">
                  <c:v>Man &amp; Woman</c:v>
                </c:pt>
                <c:pt idx="5">
                  <c:v>DW Women &amp; MW Person </c:v>
                </c:pt>
                <c:pt idx="6">
                  <c:v>Boys &amp; Girls</c:v>
                </c:pt>
                <c:pt idx="7">
                  <c:v>Only Women</c:v>
                </c:pt>
                <c:pt idx="8">
                  <c:v>Only Girl(s)</c:v>
                </c:pt>
                <c:pt idx="9">
                  <c:v>Only Boy(s)</c:v>
                </c:pt>
                <c:pt idx="10">
                  <c:v>Only Men</c:v>
                </c:pt>
              </c:strCache>
            </c:strRef>
          </c:cat>
          <c:val>
            <c:numRef>
              <c:f>Sheet1!$B$2:$B$12</c:f>
              <c:numCache>
                <c:formatCode>General</c:formatCode>
                <c:ptCount val="11"/>
                <c:pt idx="0">
                  <c:v>29</c:v>
                </c:pt>
                <c:pt idx="1">
                  <c:v>62</c:v>
                </c:pt>
                <c:pt idx="2">
                  <c:v>13</c:v>
                </c:pt>
                <c:pt idx="3">
                  <c:v>24</c:v>
                </c:pt>
                <c:pt idx="4">
                  <c:v>10</c:v>
                </c:pt>
                <c:pt idx="5">
                  <c:v>11</c:v>
                </c:pt>
                <c:pt idx="6">
                  <c:v>29</c:v>
                </c:pt>
                <c:pt idx="7">
                  <c:v>30</c:v>
                </c:pt>
                <c:pt idx="8">
                  <c:v>62</c:v>
                </c:pt>
                <c:pt idx="9">
                  <c:v>42</c:v>
                </c:pt>
                <c:pt idx="10">
                  <c:v>8</c:v>
                </c:pt>
              </c:numCache>
            </c:numRef>
          </c:val>
          <c:extLst>
            <c:ext xmlns:c16="http://schemas.microsoft.com/office/drawing/2014/chart" uri="{C3380CC4-5D6E-409C-BE32-E72D297353CC}">
              <c16:uniqueId val="{00000000-DEB3-47BF-A101-5DF5E1F283F7}"/>
            </c:ext>
          </c:extLst>
        </c:ser>
        <c:dLbls>
          <c:dLblPos val="outEnd"/>
          <c:showLegendKey val="0"/>
          <c:showVal val="1"/>
          <c:showCatName val="0"/>
          <c:showSerName val="0"/>
          <c:showPercent val="0"/>
          <c:showBubbleSize val="0"/>
        </c:dLbls>
        <c:gapWidth val="182"/>
        <c:axId val="430189352"/>
        <c:axId val="432958464"/>
      </c:barChart>
      <c:catAx>
        <c:axId val="430189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2958464"/>
        <c:crosses val="autoZero"/>
        <c:auto val="1"/>
        <c:lblAlgn val="ctr"/>
        <c:lblOffset val="100"/>
        <c:noMultiLvlLbl val="0"/>
      </c:catAx>
      <c:valAx>
        <c:axId val="432958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189352"/>
        <c:crosses val="autoZero"/>
        <c:crossBetween val="between"/>
      </c:valAx>
      <c:spPr>
        <a:noFill/>
        <a:ln>
          <a:noFill/>
        </a:ln>
        <a:effectLst/>
      </c:spPr>
    </c:plotArea>
    <c:legend>
      <c:legendPos val="b"/>
      <c:layout>
        <c:manualLayout>
          <c:xMode val="edge"/>
          <c:yMode val="edge"/>
          <c:x val="0.39925214417698918"/>
          <c:y val="0.91234546548159012"/>
          <c:w val="0.23915785054565158"/>
          <c:h val="6.798357138984906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Graphs!$H$4</c:f>
              <c:strCache>
                <c:ptCount val="1"/>
                <c:pt idx="0">
                  <c:v>Number of Images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7BC-9947-83BD-560BBD9E746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Graphs!$G$5:$G$8</c:f>
              <c:strCache>
                <c:ptCount val="4"/>
                <c:pt idx="0">
                  <c:v>Happy</c:v>
                </c:pt>
                <c:pt idx="1">
                  <c:v>Gazing</c:v>
                </c:pt>
                <c:pt idx="2">
                  <c:v>Not looking at camera</c:v>
                </c:pt>
                <c:pt idx="3">
                  <c:v>Crying</c:v>
                </c:pt>
              </c:strCache>
            </c:strRef>
          </c:cat>
          <c:val>
            <c:numRef>
              <c:f>Graphs!$H$5:$H$8</c:f>
              <c:numCache>
                <c:formatCode>General</c:formatCode>
                <c:ptCount val="4"/>
                <c:pt idx="0">
                  <c:v>158</c:v>
                </c:pt>
                <c:pt idx="1">
                  <c:v>72</c:v>
                </c:pt>
                <c:pt idx="2">
                  <c:v>87</c:v>
                </c:pt>
                <c:pt idx="3">
                  <c:v>3</c:v>
                </c:pt>
              </c:numCache>
            </c:numRef>
          </c:val>
          <c:extLst>
            <c:ext xmlns:c16="http://schemas.microsoft.com/office/drawing/2014/chart" uri="{C3380CC4-5D6E-409C-BE32-E72D297353CC}">
              <c16:uniqueId val="{00000000-28E3-4F47-A2F8-CA5231564A00}"/>
            </c:ext>
          </c:extLst>
        </c:ser>
        <c:dLbls>
          <c:dLblPos val="outEnd"/>
          <c:showLegendKey val="0"/>
          <c:showVal val="1"/>
          <c:showCatName val="0"/>
          <c:showSerName val="0"/>
          <c:showPercent val="0"/>
          <c:showBubbleSize val="0"/>
        </c:dLbls>
        <c:gapWidth val="219"/>
        <c:overlap val="-27"/>
        <c:axId val="432957288"/>
        <c:axId val="432957680"/>
      </c:barChart>
      <c:catAx>
        <c:axId val="432957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2957680"/>
        <c:crosses val="autoZero"/>
        <c:auto val="1"/>
        <c:lblAlgn val="ctr"/>
        <c:lblOffset val="100"/>
        <c:noMultiLvlLbl val="0"/>
      </c:catAx>
      <c:valAx>
        <c:axId val="432957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9572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1964766681838702"/>
          <c:y val="0.91644044835233096"/>
          <c:w val="0.457628650180126"/>
          <c:h val="6.16424053636607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E983B-63FA-4BC4-B484-54EEA9E434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406B963-2191-405D-943A-14A379745D6B}">
      <dgm:prSet phldrT="[Text]" custT="1"/>
      <dgm:spPr/>
      <dgm:t>
        <a:bodyPr/>
        <a:lstStyle/>
        <a:p>
          <a:r>
            <a:rPr lang="en-US" sz="2400" dirty="0"/>
            <a:t>Background &amp; Research Motivation</a:t>
          </a:r>
        </a:p>
      </dgm:t>
    </dgm:pt>
    <dgm:pt modelId="{1EC80729-0DCC-426F-8E23-3A3C4FDA8BBB}" type="parTrans" cxnId="{6F68B3EA-2B67-44F8-BCFB-22A081B4F602}">
      <dgm:prSet/>
      <dgm:spPr/>
      <dgm:t>
        <a:bodyPr/>
        <a:lstStyle/>
        <a:p>
          <a:endParaRPr lang="en-US" sz="2400"/>
        </a:p>
      </dgm:t>
    </dgm:pt>
    <dgm:pt modelId="{A24A647C-1D41-43FC-968F-AE759F891D76}" type="sibTrans" cxnId="{6F68B3EA-2B67-44F8-BCFB-22A081B4F602}">
      <dgm:prSet/>
      <dgm:spPr/>
      <dgm:t>
        <a:bodyPr/>
        <a:lstStyle/>
        <a:p>
          <a:endParaRPr lang="en-US" sz="2400"/>
        </a:p>
      </dgm:t>
    </dgm:pt>
    <dgm:pt modelId="{7CB142C2-6F89-40B4-A98D-CE1A1AFCA4E3}">
      <dgm:prSet phldrT="[Text]" custT="1"/>
      <dgm:spPr/>
      <dgm:t>
        <a:bodyPr/>
        <a:lstStyle/>
        <a:p>
          <a:r>
            <a:rPr lang="en-US" sz="2400" dirty="0"/>
            <a:t>Research Presentation</a:t>
          </a:r>
        </a:p>
      </dgm:t>
    </dgm:pt>
    <dgm:pt modelId="{B473FC92-9441-4BAA-9314-067DB3E61D88}" type="parTrans" cxnId="{7097C038-9926-4044-ACAC-7D22694183FC}">
      <dgm:prSet/>
      <dgm:spPr/>
      <dgm:t>
        <a:bodyPr/>
        <a:lstStyle/>
        <a:p>
          <a:endParaRPr lang="en-US" sz="2400"/>
        </a:p>
      </dgm:t>
    </dgm:pt>
    <dgm:pt modelId="{FE828352-B6CE-4435-AEEA-DBA9F2F1E3C7}" type="sibTrans" cxnId="{7097C038-9926-4044-ACAC-7D22694183FC}">
      <dgm:prSet/>
      <dgm:spPr/>
      <dgm:t>
        <a:bodyPr/>
        <a:lstStyle/>
        <a:p>
          <a:endParaRPr lang="en-US" sz="2400"/>
        </a:p>
      </dgm:t>
    </dgm:pt>
    <dgm:pt modelId="{3D0B0020-5219-42F2-8FAA-ECC3538CF7E0}">
      <dgm:prSet phldrT="[Text]" custT="1"/>
      <dgm:spPr/>
      <dgm:t>
        <a:bodyPr/>
        <a:lstStyle/>
        <a:p>
          <a:r>
            <a:rPr lang="en-US" sz="2400" dirty="0"/>
            <a:t>Ongoing &amp; Future Research</a:t>
          </a:r>
        </a:p>
      </dgm:t>
    </dgm:pt>
    <dgm:pt modelId="{1FBE610D-0301-490A-AD6E-A7E13B0E753D}" type="parTrans" cxnId="{28954FB4-9C23-4BB1-96D5-943570204E1A}">
      <dgm:prSet/>
      <dgm:spPr/>
      <dgm:t>
        <a:bodyPr/>
        <a:lstStyle/>
        <a:p>
          <a:endParaRPr lang="en-US" sz="2400"/>
        </a:p>
      </dgm:t>
    </dgm:pt>
    <dgm:pt modelId="{9EF5B2B9-086A-48DB-9DE3-C458C9B8D3C4}" type="sibTrans" cxnId="{28954FB4-9C23-4BB1-96D5-943570204E1A}">
      <dgm:prSet/>
      <dgm:spPr/>
      <dgm:t>
        <a:bodyPr/>
        <a:lstStyle/>
        <a:p>
          <a:endParaRPr lang="en-US" sz="2400"/>
        </a:p>
      </dgm:t>
    </dgm:pt>
    <dgm:pt modelId="{F4FD67E5-8155-49F2-B3D4-7A43ECA5B7CC}">
      <dgm:prSet phldrT="[Text]" custT="1"/>
      <dgm:spPr/>
      <dgm:t>
        <a:bodyPr/>
        <a:lstStyle/>
        <a:p>
          <a:r>
            <a:rPr lang="en-US" sz="2400" dirty="0"/>
            <a:t>Comments &amp; Discussion</a:t>
          </a:r>
        </a:p>
      </dgm:t>
    </dgm:pt>
    <dgm:pt modelId="{CE781A1A-B0B1-4ECA-927A-B47ED4A5A0D8}" type="parTrans" cxnId="{8A61BF2E-1D97-4A50-8F60-49F257725FA5}">
      <dgm:prSet/>
      <dgm:spPr/>
      <dgm:t>
        <a:bodyPr/>
        <a:lstStyle/>
        <a:p>
          <a:endParaRPr lang="en-US" sz="2400"/>
        </a:p>
      </dgm:t>
    </dgm:pt>
    <dgm:pt modelId="{E7A9D231-B080-4DE4-935E-01139412CC35}" type="sibTrans" cxnId="{8A61BF2E-1D97-4A50-8F60-49F257725FA5}">
      <dgm:prSet/>
      <dgm:spPr/>
      <dgm:t>
        <a:bodyPr/>
        <a:lstStyle/>
        <a:p>
          <a:endParaRPr lang="en-US" sz="2400"/>
        </a:p>
      </dgm:t>
    </dgm:pt>
    <dgm:pt modelId="{3A0B620E-C8A8-44CF-97C3-F504809E1D38}" type="pres">
      <dgm:prSet presAssocID="{C65E983B-63FA-4BC4-B484-54EEA9E43425}" presName="Name0" presStyleCnt="0">
        <dgm:presLayoutVars>
          <dgm:chMax val="7"/>
          <dgm:chPref val="7"/>
          <dgm:dir/>
        </dgm:presLayoutVars>
      </dgm:prSet>
      <dgm:spPr/>
      <dgm:t>
        <a:bodyPr/>
        <a:lstStyle/>
        <a:p>
          <a:endParaRPr lang="en-US"/>
        </a:p>
      </dgm:t>
    </dgm:pt>
    <dgm:pt modelId="{AC308A3B-F879-4580-BAC5-D189FB1CDB75}" type="pres">
      <dgm:prSet presAssocID="{C65E983B-63FA-4BC4-B484-54EEA9E43425}" presName="Name1" presStyleCnt="0"/>
      <dgm:spPr/>
    </dgm:pt>
    <dgm:pt modelId="{84771F7B-6087-4F18-BB09-4F52E2D6BCC4}" type="pres">
      <dgm:prSet presAssocID="{C65E983B-63FA-4BC4-B484-54EEA9E43425}" presName="cycle" presStyleCnt="0"/>
      <dgm:spPr/>
    </dgm:pt>
    <dgm:pt modelId="{DF7CFDE0-592B-4CCA-9661-741C42724240}" type="pres">
      <dgm:prSet presAssocID="{C65E983B-63FA-4BC4-B484-54EEA9E43425}" presName="srcNode" presStyleLbl="node1" presStyleIdx="0" presStyleCnt="4"/>
      <dgm:spPr/>
    </dgm:pt>
    <dgm:pt modelId="{91FBB27C-8397-411E-B9E6-1D9EFC5180FE}" type="pres">
      <dgm:prSet presAssocID="{C65E983B-63FA-4BC4-B484-54EEA9E43425}" presName="conn" presStyleLbl="parChTrans1D2" presStyleIdx="0" presStyleCnt="1"/>
      <dgm:spPr/>
      <dgm:t>
        <a:bodyPr/>
        <a:lstStyle/>
        <a:p>
          <a:endParaRPr lang="en-US"/>
        </a:p>
      </dgm:t>
    </dgm:pt>
    <dgm:pt modelId="{1401FA8B-8EE8-411D-9055-4B427ECF67F4}" type="pres">
      <dgm:prSet presAssocID="{C65E983B-63FA-4BC4-B484-54EEA9E43425}" presName="extraNode" presStyleLbl="node1" presStyleIdx="0" presStyleCnt="4"/>
      <dgm:spPr/>
    </dgm:pt>
    <dgm:pt modelId="{BE749B2E-AC27-4E8B-BCA3-2483F6EEE577}" type="pres">
      <dgm:prSet presAssocID="{C65E983B-63FA-4BC4-B484-54EEA9E43425}" presName="dstNode" presStyleLbl="node1" presStyleIdx="0" presStyleCnt="4"/>
      <dgm:spPr/>
    </dgm:pt>
    <dgm:pt modelId="{BF4C70D0-0CE1-46F0-B7C1-43073936C7C0}" type="pres">
      <dgm:prSet presAssocID="{4406B963-2191-405D-943A-14A379745D6B}" presName="text_1" presStyleLbl="node1" presStyleIdx="0" presStyleCnt="4" custScaleY="124735">
        <dgm:presLayoutVars>
          <dgm:bulletEnabled val="1"/>
        </dgm:presLayoutVars>
      </dgm:prSet>
      <dgm:spPr/>
      <dgm:t>
        <a:bodyPr/>
        <a:lstStyle/>
        <a:p>
          <a:endParaRPr lang="en-US"/>
        </a:p>
      </dgm:t>
    </dgm:pt>
    <dgm:pt modelId="{0C5F2095-4A5D-418F-8318-FB8835B6BCAF}" type="pres">
      <dgm:prSet presAssocID="{4406B963-2191-405D-943A-14A379745D6B}" presName="accent_1" presStyleCnt="0"/>
      <dgm:spPr/>
    </dgm:pt>
    <dgm:pt modelId="{F5856151-CFC7-4262-83B5-8E96435CE611}" type="pres">
      <dgm:prSet presAssocID="{4406B963-2191-405D-943A-14A379745D6B}" presName="accentRepeatNode" presStyleLbl="solidFgAcc1" presStyleIdx="0" presStyleCnt="4"/>
      <dgm:spPr/>
    </dgm:pt>
    <dgm:pt modelId="{66892F42-D768-4EB5-AAB8-FA0E75768940}" type="pres">
      <dgm:prSet presAssocID="{7CB142C2-6F89-40B4-A98D-CE1A1AFCA4E3}" presName="text_2" presStyleLbl="node1" presStyleIdx="1" presStyleCnt="4" custScaleY="123938">
        <dgm:presLayoutVars>
          <dgm:bulletEnabled val="1"/>
        </dgm:presLayoutVars>
      </dgm:prSet>
      <dgm:spPr/>
      <dgm:t>
        <a:bodyPr/>
        <a:lstStyle/>
        <a:p>
          <a:endParaRPr lang="en-US"/>
        </a:p>
      </dgm:t>
    </dgm:pt>
    <dgm:pt modelId="{75AED6C9-1C7C-4312-816F-DBBF824F78B0}" type="pres">
      <dgm:prSet presAssocID="{7CB142C2-6F89-40B4-A98D-CE1A1AFCA4E3}" presName="accent_2" presStyleCnt="0"/>
      <dgm:spPr/>
    </dgm:pt>
    <dgm:pt modelId="{118EC553-A9DB-4011-877D-6EF76DCFBBE3}" type="pres">
      <dgm:prSet presAssocID="{7CB142C2-6F89-40B4-A98D-CE1A1AFCA4E3}" presName="accentRepeatNode" presStyleLbl="solidFgAcc1" presStyleIdx="1" presStyleCnt="4"/>
      <dgm:spPr/>
    </dgm:pt>
    <dgm:pt modelId="{C154BD9D-A160-4903-96E7-154847EA7EB0}" type="pres">
      <dgm:prSet presAssocID="{3D0B0020-5219-42F2-8FAA-ECC3538CF7E0}" presName="text_3" presStyleLbl="node1" presStyleIdx="2" presStyleCnt="4" custScaleY="126709">
        <dgm:presLayoutVars>
          <dgm:bulletEnabled val="1"/>
        </dgm:presLayoutVars>
      </dgm:prSet>
      <dgm:spPr/>
      <dgm:t>
        <a:bodyPr/>
        <a:lstStyle/>
        <a:p>
          <a:endParaRPr lang="en-US"/>
        </a:p>
      </dgm:t>
    </dgm:pt>
    <dgm:pt modelId="{352A14DA-30AA-4F1C-879A-2EBAD3F7C9C9}" type="pres">
      <dgm:prSet presAssocID="{3D0B0020-5219-42F2-8FAA-ECC3538CF7E0}" presName="accent_3" presStyleCnt="0"/>
      <dgm:spPr/>
    </dgm:pt>
    <dgm:pt modelId="{DEB5DB5F-447D-40E0-8DAD-B935AA2F1E8F}" type="pres">
      <dgm:prSet presAssocID="{3D0B0020-5219-42F2-8FAA-ECC3538CF7E0}" presName="accentRepeatNode" presStyleLbl="solidFgAcc1" presStyleIdx="2" presStyleCnt="4"/>
      <dgm:spPr/>
    </dgm:pt>
    <dgm:pt modelId="{99F2807F-5CE9-C249-8840-5F1D1F2A854C}" type="pres">
      <dgm:prSet presAssocID="{F4FD67E5-8155-49F2-B3D4-7A43ECA5B7CC}" presName="text_4" presStyleLbl="node1" presStyleIdx="3" presStyleCnt="4" custScaleY="126767">
        <dgm:presLayoutVars>
          <dgm:bulletEnabled val="1"/>
        </dgm:presLayoutVars>
      </dgm:prSet>
      <dgm:spPr/>
      <dgm:t>
        <a:bodyPr/>
        <a:lstStyle/>
        <a:p>
          <a:endParaRPr lang="en-US"/>
        </a:p>
      </dgm:t>
    </dgm:pt>
    <dgm:pt modelId="{CF3619A0-5F46-704F-821F-FDBB24A5974A}" type="pres">
      <dgm:prSet presAssocID="{F4FD67E5-8155-49F2-B3D4-7A43ECA5B7CC}" presName="accent_4" presStyleCnt="0"/>
      <dgm:spPr/>
    </dgm:pt>
    <dgm:pt modelId="{CAD61DB8-E75C-4A1C-8871-66CBE1AFE662}" type="pres">
      <dgm:prSet presAssocID="{F4FD67E5-8155-49F2-B3D4-7A43ECA5B7CC}" presName="accentRepeatNode" presStyleLbl="solidFgAcc1" presStyleIdx="3" presStyleCnt="4"/>
      <dgm:spPr/>
    </dgm:pt>
  </dgm:ptLst>
  <dgm:cxnLst>
    <dgm:cxn modelId="{6F68B3EA-2B67-44F8-BCFB-22A081B4F602}" srcId="{C65E983B-63FA-4BC4-B484-54EEA9E43425}" destId="{4406B963-2191-405D-943A-14A379745D6B}" srcOrd="0" destOrd="0" parTransId="{1EC80729-0DCC-426F-8E23-3A3C4FDA8BBB}" sibTransId="{A24A647C-1D41-43FC-968F-AE759F891D76}"/>
    <dgm:cxn modelId="{8E975849-9B1C-2746-AC01-605B818D5D9E}" type="presOf" srcId="{F4FD67E5-8155-49F2-B3D4-7A43ECA5B7CC}" destId="{99F2807F-5CE9-C249-8840-5F1D1F2A854C}" srcOrd="0" destOrd="0" presId="urn:microsoft.com/office/officeart/2008/layout/VerticalCurvedList"/>
    <dgm:cxn modelId="{33F37620-9E3B-4D11-91BE-A24FADC40521}" type="presOf" srcId="{A24A647C-1D41-43FC-968F-AE759F891D76}" destId="{91FBB27C-8397-411E-B9E6-1D9EFC5180FE}" srcOrd="0" destOrd="0" presId="urn:microsoft.com/office/officeart/2008/layout/VerticalCurvedList"/>
    <dgm:cxn modelId="{9B3397C3-653C-46F6-B085-AD6DC7A803D5}" type="presOf" srcId="{3D0B0020-5219-42F2-8FAA-ECC3538CF7E0}" destId="{C154BD9D-A160-4903-96E7-154847EA7EB0}" srcOrd="0" destOrd="0" presId="urn:microsoft.com/office/officeart/2008/layout/VerticalCurvedList"/>
    <dgm:cxn modelId="{8A61BF2E-1D97-4A50-8F60-49F257725FA5}" srcId="{C65E983B-63FA-4BC4-B484-54EEA9E43425}" destId="{F4FD67E5-8155-49F2-B3D4-7A43ECA5B7CC}" srcOrd="3" destOrd="0" parTransId="{CE781A1A-B0B1-4ECA-927A-B47ED4A5A0D8}" sibTransId="{E7A9D231-B080-4DE4-935E-01139412CC35}"/>
    <dgm:cxn modelId="{FE0D7960-FE0F-4222-82CB-C8FF4E5ED6B4}" type="presOf" srcId="{4406B963-2191-405D-943A-14A379745D6B}" destId="{BF4C70D0-0CE1-46F0-B7C1-43073936C7C0}" srcOrd="0" destOrd="0" presId="urn:microsoft.com/office/officeart/2008/layout/VerticalCurvedList"/>
    <dgm:cxn modelId="{7097C038-9926-4044-ACAC-7D22694183FC}" srcId="{C65E983B-63FA-4BC4-B484-54EEA9E43425}" destId="{7CB142C2-6F89-40B4-A98D-CE1A1AFCA4E3}" srcOrd="1" destOrd="0" parTransId="{B473FC92-9441-4BAA-9314-067DB3E61D88}" sibTransId="{FE828352-B6CE-4435-AEEA-DBA9F2F1E3C7}"/>
    <dgm:cxn modelId="{68A713BD-19BB-4291-9246-C96A1E671A70}" type="presOf" srcId="{C65E983B-63FA-4BC4-B484-54EEA9E43425}" destId="{3A0B620E-C8A8-44CF-97C3-F504809E1D38}" srcOrd="0" destOrd="0" presId="urn:microsoft.com/office/officeart/2008/layout/VerticalCurvedList"/>
    <dgm:cxn modelId="{28954FB4-9C23-4BB1-96D5-943570204E1A}" srcId="{C65E983B-63FA-4BC4-B484-54EEA9E43425}" destId="{3D0B0020-5219-42F2-8FAA-ECC3538CF7E0}" srcOrd="2" destOrd="0" parTransId="{1FBE610D-0301-490A-AD6E-A7E13B0E753D}" sibTransId="{9EF5B2B9-086A-48DB-9DE3-C458C9B8D3C4}"/>
    <dgm:cxn modelId="{CB82307B-4AA7-46C0-8DB9-8BCE46BB7D48}" type="presOf" srcId="{7CB142C2-6F89-40B4-A98D-CE1A1AFCA4E3}" destId="{66892F42-D768-4EB5-AAB8-FA0E75768940}" srcOrd="0" destOrd="0" presId="urn:microsoft.com/office/officeart/2008/layout/VerticalCurvedList"/>
    <dgm:cxn modelId="{9A63B570-7804-4245-8B37-5B6C285221BE}" type="presParOf" srcId="{3A0B620E-C8A8-44CF-97C3-F504809E1D38}" destId="{AC308A3B-F879-4580-BAC5-D189FB1CDB75}" srcOrd="0" destOrd="0" presId="urn:microsoft.com/office/officeart/2008/layout/VerticalCurvedList"/>
    <dgm:cxn modelId="{C086BDA4-5BBF-49E5-857B-A87F80B07F38}" type="presParOf" srcId="{AC308A3B-F879-4580-BAC5-D189FB1CDB75}" destId="{84771F7B-6087-4F18-BB09-4F52E2D6BCC4}" srcOrd="0" destOrd="0" presId="urn:microsoft.com/office/officeart/2008/layout/VerticalCurvedList"/>
    <dgm:cxn modelId="{F391C027-5C9C-41E3-AB02-7D5D642CBCD8}" type="presParOf" srcId="{84771F7B-6087-4F18-BB09-4F52E2D6BCC4}" destId="{DF7CFDE0-592B-4CCA-9661-741C42724240}" srcOrd="0" destOrd="0" presId="urn:microsoft.com/office/officeart/2008/layout/VerticalCurvedList"/>
    <dgm:cxn modelId="{13E2DE41-61BE-490A-BDFE-1BFC0E4296FA}" type="presParOf" srcId="{84771F7B-6087-4F18-BB09-4F52E2D6BCC4}" destId="{91FBB27C-8397-411E-B9E6-1D9EFC5180FE}" srcOrd="1" destOrd="0" presId="urn:microsoft.com/office/officeart/2008/layout/VerticalCurvedList"/>
    <dgm:cxn modelId="{4893BECF-3941-47AB-9BB4-8454A42FD325}" type="presParOf" srcId="{84771F7B-6087-4F18-BB09-4F52E2D6BCC4}" destId="{1401FA8B-8EE8-411D-9055-4B427ECF67F4}" srcOrd="2" destOrd="0" presId="urn:microsoft.com/office/officeart/2008/layout/VerticalCurvedList"/>
    <dgm:cxn modelId="{4628692C-1C79-4D20-A665-84432618E875}" type="presParOf" srcId="{84771F7B-6087-4F18-BB09-4F52E2D6BCC4}" destId="{BE749B2E-AC27-4E8B-BCA3-2483F6EEE577}" srcOrd="3" destOrd="0" presId="urn:microsoft.com/office/officeart/2008/layout/VerticalCurvedList"/>
    <dgm:cxn modelId="{851010AC-A308-49E9-A6C7-24088004121D}" type="presParOf" srcId="{AC308A3B-F879-4580-BAC5-D189FB1CDB75}" destId="{BF4C70D0-0CE1-46F0-B7C1-43073936C7C0}" srcOrd="1" destOrd="0" presId="urn:microsoft.com/office/officeart/2008/layout/VerticalCurvedList"/>
    <dgm:cxn modelId="{A5C30E64-82DA-4972-8872-CEDB6C251992}" type="presParOf" srcId="{AC308A3B-F879-4580-BAC5-D189FB1CDB75}" destId="{0C5F2095-4A5D-418F-8318-FB8835B6BCAF}" srcOrd="2" destOrd="0" presId="urn:microsoft.com/office/officeart/2008/layout/VerticalCurvedList"/>
    <dgm:cxn modelId="{7B99A9E7-0326-410E-B3FE-5DDA65CD7656}" type="presParOf" srcId="{0C5F2095-4A5D-418F-8318-FB8835B6BCAF}" destId="{F5856151-CFC7-4262-83B5-8E96435CE611}" srcOrd="0" destOrd="0" presId="urn:microsoft.com/office/officeart/2008/layout/VerticalCurvedList"/>
    <dgm:cxn modelId="{6695048F-2D9D-4FFF-830F-69C2D5A5A88C}" type="presParOf" srcId="{AC308A3B-F879-4580-BAC5-D189FB1CDB75}" destId="{66892F42-D768-4EB5-AAB8-FA0E75768940}" srcOrd="3" destOrd="0" presId="urn:microsoft.com/office/officeart/2008/layout/VerticalCurvedList"/>
    <dgm:cxn modelId="{63AB7AA5-95AC-4119-908E-F88E8F92531B}" type="presParOf" srcId="{AC308A3B-F879-4580-BAC5-D189FB1CDB75}" destId="{75AED6C9-1C7C-4312-816F-DBBF824F78B0}" srcOrd="4" destOrd="0" presId="urn:microsoft.com/office/officeart/2008/layout/VerticalCurvedList"/>
    <dgm:cxn modelId="{8C19D6E6-7D05-47C1-902F-FBA1A9508DCE}" type="presParOf" srcId="{75AED6C9-1C7C-4312-816F-DBBF824F78B0}" destId="{118EC553-A9DB-4011-877D-6EF76DCFBBE3}" srcOrd="0" destOrd="0" presId="urn:microsoft.com/office/officeart/2008/layout/VerticalCurvedList"/>
    <dgm:cxn modelId="{BE354835-9273-4B90-B942-9CC2E508FA78}" type="presParOf" srcId="{AC308A3B-F879-4580-BAC5-D189FB1CDB75}" destId="{C154BD9D-A160-4903-96E7-154847EA7EB0}" srcOrd="5" destOrd="0" presId="urn:microsoft.com/office/officeart/2008/layout/VerticalCurvedList"/>
    <dgm:cxn modelId="{D2B31212-8E44-497F-BD4A-91B41870DBE1}" type="presParOf" srcId="{AC308A3B-F879-4580-BAC5-D189FB1CDB75}" destId="{352A14DA-30AA-4F1C-879A-2EBAD3F7C9C9}" srcOrd="6" destOrd="0" presId="urn:microsoft.com/office/officeart/2008/layout/VerticalCurvedList"/>
    <dgm:cxn modelId="{F75F2E70-0A12-4055-BEDF-9A19062F4B79}" type="presParOf" srcId="{352A14DA-30AA-4F1C-879A-2EBAD3F7C9C9}" destId="{DEB5DB5F-447D-40E0-8DAD-B935AA2F1E8F}" srcOrd="0" destOrd="0" presId="urn:microsoft.com/office/officeart/2008/layout/VerticalCurvedList"/>
    <dgm:cxn modelId="{FA20E521-C24F-584D-81DC-9334E016B35E}" type="presParOf" srcId="{AC308A3B-F879-4580-BAC5-D189FB1CDB75}" destId="{99F2807F-5CE9-C249-8840-5F1D1F2A854C}" srcOrd="7" destOrd="0" presId="urn:microsoft.com/office/officeart/2008/layout/VerticalCurvedList"/>
    <dgm:cxn modelId="{379F5884-BD5F-0D42-88D8-6C6A78FD94CC}" type="presParOf" srcId="{AC308A3B-F879-4580-BAC5-D189FB1CDB75}" destId="{CF3619A0-5F46-704F-821F-FDBB24A5974A}" srcOrd="8" destOrd="0" presId="urn:microsoft.com/office/officeart/2008/layout/VerticalCurvedList"/>
    <dgm:cxn modelId="{FCB70BEE-26BC-8740-A35F-30F4098E5B15}" type="presParOf" srcId="{CF3619A0-5F46-704F-821F-FDBB24A5974A}" destId="{CAD61DB8-E75C-4A1C-8871-66CBE1AFE6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D4FAAD-295A-44E9-B3B8-24203E9694BE}" type="doc">
      <dgm:prSet loTypeId="urn:microsoft.com/office/officeart/2005/8/layout/venn1" loCatId="relationship" qsTypeId="urn:microsoft.com/office/officeart/2005/8/quickstyle/simple1" qsCatId="simple" csTypeId="urn:microsoft.com/office/officeart/2005/8/colors/accent1_2" csCatId="accent1" phldr="1"/>
      <dgm:spPr/>
    </dgm:pt>
    <dgm:pt modelId="{DB4AE10D-0D43-4B55-A369-6A207C277D5D}">
      <dgm:prSet phldrT="[Text]" custT="1"/>
      <dgm:spPr/>
      <dgm:t>
        <a:bodyPr/>
        <a:lstStyle/>
        <a:p>
          <a:r>
            <a:rPr lang="en-US" sz="1800" dirty="0"/>
            <a:t>Public Administration &amp; Nonprofit Studies</a:t>
          </a:r>
        </a:p>
      </dgm:t>
    </dgm:pt>
    <dgm:pt modelId="{94547B1A-CF9C-4401-BC42-13DBD4B59318}" type="parTrans" cxnId="{E1E3A13C-2512-4507-9EAD-F7A5ABBCDC80}">
      <dgm:prSet/>
      <dgm:spPr/>
      <dgm:t>
        <a:bodyPr/>
        <a:lstStyle/>
        <a:p>
          <a:endParaRPr lang="en-US"/>
        </a:p>
      </dgm:t>
    </dgm:pt>
    <dgm:pt modelId="{6C4B0178-2D7F-4454-839D-703D644F1A15}" type="sibTrans" cxnId="{E1E3A13C-2512-4507-9EAD-F7A5ABBCDC80}">
      <dgm:prSet/>
      <dgm:spPr/>
      <dgm:t>
        <a:bodyPr/>
        <a:lstStyle/>
        <a:p>
          <a:endParaRPr lang="en-US"/>
        </a:p>
      </dgm:t>
    </dgm:pt>
    <dgm:pt modelId="{BB8B73C4-B8DE-4E31-B5B8-84D92F208CE2}">
      <dgm:prSet phldrT="[Text]" custT="1"/>
      <dgm:spPr/>
      <dgm:t>
        <a:bodyPr/>
        <a:lstStyle/>
        <a:p>
          <a:r>
            <a:rPr lang="en-US" sz="1800" dirty="0"/>
            <a:t>Social Psychology</a:t>
          </a:r>
        </a:p>
      </dgm:t>
    </dgm:pt>
    <dgm:pt modelId="{8EA22547-E75D-4CAE-8911-4D9ECC9C6CD5}" type="parTrans" cxnId="{3D7E4A75-F0EC-487F-A31E-C5DCC1ADD541}">
      <dgm:prSet/>
      <dgm:spPr/>
      <dgm:t>
        <a:bodyPr/>
        <a:lstStyle/>
        <a:p>
          <a:endParaRPr lang="en-US"/>
        </a:p>
      </dgm:t>
    </dgm:pt>
    <dgm:pt modelId="{8588B258-5679-4722-8249-55EA1F84F40A}" type="sibTrans" cxnId="{3D7E4A75-F0EC-487F-A31E-C5DCC1ADD541}">
      <dgm:prSet/>
      <dgm:spPr/>
      <dgm:t>
        <a:bodyPr/>
        <a:lstStyle/>
        <a:p>
          <a:endParaRPr lang="en-US"/>
        </a:p>
      </dgm:t>
    </dgm:pt>
    <dgm:pt modelId="{50A3AC91-795F-4BA6-8B8D-AC97172E47A2}">
      <dgm:prSet phldrT="[Text]" custT="1"/>
      <dgm:spPr/>
      <dgm:t>
        <a:bodyPr/>
        <a:lstStyle/>
        <a:p>
          <a:r>
            <a:rPr lang="en-US" sz="1800" dirty="0"/>
            <a:t>Sociology, Media Studies, Political Science, Development Studies</a:t>
          </a:r>
        </a:p>
      </dgm:t>
    </dgm:pt>
    <dgm:pt modelId="{6D031DDD-F632-460C-A32B-F2BBB3F3A70B}" type="parTrans" cxnId="{A170A344-1094-454A-84E9-8487B038C172}">
      <dgm:prSet/>
      <dgm:spPr/>
      <dgm:t>
        <a:bodyPr/>
        <a:lstStyle/>
        <a:p>
          <a:endParaRPr lang="en-US"/>
        </a:p>
      </dgm:t>
    </dgm:pt>
    <dgm:pt modelId="{606BD61C-8C21-4FAE-847A-395C14728B6E}" type="sibTrans" cxnId="{A170A344-1094-454A-84E9-8487B038C172}">
      <dgm:prSet/>
      <dgm:spPr/>
      <dgm:t>
        <a:bodyPr/>
        <a:lstStyle/>
        <a:p>
          <a:endParaRPr lang="en-US"/>
        </a:p>
      </dgm:t>
    </dgm:pt>
    <dgm:pt modelId="{1EDF8A44-0B3D-4349-AAA0-46626CA1E37F}" type="pres">
      <dgm:prSet presAssocID="{B1D4FAAD-295A-44E9-B3B8-24203E9694BE}" presName="compositeShape" presStyleCnt="0">
        <dgm:presLayoutVars>
          <dgm:chMax val="7"/>
          <dgm:dir/>
          <dgm:resizeHandles val="exact"/>
        </dgm:presLayoutVars>
      </dgm:prSet>
      <dgm:spPr/>
    </dgm:pt>
    <dgm:pt modelId="{6FEB3B9E-24EB-4824-A884-139953E6F840}" type="pres">
      <dgm:prSet presAssocID="{DB4AE10D-0D43-4B55-A369-6A207C277D5D}" presName="circ1" presStyleLbl="vennNode1" presStyleIdx="0" presStyleCnt="3" custScaleX="92633" custScaleY="88175"/>
      <dgm:spPr/>
      <dgm:t>
        <a:bodyPr/>
        <a:lstStyle/>
        <a:p>
          <a:endParaRPr lang="en-US"/>
        </a:p>
      </dgm:t>
    </dgm:pt>
    <dgm:pt modelId="{BBBA0E70-F777-41A6-B070-1EE852506180}" type="pres">
      <dgm:prSet presAssocID="{DB4AE10D-0D43-4B55-A369-6A207C277D5D}" presName="circ1Tx" presStyleLbl="revTx" presStyleIdx="0" presStyleCnt="0">
        <dgm:presLayoutVars>
          <dgm:chMax val="0"/>
          <dgm:chPref val="0"/>
          <dgm:bulletEnabled val="1"/>
        </dgm:presLayoutVars>
      </dgm:prSet>
      <dgm:spPr/>
      <dgm:t>
        <a:bodyPr/>
        <a:lstStyle/>
        <a:p>
          <a:endParaRPr lang="en-US"/>
        </a:p>
      </dgm:t>
    </dgm:pt>
    <dgm:pt modelId="{BB34D1A4-6A9C-42CB-A551-5E854729DA33}" type="pres">
      <dgm:prSet presAssocID="{BB8B73C4-B8DE-4E31-B5B8-84D92F208CE2}" presName="circ2" presStyleLbl="vennNode1" presStyleIdx="1" presStyleCnt="3" custScaleX="99282" custScaleY="94398" custLinFactNeighborX="-3748" custLinFactNeighborY="-338"/>
      <dgm:spPr/>
      <dgm:t>
        <a:bodyPr/>
        <a:lstStyle/>
        <a:p>
          <a:endParaRPr lang="en-US"/>
        </a:p>
      </dgm:t>
    </dgm:pt>
    <dgm:pt modelId="{EA6411E5-7CE2-41FC-88EB-D094F360CDC8}" type="pres">
      <dgm:prSet presAssocID="{BB8B73C4-B8DE-4E31-B5B8-84D92F208CE2}" presName="circ2Tx" presStyleLbl="revTx" presStyleIdx="0" presStyleCnt="0">
        <dgm:presLayoutVars>
          <dgm:chMax val="0"/>
          <dgm:chPref val="0"/>
          <dgm:bulletEnabled val="1"/>
        </dgm:presLayoutVars>
      </dgm:prSet>
      <dgm:spPr/>
      <dgm:t>
        <a:bodyPr/>
        <a:lstStyle/>
        <a:p>
          <a:endParaRPr lang="en-US"/>
        </a:p>
      </dgm:t>
    </dgm:pt>
    <dgm:pt modelId="{33736048-0E74-4063-A581-12281D0E9E93}" type="pres">
      <dgm:prSet presAssocID="{50A3AC91-795F-4BA6-8B8D-AC97172E47A2}" presName="circ3" presStyleLbl="vennNode1" presStyleIdx="2" presStyleCnt="3" custScaleX="97913" custScaleY="93247"/>
      <dgm:spPr/>
      <dgm:t>
        <a:bodyPr/>
        <a:lstStyle/>
        <a:p>
          <a:endParaRPr lang="en-US"/>
        </a:p>
      </dgm:t>
    </dgm:pt>
    <dgm:pt modelId="{A5A7C159-2634-4D04-A797-863A23323658}" type="pres">
      <dgm:prSet presAssocID="{50A3AC91-795F-4BA6-8B8D-AC97172E47A2}" presName="circ3Tx" presStyleLbl="revTx" presStyleIdx="0" presStyleCnt="0">
        <dgm:presLayoutVars>
          <dgm:chMax val="0"/>
          <dgm:chPref val="0"/>
          <dgm:bulletEnabled val="1"/>
        </dgm:presLayoutVars>
      </dgm:prSet>
      <dgm:spPr/>
      <dgm:t>
        <a:bodyPr/>
        <a:lstStyle/>
        <a:p>
          <a:endParaRPr lang="en-US"/>
        </a:p>
      </dgm:t>
    </dgm:pt>
  </dgm:ptLst>
  <dgm:cxnLst>
    <dgm:cxn modelId="{AEAF9C66-A0F3-594D-8BF7-F29199C7E4B7}" type="presOf" srcId="{B1D4FAAD-295A-44E9-B3B8-24203E9694BE}" destId="{1EDF8A44-0B3D-4349-AAA0-46626CA1E37F}" srcOrd="0" destOrd="0" presId="urn:microsoft.com/office/officeart/2005/8/layout/venn1"/>
    <dgm:cxn modelId="{88358B7B-6F26-E445-A17F-7954767707CC}" type="presOf" srcId="{DB4AE10D-0D43-4B55-A369-6A207C277D5D}" destId="{BBBA0E70-F777-41A6-B070-1EE852506180}" srcOrd="1" destOrd="0" presId="urn:microsoft.com/office/officeart/2005/8/layout/venn1"/>
    <dgm:cxn modelId="{D3E7689D-A7B3-874D-8197-65261BF089B3}" type="presOf" srcId="{DB4AE10D-0D43-4B55-A369-6A207C277D5D}" destId="{6FEB3B9E-24EB-4824-A884-139953E6F840}" srcOrd="0" destOrd="0" presId="urn:microsoft.com/office/officeart/2005/8/layout/venn1"/>
    <dgm:cxn modelId="{E1E3A13C-2512-4507-9EAD-F7A5ABBCDC80}" srcId="{B1D4FAAD-295A-44E9-B3B8-24203E9694BE}" destId="{DB4AE10D-0D43-4B55-A369-6A207C277D5D}" srcOrd="0" destOrd="0" parTransId="{94547B1A-CF9C-4401-BC42-13DBD4B59318}" sibTransId="{6C4B0178-2D7F-4454-839D-703D644F1A15}"/>
    <dgm:cxn modelId="{A4569DD6-1887-B444-AD25-34532D172189}" type="presOf" srcId="{50A3AC91-795F-4BA6-8B8D-AC97172E47A2}" destId="{A5A7C159-2634-4D04-A797-863A23323658}" srcOrd="1" destOrd="0" presId="urn:microsoft.com/office/officeart/2005/8/layout/venn1"/>
    <dgm:cxn modelId="{AFF8EDFE-9CBE-9C4E-9B56-B6C40A377855}" type="presOf" srcId="{BB8B73C4-B8DE-4E31-B5B8-84D92F208CE2}" destId="{EA6411E5-7CE2-41FC-88EB-D094F360CDC8}" srcOrd="1" destOrd="0" presId="urn:microsoft.com/office/officeart/2005/8/layout/venn1"/>
    <dgm:cxn modelId="{A170A344-1094-454A-84E9-8487B038C172}" srcId="{B1D4FAAD-295A-44E9-B3B8-24203E9694BE}" destId="{50A3AC91-795F-4BA6-8B8D-AC97172E47A2}" srcOrd="2" destOrd="0" parTransId="{6D031DDD-F632-460C-A32B-F2BBB3F3A70B}" sibTransId="{606BD61C-8C21-4FAE-847A-395C14728B6E}"/>
    <dgm:cxn modelId="{3D7E4A75-F0EC-487F-A31E-C5DCC1ADD541}" srcId="{B1D4FAAD-295A-44E9-B3B8-24203E9694BE}" destId="{BB8B73C4-B8DE-4E31-B5B8-84D92F208CE2}" srcOrd="1" destOrd="0" parTransId="{8EA22547-E75D-4CAE-8911-4D9ECC9C6CD5}" sibTransId="{8588B258-5679-4722-8249-55EA1F84F40A}"/>
    <dgm:cxn modelId="{63679DDB-7CC6-DB42-969E-5BF9D107AAAC}" type="presOf" srcId="{BB8B73C4-B8DE-4E31-B5B8-84D92F208CE2}" destId="{BB34D1A4-6A9C-42CB-A551-5E854729DA33}" srcOrd="0" destOrd="0" presId="urn:microsoft.com/office/officeart/2005/8/layout/venn1"/>
    <dgm:cxn modelId="{749F691B-B90F-7642-A565-8B65ED27AF4E}" type="presOf" srcId="{50A3AC91-795F-4BA6-8B8D-AC97172E47A2}" destId="{33736048-0E74-4063-A581-12281D0E9E93}" srcOrd="0" destOrd="0" presId="urn:microsoft.com/office/officeart/2005/8/layout/venn1"/>
    <dgm:cxn modelId="{A1246322-E4F4-1F4F-B3C2-A90A04E75208}" type="presParOf" srcId="{1EDF8A44-0B3D-4349-AAA0-46626CA1E37F}" destId="{6FEB3B9E-24EB-4824-A884-139953E6F840}" srcOrd="0" destOrd="0" presId="urn:microsoft.com/office/officeart/2005/8/layout/venn1"/>
    <dgm:cxn modelId="{7CE98506-FDDA-1147-978D-65E870F4DD26}" type="presParOf" srcId="{1EDF8A44-0B3D-4349-AAA0-46626CA1E37F}" destId="{BBBA0E70-F777-41A6-B070-1EE852506180}" srcOrd="1" destOrd="0" presId="urn:microsoft.com/office/officeart/2005/8/layout/venn1"/>
    <dgm:cxn modelId="{559B9024-A615-9646-80C9-E026D1737246}" type="presParOf" srcId="{1EDF8A44-0B3D-4349-AAA0-46626CA1E37F}" destId="{BB34D1A4-6A9C-42CB-A551-5E854729DA33}" srcOrd="2" destOrd="0" presId="urn:microsoft.com/office/officeart/2005/8/layout/venn1"/>
    <dgm:cxn modelId="{49E552B7-1D78-DA4F-A5F4-B411FEA23E42}" type="presParOf" srcId="{1EDF8A44-0B3D-4349-AAA0-46626CA1E37F}" destId="{EA6411E5-7CE2-41FC-88EB-D094F360CDC8}" srcOrd="3" destOrd="0" presId="urn:microsoft.com/office/officeart/2005/8/layout/venn1"/>
    <dgm:cxn modelId="{F184417A-B46F-844B-BC26-FAA633FB94A0}" type="presParOf" srcId="{1EDF8A44-0B3D-4349-AAA0-46626CA1E37F}" destId="{33736048-0E74-4063-A581-12281D0E9E93}" srcOrd="4" destOrd="0" presId="urn:microsoft.com/office/officeart/2005/8/layout/venn1"/>
    <dgm:cxn modelId="{29DC20D9-D9E8-3049-B073-2FA1C0517719}" type="presParOf" srcId="{1EDF8A44-0B3D-4349-AAA0-46626CA1E37F}" destId="{A5A7C159-2634-4D04-A797-863A2332365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DA6E6E-CA34-41A9-A4B9-2A7739CEBFB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F800D54-525A-4768-8EE9-3F032C42DC17}">
      <dgm:prSet phldrT="[Text]" custT="1"/>
      <dgm:spPr/>
      <dgm:t>
        <a:bodyPr/>
        <a:lstStyle/>
        <a:p>
          <a:pPr algn="l"/>
          <a:r>
            <a:rPr lang="en-US" sz="1800" dirty="0">
              <a:solidFill>
                <a:schemeClr val="tx1"/>
              </a:solidFill>
            </a:rPr>
            <a:t>Content analysis and semiotics of 320 Images</a:t>
          </a:r>
          <a:r>
            <a:rPr lang="en-US" sz="1800" dirty="0">
              <a:solidFill>
                <a:srgbClr val="FF0000"/>
              </a:solidFill>
            </a:rPr>
            <a:t> </a:t>
          </a:r>
          <a:endParaRPr lang="en-US" sz="1100" dirty="0">
            <a:solidFill>
              <a:srgbClr val="FF0000"/>
            </a:solidFill>
          </a:endParaRPr>
        </a:p>
      </dgm:t>
    </dgm:pt>
    <dgm:pt modelId="{CEF6DE46-5646-424B-9FAC-AD037873F899}" type="parTrans" cxnId="{1BFB8606-4C31-4D09-BDA6-A0829BB84FAF}">
      <dgm:prSet/>
      <dgm:spPr/>
      <dgm:t>
        <a:bodyPr/>
        <a:lstStyle/>
        <a:p>
          <a:endParaRPr lang="en-US"/>
        </a:p>
      </dgm:t>
    </dgm:pt>
    <dgm:pt modelId="{0BD9BD72-844D-4D08-80F8-F89ED68E1689}" type="sibTrans" cxnId="{1BFB8606-4C31-4D09-BDA6-A0829BB84FAF}">
      <dgm:prSet/>
      <dgm:spPr/>
      <dgm:t>
        <a:bodyPr/>
        <a:lstStyle/>
        <a:p>
          <a:endParaRPr lang="en-US"/>
        </a:p>
      </dgm:t>
    </dgm:pt>
    <dgm:pt modelId="{D834ED5C-0F60-4581-9044-083B3138596E}">
      <dgm:prSet phldrT="[Text]" custT="1"/>
      <dgm:spPr/>
      <dgm:t>
        <a:bodyPr/>
        <a:lstStyle/>
        <a:p>
          <a:pPr algn="l"/>
          <a:r>
            <a:rPr lang="en-US" sz="1800" dirty="0">
              <a:solidFill>
                <a:schemeClr val="tx1"/>
              </a:solidFill>
            </a:rPr>
            <a:t>Measuring change in biases by positive/happy and negative/sad images on explicit biases and regression analysis. </a:t>
          </a:r>
        </a:p>
      </dgm:t>
    </dgm:pt>
    <dgm:pt modelId="{4F1DF13A-7B33-4C47-9991-782A7E6B5DD4}" type="parTrans" cxnId="{169CFD42-BF02-479C-B2E3-82A986DB181E}">
      <dgm:prSet/>
      <dgm:spPr/>
      <dgm:t>
        <a:bodyPr/>
        <a:lstStyle/>
        <a:p>
          <a:endParaRPr lang="en-US"/>
        </a:p>
      </dgm:t>
    </dgm:pt>
    <dgm:pt modelId="{41D375AF-553A-463E-81B4-DD25D9FDF203}" type="sibTrans" cxnId="{169CFD42-BF02-479C-B2E3-82A986DB181E}">
      <dgm:prSet/>
      <dgm:spPr/>
      <dgm:t>
        <a:bodyPr/>
        <a:lstStyle/>
        <a:p>
          <a:endParaRPr lang="en-US"/>
        </a:p>
      </dgm:t>
    </dgm:pt>
    <dgm:pt modelId="{A4E67189-48CD-DD44-963E-AD2A3A041170}">
      <dgm:prSet phldrT="[Text]" custT="1"/>
      <dgm:spPr/>
      <dgm:t>
        <a:bodyPr/>
        <a:lstStyle/>
        <a:p>
          <a:pPr algn="l"/>
          <a:r>
            <a:rPr lang="en-US" sz="1800" dirty="0">
              <a:solidFill>
                <a:schemeClr val="tx1"/>
              </a:solidFill>
            </a:rPr>
            <a:t>Categorization of images into positive/happy or negative/sad</a:t>
          </a:r>
        </a:p>
      </dgm:t>
    </dgm:pt>
    <dgm:pt modelId="{1ACF0317-5716-204D-B413-A1DFF6E379A1}" type="parTrans" cxnId="{43B70B39-B53E-0C4D-9F8B-7E3097C01013}">
      <dgm:prSet/>
      <dgm:spPr/>
      <dgm:t>
        <a:bodyPr/>
        <a:lstStyle/>
        <a:p>
          <a:endParaRPr lang="en-US"/>
        </a:p>
      </dgm:t>
    </dgm:pt>
    <dgm:pt modelId="{F602FD23-3B93-1547-9B1F-AED3105D0D66}" type="sibTrans" cxnId="{43B70B39-B53E-0C4D-9F8B-7E3097C01013}">
      <dgm:prSet/>
      <dgm:spPr/>
      <dgm:t>
        <a:bodyPr/>
        <a:lstStyle/>
        <a:p>
          <a:endParaRPr lang="en-US"/>
        </a:p>
      </dgm:t>
    </dgm:pt>
    <dgm:pt modelId="{C82145AD-29F4-9B40-A1F8-5619C9407F63}">
      <dgm:prSet phldrT="[Text]" custT="1"/>
      <dgm:spPr/>
      <dgm:t>
        <a:bodyPr/>
        <a:lstStyle/>
        <a:p>
          <a:pPr algn="l"/>
          <a:r>
            <a:rPr lang="en-US" sz="1800" dirty="0">
              <a:solidFill>
                <a:schemeClr val="tx1"/>
              </a:solidFill>
            </a:rPr>
            <a:t>Face-ism (Ratio of face to body)</a:t>
          </a:r>
        </a:p>
      </dgm:t>
    </dgm:pt>
    <dgm:pt modelId="{67549419-FF59-CB41-B9CD-950577C9FE9A}" type="parTrans" cxnId="{54696985-56AC-FB4C-8FB1-DD44AF39BA31}">
      <dgm:prSet/>
      <dgm:spPr/>
      <dgm:t>
        <a:bodyPr/>
        <a:lstStyle/>
        <a:p>
          <a:endParaRPr lang="en-US"/>
        </a:p>
      </dgm:t>
    </dgm:pt>
    <dgm:pt modelId="{FD1407AF-3C15-5441-B0A7-B75A4CA3BC97}" type="sibTrans" cxnId="{54696985-56AC-FB4C-8FB1-DD44AF39BA31}">
      <dgm:prSet/>
      <dgm:spPr/>
      <dgm:t>
        <a:bodyPr/>
        <a:lstStyle/>
        <a:p>
          <a:endParaRPr lang="en-US"/>
        </a:p>
      </dgm:t>
    </dgm:pt>
    <dgm:pt modelId="{65367495-C39A-4971-B70D-D88860F5810D}" type="pres">
      <dgm:prSet presAssocID="{A8DA6E6E-CA34-41A9-A4B9-2A7739CEBFB6}" presName="Name0" presStyleCnt="0">
        <dgm:presLayoutVars>
          <dgm:chMax val="7"/>
          <dgm:dir/>
          <dgm:animLvl val="lvl"/>
          <dgm:resizeHandles val="exact"/>
        </dgm:presLayoutVars>
      </dgm:prSet>
      <dgm:spPr/>
      <dgm:t>
        <a:bodyPr/>
        <a:lstStyle/>
        <a:p>
          <a:endParaRPr lang="en-US"/>
        </a:p>
      </dgm:t>
    </dgm:pt>
    <dgm:pt modelId="{804F2EE0-BFF5-45E3-928D-C0DA93E83C1B}" type="pres">
      <dgm:prSet presAssocID="{DF800D54-525A-4768-8EE9-3F032C42DC17}" presName="circle1" presStyleLbl="node1" presStyleIdx="0" presStyleCnt="4"/>
      <dgm:spPr/>
    </dgm:pt>
    <dgm:pt modelId="{256508C1-40AF-44D6-A6B7-2C1CC4878DE4}" type="pres">
      <dgm:prSet presAssocID="{DF800D54-525A-4768-8EE9-3F032C42DC17}" presName="space" presStyleCnt="0"/>
      <dgm:spPr/>
    </dgm:pt>
    <dgm:pt modelId="{E1F4A8A0-EBE4-469E-B172-A1FC6306968C}" type="pres">
      <dgm:prSet presAssocID="{DF800D54-525A-4768-8EE9-3F032C42DC17}" presName="rect1" presStyleLbl="alignAcc1" presStyleIdx="0" presStyleCnt="4"/>
      <dgm:spPr/>
      <dgm:t>
        <a:bodyPr/>
        <a:lstStyle/>
        <a:p>
          <a:endParaRPr lang="en-US"/>
        </a:p>
      </dgm:t>
    </dgm:pt>
    <dgm:pt modelId="{14DC32AE-1D83-7F49-B83C-950F71492DE9}" type="pres">
      <dgm:prSet presAssocID="{A4E67189-48CD-DD44-963E-AD2A3A041170}" presName="vertSpace2" presStyleLbl="node1" presStyleIdx="0" presStyleCnt="4"/>
      <dgm:spPr/>
    </dgm:pt>
    <dgm:pt modelId="{7CB33B0B-F8D4-7F46-9342-41E68492C110}" type="pres">
      <dgm:prSet presAssocID="{A4E67189-48CD-DD44-963E-AD2A3A041170}" presName="circle2" presStyleLbl="node1" presStyleIdx="1" presStyleCnt="4"/>
      <dgm:spPr/>
    </dgm:pt>
    <dgm:pt modelId="{A5D2D598-4CA4-6A4A-B2FE-710B99CF3DAC}" type="pres">
      <dgm:prSet presAssocID="{A4E67189-48CD-DD44-963E-AD2A3A041170}" presName="rect2" presStyleLbl="alignAcc1" presStyleIdx="1" presStyleCnt="4"/>
      <dgm:spPr/>
      <dgm:t>
        <a:bodyPr/>
        <a:lstStyle/>
        <a:p>
          <a:endParaRPr lang="en-US"/>
        </a:p>
      </dgm:t>
    </dgm:pt>
    <dgm:pt modelId="{887F097F-6D9E-9B42-BDFE-CFD894076704}" type="pres">
      <dgm:prSet presAssocID="{C82145AD-29F4-9B40-A1F8-5619C9407F63}" presName="vertSpace3" presStyleLbl="node1" presStyleIdx="1" presStyleCnt="4"/>
      <dgm:spPr/>
    </dgm:pt>
    <dgm:pt modelId="{B7AB9FF8-85F6-0C4A-8E29-37317A5C1DA0}" type="pres">
      <dgm:prSet presAssocID="{C82145AD-29F4-9B40-A1F8-5619C9407F63}" presName="circle3" presStyleLbl="node1" presStyleIdx="2" presStyleCnt="4"/>
      <dgm:spPr/>
    </dgm:pt>
    <dgm:pt modelId="{DF51CF70-6A72-E243-86A1-2A74D879F2EB}" type="pres">
      <dgm:prSet presAssocID="{C82145AD-29F4-9B40-A1F8-5619C9407F63}" presName="rect3" presStyleLbl="alignAcc1" presStyleIdx="2" presStyleCnt="4"/>
      <dgm:spPr/>
      <dgm:t>
        <a:bodyPr/>
        <a:lstStyle/>
        <a:p>
          <a:endParaRPr lang="en-US"/>
        </a:p>
      </dgm:t>
    </dgm:pt>
    <dgm:pt modelId="{D90B6851-9CAB-4546-96F4-EC3E26ED2F58}" type="pres">
      <dgm:prSet presAssocID="{D834ED5C-0F60-4581-9044-083B3138596E}" presName="vertSpace4" presStyleLbl="node1" presStyleIdx="2" presStyleCnt="4"/>
      <dgm:spPr/>
    </dgm:pt>
    <dgm:pt modelId="{FBBA782F-4D62-9A4E-B315-C693DDF4D7BF}" type="pres">
      <dgm:prSet presAssocID="{D834ED5C-0F60-4581-9044-083B3138596E}" presName="circle4" presStyleLbl="node1" presStyleIdx="3" presStyleCnt="4"/>
      <dgm:spPr/>
    </dgm:pt>
    <dgm:pt modelId="{1CECB090-3A93-9D41-84F6-B020BA20D4CB}" type="pres">
      <dgm:prSet presAssocID="{D834ED5C-0F60-4581-9044-083B3138596E}" presName="rect4" presStyleLbl="alignAcc1" presStyleIdx="3" presStyleCnt="4" custScaleY="145117"/>
      <dgm:spPr/>
      <dgm:t>
        <a:bodyPr/>
        <a:lstStyle/>
        <a:p>
          <a:endParaRPr lang="en-US"/>
        </a:p>
      </dgm:t>
    </dgm:pt>
    <dgm:pt modelId="{10FC8263-DD19-45B3-932D-DCEC81EA2AB8}" type="pres">
      <dgm:prSet presAssocID="{DF800D54-525A-4768-8EE9-3F032C42DC17}" presName="rect1ParTxNoCh" presStyleLbl="alignAcc1" presStyleIdx="3" presStyleCnt="4">
        <dgm:presLayoutVars>
          <dgm:chMax val="1"/>
          <dgm:bulletEnabled val="1"/>
        </dgm:presLayoutVars>
      </dgm:prSet>
      <dgm:spPr/>
      <dgm:t>
        <a:bodyPr/>
        <a:lstStyle/>
        <a:p>
          <a:endParaRPr lang="en-US"/>
        </a:p>
      </dgm:t>
    </dgm:pt>
    <dgm:pt modelId="{FE74F907-D786-9440-80E0-3AE04FE32C45}" type="pres">
      <dgm:prSet presAssocID="{A4E67189-48CD-DD44-963E-AD2A3A041170}" presName="rect2ParTxNoCh" presStyleLbl="alignAcc1" presStyleIdx="3" presStyleCnt="4">
        <dgm:presLayoutVars>
          <dgm:chMax val="1"/>
          <dgm:bulletEnabled val="1"/>
        </dgm:presLayoutVars>
      </dgm:prSet>
      <dgm:spPr/>
      <dgm:t>
        <a:bodyPr/>
        <a:lstStyle/>
        <a:p>
          <a:endParaRPr lang="en-US"/>
        </a:p>
      </dgm:t>
    </dgm:pt>
    <dgm:pt modelId="{1C99ABC8-B8E1-B448-B9F6-264C9213F392}" type="pres">
      <dgm:prSet presAssocID="{C82145AD-29F4-9B40-A1F8-5619C9407F63}" presName="rect3ParTxNoCh" presStyleLbl="alignAcc1" presStyleIdx="3" presStyleCnt="4">
        <dgm:presLayoutVars>
          <dgm:chMax val="1"/>
          <dgm:bulletEnabled val="1"/>
        </dgm:presLayoutVars>
      </dgm:prSet>
      <dgm:spPr/>
      <dgm:t>
        <a:bodyPr/>
        <a:lstStyle/>
        <a:p>
          <a:endParaRPr lang="en-US"/>
        </a:p>
      </dgm:t>
    </dgm:pt>
    <dgm:pt modelId="{1F13A128-8201-E74E-9E2C-E8747314ABC5}" type="pres">
      <dgm:prSet presAssocID="{D834ED5C-0F60-4581-9044-083B3138596E}" presName="rect4ParTxNoCh" presStyleLbl="alignAcc1" presStyleIdx="3" presStyleCnt="4">
        <dgm:presLayoutVars>
          <dgm:chMax val="1"/>
          <dgm:bulletEnabled val="1"/>
        </dgm:presLayoutVars>
      </dgm:prSet>
      <dgm:spPr/>
      <dgm:t>
        <a:bodyPr/>
        <a:lstStyle/>
        <a:p>
          <a:endParaRPr lang="en-US"/>
        </a:p>
      </dgm:t>
    </dgm:pt>
  </dgm:ptLst>
  <dgm:cxnLst>
    <dgm:cxn modelId="{E3D1D3CA-D87F-4248-AB26-6546F7D38792}" type="presOf" srcId="{C82145AD-29F4-9B40-A1F8-5619C9407F63}" destId="{1C99ABC8-B8E1-B448-B9F6-264C9213F392}" srcOrd="1" destOrd="0" presId="urn:microsoft.com/office/officeart/2005/8/layout/target3"/>
    <dgm:cxn modelId="{169CFD42-BF02-479C-B2E3-82A986DB181E}" srcId="{A8DA6E6E-CA34-41A9-A4B9-2A7739CEBFB6}" destId="{D834ED5C-0F60-4581-9044-083B3138596E}" srcOrd="3" destOrd="0" parTransId="{4F1DF13A-7B33-4C47-9991-782A7E6B5DD4}" sibTransId="{41D375AF-553A-463E-81B4-DD25D9FDF203}"/>
    <dgm:cxn modelId="{068C7B57-E814-D643-BCBB-7FEEE68BDBC2}" type="presOf" srcId="{A4E67189-48CD-DD44-963E-AD2A3A041170}" destId="{FE74F907-D786-9440-80E0-3AE04FE32C45}" srcOrd="1" destOrd="0" presId="urn:microsoft.com/office/officeart/2005/8/layout/target3"/>
    <dgm:cxn modelId="{1BFB8606-4C31-4D09-BDA6-A0829BB84FAF}" srcId="{A8DA6E6E-CA34-41A9-A4B9-2A7739CEBFB6}" destId="{DF800D54-525A-4768-8EE9-3F032C42DC17}" srcOrd="0" destOrd="0" parTransId="{CEF6DE46-5646-424B-9FAC-AD037873F899}" sibTransId="{0BD9BD72-844D-4D08-80F8-F89ED68E1689}"/>
    <dgm:cxn modelId="{E5760863-4B15-E74B-822F-48862FAD492C}" type="presOf" srcId="{DF800D54-525A-4768-8EE9-3F032C42DC17}" destId="{10FC8263-DD19-45B3-932D-DCEC81EA2AB8}" srcOrd="1" destOrd="0" presId="urn:microsoft.com/office/officeart/2005/8/layout/target3"/>
    <dgm:cxn modelId="{F8AD4BD1-6C7D-BF45-BADF-103B92F236E2}" type="presOf" srcId="{D834ED5C-0F60-4581-9044-083B3138596E}" destId="{1CECB090-3A93-9D41-84F6-B020BA20D4CB}" srcOrd="0" destOrd="0" presId="urn:microsoft.com/office/officeart/2005/8/layout/target3"/>
    <dgm:cxn modelId="{86E0665E-BBFF-164D-9A17-8DF54CF9E34C}" type="presOf" srcId="{D834ED5C-0F60-4581-9044-083B3138596E}" destId="{1F13A128-8201-E74E-9E2C-E8747314ABC5}" srcOrd="1" destOrd="0" presId="urn:microsoft.com/office/officeart/2005/8/layout/target3"/>
    <dgm:cxn modelId="{54696985-56AC-FB4C-8FB1-DD44AF39BA31}" srcId="{A8DA6E6E-CA34-41A9-A4B9-2A7739CEBFB6}" destId="{C82145AD-29F4-9B40-A1F8-5619C9407F63}" srcOrd="2" destOrd="0" parTransId="{67549419-FF59-CB41-B9CD-950577C9FE9A}" sibTransId="{FD1407AF-3C15-5441-B0A7-B75A4CA3BC97}"/>
    <dgm:cxn modelId="{43B70B39-B53E-0C4D-9F8B-7E3097C01013}" srcId="{A8DA6E6E-CA34-41A9-A4B9-2A7739CEBFB6}" destId="{A4E67189-48CD-DD44-963E-AD2A3A041170}" srcOrd="1" destOrd="0" parTransId="{1ACF0317-5716-204D-B413-A1DFF6E379A1}" sibTransId="{F602FD23-3B93-1547-9B1F-AED3105D0D66}"/>
    <dgm:cxn modelId="{17864694-6422-834B-8700-8C8B20AD6074}" type="presOf" srcId="{DF800D54-525A-4768-8EE9-3F032C42DC17}" destId="{E1F4A8A0-EBE4-469E-B172-A1FC6306968C}" srcOrd="0" destOrd="0" presId="urn:microsoft.com/office/officeart/2005/8/layout/target3"/>
    <dgm:cxn modelId="{E78F5505-FEF5-344F-A101-8A440DF463C3}" type="presOf" srcId="{A8DA6E6E-CA34-41A9-A4B9-2A7739CEBFB6}" destId="{65367495-C39A-4971-B70D-D88860F5810D}" srcOrd="0" destOrd="0" presId="urn:microsoft.com/office/officeart/2005/8/layout/target3"/>
    <dgm:cxn modelId="{90284E5E-5767-D94E-85D3-232A536118C8}" type="presOf" srcId="{C82145AD-29F4-9B40-A1F8-5619C9407F63}" destId="{DF51CF70-6A72-E243-86A1-2A74D879F2EB}" srcOrd="0" destOrd="0" presId="urn:microsoft.com/office/officeart/2005/8/layout/target3"/>
    <dgm:cxn modelId="{757049E5-E530-9B45-ACC8-8978856686FB}" type="presOf" srcId="{A4E67189-48CD-DD44-963E-AD2A3A041170}" destId="{A5D2D598-4CA4-6A4A-B2FE-710B99CF3DAC}" srcOrd="0" destOrd="0" presId="urn:microsoft.com/office/officeart/2005/8/layout/target3"/>
    <dgm:cxn modelId="{D9FA2EB4-584F-E241-8890-BFBC0F9373B9}" type="presParOf" srcId="{65367495-C39A-4971-B70D-D88860F5810D}" destId="{804F2EE0-BFF5-45E3-928D-C0DA93E83C1B}" srcOrd="0" destOrd="0" presId="urn:microsoft.com/office/officeart/2005/8/layout/target3"/>
    <dgm:cxn modelId="{6B0715C3-702E-8C44-8285-F10FCF93F07D}" type="presParOf" srcId="{65367495-C39A-4971-B70D-D88860F5810D}" destId="{256508C1-40AF-44D6-A6B7-2C1CC4878DE4}" srcOrd="1" destOrd="0" presId="urn:microsoft.com/office/officeart/2005/8/layout/target3"/>
    <dgm:cxn modelId="{8FF3EFF8-C134-084E-AD80-211E21643C13}" type="presParOf" srcId="{65367495-C39A-4971-B70D-D88860F5810D}" destId="{E1F4A8A0-EBE4-469E-B172-A1FC6306968C}" srcOrd="2" destOrd="0" presId="urn:microsoft.com/office/officeart/2005/8/layout/target3"/>
    <dgm:cxn modelId="{80F68A8B-3171-AC41-916D-55D00C0C05D7}" type="presParOf" srcId="{65367495-C39A-4971-B70D-D88860F5810D}" destId="{14DC32AE-1D83-7F49-B83C-950F71492DE9}" srcOrd="3" destOrd="0" presId="urn:microsoft.com/office/officeart/2005/8/layout/target3"/>
    <dgm:cxn modelId="{726315C9-884F-7343-8C36-5FE4219E963B}" type="presParOf" srcId="{65367495-C39A-4971-B70D-D88860F5810D}" destId="{7CB33B0B-F8D4-7F46-9342-41E68492C110}" srcOrd="4" destOrd="0" presId="urn:microsoft.com/office/officeart/2005/8/layout/target3"/>
    <dgm:cxn modelId="{F926B833-663A-064F-8908-EF31181F90A7}" type="presParOf" srcId="{65367495-C39A-4971-B70D-D88860F5810D}" destId="{A5D2D598-4CA4-6A4A-B2FE-710B99CF3DAC}" srcOrd="5" destOrd="0" presId="urn:microsoft.com/office/officeart/2005/8/layout/target3"/>
    <dgm:cxn modelId="{AC91C7A6-31CD-904C-B1C1-B3798F1739EA}" type="presParOf" srcId="{65367495-C39A-4971-B70D-D88860F5810D}" destId="{887F097F-6D9E-9B42-BDFE-CFD894076704}" srcOrd="6" destOrd="0" presId="urn:microsoft.com/office/officeart/2005/8/layout/target3"/>
    <dgm:cxn modelId="{5469F687-1158-F646-A61D-479C65F34910}" type="presParOf" srcId="{65367495-C39A-4971-B70D-D88860F5810D}" destId="{B7AB9FF8-85F6-0C4A-8E29-37317A5C1DA0}" srcOrd="7" destOrd="0" presId="urn:microsoft.com/office/officeart/2005/8/layout/target3"/>
    <dgm:cxn modelId="{CFCD2BB0-2396-6942-99CE-A8FC80EEA6FD}" type="presParOf" srcId="{65367495-C39A-4971-B70D-D88860F5810D}" destId="{DF51CF70-6A72-E243-86A1-2A74D879F2EB}" srcOrd="8" destOrd="0" presId="urn:microsoft.com/office/officeart/2005/8/layout/target3"/>
    <dgm:cxn modelId="{F7FDC547-3276-7D4F-9AB5-3213AA9B89E5}" type="presParOf" srcId="{65367495-C39A-4971-B70D-D88860F5810D}" destId="{D90B6851-9CAB-4546-96F4-EC3E26ED2F58}" srcOrd="9" destOrd="0" presId="urn:microsoft.com/office/officeart/2005/8/layout/target3"/>
    <dgm:cxn modelId="{A4E8579C-41C3-D74B-A6D6-CBC53CF31668}" type="presParOf" srcId="{65367495-C39A-4971-B70D-D88860F5810D}" destId="{FBBA782F-4D62-9A4E-B315-C693DDF4D7BF}" srcOrd="10" destOrd="0" presId="urn:microsoft.com/office/officeart/2005/8/layout/target3"/>
    <dgm:cxn modelId="{5A4893CC-F56C-7C44-837A-D75E10ED9AB8}" type="presParOf" srcId="{65367495-C39A-4971-B70D-D88860F5810D}" destId="{1CECB090-3A93-9D41-84F6-B020BA20D4CB}" srcOrd="11" destOrd="0" presId="urn:microsoft.com/office/officeart/2005/8/layout/target3"/>
    <dgm:cxn modelId="{77F805AD-DBEE-EC49-A1CB-61AEAA3C49F6}" type="presParOf" srcId="{65367495-C39A-4971-B70D-D88860F5810D}" destId="{10FC8263-DD19-45B3-932D-DCEC81EA2AB8}" srcOrd="12" destOrd="0" presId="urn:microsoft.com/office/officeart/2005/8/layout/target3"/>
    <dgm:cxn modelId="{6C5DD67B-E3E9-2C49-8007-2EA3B8D57138}" type="presParOf" srcId="{65367495-C39A-4971-B70D-D88860F5810D}" destId="{FE74F907-D786-9440-80E0-3AE04FE32C45}" srcOrd="13" destOrd="0" presId="urn:microsoft.com/office/officeart/2005/8/layout/target3"/>
    <dgm:cxn modelId="{6FDD8ABE-7577-C74A-9B27-D7BFB04D0879}" type="presParOf" srcId="{65367495-C39A-4971-B70D-D88860F5810D}" destId="{1C99ABC8-B8E1-B448-B9F6-264C9213F392}" srcOrd="14" destOrd="0" presId="urn:microsoft.com/office/officeart/2005/8/layout/target3"/>
    <dgm:cxn modelId="{9C7DAE6C-92BB-D04E-B584-D6C4E6C7E7DB}" type="presParOf" srcId="{65367495-C39A-4971-B70D-D88860F5810D}" destId="{1F13A128-8201-E74E-9E2C-E8747314ABC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27E89-24F2-BB44-A913-23802DA23EE0}" type="doc">
      <dgm:prSet loTypeId="urn:microsoft.com/office/officeart/2005/8/layout/hProcess11" loCatId="" qsTypeId="urn:microsoft.com/office/officeart/2005/8/quickstyle/simple1" qsCatId="simple" csTypeId="urn:microsoft.com/office/officeart/2005/8/colors/accent1_2" csCatId="accent1" phldr="1"/>
      <dgm:spPr/>
    </dgm:pt>
    <dgm:pt modelId="{21656EE9-4133-DF44-9195-D822B371000F}">
      <dgm:prSet phldrT="[Text]" custT="1"/>
      <dgm:spPr/>
      <dgm:t>
        <a:bodyPr/>
        <a:lstStyle/>
        <a:p>
          <a:r>
            <a:rPr lang="en-US" sz="1800" dirty="0"/>
            <a:t>Rating of images and further analysis </a:t>
          </a:r>
        </a:p>
      </dgm:t>
    </dgm:pt>
    <dgm:pt modelId="{24B09CF0-69C4-3F4C-A82F-EDFD353ADD08}" type="parTrans" cxnId="{922EFA79-6A89-8E4A-B529-575AC6FD3F82}">
      <dgm:prSet/>
      <dgm:spPr/>
      <dgm:t>
        <a:bodyPr/>
        <a:lstStyle/>
        <a:p>
          <a:endParaRPr lang="en-US"/>
        </a:p>
      </dgm:t>
    </dgm:pt>
    <dgm:pt modelId="{FF811155-F596-414E-A8BB-02794BC260EE}" type="sibTrans" cxnId="{922EFA79-6A89-8E4A-B529-575AC6FD3F82}">
      <dgm:prSet/>
      <dgm:spPr/>
      <dgm:t>
        <a:bodyPr/>
        <a:lstStyle/>
        <a:p>
          <a:endParaRPr lang="en-US"/>
        </a:p>
      </dgm:t>
    </dgm:pt>
    <dgm:pt modelId="{90738DA0-BFFD-7D4F-BE51-EF28B7AD6F84}">
      <dgm:prSet phldrT="[Text]" custT="1"/>
      <dgm:spPr/>
      <dgm:t>
        <a:bodyPr/>
        <a:lstStyle/>
        <a:p>
          <a:r>
            <a:rPr lang="en-US" sz="1800" dirty="0">
              <a:solidFill>
                <a:schemeClr val="tx1"/>
              </a:solidFill>
            </a:rPr>
            <a:t>Representative categories of images</a:t>
          </a:r>
        </a:p>
      </dgm:t>
    </dgm:pt>
    <dgm:pt modelId="{71B61AED-284F-2144-85AA-2B1B7DC7BBF0}" type="parTrans" cxnId="{BA33B869-F9DE-C84D-8B67-514C37CCEDC3}">
      <dgm:prSet/>
      <dgm:spPr/>
      <dgm:t>
        <a:bodyPr/>
        <a:lstStyle/>
        <a:p>
          <a:endParaRPr lang="en-US"/>
        </a:p>
      </dgm:t>
    </dgm:pt>
    <dgm:pt modelId="{4814E86C-54F5-7240-A722-D6090E1EA8F5}" type="sibTrans" cxnId="{BA33B869-F9DE-C84D-8B67-514C37CCEDC3}">
      <dgm:prSet/>
      <dgm:spPr/>
      <dgm:t>
        <a:bodyPr/>
        <a:lstStyle/>
        <a:p>
          <a:endParaRPr lang="en-US"/>
        </a:p>
      </dgm:t>
    </dgm:pt>
    <dgm:pt modelId="{7F3F9CC8-D6A6-4E45-A325-0F428C95D129}">
      <dgm:prSet phldrT="[Text]" custT="1"/>
      <dgm:spPr/>
      <dgm:t>
        <a:bodyPr/>
        <a:lstStyle/>
        <a:p>
          <a:r>
            <a:rPr lang="en-US" sz="1800" dirty="0"/>
            <a:t>Analysis of images</a:t>
          </a:r>
        </a:p>
      </dgm:t>
    </dgm:pt>
    <dgm:pt modelId="{3873EA8C-A649-C343-A080-F987AD5F530E}" type="parTrans" cxnId="{913AC8F6-BAE2-B541-AB58-1854D77B8391}">
      <dgm:prSet/>
      <dgm:spPr/>
      <dgm:t>
        <a:bodyPr/>
        <a:lstStyle/>
        <a:p>
          <a:endParaRPr lang="en-US"/>
        </a:p>
      </dgm:t>
    </dgm:pt>
    <dgm:pt modelId="{71D9A47E-B0DB-2142-B406-30ECF3AC0B6B}" type="sibTrans" cxnId="{913AC8F6-BAE2-B541-AB58-1854D77B8391}">
      <dgm:prSet/>
      <dgm:spPr/>
      <dgm:t>
        <a:bodyPr/>
        <a:lstStyle/>
        <a:p>
          <a:endParaRPr lang="en-US"/>
        </a:p>
      </dgm:t>
    </dgm:pt>
    <dgm:pt modelId="{61DF6723-84AC-074A-9185-DAAB3C14C882}">
      <dgm:prSet phldrT="[Text]" custT="1"/>
      <dgm:spPr/>
      <dgm:t>
        <a:bodyPr/>
        <a:lstStyle/>
        <a:p>
          <a:r>
            <a:rPr lang="en-US" sz="1800" dirty="0">
              <a:solidFill>
                <a:schemeClr val="tx1"/>
              </a:solidFill>
            </a:rPr>
            <a:t>Testing biases on “willingness to give”</a:t>
          </a:r>
        </a:p>
      </dgm:t>
    </dgm:pt>
    <dgm:pt modelId="{09714FDC-D188-A14A-BF5C-7BBD4B7109ED}" type="parTrans" cxnId="{F64C2FC1-C31F-4C4E-A6A5-A602AD746C83}">
      <dgm:prSet/>
      <dgm:spPr/>
      <dgm:t>
        <a:bodyPr/>
        <a:lstStyle/>
        <a:p>
          <a:endParaRPr lang="en-US"/>
        </a:p>
      </dgm:t>
    </dgm:pt>
    <dgm:pt modelId="{425978B5-02F1-B848-9268-BFFB0BE24F8E}" type="sibTrans" cxnId="{F64C2FC1-C31F-4C4E-A6A5-A602AD746C83}">
      <dgm:prSet/>
      <dgm:spPr/>
      <dgm:t>
        <a:bodyPr/>
        <a:lstStyle/>
        <a:p>
          <a:endParaRPr lang="en-US"/>
        </a:p>
      </dgm:t>
    </dgm:pt>
    <dgm:pt modelId="{B899761E-0E8F-3E45-99D7-699BC0C5E446}">
      <dgm:prSet phldrT="[Text]" custT="1"/>
      <dgm:spPr/>
      <dgm:t>
        <a:bodyPr/>
        <a:lstStyle/>
        <a:p>
          <a:r>
            <a:rPr lang="en-US" sz="1800" dirty="0"/>
            <a:t>Collection of images</a:t>
          </a:r>
        </a:p>
      </dgm:t>
    </dgm:pt>
    <dgm:pt modelId="{95A3EF13-A1B3-1444-9EE0-133DA557609D}" type="sibTrans" cxnId="{B095FDCC-7839-584E-B0DD-9850A780CB3C}">
      <dgm:prSet/>
      <dgm:spPr/>
      <dgm:t>
        <a:bodyPr/>
        <a:lstStyle/>
        <a:p>
          <a:endParaRPr lang="en-US"/>
        </a:p>
      </dgm:t>
    </dgm:pt>
    <dgm:pt modelId="{BE2D2BD6-C838-6D4F-AF47-B155B8EE71CC}" type="parTrans" cxnId="{B095FDCC-7839-584E-B0DD-9850A780CB3C}">
      <dgm:prSet/>
      <dgm:spPr/>
      <dgm:t>
        <a:bodyPr/>
        <a:lstStyle/>
        <a:p>
          <a:endParaRPr lang="en-US"/>
        </a:p>
      </dgm:t>
    </dgm:pt>
    <dgm:pt modelId="{E2B5D5F5-562D-C345-8EFD-F0FC91A009C3}" type="pres">
      <dgm:prSet presAssocID="{69027E89-24F2-BB44-A913-23802DA23EE0}" presName="Name0" presStyleCnt="0">
        <dgm:presLayoutVars>
          <dgm:dir/>
          <dgm:resizeHandles val="exact"/>
        </dgm:presLayoutVars>
      </dgm:prSet>
      <dgm:spPr/>
    </dgm:pt>
    <dgm:pt modelId="{35BC211C-DC8D-F54A-B34F-427F1E9F951F}" type="pres">
      <dgm:prSet presAssocID="{69027E89-24F2-BB44-A913-23802DA23EE0}" presName="arrow" presStyleLbl="bgShp" presStyleIdx="0" presStyleCnt="1" custLinFactNeighborX="-3030" custLinFactNeighborY="0"/>
      <dgm:spPr/>
    </dgm:pt>
    <dgm:pt modelId="{A3A4130E-F84A-BA49-8473-43C4D4FD1BCE}" type="pres">
      <dgm:prSet presAssocID="{69027E89-24F2-BB44-A913-23802DA23EE0}" presName="points" presStyleCnt="0"/>
      <dgm:spPr/>
    </dgm:pt>
    <dgm:pt modelId="{35E2CD06-0694-C045-805E-301723221C19}" type="pres">
      <dgm:prSet presAssocID="{B899761E-0E8F-3E45-99D7-699BC0C5E446}" presName="compositeA" presStyleCnt="0"/>
      <dgm:spPr/>
    </dgm:pt>
    <dgm:pt modelId="{A196FCB6-ABDC-8E4F-944E-AF28EF788AB9}" type="pres">
      <dgm:prSet presAssocID="{B899761E-0E8F-3E45-99D7-699BC0C5E446}" presName="textA" presStyleLbl="revTx" presStyleIdx="0" presStyleCnt="5" custScaleX="177058">
        <dgm:presLayoutVars>
          <dgm:bulletEnabled val="1"/>
        </dgm:presLayoutVars>
      </dgm:prSet>
      <dgm:spPr/>
      <dgm:t>
        <a:bodyPr/>
        <a:lstStyle/>
        <a:p>
          <a:endParaRPr lang="en-US"/>
        </a:p>
      </dgm:t>
    </dgm:pt>
    <dgm:pt modelId="{E3042EE7-0D96-2C4D-B011-C36A1502EB01}" type="pres">
      <dgm:prSet presAssocID="{B899761E-0E8F-3E45-99D7-699BC0C5E446}" presName="circleA" presStyleLbl="node1" presStyleIdx="0" presStyleCnt="5" custScaleX="100496" custScaleY="84878" custLinFactNeighborX="19700" custLinFactNeighborY="3712"/>
      <dgm:spPr>
        <a:solidFill>
          <a:schemeClr val="accent1">
            <a:lumMod val="40000"/>
            <a:lumOff val="60000"/>
          </a:schemeClr>
        </a:solidFill>
      </dgm:spPr>
    </dgm:pt>
    <dgm:pt modelId="{BD418F5E-B466-7442-BC8A-1DE0CC2AB4DE}" type="pres">
      <dgm:prSet presAssocID="{B899761E-0E8F-3E45-99D7-699BC0C5E446}" presName="spaceA" presStyleCnt="0"/>
      <dgm:spPr/>
    </dgm:pt>
    <dgm:pt modelId="{C8303CA4-E346-2349-BAF5-2829EF655394}" type="pres">
      <dgm:prSet presAssocID="{95A3EF13-A1B3-1444-9EE0-133DA557609D}" presName="space" presStyleCnt="0"/>
      <dgm:spPr/>
    </dgm:pt>
    <dgm:pt modelId="{A0732B5E-FFF3-7047-81EE-9E19803E6429}" type="pres">
      <dgm:prSet presAssocID="{7F3F9CC8-D6A6-4E45-A325-0F428C95D129}" presName="compositeB" presStyleCnt="0"/>
      <dgm:spPr/>
    </dgm:pt>
    <dgm:pt modelId="{D02DB91B-F1D1-8D40-9A74-F14A79BEC6C2}" type="pres">
      <dgm:prSet presAssocID="{7F3F9CC8-D6A6-4E45-A325-0F428C95D129}" presName="textB" presStyleLbl="revTx" presStyleIdx="1" presStyleCnt="5" custScaleX="155898">
        <dgm:presLayoutVars>
          <dgm:bulletEnabled val="1"/>
        </dgm:presLayoutVars>
      </dgm:prSet>
      <dgm:spPr/>
      <dgm:t>
        <a:bodyPr/>
        <a:lstStyle/>
        <a:p>
          <a:endParaRPr lang="en-US"/>
        </a:p>
      </dgm:t>
    </dgm:pt>
    <dgm:pt modelId="{2735E2AE-09E3-A844-A973-9C7E19EEFB96}" type="pres">
      <dgm:prSet presAssocID="{7F3F9CC8-D6A6-4E45-A325-0F428C95D129}" presName="circleB" presStyleLbl="node1" presStyleIdx="1" presStyleCnt="5"/>
      <dgm:spPr>
        <a:solidFill>
          <a:schemeClr val="accent1">
            <a:lumMod val="40000"/>
            <a:lumOff val="60000"/>
          </a:schemeClr>
        </a:solidFill>
      </dgm:spPr>
    </dgm:pt>
    <dgm:pt modelId="{40E810DC-42E6-D145-AFEB-FC7F3A5D8E69}" type="pres">
      <dgm:prSet presAssocID="{7F3F9CC8-D6A6-4E45-A325-0F428C95D129}" presName="spaceB" presStyleCnt="0"/>
      <dgm:spPr/>
    </dgm:pt>
    <dgm:pt modelId="{194F75FB-D0AD-8F40-B154-792D13F57E3D}" type="pres">
      <dgm:prSet presAssocID="{71D9A47E-B0DB-2142-B406-30ECF3AC0B6B}" presName="space" presStyleCnt="0"/>
      <dgm:spPr/>
    </dgm:pt>
    <dgm:pt modelId="{396E630A-F94B-D44A-AC5B-E8C21FF219F6}" type="pres">
      <dgm:prSet presAssocID="{21656EE9-4133-DF44-9195-D822B371000F}" presName="compositeA" presStyleCnt="0"/>
      <dgm:spPr/>
    </dgm:pt>
    <dgm:pt modelId="{92A08ABA-9301-1545-A34B-368CDCA68092}" type="pres">
      <dgm:prSet presAssocID="{21656EE9-4133-DF44-9195-D822B371000F}" presName="textA" presStyleLbl="revTx" presStyleIdx="2" presStyleCnt="5" custScaleX="191224">
        <dgm:presLayoutVars>
          <dgm:bulletEnabled val="1"/>
        </dgm:presLayoutVars>
      </dgm:prSet>
      <dgm:spPr/>
      <dgm:t>
        <a:bodyPr/>
        <a:lstStyle/>
        <a:p>
          <a:endParaRPr lang="en-US"/>
        </a:p>
      </dgm:t>
    </dgm:pt>
    <dgm:pt modelId="{7474437B-747C-C448-9DF6-4E3978EAFF02}" type="pres">
      <dgm:prSet presAssocID="{21656EE9-4133-DF44-9195-D822B371000F}" presName="circleA" presStyleLbl="node1" presStyleIdx="2" presStyleCnt="5"/>
      <dgm:spPr>
        <a:solidFill>
          <a:schemeClr val="accent1">
            <a:lumMod val="40000"/>
            <a:lumOff val="60000"/>
          </a:schemeClr>
        </a:solidFill>
      </dgm:spPr>
    </dgm:pt>
    <dgm:pt modelId="{A6A0F4A0-ACCF-F845-A115-450C3AA6DF04}" type="pres">
      <dgm:prSet presAssocID="{21656EE9-4133-DF44-9195-D822B371000F}" presName="spaceA" presStyleCnt="0"/>
      <dgm:spPr/>
    </dgm:pt>
    <dgm:pt modelId="{5FB0732E-2125-2F49-8745-4A87BBEA9027}" type="pres">
      <dgm:prSet presAssocID="{FF811155-F596-414E-A8BB-02794BC260EE}" presName="space" presStyleCnt="0"/>
      <dgm:spPr/>
    </dgm:pt>
    <dgm:pt modelId="{A08E4B34-CB2D-A94F-943B-5E662EDD04BD}" type="pres">
      <dgm:prSet presAssocID="{90738DA0-BFFD-7D4F-BE51-EF28B7AD6F84}" presName="compositeB" presStyleCnt="0"/>
      <dgm:spPr/>
    </dgm:pt>
    <dgm:pt modelId="{FE2F54CD-4F82-DA41-9413-C8FA52E4EAD9}" type="pres">
      <dgm:prSet presAssocID="{90738DA0-BFFD-7D4F-BE51-EF28B7AD6F84}" presName="textB" presStyleLbl="revTx" presStyleIdx="3" presStyleCnt="5" custScaleX="244726">
        <dgm:presLayoutVars>
          <dgm:bulletEnabled val="1"/>
        </dgm:presLayoutVars>
      </dgm:prSet>
      <dgm:spPr/>
      <dgm:t>
        <a:bodyPr/>
        <a:lstStyle/>
        <a:p>
          <a:endParaRPr lang="en-US"/>
        </a:p>
      </dgm:t>
    </dgm:pt>
    <dgm:pt modelId="{52B3AA9F-47BB-7E4D-AAE0-F6D9E88CF057}" type="pres">
      <dgm:prSet presAssocID="{90738DA0-BFFD-7D4F-BE51-EF28B7AD6F84}" presName="circleB" presStyleLbl="node1" presStyleIdx="3" presStyleCnt="5" custLinFactNeighborX="-17089" custLinFactNeighborY="7561"/>
      <dgm:spPr>
        <a:solidFill>
          <a:schemeClr val="accent1">
            <a:lumMod val="40000"/>
            <a:lumOff val="60000"/>
          </a:schemeClr>
        </a:solidFill>
      </dgm:spPr>
    </dgm:pt>
    <dgm:pt modelId="{2EAFFE95-0CE2-D549-9C35-B36FD13367DB}" type="pres">
      <dgm:prSet presAssocID="{90738DA0-BFFD-7D4F-BE51-EF28B7AD6F84}" presName="spaceB" presStyleCnt="0"/>
      <dgm:spPr/>
    </dgm:pt>
    <dgm:pt modelId="{698B9946-49E1-C04D-8880-61BA1E260A1D}" type="pres">
      <dgm:prSet presAssocID="{4814E86C-54F5-7240-A722-D6090E1EA8F5}" presName="space" presStyleCnt="0"/>
      <dgm:spPr/>
    </dgm:pt>
    <dgm:pt modelId="{61733788-1C13-154B-97B7-E9F1AE8EE579}" type="pres">
      <dgm:prSet presAssocID="{61DF6723-84AC-074A-9185-DAAB3C14C882}" presName="compositeA" presStyleCnt="0"/>
      <dgm:spPr/>
    </dgm:pt>
    <dgm:pt modelId="{D131F29C-AFDA-0A4C-BC5F-5B7C142C5A96}" type="pres">
      <dgm:prSet presAssocID="{61DF6723-84AC-074A-9185-DAAB3C14C882}" presName="textA" presStyleLbl="revTx" presStyleIdx="4" presStyleCnt="5" custScaleX="289608">
        <dgm:presLayoutVars>
          <dgm:bulletEnabled val="1"/>
        </dgm:presLayoutVars>
      </dgm:prSet>
      <dgm:spPr/>
      <dgm:t>
        <a:bodyPr/>
        <a:lstStyle/>
        <a:p>
          <a:endParaRPr lang="en-US"/>
        </a:p>
      </dgm:t>
    </dgm:pt>
    <dgm:pt modelId="{FAA93B8B-E585-B04F-AC4A-0693570692BD}" type="pres">
      <dgm:prSet presAssocID="{61DF6723-84AC-074A-9185-DAAB3C14C882}" presName="circleA" presStyleLbl="node1" presStyleIdx="4" presStyleCnt="5"/>
      <dgm:spPr>
        <a:solidFill>
          <a:schemeClr val="accent1">
            <a:lumMod val="40000"/>
            <a:lumOff val="60000"/>
          </a:schemeClr>
        </a:solidFill>
      </dgm:spPr>
    </dgm:pt>
    <dgm:pt modelId="{4BF35514-6C3E-FF48-96D4-F9162644C222}" type="pres">
      <dgm:prSet presAssocID="{61DF6723-84AC-074A-9185-DAAB3C14C882}" presName="spaceA" presStyleCnt="0"/>
      <dgm:spPr/>
    </dgm:pt>
  </dgm:ptLst>
  <dgm:cxnLst>
    <dgm:cxn modelId="{74101060-3EF1-6149-9F4C-13B1ED742C21}" type="presOf" srcId="{B899761E-0E8F-3E45-99D7-699BC0C5E446}" destId="{A196FCB6-ABDC-8E4F-944E-AF28EF788AB9}" srcOrd="0" destOrd="0" presId="urn:microsoft.com/office/officeart/2005/8/layout/hProcess11"/>
    <dgm:cxn modelId="{F64C2FC1-C31F-4C4E-A6A5-A602AD746C83}" srcId="{69027E89-24F2-BB44-A913-23802DA23EE0}" destId="{61DF6723-84AC-074A-9185-DAAB3C14C882}" srcOrd="4" destOrd="0" parTransId="{09714FDC-D188-A14A-BF5C-7BBD4B7109ED}" sibTransId="{425978B5-02F1-B848-9268-BFFB0BE24F8E}"/>
    <dgm:cxn modelId="{BA33B869-F9DE-C84D-8B67-514C37CCEDC3}" srcId="{69027E89-24F2-BB44-A913-23802DA23EE0}" destId="{90738DA0-BFFD-7D4F-BE51-EF28B7AD6F84}" srcOrd="3" destOrd="0" parTransId="{71B61AED-284F-2144-85AA-2B1B7DC7BBF0}" sibTransId="{4814E86C-54F5-7240-A722-D6090E1EA8F5}"/>
    <dgm:cxn modelId="{0098B2AE-A4C9-7E4C-8D82-34BD3DD2CC13}" type="presOf" srcId="{90738DA0-BFFD-7D4F-BE51-EF28B7AD6F84}" destId="{FE2F54CD-4F82-DA41-9413-C8FA52E4EAD9}" srcOrd="0" destOrd="0" presId="urn:microsoft.com/office/officeart/2005/8/layout/hProcess11"/>
    <dgm:cxn modelId="{A6D93CB4-9C3C-4F4E-92F9-C2559B99E8C0}" type="presOf" srcId="{69027E89-24F2-BB44-A913-23802DA23EE0}" destId="{E2B5D5F5-562D-C345-8EFD-F0FC91A009C3}" srcOrd="0" destOrd="0" presId="urn:microsoft.com/office/officeart/2005/8/layout/hProcess11"/>
    <dgm:cxn modelId="{B5847A09-AB8C-1643-80F0-A2B1D6A5390E}" type="presOf" srcId="{7F3F9CC8-D6A6-4E45-A325-0F428C95D129}" destId="{D02DB91B-F1D1-8D40-9A74-F14A79BEC6C2}" srcOrd="0" destOrd="0" presId="urn:microsoft.com/office/officeart/2005/8/layout/hProcess11"/>
    <dgm:cxn modelId="{DBC081B8-4723-1C4C-AE6E-E6F2B2CB5373}" type="presOf" srcId="{21656EE9-4133-DF44-9195-D822B371000F}" destId="{92A08ABA-9301-1545-A34B-368CDCA68092}" srcOrd="0" destOrd="0" presId="urn:microsoft.com/office/officeart/2005/8/layout/hProcess11"/>
    <dgm:cxn modelId="{B095FDCC-7839-584E-B0DD-9850A780CB3C}" srcId="{69027E89-24F2-BB44-A913-23802DA23EE0}" destId="{B899761E-0E8F-3E45-99D7-699BC0C5E446}" srcOrd="0" destOrd="0" parTransId="{BE2D2BD6-C838-6D4F-AF47-B155B8EE71CC}" sibTransId="{95A3EF13-A1B3-1444-9EE0-133DA557609D}"/>
    <dgm:cxn modelId="{913AC8F6-BAE2-B541-AB58-1854D77B8391}" srcId="{69027E89-24F2-BB44-A913-23802DA23EE0}" destId="{7F3F9CC8-D6A6-4E45-A325-0F428C95D129}" srcOrd="1" destOrd="0" parTransId="{3873EA8C-A649-C343-A080-F987AD5F530E}" sibTransId="{71D9A47E-B0DB-2142-B406-30ECF3AC0B6B}"/>
    <dgm:cxn modelId="{D98C55DB-8DF5-5A4F-89E6-FEC9A105E08D}" type="presOf" srcId="{61DF6723-84AC-074A-9185-DAAB3C14C882}" destId="{D131F29C-AFDA-0A4C-BC5F-5B7C142C5A96}" srcOrd="0" destOrd="0" presId="urn:microsoft.com/office/officeart/2005/8/layout/hProcess11"/>
    <dgm:cxn modelId="{922EFA79-6A89-8E4A-B529-575AC6FD3F82}" srcId="{69027E89-24F2-BB44-A913-23802DA23EE0}" destId="{21656EE9-4133-DF44-9195-D822B371000F}" srcOrd="2" destOrd="0" parTransId="{24B09CF0-69C4-3F4C-A82F-EDFD353ADD08}" sibTransId="{FF811155-F596-414E-A8BB-02794BC260EE}"/>
    <dgm:cxn modelId="{532B4550-DE6D-3F47-BBBE-D432236D869D}" type="presParOf" srcId="{E2B5D5F5-562D-C345-8EFD-F0FC91A009C3}" destId="{35BC211C-DC8D-F54A-B34F-427F1E9F951F}" srcOrd="0" destOrd="0" presId="urn:microsoft.com/office/officeart/2005/8/layout/hProcess11"/>
    <dgm:cxn modelId="{0FC76B4D-C54A-8644-84F6-912249231B2B}" type="presParOf" srcId="{E2B5D5F5-562D-C345-8EFD-F0FC91A009C3}" destId="{A3A4130E-F84A-BA49-8473-43C4D4FD1BCE}" srcOrd="1" destOrd="0" presId="urn:microsoft.com/office/officeart/2005/8/layout/hProcess11"/>
    <dgm:cxn modelId="{A2D29424-D3A6-BC49-ABB0-DF383AD33642}" type="presParOf" srcId="{A3A4130E-F84A-BA49-8473-43C4D4FD1BCE}" destId="{35E2CD06-0694-C045-805E-301723221C19}" srcOrd="0" destOrd="0" presId="urn:microsoft.com/office/officeart/2005/8/layout/hProcess11"/>
    <dgm:cxn modelId="{9176FA04-7B98-8E49-BF45-0B31A2DBCA7A}" type="presParOf" srcId="{35E2CD06-0694-C045-805E-301723221C19}" destId="{A196FCB6-ABDC-8E4F-944E-AF28EF788AB9}" srcOrd="0" destOrd="0" presId="urn:microsoft.com/office/officeart/2005/8/layout/hProcess11"/>
    <dgm:cxn modelId="{90CED049-19B4-7E4F-AC1D-C586BBF90F02}" type="presParOf" srcId="{35E2CD06-0694-C045-805E-301723221C19}" destId="{E3042EE7-0D96-2C4D-B011-C36A1502EB01}" srcOrd="1" destOrd="0" presId="urn:microsoft.com/office/officeart/2005/8/layout/hProcess11"/>
    <dgm:cxn modelId="{BDA609C6-D16F-3E48-ABC7-06B171A1F0A0}" type="presParOf" srcId="{35E2CD06-0694-C045-805E-301723221C19}" destId="{BD418F5E-B466-7442-BC8A-1DE0CC2AB4DE}" srcOrd="2" destOrd="0" presId="urn:microsoft.com/office/officeart/2005/8/layout/hProcess11"/>
    <dgm:cxn modelId="{3FB4A0BD-42A7-0247-943D-8E9D0FD35E39}" type="presParOf" srcId="{A3A4130E-F84A-BA49-8473-43C4D4FD1BCE}" destId="{C8303CA4-E346-2349-BAF5-2829EF655394}" srcOrd="1" destOrd="0" presId="urn:microsoft.com/office/officeart/2005/8/layout/hProcess11"/>
    <dgm:cxn modelId="{E78961A2-CA1D-6C4D-8F31-A8D8524C37DE}" type="presParOf" srcId="{A3A4130E-F84A-BA49-8473-43C4D4FD1BCE}" destId="{A0732B5E-FFF3-7047-81EE-9E19803E6429}" srcOrd="2" destOrd="0" presId="urn:microsoft.com/office/officeart/2005/8/layout/hProcess11"/>
    <dgm:cxn modelId="{924BA3DF-0DD2-4141-9651-51E45376636F}" type="presParOf" srcId="{A0732B5E-FFF3-7047-81EE-9E19803E6429}" destId="{D02DB91B-F1D1-8D40-9A74-F14A79BEC6C2}" srcOrd="0" destOrd="0" presId="urn:microsoft.com/office/officeart/2005/8/layout/hProcess11"/>
    <dgm:cxn modelId="{B79ED1BE-B0A2-7649-B355-917A682F333F}" type="presParOf" srcId="{A0732B5E-FFF3-7047-81EE-9E19803E6429}" destId="{2735E2AE-09E3-A844-A973-9C7E19EEFB96}" srcOrd="1" destOrd="0" presId="urn:microsoft.com/office/officeart/2005/8/layout/hProcess11"/>
    <dgm:cxn modelId="{F3B77557-FCC4-BE48-955C-8EE10C568624}" type="presParOf" srcId="{A0732B5E-FFF3-7047-81EE-9E19803E6429}" destId="{40E810DC-42E6-D145-AFEB-FC7F3A5D8E69}" srcOrd="2" destOrd="0" presId="urn:microsoft.com/office/officeart/2005/8/layout/hProcess11"/>
    <dgm:cxn modelId="{61496FD1-BDF3-A049-8293-C886CE695F23}" type="presParOf" srcId="{A3A4130E-F84A-BA49-8473-43C4D4FD1BCE}" destId="{194F75FB-D0AD-8F40-B154-792D13F57E3D}" srcOrd="3" destOrd="0" presId="urn:microsoft.com/office/officeart/2005/8/layout/hProcess11"/>
    <dgm:cxn modelId="{FA2335FD-B750-164F-A6DD-B9EF6C0B754F}" type="presParOf" srcId="{A3A4130E-F84A-BA49-8473-43C4D4FD1BCE}" destId="{396E630A-F94B-D44A-AC5B-E8C21FF219F6}" srcOrd="4" destOrd="0" presId="urn:microsoft.com/office/officeart/2005/8/layout/hProcess11"/>
    <dgm:cxn modelId="{2F7EDD1D-C3E6-964A-8DBB-58956DDF869C}" type="presParOf" srcId="{396E630A-F94B-D44A-AC5B-E8C21FF219F6}" destId="{92A08ABA-9301-1545-A34B-368CDCA68092}" srcOrd="0" destOrd="0" presId="urn:microsoft.com/office/officeart/2005/8/layout/hProcess11"/>
    <dgm:cxn modelId="{76B8082E-D278-FB41-90D4-D2BD27A2311A}" type="presParOf" srcId="{396E630A-F94B-D44A-AC5B-E8C21FF219F6}" destId="{7474437B-747C-C448-9DF6-4E3978EAFF02}" srcOrd="1" destOrd="0" presId="urn:microsoft.com/office/officeart/2005/8/layout/hProcess11"/>
    <dgm:cxn modelId="{4B597967-EE7A-CB48-B5A7-02068B3ED5BC}" type="presParOf" srcId="{396E630A-F94B-D44A-AC5B-E8C21FF219F6}" destId="{A6A0F4A0-ACCF-F845-A115-450C3AA6DF04}" srcOrd="2" destOrd="0" presId="urn:microsoft.com/office/officeart/2005/8/layout/hProcess11"/>
    <dgm:cxn modelId="{4F09A718-26F5-6D46-95A0-33C8860080F7}" type="presParOf" srcId="{A3A4130E-F84A-BA49-8473-43C4D4FD1BCE}" destId="{5FB0732E-2125-2F49-8745-4A87BBEA9027}" srcOrd="5" destOrd="0" presId="urn:microsoft.com/office/officeart/2005/8/layout/hProcess11"/>
    <dgm:cxn modelId="{EC5FF93D-DB95-F440-986C-08AC5344776F}" type="presParOf" srcId="{A3A4130E-F84A-BA49-8473-43C4D4FD1BCE}" destId="{A08E4B34-CB2D-A94F-943B-5E662EDD04BD}" srcOrd="6" destOrd="0" presId="urn:microsoft.com/office/officeart/2005/8/layout/hProcess11"/>
    <dgm:cxn modelId="{9D9C6EE3-3828-7E4A-8F65-9332586B1F67}" type="presParOf" srcId="{A08E4B34-CB2D-A94F-943B-5E662EDD04BD}" destId="{FE2F54CD-4F82-DA41-9413-C8FA52E4EAD9}" srcOrd="0" destOrd="0" presId="urn:microsoft.com/office/officeart/2005/8/layout/hProcess11"/>
    <dgm:cxn modelId="{A584DC07-2269-4A42-9B60-5929A31AC0B8}" type="presParOf" srcId="{A08E4B34-CB2D-A94F-943B-5E662EDD04BD}" destId="{52B3AA9F-47BB-7E4D-AAE0-F6D9E88CF057}" srcOrd="1" destOrd="0" presId="urn:microsoft.com/office/officeart/2005/8/layout/hProcess11"/>
    <dgm:cxn modelId="{390940F4-B7F9-DE48-9290-1B67F595130D}" type="presParOf" srcId="{A08E4B34-CB2D-A94F-943B-5E662EDD04BD}" destId="{2EAFFE95-0CE2-D549-9C35-B36FD13367DB}" srcOrd="2" destOrd="0" presId="urn:microsoft.com/office/officeart/2005/8/layout/hProcess11"/>
    <dgm:cxn modelId="{2F838E4B-C132-924F-8703-E327022B747B}" type="presParOf" srcId="{A3A4130E-F84A-BA49-8473-43C4D4FD1BCE}" destId="{698B9946-49E1-C04D-8880-61BA1E260A1D}" srcOrd="7" destOrd="0" presId="urn:microsoft.com/office/officeart/2005/8/layout/hProcess11"/>
    <dgm:cxn modelId="{EFDEB4B4-F838-264E-98DB-B1637073A9E9}" type="presParOf" srcId="{A3A4130E-F84A-BA49-8473-43C4D4FD1BCE}" destId="{61733788-1C13-154B-97B7-E9F1AE8EE579}" srcOrd="8" destOrd="0" presId="urn:microsoft.com/office/officeart/2005/8/layout/hProcess11"/>
    <dgm:cxn modelId="{8C5B471B-8467-0E4F-8FD2-B68A3E470056}" type="presParOf" srcId="{61733788-1C13-154B-97B7-E9F1AE8EE579}" destId="{D131F29C-AFDA-0A4C-BC5F-5B7C142C5A96}" srcOrd="0" destOrd="0" presId="urn:microsoft.com/office/officeart/2005/8/layout/hProcess11"/>
    <dgm:cxn modelId="{D4B1F4C9-8227-C14F-AE74-AE4C35FC991F}" type="presParOf" srcId="{61733788-1C13-154B-97B7-E9F1AE8EE579}" destId="{FAA93B8B-E585-B04F-AC4A-0693570692BD}" srcOrd="1" destOrd="0" presId="urn:microsoft.com/office/officeart/2005/8/layout/hProcess11"/>
    <dgm:cxn modelId="{C7FA1C1E-5189-2E4C-9AE1-4EF49A2C9399}" type="presParOf" srcId="{61733788-1C13-154B-97B7-E9F1AE8EE579}" destId="{4BF35514-6C3E-FF48-96D4-F9162644C22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27E89-24F2-BB44-A913-23802DA23EE0}" type="doc">
      <dgm:prSet loTypeId="urn:microsoft.com/office/officeart/2005/8/layout/hProcess11" loCatId="" qsTypeId="urn:microsoft.com/office/officeart/2005/8/quickstyle/simple1" qsCatId="simple" csTypeId="urn:microsoft.com/office/officeart/2005/8/colors/accent1_2" csCatId="accent1" phldr="1"/>
      <dgm:spPr/>
    </dgm:pt>
    <dgm:pt modelId="{B899761E-0E8F-3E45-99D7-699BC0C5E446}">
      <dgm:prSet phldrT="[Text]" custT="1"/>
      <dgm:spPr/>
      <dgm:t>
        <a:bodyPr/>
        <a:lstStyle/>
        <a:p>
          <a:r>
            <a:rPr lang="en-US" sz="1800" dirty="0">
              <a:solidFill>
                <a:schemeClr val="accent3"/>
              </a:solidFill>
            </a:rPr>
            <a:t>Collection of images</a:t>
          </a:r>
        </a:p>
      </dgm:t>
    </dgm:pt>
    <dgm:pt modelId="{BE2D2BD6-C838-6D4F-AF47-B155B8EE71CC}" type="parTrans" cxnId="{B095FDCC-7839-584E-B0DD-9850A780CB3C}">
      <dgm:prSet/>
      <dgm:spPr/>
      <dgm:t>
        <a:bodyPr/>
        <a:lstStyle/>
        <a:p>
          <a:endParaRPr lang="en-US"/>
        </a:p>
      </dgm:t>
    </dgm:pt>
    <dgm:pt modelId="{95A3EF13-A1B3-1444-9EE0-133DA557609D}" type="sibTrans" cxnId="{B095FDCC-7839-584E-B0DD-9850A780CB3C}">
      <dgm:prSet/>
      <dgm:spPr/>
      <dgm:t>
        <a:bodyPr/>
        <a:lstStyle/>
        <a:p>
          <a:endParaRPr lang="en-US"/>
        </a:p>
      </dgm:t>
    </dgm:pt>
    <dgm:pt modelId="{21656EE9-4133-DF44-9195-D822B371000F}">
      <dgm:prSet phldrT="[Text]" custT="1"/>
      <dgm:spPr/>
      <dgm:t>
        <a:bodyPr/>
        <a:lstStyle/>
        <a:p>
          <a:r>
            <a:rPr lang="en-US" sz="1800" dirty="0">
              <a:solidFill>
                <a:schemeClr val="accent3"/>
              </a:solidFill>
            </a:rPr>
            <a:t>Rating of images and further analysis </a:t>
          </a:r>
        </a:p>
      </dgm:t>
    </dgm:pt>
    <dgm:pt modelId="{24B09CF0-69C4-3F4C-A82F-EDFD353ADD08}" type="parTrans" cxnId="{922EFA79-6A89-8E4A-B529-575AC6FD3F82}">
      <dgm:prSet/>
      <dgm:spPr/>
      <dgm:t>
        <a:bodyPr/>
        <a:lstStyle/>
        <a:p>
          <a:endParaRPr lang="en-US"/>
        </a:p>
      </dgm:t>
    </dgm:pt>
    <dgm:pt modelId="{FF811155-F596-414E-A8BB-02794BC260EE}" type="sibTrans" cxnId="{922EFA79-6A89-8E4A-B529-575AC6FD3F82}">
      <dgm:prSet/>
      <dgm:spPr/>
      <dgm:t>
        <a:bodyPr/>
        <a:lstStyle/>
        <a:p>
          <a:endParaRPr lang="en-US"/>
        </a:p>
      </dgm:t>
    </dgm:pt>
    <dgm:pt modelId="{90738DA0-BFFD-7D4F-BE51-EF28B7AD6F84}">
      <dgm:prSet phldrT="[Text]" custT="1"/>
      <dgm:spPr/>
      <dgm:t>
        <a:bodyPr/>
        <a:lstStyle/>
        <a:p>
          <a:r>
            <a:rPr lang="en-US" sz="1800" dirty="0">
              <a:solidFill>
                <a:schemeClr val="tx1"/>
              </a:solidFill>
            </a:rPr>
            <a:t>Representative categories of images</a:t>
          </a:r>
        </a:p>
      </dgm:t>
    </dgm:pt>
    <dgm:pt modelId="{71B61AED-284F-2144-85AA-2B1B7DC7BBF0}" type="parTrans" cxnId="{BA33B869-F9DE-C84D-8B67-514C37CCEDC3}">
      <dgm:prSet/>
      <dgm:spPr/>
      <dgm:t>
        <a:bodyPr/>
        <a:lstStyle/>
        <a:p>
          <a:endParaRPr lang="en-US"/>
        </a:p>
      </dgm:t>
    </dgm:pt>
    <dgm:pt modelId="{4814E86C-54F5-7240-A722-D6090E1EA8F5}" type="sibTrans" cxnId="{BA33B869-F9DE-C84D-8B67-514C37CCEDC3}">
      <dgm:prSet/>
      <dgm:spPr/>
      <dgm:t>
        <a:bodyPr/>
        <a:lstStyle/>
        <a:p>
          <a:endParaRPr lang="en-US"/>
        </a:p>
      </dgm:t>
    </dgm:pt>
    <dgm:pt modelId="{7F3F9CC8-D6A6-4E45-A325-0F428C95D129}">
      <dgm:prSet phldrT="[Text]" custT="1"/>
      <dgm:spPr/>
      <dgm:t>
        <a:bodyPr/>
        <a:lstStyle/>
        <a:p>
          <a:r>
            <a:rPr lang="en-US" sz="1800" dirty="0">
              <a:solidFill>
                <a:schemeClr val="accent3"/>
              </a:solidFill>
            </a:rPr>
            <a:t>Analysis of images</a:t>
          </a:r>
        </a:p>
      </dgm:t>
    </dgm:pt>
    <dgm:pt modelId="{3873EA8C-A649-C343-A080-F987AD5F530E}" type="parTrans" cxnId="{913AC8F6-BAE2-B541-AB58-1854D77B8391}">
      <dgm:prSet/>
      <dgm:spPr/>
      <dgm:t>
        <a:bodyPr/>
        <a:lstStyle/>
        <a:p>
          <a:endParaRPr lang="en-US"/>
        </a:p>
      </dgm:t>
    </dgm:pt>
    <dgm:pt modelId="{71D9A47E-B0DB-2142-B406-30ECF3AC0B6B}" type="sibTrans" cxnId="{913AC8F6-BAE2-B541-AB58-1854D77B8391}">
      <dgm:prSet/>
      <dgm:spPr/>
      <dgm:t>
        <a:bodyPr/>
        <a:lstStyle/>
        <a:p>
          <a:endParaRPr lang="en-US"/>
        </a:p>
      </dgm:t>
    </dgm:pt>
    <dgm:pt modelId="{61DF6723-84AC-074A-9185-DAAB3C14C882}">
      <dgm:prSet phldrT="[Text]" custT="1"/>
      <dgm:spPr/>
      <dgm:t>
        <a:bodyPr/>
        <a:lstStyle/>
        <a:p>
          <a:r>
            <a:rPr lang="en-US" sz="1800" dirty="0">
              <a:solidFill>
                <a:schemeClr val="tx1"/>
              </a:solidFill>
            </a:rPr>
            <a:t>Testing biases on “willingness to give”</a:t>
          </a:r>
        </a:p>
      </dgm:t>
    </dgm:pt>
    <dgm:pt modelId="{09714FDC-D188-A14A-BF5C-7BBD4B7109ED}" type="parTrans" cxnId="{F64C2FC1-C31F-4C4E-A6A5-A602AD746C83}">
      <dgm:prSet/>
      <dgm:spPr/>
      <dgm:t>
        <a:bodyPr/>
        <a:lstStyle/>
        <a:p>
          <a:endParaRPr lang="en-US"/>
        </a:p>
      </dgm:t>
    </dgm:pt>
    <dgm:pt modelId="{425978B5-02F1-B848-9268-BFFB0BE24F8E}" type="sibTrans" cxnId="{F64C2FC1-C31F-4C4E-A6A5-A602AD746C83}">
      <dgm:prSet/>
      <dgm:spPr/>
      <dgm:t>
        <a:bodyPr/>
        <a:lstStyle/>
        <a:p>
          <a:endParaRPr lang="en-US"/>
        </a:p>
      </dgm:t>
    </dgm:pt>
    <dgm:pt modelId="{E2B5D5F5-562D-C345-8EFD-F0FC91A009C3}" type="pres">
      <dgm:prSet presAssocID="{69027E89-24F2-BB44-A913-23802DA23EE0}" presName="Name0" presStyleCnt="0">
        <dgm:presLayoutVars>
          <dgm:dir/>
          <dgm:resizeHandles val="exact"/>
        </dgm:presLayoutVars>
      </dgm:prSet>
      <dgm:spPr/>
    </dgm:pt>
    <dgm:pt modelId="{35BC211C-DC8D-F54A-B34F-427F1E9F951F}" type="pres">
      <dgm:prSet presAssocID="{69027E89-24F2-BB44-A913-23802DA23EE0}" presName="arrow" presStyleLbl="bgShp" presStyleIdx="0" presStyleCnt="1"/>
      <dgm:spPr/>
    </dgm:pt>
    <dgm:pt modelId="{A3A4130E-F84A-BA49-8473-43C4D4FD1BCE}" type="pres">
      <dgm:prSet presAssocID="{69027E89-24F2-BB44-A913-23802DA23EE0}" presName="points" presStyleCnt="0"/>
      <dgm:spPr/>
    </dgm:pt>
    <dgm:pt modelId="{35E2CD06-0694-C045-805E-301723221C19}" type="pres">
      <dgm:prSet presAssocID="{B899761E-0E8F-3E45-99D7-699BC0C5E446}" presName="compositeA" presStyleCnt="0"/>
      <dgm:spPr/>
    </dgm:pt>
    <dgm:pt modelId="{A196FCB6-ABDC-8E4F-944E-AF28EF788AB9}" type="pres">
      <dgm:prSet presAssocID="{B899761E-0E8F-3E45-99D7-699BC0C5E446}" presName="textA" presStyleLbl="revTx" presStyleIdx="0" presStyleCnt="5">
        <dgm:presLayoutVars>
          <dgm:bulletEnabled val="1"/>
        </dgm:presLayoutVars>
      </dgm:prSet>
      <dgm:spPr/>
      <dgm:t>
        <a:bodyPr/>
        <a:lstStyle/>
        <a:p>
          <a:endParaRPr lang="en-US"/>
        </a:p>
      </dgm:t>
    </dgm:pt>
    <dgm:pt modelId="{E3042EE7-0D96-2C4D-B011-C36A1502EB01}" type="pres">
      <dgm:prSet presAssocID="{B899761E-0E8F-3E45-99D7-699BC0C5E446}" presName="circleA" presStyleLbl="node1" presStyleIdx="0" presStyleCnt="5"/>
      <dgm:spPr>
        <a:solidFill>
          <a:schemeClr val="accent1">
            <a:lumMod val="40000"/>
            <a:lumOff val="60000"/>
          </a:schemeClr>
        </a:solidFill>
      </dgm:spPr>
    </dgm:pt>
    <dgm:pt modelId="{BD418F5E-B466-7442-BC8A-1DE0CC2AB4DE}" type="pres">
      <dgm:prSet presAssocID="{B899761E-0E8F-3E45-99D7-699BC0C5E446}" presName="spaceA" presStyleCnt="0"/>
      <dgm:spPr/>
    </dgm:pt>
    <dgm:pt modelId="{C8303CA4-E346-2349-BAF5-2829EF655394}" type="pres">
      <dgm:prSet presAssocID="{95A3EF13-A1B3-1444-9EE0-133DA557609D}" presName="space" presStyleCnt="0"/>
      <dgm:spPr/>
    </dgm:pt>
    <dgm:pt modelId="{A0732B5E-FFF3-7047-81EE-9E19803E6429}" type="pres">
      <dgm:prSet presAssocID="{7F3F9CC8-D6A6-4E45-A325-0F428C95D129}" presName="compositeB" presStyleCnt="0"/>
      <dgm:spPr/>
    </dgm:pt>
    <dgm:pt modelId="{D02DB91B-F1D1-8D40-9A74-F14A79BEC6C2}" type="pres">
      <dgm:prSet presAssocID="{7F3F9CC8-D6A6-4E45-A325-0F428C95D129}" presName="textB" presStyleLbl="revTx" presStyleIdx="1" presStyleCnt="5">
        <dgm:presLayoutVars>
          <dgm:bulletEnabled val="1"/>
        </dgm:presLayoutVars>
      </dgm:prSet>
      <dgm:spPr/>
      <dgm:t>
        <a:bodyPr/>
        <a:lstStyle/>
        <a:p>
          <a:endParaRPr lang="en-US"/>
        </a:p>
      </dgm:t>
    </dgm:pt>
    <dgm:pt modelId="{2735E2AE-09E3-A844-A973-9C7E19EEFB96}" type="pres">
      <dgm:prSet presAssocID="{7F3F9CC8-D6A6-4E45-A325-0F428C95D129}" presName="circleB" presStyleLbl="node1" presStyleIdx="1" presStyleCnt="5"/>
      <dgm:spPr>
        <a:solidFill>
          <a:schemeClr val="accent1">
            <a:lumMod val="40000"/>
            <a:lumOff val="60000"/>
          </a:schemeClr>
        </a:solidFill>
      </dgm:spPr>
    </dgm:pt>
    <dgm:pt modelId="{40E810DC-42E6-D145-AFEB-FC7F3A5D8E69}" type="pres">
      <dgm:prSet presAssocID="{7F3F9CC8-D6A6-4E45-A325-0F428C95D129}" presName="spaceB" presStyleCnt="0"/>
      <dgm:spPr/>
    </dgm:pt>
    <dgm:pt modelId="{194F75FB-D0AD-8F40-B154-792D13F57E3D}" type="pres">
      <dgm:prSet presAssocID="{71D9A47E-B0DB-2142-B406-30ECF3AC0B6B}" presName="space" presStyleCnt="0"/>
      <dgm:spPr/>
    </dgm:pt>
    <dgm:pt modelId="{396E630A-F94B-D44A-AC5B-E8C21FF219F6}" type="pres">
      <dgm:prSet presAssocID="{21656EE9-4133-DF44-9195-D822B371000F}" presName="compositeA" presStyleCnt="0"/>
      <dgm:spPr/>
    </dgm:pt>
    <dgm:pt modelId="{92A08ABA-9301-1545-A34B-368CDCA68092}" type="pres">
      <dgm:prSet presAssocID="{21656EE9-4133-DF44-9195-D822B371000F}" presName="textA" presStyleLbl="revTx" presStyleIdx="2" presStyleCnt="5">
        <dgm:presLayoutVars>
          <dgm:bulletEnabled val="1"/>
        </dgm:presLayoutVars>
      </dgm:prSet>
      <dgm:spPr/>
      <dgm:t>
        <a:bodyPr/>
        <a:lstStyle/>
        <a:p>
          <a:endParaRPr lang="en-US"/>
        </a:p>
      </dgm:t>
    </dgm:pt>
    <dgm:pt modelId="{7474437B-747C-C448-9DF6-4E3978EAFF02}" type="pres">
      <dgm:prSet presAssocID="{21656EE9-4133-DF44-9195-D822B371000F}" presName="circleA" presStyleLbl="node1" presStyleIdx="2" presStyleCnt="5"/>
      <dgm:spPr>
        <a:solidFill>
          <a:schemeClr val="accent1">
            <a:lumMod val="40000"/>
            <a:lumOff val="60000"/>
          </a:schemeClr>
        </a:solidFill>
      </dgm:spPr>
    </dgm:pt>
    <dgm:pt modelId="{A6A0F4A0-ACCF-F845-A115-450C3AA6DF04}" type="pres">
      <dgm:prSet presAssocID="{21656EE9-4133-DF44-9195-D822B371000F}" presName="spaceA" presStyleCnt="0"/>
      <dgm:spPr/>
    </dgm:pt>
    <dgm:pt modelId="{5FB0732E-2125-2F49-8745-4A87BBEA9027}" type="pres">
      <dgm:prSet presAssocID="{FF811155-F596-414E-A8BB-02794BC260EE}" presName="space" presStyleCnt="0"/>
      <dgm:spPr/>
    </dgm:pt>
    <dgm:pt modelId="{A08E4B34-CB2D-A94F-943B-5E662EDD04BD}" type="pres">
      <dgm:prSet presAssocID="{90738DA0-BFFD-7D4F-BE51-EF28B7AD6F84}" presName="compositeB" presStyleCnt="0"/>
      <dgm:spPr/>
    </dgm:pt>
    <dgm:pt modelId="{FE2F54CD-4F82-DA41-9413-C8FA52E4EAD9}" type="pres">
      <dgm:prSet presAssocID="{90738DA0-BFFD-7D4F-BE51-EF28B7AD6F84}" presName="textB" presStyleLbl="revTx" presStyleIdx="3" presStyleCnt="5" custScaleX="131945">
        <dgm:presLayoutVars>
          <dgm:bulletEnabled val="1"/>
        </dgm:presLayoutVars>
      </dgm:prSet>
      <dgm:spPr/>
      <dgm:t>
        <a:bodyPr/>
        <a:lstStyle/>
        <a:p>
          <a:endParaRPr lang="en-US"/>
        </a:p>
      </dgm:t>
    </dgm:pt>
    <dgm:pt modelId="{52B3AA9F-47BB-7E4D-AAE0-F6D9E88CF057}" type="pres">
      <dgm:prSet presAssocID="{90738DA0-BFFD-7D4F-BE51-EF28B7AD6F84}" presName="circleB" presStyleLbl="node1" presStyleIdx="3" presStyleCnt="5" custLinFactNeighborX="16031" custLinFactNeighborY="7561"/>
      <dgm:spPr>
        <a:solidFill>
          <a:schemeClr val="accent1">
            <a:lumMod val="40000"/>
            <a:lumOff val="60000"/>
          </a:schemeClr>
        </a:solidFill>
      </dgm:spPr>
    </dgm:pt>
    <dgm:pt modelId="{2EAFFE95-0CE2-D549-9C35-B36FD13367DB}" type="pres">
      <dgm:prSet presAssocID="{90738DA0-BFFD-7D4F-BE51-EF28B7AD6F84}" presName="spaceB" presStyleCnt="0"/>
      <dgm:spPr/>
    </dgm:pt>
    <dgm:pt modelId="{698B9946-49E1-C04D-8880-61BA1E260A1D}" type="pres">
      <dgm:prSet presAssocID="{4814E86C-54F5-7240-A722-D6090E1EA8F5}" presName="space" presStyleCnt="0"/>
      <dgm:spPr/>
    </dgm:pt>
    <dgm:pt modelId="{61733788-1C13-154B-97B7-E9F1AE8EE579}" type="pres">
      <dgm:prSet presAssocID="{61DF6723-84AC-074A-9185-DAAB3C14C882}" presName="compositeA" presStyleCnt="0"/>
      <dgm:spPr/>
    </dgm:pt>
    <dgm:pt modelId="{D131F29C-AFDA-0A4C-BC5F-5B7C142C5A96}" type="pres">
      <dgm:prSet presAssocID="{61DF6723-84AC-074A-9185-DAAB3C14C882}" presName="textA" presStyleLbl="revTx" presStyleIdx="4" presStyleCnt="5" custScaleX="112038">
        <dgm:presLayoutVars>
          <dgm:bulletEnabled val="1"/>
        </dgm:presLayoutVars>
      </dgm:prSet>
      <dgm:spPr/>
      <dgm:t>
        <a:bodyPr/>
        <a:lstStyle/>
        <a:p>
          <a:endParaRPr lang="en-US"/>
        </a:p>
      </dgm:t>
    </dgm:pt>
    <dgm:pt modelId="{FAA93B8B-E585-B04F-AC4A-0693570692BD}" type="pres">
      <dgm:prSet presAssocID="{61DF6723-84AC-074A-9185-DAAB3C14C882}" presName="circleA" presStyleLbl="node1" presStyleIdx="4" presStyleCnt="5"/>
      <dgm:spPr>
        <a:solidFill>
          <a:schemeClr val="accent1">
            <a:lumMod val="40000"/>
            <a:lumOff val="60000"/>
          </a:schemeClr>
        </a:solidFill>
      </dgm:spPr>
    </dgm:pt>
    <dgm:pt modelId="{4BF35514-6C3E-FF48-96D4-F9162644C222}" type="pres">
      <dgm:prSet presAssocID="{61DF6723-84AC-074A-9185-DAAB3C14C882}" presName="spaceA" presStyleCnt="0"/>
      <dgm:spPr/>
    </dgm:pt>
  </dgm:ptLst>
  <dgm:cxnLst>
    <dgm:cxn modelId="{74101060-3EF1-6149-9F4C-13B1ED742C21}" type="presOf" srcId="{B899761E-0E8F-3E45-99D7-699BC0C5E446}" destId="{A196FCB6-ABDC-8E4F-944E-AF28EF788AB9}" srcOrd="0" destOrd="0" presId="urn:microsoft.com/office/officeart/2005/8/layout/hProcess11"/>
    <dgm:cxn modelId="{F64C2FC1-C31F-4C4E-A6A5-A602AD746C83}" srcId="{69027E89-24F2-BB44-A913-23802DA23EE0}" destId="{61DF6723-84AC-074A-9185-DAAB3C14C882}" srcOrd="4" destOrd="0" parTransId="{09714FDC-D188-A14A-BF5C-7BBD4B7109ED}" sibTransId="{425978B5-02F1-B848-9268-BFFB0BE24F8E}"/>
    <dgm:cxn modelId="{BA33B869-F9DE-C84D-8B67-514C37CCEDC3}" srcId="{69027E89-24F2-BB44-A913-23802DA23EE0}" destId="{90738DA0-BFFD-7D4F-BE51-EF28B7AD6F84}" srcOrd="3" destOrd="0" parTransId="{71B61AED-284F-2144-85AA-2B1B7DC7BBF0}" sibTransId="{4814E86C-54F5-7240-A722-D6090E1EA8F5}"/>
    <dgm:cxn modelId="{0098B2AE-A4C9-7E4C-8D82-34BD3DD2CC13}" type="presOf" srcId="{90738DA0-BFFD-7D4F-BE51-EF28B7AD6F84}" destId="{FE2F54CD-4F82-DA41-9413-C8FA52E4EAD9}" srcOrd="0" destOrd="0" presId="urn:microsoft.com/office/officeart/2005/8/layout/hProcess11"/>
    <dgm:cxn modelId="{A6D93CB4-9C3C-4F4E-92F9-C2559B99E8C0}" type="presOf" srcId="{69027E89-24F2-BB44-A913-23802DA23EE0}" destId="{E2B5D5F5-562D-C345-8EFD-F0FC91A009C3}" srcOrd="0" destOrd="0" presId="urn:microsoft.com/office/officeart/2005/8/layout/hProcess11"/>
    <dgm:cxn modelId="{B5847A09-AB8C-1643-80F0-A2B1D6A5390E}" type="presOf" srcId="{7F3F9CC8-D6A6-4E45-A325-0F428C95D129}" destId="{D02DB91B-F1D1-8D40-9A74-F14A79BEC6C2}" srcOrd="0" destOrd="0" presId="urn:microsoft.com/office/officeart/2005/8/layout/hProcess11"/>
    <dgm:cxn modelId="{DBC081B8-4723-1C4C-AE6E-E6F2B2CB5373}" type="presOf" srcId="{21656EE9-4133-DF44-9195-D822B371000F}" destId="{92A08ABA-9301-1545-A34B-368CDCA68092}" srcOrd="0" destOrd="0" presId="urn:microsoft.com/office/officeart/2005/8/layout/hProcess11"/>
    <dgm:cxn modelId="{B095FDCC-7839-584E-B0DD-9850A780CB3C}" srcId="{69027E89-24F2-BB44-A913-23802DA23EE0}" destId="{B899761E-0E8F-3E45-99D7-699BC0C5E446}" srcOrd="0" destOrd="0" parTransId="{BE2D2BD6-C838-6D4F-AF47-B155B8EE71CC}" sibTransId="{95A3EF13-A1B3-1444-9EE0-133DA557609D}"/>
    <dgm:cxn modelId="{913AC8F6-BAE2-B541-AB58-1854D77B8391}" srcId="{69027E89-24F2-BB44-A913-23802DA23EE0}" destId="{7F3F9CC8-D6A6-4E45-A325-0F428C95D129}" srcOrd="1" destOrd="0" parTransId="{3873EA8C-A649-C343-A080-F987AD5F530E}" sibTransId="{71D9A47E-B0DB-2142-B406-30ECF3AC0B6B}"/>
    <dgm:cxn modelId="{D98C55DB-8DF5-5A4F-89E6-FEC9A105E08D}" type="presOf" srcId="{61DF6723-84AC-074A-9185-DAAB3C14C882}" destId="{D131F29C-AFDA-0A4C-BC5F-5B7C142C5A96}" srcOrd="0" destOrd="0" presId="urn:microsoft.com/office/officeart/2005/8/layout/hProcess11"/>
    <dgm:cxn modelId="{922EFA79-6A89-8E4A-B529-575AC6FD3F82}" srcId="{69027E89-24F2-BB44-A913-23802DA23EE0}" destId="{21656EE9-4133-DF44-9195-D822B371000F}" srcOrd="2" destOrd="0" parTransId="{24B09CF0-69C4-3F4C-A82F-EDFD353ADD08}" sibTransId="{FF811155-F596-414E-A8BB-02794BC260EE}"/>
    <dgm:cxn modelId="{532B4550-DE6D-3F47-BBBE-D432236D869D}" type="presParOf" srcId="{E2B5D5F5-562D-C345-8EFD-F0FC91A009C3}" destId="{35BC211C-DC8D-F54A-B34F-427F1E9F951F}" srcOrd="0" destOrd="0" presId="urn:microsoft.com/office/officeart/2005/8/layout/hProcess11"/>
    <dgm:cxn modelId="{0FC76B4D-C54A-8644-84F6-912249231B2B}" type="presParOf" srcId="{E2B5D5F5-562D-C345-8EFD-F0FC91A009C3}" destId="{A3A4130E-F84A-BA49-8473-43C4D4FD1BCE}" srcOrd="1" destOrd="0" presId="urn:microsoft.com/office/officeart/2005/8/layout/hProcess11"/>
    <dgm:cxn modelId="{A2D29424-D3A6-BC49-ABB0-DF383AD33642}" type="presParOf" srcId="{A3A4130E-F84A-BA49-8473-43C4D4FD1BCE}" destId="{35E2CD06-0694-C045-805E-301723221C19}" srcOrd="0" destOrd="0" presId="urn:microsoft.com/office/officeart/2005/8/layout/hProcess11"/>
    <dgm:cxn modelId="{9176FA04-7B98-8E49-BF45-0B31A2DBCA7A}" type="presParOf" srcId="{35E2CD06-0694-C045-805E-301723221C19}" destId="{A196FCB6-ABDC-8E4F-944E-AF28EF788AB9}" srcOrd="0" destOrd="0" presId="urn:microsoft.com/office/officeart/2005/8/layout/hProcess11"/>
    <dgm:cxn modelId="{90CED049-19B4-7E4F-AC1D-C586BBF90F02}" type="presParOf" srcId="{35E2CD06-0694-C045-805E-301723221C19}" destId="{E3042EE7-0D96-2C4D-B011-C36A1502EB01}" srcOrd="1" destOrd="0" presId="urn:microsoft.com/office/officeart/2005/8/layout/hProcess11"/>
    <dgm:cxn modelId="{BDA609C6-D16F-3E48-ABC7-06B171A1F0A0}" type="presParOf" srcId="{35E2CD06-0694-C045-805E-301723221C19}" destId="{BD418F5E-B466-7442-BC8A-1DE0CC2AB4DE}" srcOrd="2" destOrd="0" presId="urn:microsoft.com/office/officeart/2005/8/layout/hProcess11"/>
    <dgm:cxn modelId="{3FB4A0BD-42A7-0247-943D-8E9D0FD35E39}" type="presParOf" srcId="{A3A4130E-F84A-BA49-8473-43C4D4FD1BCE}" destId="{C8303CA4-E346-2349-BAF5-2829EF655394}" srcOrd="1" destOrd="0" presId="urn:microsoft.com/office/officeart/2005/8/layout/hProcess11"/>
    <dgm:cxn modelId="{E78961A2-CA1D-6C4D-8F31-A8D8524C37DE}" type="presParOf" srcId="{A3A4130E-F84A-BA49-8473-43C4D4FD1BCE}" destId="{A0732B5E-FFF3-7047-81EE-9E19803E6429}" srcOrd="2" destOrd="0" presId="urn:microsoft.com/office/officeart/2005/8/layout/hProcess11"/>
    <dgm:cxn modelId="{924BA3DF-0DD2-4141-9651-51E45376636F}" type="presParOf" srcId="{A0732B5E-FFF3-7047-81EE-9E19803E6429}" destId="{D02DB91B-F1D1-8D40-9A74-F14A79BEC6C2}" srcOrd="0" destOrd="0" presId="urn:microsoft.com/office/officeart/2005/8/layout/hProcess11"/>
    <dgm:cxn modelId="{B79ED1BE-B0A2-7649-B355-917A682F333F}" type="presParOf" srcId="{A0732B5E-FFF3-7047-81EE-9E19803E6429}" destId="{2735E2AE-09E3-A844-A973-9C7E19EEFB96}" srcOrd="1" destOrd="0" presId="urn:microsoft.com/office/officeart/2005/8/layout/hProcess11"/>
    <dgm:cxn modelId="{F3B77557-FCC4-BE48-955C-8EE10C568624}" type="presParOf" srcId="{A0732B5E-FFF3-7047-81EE-9E19803E6429}" destId="{40E810DC-42E6-D145-AFEB-FC7F3A5D8E69}" srcOrd="2" destOrd="0" presId="urn:microsoft.com/office/officeart/2005/8/layout/hProcess11"/>
    <dgm:cxn modelId="{61496FD1-BDF3-A049-8293-C886CE695F23}" type="presParOf" srcId="{A3A4130E-F84A-BA49-8473-43C4D4FD1BCE}" destId="{194F75FB-D0AD-8F40-B154-792D13F57E3D}" srcOrd="3" destOrd="0" presId="urn:microsoft.com/office/officeart/2005/8/layout/hProcess11"/>
    <dgm:cxn modelId="{FA2335FD-B750-164F-A6DD-B9EF6C0B754F}" type="presParOf" srcId="{A3A4130E-F84A-BA49-8473-43C4D4FD1BCE}" destId="{396E630A-F94B-D44A-AC5B-E8C21FF219F6}" srcOrd="4" destOrd="0" presId="urn:microsoft.com/office/officeart/2005/8/layout/hProcess11"/>
    <dgm:cxn modelId="{2F7EDD1D-C3E6-964A-8DBB-58956DDF869C}" type="presParOf" srcId="{396E630A-F94B-D44A-AC5B-E8C21FF219F6}" destId="{92A08ABA-9301-1545-A34B-368CDCA68092}" srcOrd="0" destOrd="0" presId="urn:microsoft.com/office/officeart/2005/8/layout/hProcess11"/>
    <dgm:cxn modelId="{76B8082E-D278-FB41-90D4-D2BD27A2311A}" type="presParOf" srcId="{396E630A-F94B-D44A-AC5B-E8C21FF219F6}" destId="{7474437B-747C-C448-9DF6-4E3978EAFF02}" srcOrd="1" destOrd="0" presId="urn:microsoft.com/office/officeart/2005/8/layout/hProcess11"/>
    <dgm:cxn modelId="{4B597967-EE7A-CB48-B5A7-02068B3ED5BC}" type="presParOf" srcId="{396E630A-F94B-D44A-AC5B-E8C21FF219F6}" destId="{A6A0F4A0-ACCF-F845-A115-450C3AA6DF04}" srcOrd="2" destOrd="0" presId="urn:microsoft.com/office/officeart/2005/8/layout/hProcess11"/>
    <dgm:cxn modelId="{4F09A718-26F5-6D46-95A0-33C8860080F7}" type="presParOf" srcId="{A3A4130E-F84A-BA49-8473-43C4D4FD1BCE}" destId="{5FB0732E-2125-2F49-8745-4A87BBEA9027}" srcOrd="5" destOrd="0" presId="urn:microsoft.com/office/officeart/2005/8/layout/hProcess11"/>
    <dgm:cxn modelId="{EC5FF93D-DB95-F440-986C-08AC5344776F}" type="presParOf" srcId="{A3A4130E-F84A-BA49-8473-43C4D4FD1BCE}" destId="{A08E4B34-CB2D-A94F-943B-5E662EDD04BD}" srcOrd="6" destOrd="0" presId="urn:microsoft.com/office/officeart/2005/8/layout/hProcess11"/>
    <dgm:cxn modelId="{9D9C6EE3-3828-7E4A-8F65-9332586B1F67}" type="presParOf" srcId="{A08E4B34-CB2D-A94F-943B-5E662EDD04BD}" destId="{FE2F54CD-4F82-DA41-9413-C8FA52E4EAD9}" srcOrd="0" destOrd="0" presId="urn:microsoft.com/office/officeart/2005/8/layout/hProcess11"/>
    <dgm:cxn modelId="{A584DC07-2269-4A42-9B60-5929A31AC0B8}" type="presParOf" srcId="{A08E4B34-CB2D-A94F-943B-5E662EDD04BD}" destId="{52B3AA9F-47BB-7E4D-AAE0-F6D9E88CF057}" srcOrd="1" destOrd="0" presId="urn:microsoft.com/office/officeart/2005/8/layout/hProcess11"/>
    <dgm:cxn modelId="{390940F4-B7F9-DE48-9290-1B67F595130D}" type="presParOf" srcId="{A08E4B34-CB2D-A94F-943B-5E662EDD04BD}" destId="{2EAFFE95-0CE2-D549-9C35-B36FD13367DB}" srcOrd="2" destOrd="0" presId="urn:microsoft.com/office/officeart/2005/8/layout/hProcess11"/>
    <dgm:cxn modelId="{2F838E4B-C132-924F-8703-E327022B747B}" type="presParOf" srcId="{A3A4130E-F84A-BA49-8473-43C4D4FD1BCE}" destId="{698B9946-49E1-C04D-8880-61BA1E260A1D}" srcOrd="7" destOrd="0" presId="urn:microsoft.com/office/officeart/2005/8/layout/hProcess11"/>
    <dgm:cxn modelId="{EFDEB4B4-F838-264E-98DB-B1637073A9E9}" type="presParOf" srcId="{A3A4130E-F84A-BA49-8473-43C4D4FD1BCE}" destId="{61733788-1C13-154B-97B7-E9F1AE8EE579}" srcOrd="8" destOrd="0" presId="urn:microsoft.com/office/officeart/2005/8/layout/hProcess11"/>
    <dgm:cxn modelId="{8C5B471B-8467-0E4F-8FD2-B68A3E470056}" type="presParOf" srcId="{61733788-1C13-154B-97B7-E9F1AE8EE579}" destId="{D131F29C-AFDA-0A4C-BC5F-5B7C142C5A96}" srcOrd="0" destOrd="0" presId="urn:microsoft.com/office/officeart/2005/8/layout/hProcess11"/>
    <dgm:cxn modelId="{D4B1F4C9-8227-C14F-AE74-AE4C35FC991F}" type="presParOf" srcId="{61733788-1C13-154B-97B7-E9F1AE8EE579}" destId="{FAA93B8B-E585-B04F-AC4A-0693570692BD}" srcOrd="1" destOrd="0" presId="urn:microsoft.com/office/officeart/2005/8/layout/hProcess11"/>
    <dgm:cxn modelId="{C7FA1C1E-5189-2E4C-9AE1-4EF49A2C9399}" type="presParOf" srcId="{61733788-1C13-154B-97B7-E9F1AE8EE579}" destId="{4BF35514-6C3E-FF48-96D4-F9162644C22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BB27C-8397-411E-B9E6-1D9EFC5180FE}">
      <dsp:nvSpPr>
        <dsp:cNvPr id="0" name=""/>
        <dsp:cNvSpPr/>
      </dsp:nvSpPr>
      <dsp:spPr>
        <a:xfrm>
          <a:off x="-5329633" y="-816192"/>
          <a:ext cx="6346296" cy="6346296"/>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4C70D0-0CE1-46F0-B7C1-43073936C7C0}">
      <dsp:nvSpPr>
        <dsp:cNvPr id="0" name=""/>
        <dsp:cNvSpPr/>
      </dsp:nvSpPr>
      <dsp:spPr>
        <a:xfrm>
          <a:off x="532272" y="272717"/>
          <a:ext cx="6676391" cy="904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618" tIns="60960" rIns="60960" bIns="60960" numCol="1" spcCol="1270" anchor="ctr" anchorCtr="0">
          <a:noAutofit/>
        </a:bodyPr>
        <a:lstStyle/>
        <a:p>
          <a:pPr lvl="0" algn="l" defTabSz="1066800">
            <a:lnSpc>
              <a:spcPct val="90000"/>
            </a:lnSpc>
            <a:spcBef>
              <a:spcPct val="0"/>
            </a:spcBef>
            <a:spcAft>
              <a:spcPct val="35000"/>
            </a:spcAft>
          </a:pPr>
          <a:r>
            <a:rPr lang="en-US" sz="2400" kern="1200" dirty="0"/>
            <a:t>Background &amp; Research Motivation</a:t>
          </a:r>
        </a:p>
      </dsp:txBody>
      <dsp:txXfrm>
        <a:off x="532272" y="272717"/>
        <a:ext cx="6676391" cy="904563"/>
      </dsp:txXfrm>
    </dsp:sp>
    <dsp:sp modelId="{F5856151-CFC7-4262-83B5-8E96435CE611}">
      <dsp:nvSpPr>
        <dsp:cNvPr id="0" name=""/>
        <dsp:cNvSpPr/>
      </dsp:nvSpPr>
      <dsp:spPr>
        <a:xfrm>
          <a:off x="79030" y="271756"/>
          <a:ext cx="906485" cy="906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92F42-D768-4EB5-AAB8-FA0E75768940}">
      <dsp:nvSpPr>
        <dsp:cNvPr id="0" name=""/>
        <dsp:cNvSpPr/>
      </dsp:nvSpPr>
      <dsp:spPr>
        <a:xfrm>
          <a:off x="948039" y="1363578"/>
          <a:ext cx="6260624" cy="898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618" tIns="60960" rIns="60960" bIns="60960" numCol="1" spcCol="1270" anchor="ctr" anchorCtr="0">
          <a:noAutofit/>
        </a:bodyPr>
        <a:lstStyle/>
        <a:p>
          <a:pPr lvl="0" algn="l" defTabSz="1066800">
            <a:lnSpc>
              <a:spcPct val="90000"/>
            </a:lnSpc>
            <a:spcBef>
              <a:spcPct val="0"/>
            </a:spcBef>
            <a:spcAft>
              <a:spcPct val="35000"/>
            </a:spcAft>
          </a:pPr>
          <a:r>
            <a:rPr lang="en-US" sz="2400" kern="1200" dirty="0"/>
            <a:t>Research Presentation</a:t>
          </a:r>
        </a:p>
      </dsp:txBody>
      <dsp:txXfrm>
        <a:off x="948039" y="1363578"/>
        <a:ext cx="6260624" cy="898783"/>
      </dsp:txXfrm>
    </dsp:sp>
    <dsp:sp modelId="{118EC553-A9DB-4011-877D-6EF76DCFBBE3}">
      <dsp:nvSpPr>
        <dsp:cNvPr id="0" name=""/>
        <dsp:cNvSpPr/>
      </dsp:nvSpPr>
      <dsp:spPr>
        <a:xfrm>
          <a:off x="494797" y="1359727"/>
          <a:ext cx="906485" cy="906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54BD9D-A160-4903-96E7-154847EA7EB0}">
      <dsp:nvSpPr>
        <dsp:cNvPr id="0" name=""/>
        <dsp:cNvSpPr/>
      </dsp:nvSpPr>
      <dsp:spPr>
        <a:xfrm>
          <a:off x="948039" y="2441501"/>
          <a:ext cx="6260624" cy="918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618" tIns="60960" rIns="60960" bIns="60960" numCol="1" spcCol="1270" anchor="ctr" anchorCtr="0">
          <a:noAutofit/>
        </a:bodyPr>
        <a:lstStyle/>
        <a:p>
          <a:pPr lvl="0" algn="l" defTabSz="1066800">
            <a:lnSpc>
              <a:spcPct val="90000"/>
            </a:lnSpc>
            <a:spcBef>
              <a:spcPct val="0"/>
            </a:spcBef>
            <a:spcAft>
              <a:spcPct val="35000"/>
            </a:spcAft>
          </a:pPr>
          <a:r>
            <a:rPr lang="en-US" sz="2400" kern="1200" dirty="0"/>
            <a:t>Ongoing &amp; Future Research</a:t>
          </a:r>
        </a:p>
      </dsp:txBody>
      <dsp:txXfrm>
        <a:off x="948039" y="2441501"/>
        <a:ext cx="6260624" cy="918878"/>
      </dsp:txXfrm>
    </dsp:sp>
    <dsp:sp modelId="{DEB5DB5F-447D-40E0-8DAD-B935AA2F1E8F}">
      <dsp:nvSpPr>
        <dsp:cNvPr id="0" name=""/>
        <dsp:cNvSpPr/>
      </dsp:nvSpPr>
      <dsp:spPr>
        <a:xfrm>
          <a:off x="494797" y="2447698"/>
          <a:ext cx="906485" cy="906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F2807F-5CE9-C249-8840-5F1D1F2A854C}">
      <dsp:nvSpPr>
        <dsp:cNvPr id="0" name=""/>
        <dsp:cNvSpPr/>
      </dsp:nvSpPr>
      <dsp:spPr>
        <a:xfrm>
          <a:off x="532272" y="3529261"/>
          <a:ext cx="6676391" cy="919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618" tIns="60960" rIns="60960" bIns="60960" numCol="1" spcCol="1270" anchor="ctr" anchorCtr="0">
          <a:noAutofit/>
        </a:bodyPr>
        <a:lstStyle/>
        <a:p>
          <a:pPr lvl="0" algn="l" defTabSz="1066800">
            <a:lnSpc>
              <a:spcPct val="90000"/>
            </a:lnSpc>
            <a:spcBef>
              <a:spcPct val="0"/>
            </a:spcBef>
            <a:spcAft>
              <a:spcPct val="35000"/>
            </a:spcAft>
          </a:pPr>
          <a:r>
            <a:rPr lang="en-US" sz="2400" kern="1200" dirty="0"/>
            <a:t>Comments &amp; Discussion</a:t>
          </a:r>
        </a:p>
      </dsp:txBody>
      <dsp:txXfrm>
        <a:off x="532272" y="3529261"/>
        <a:ext cx="6676391" cy="919299"/>
      </dsp:txXfrm>
    </dsp:sp>
    <dsp:sp modelId="{CAD61DB8-E75C-4A1C-8871-66CBE1AFE662}">
      <dsp:nvSpPr>
        <dsp:cNvPr id="0" name=""/>
        <dsp:cNvSpPr/>
      </dsp:nvSpPr>
      <dsp:spPr>
        <a:xfrm>
          <a:off x="79030" y="3535668"/>
          <a:ext cx="906485" cy="9064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B3B9E-24EB-4824-A884-139953E6F840}">
      <dsp:nvSpPr>
        <dsp:cNvPr id="0" name=""/>
        <dsp:cNvSpPr/>
      </dsp:nvSpPr>
      <dsp:spPr>
        <a:xfrm>
          <a:off x="2725182" y="168137"/>
          <a:ext cx="2418464" cy="23020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Public Administration &amp; Nonprofit Studies</a:t>
          </a:r>
        </a:p>
      </dsp:txBody>
      <dsp:txXfrm>
        <a:off x="3047644" y="571001"/>
        <a:ext cx="1773540" cy="1035933"/>
      </dsp:txXfrm>
    </dsp:sp>
    <dsp:sp modelId="{BB34D1A4-6A9C-42CB-A551-5E854729DA33}">
      <dsp:nvSpPr>
        <dsp:cNvPr id="0" name=""/>
        <dsp:cNvSpPr/>
      </dsp:nvSpPr>
      <dsp:spPr>
        <a:xfrm>
          <a:off x="3482597" y="1709829"/>
          <a:ext cx="2592057" cy="24645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Social Psychology</a:t>
          </a:r>
        </a:p>
      </dsp:txBody>
      <dsp:txXfrm>
        <a:off x="4275335" y="2346504"/>
        <a:ext cx="1555234" cy="1355500"/>
      </dsp:txXfrm>
    </dsp:sp>
    <dsp:sp modelId="{33736048-0E74-4063-A581-12281D0E9E93}">
      <dsp:nvSpPr>
        <dsp:cNvPr id="0" name=""/>
        <dsp:cNvSpPr/>
      </dsp:nvSpPr>
      <dsp:spPr>
        <a:xfrm>
          <a:off x="1714192" y="1733679"/>
          <a:ext cx="2556315" cy="24344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Sociology, Media Studies, Political Science, Development Studies</a:t>
          </a:r>
        </a:p>
      </dsp:txBody>
      <dsp:txXfrm>
        <a:off x="1954911" y="2362590"/>
        <a:ext cx="1533789" cy="1338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F2EE0-BFF5-45E3-928D-C0DA93E83C1B}">
      <dsp:nvSpPr>
        <dsp:cNvPr id="0" name=""/>
        <dsp:cNvSpPr/>
      </dsp:nvSpPr>
      <dsp:spPr>
        <a:xfrm>
          <a:off x="0" y="367665"/>
          <a:ext cx="3657600" cy="36576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4A8A0-EBE4-469E-B172-A1FC6306968C}">
      <dsp:nvSpPr>
        <dsp:cNvPr id="0" name=""/>
        <dsp:cNvSpPr/>
      </dsp:nvSpPr>
      <dsp:spPr>
        <a:xfrm>
          <a:off x="1828800" y="367665"/>
          <a:ext cx="4267200" cy="36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1"/>
              </a:solidFill>
            </a:rPr>
            <a:t>Content analysis and semiotics of 320 Images</a:t>
          </a:r>
          <a:r>
            <a:rPr lang="en-US" sz="1800" kern="1200" dirty="0">
              <a:solidFill>
                <a:srgbClr val="FF0000"/>
              </a:solidFill>
            </a:rPr>
            <a:t> </a:t>
          </a:r>
          <a:endParaRPr lang="en-US" sz="1100" kern="1200" dirty="0">
            <a:solidFill>
              <a:srgbClr val="FF0000"/>
            </a:solidFill>
          </a:endParaRPr>
        </a:p>
      </dsp:txBody>
      <dsp:txXfrm>
        <a:off x="1828800" y="367665"/>
        <a:ext cx="4267200" cy="777239"/>
      </dsp:txXfrm>
    </dsp:sp>
    <dsp:sp modelId="{7CB33B0B-F8D4-7F46-9342-41E68492C110}">
      <dsp:nvSpPr>
        <dsp:cNvPr id="0" name=""/>
        <dsp:cNvSpPr/>
      </dsp:nvSpPr>
      <dsp:spPr>
        <a:xfrm>
          <a:off x="480059" y="1144905"/>
          <a:ext cx="2697480" cy="26974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2D598-4CA4-6A4A-B2FE-710B99CF3DAC}">
      <dsp:nvSpPr>
        <dsp:cNvPr id="0" name=""/>
        <dsp:cNvSpPr/>
      </dsp:nvSpPr>
      <dsp:spPr>
        <a:xfrm>
          <a:off x="1828800" y="1144905"/>
          <a:ext cx="4267200" cy="26974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1"/>
              </a:solidFill>
            </a:rPr>
            <a:t>Categorization of images into positive/happy or negative/sad</a:t>
          </a:r>
        </a:p>
      </dsp:txBody>
      <dsp:txXfrm>
        <a:off x="1828800" y="1144905"/>
        <a:ext cx="4267200" cy="777240"/>
      </dsp:txXfrm>
    </dsp:sp>
    <dsp:sp modelId="{B7AB9FF8-85F6-0C4A-8E29-37317A5C1DA0}">
      <dsp:nvSpPr>
        <dsp:cNvPr id="0" name=""/>
        <dsp:cNvSpPr/>
      </dsp:nvSpPr>
      <dsp:spPr>
        <a:xfrm>
          <a:off x="960120" y="1922146"/>
          <a:ext cx="1737360" cy="173736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1CF70-6A72-E243-86A1-2A74D879F2EB}">
      <dsp:nvSpPr>
        <dsp:cNvPr id="0" name=""/>
        <dsp:cNvSpPr/>
      </dsp:nvSpPr>
      <dsp:spPr>
        <a:xfrm>
          <a:off x="1828800" y="1922146"/>
          <a:ext cx="4267200" cy="173736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1"/>
              </a:solidFill>
            </a:rPr>
            <a:t>Face-ism (Ratio of face to body)</a:t>
          </a:r>
        </a:p>
      </dsp:txBody>
      <dsp:txXfrm>
        <a:off x="1828800" y="1922146"/>
        <a:ext cx="4267200" cy="777240"/>
      </dsp:txXfrm>
    </dsp:sp>
    <dsp:sp modelId="{FBBA782F-4D62-9A4E-B315-C693DDF4D7BF}">
      <dsp:nvSpPr>
        <dsp:cNvPr id="0" name=""/>
        <dsp:cNvSpPr/>
      </dsp:nvSpPr>
      <dsp:spPr>
        <a:xfrm>
          <a:off x="1440180" y="2699386"/>
          <a:ext cx="777240" cy="7772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CB090-3A93-9D41-84F6-B020BA20D4CB}">
      <dsp:nvSpPr>
        <dsp:cNvPr id="0" name=""/>
        <dsp:cNvSpPr/>
      </dsp:nvSpPr>
      <dsp:spPr>
        <a:xfrm>
          <a:off x="1828800" y="2524052"/>
          <a:ext cx="4267200" cy="112790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1"/>
              </a:solidFill>
            </a:rPr>
            <a:t>Measuring change in biases by positive/happy and negative/sad images on explicit biases and regression analysis. </a:t>
          </a:r>
        </a:p>
      </dsp:txBody>
      <dsp:txXfrm>
        <a:off x="1828800" y="2524052"/>
        <a:ext cx="4267200" cy="1127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211C-DC8D-F54A-B34F-427F1E9F951F}">
      <dsp:nvSpPr>
        <dsp:cNvPr id="0" name=""/>
        <dsp:cNvSpPr/>
      </dsp:nvSpPr>
      <dsp:spPr>
        <a:xfrm>
          <a:off x="0" y="1305401"/>
          <a:ext cx="8915399"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6FCB6-ABDC-8E4F-944E-AF28EF788AB9}">
      <dsp:nvSpPr>
        <dsp:cNvPr id="0" name=""/>
        <dsp:cNvSpPr/>
      </dsp:nvSpPr>
      <dsp:spPr>
        <a:xfrm>
          <a:off x="2976" y="0"/>
          <a:ext cx="131628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Collection of images</a:t>
          </a:r>
        </a:p>
      </dsp:txBody>
      <dsp:txXfrm>
        <a:off x="2976" y="0"/>
        <a:ext cx="1316287" cy="1740535"/>
      </dsp:txXfrm>
    </dsp:sp>
    <dsp:sp modelId="{E3042EE7-0D96-2C4D-B011-C36A1502EB01}">
      <dsp:nvSpPr>
        <dsp:cNvPr id="0" name=""/>
        <dsp:cNvSpPr/>
      </dsp:nvSpPr>
      <dsp:spPr>
        <a:xfrm>
          <a:off x="528195" y="2007154"/>
          <a:ext cx="437292" cy="369332"/>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DB91B-F1D1-8D40-9A74-F14A79BEC6C2}">
      <dsp:nvSpPr>
        <dsp:cNvPr id="0" name=""/>
        <dsp:cNvSpPr/>
      </dsp:nvSpPr>
      <dsp:spPr>
        <a:xfrm>
          <a:off x="1356435" y="2610802"/>
          <a:ext cx="1158979"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Analysis of images</a:t>
          </a:r>
        </a:p>
      </dsp:txBody>
      <dsp:txXfrm>
        <a:off x="1356435" y="2610802"/>
        <a:ext cx="1158979" cy="1740535"/>
      </dsp:txXfrm>
    </dsp:sp>
    <dsp:sp modelId="{2735E2AE-09E3-A844-A973-9C7E19EEFB96}">
      <dsp:nvSpPr>
        <dsp:cNvPr id="0" name=""/>
        <dsp:cNvSpPr/>
      </dsp:nvSpPr>
      <dsp:spPr>
        <a:xfrm>
          <a:off x="1718358"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08ABA-9301-1545-A34B-368CDCA68092}">
      <dsp:nvSpPr>
        <dsp:cNvPr id="0" name=""/>
        <dsp:cNvSpPr/>
      </dsp:nvSpPr>
      <dsp:spPr>
        <a:xfrm>
          <a:off x="2552585" y="0"/>
          <a:ext cx="1421600"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Rating of images and further analysis </a:t>
          </a:r>
        </a:p>
      </dsp:txBody>
      <dsp:txXfrm>
        <a:off x="2552585" y="0"/>
        <a:ext cx="1421600" cy="1740535"/>
      </dsp:txXfrm>
    </dsp:sp>
    <dsp:sp modelId="{7474437B-747C-C448-9DF6-4E3978EAFF02}">
      <dsp:nvSpPr>
        <dsp:cNvPr id="0" name=""/>
        <dsp:cNvSpPr/>
      </dsp:nvSpPr>
      <dsp:spPr>
        <a:xfrm>
          <a:off x="3045818"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F54CD-4F82-DA41-9413-C8FA52E4EAD9}">
      <dsp:nvSpPr>
        <dsp:cNvPr id="0" name=""/>
        <dsp:cNvSpPr/>
      </dsp:nvSpPr>
      <dsp:spPr>
        <a:xfrm>
          <a:off x="4011357" y="2610802"/>
          <a:ext cx="181934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solidFill>
                <a:schemeClr val="tx1"/>
              </a:solidFill>
            </a:rPr>
            <a:t>Representative categories of images</a:t>
          </a:r>
        </a:p>
      </dsp:txBody>
      <dsp:txXfrm>
        <a:off x="4011357" y="2610802"/>
        <a:ext cx="1819345" cy="1740535"/>
      </dsp:txXfrm>
    </dsp:sp>
    <dsp:sp modelId="{52B3AA9F-47BB-7E4D-AAE0-F6D9E88CF057}">
      <dsp:nvSpPr>
        <dsp:cNvPr id="0" name=""/>
        <dsp:cNvSpPr/>
      </dsp:nvSpPr>
      <dsp:spPr>
        <a:xfrm>
          <a:off x="4629103" y="19910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1F29C-AFDA-0A4C-BC5F-5B7C142C5A96}">
      <dsp:nvSpPr>
        <dsp:cNvPr id="0" name=""/>
        <dsp:cNvSpPr/>
      </dsp:nvSpPr>
      <dsp:spPr>
        <a:xfrm>
          <a:off x="5867873" y="0"/>
          <a:ext cx="21530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solidFill>
                <a:schemeClr val="tx1"/>
              </a:solidFill>
            </a:rPr>
            <a:t>Testing biases on “willingness to give”</a:t>
          </a:r>
        </a:p>
      </dsp:txBody>
      <dsp:txXfrm>
        <a:off x="5867873" y="0"/>
        <a:ext cx="2153008" cy="1740535"/>
      </dsp:txXfrm>
    </dsp:sp>
    <dsp:sp modelId="{FAA93B8B-E585-B04F-AC4A-0693570692BD}">
      <dsp:nvSpPr>
        <dsp:cNvPr id="0" name=""/>
        <dsp:cNvSpPr/>
      </dsp:nvSpPr>
      <dsp:spPr>
        <a:xfrm>
          <a:off x="6726811"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211C-DC8D-F54A-B34F-427F1E9F951F}">
      <dsp:nvSpPr>
        <dsp:cNvPr id="0" name=""/>
        <dsp:cNvSpPr/>
      </dsp:nvSpPr>
      <dsp:spPr>
        <a:xfrm>
          <a:off x="0" y="1305401"/>
          <a:ext cx="78867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6FCB6-ABDC-8E4F-944E-AF28EF788AB9}">
      <dsp:nvSpPr>
        <dsp:cNvPr id="0" name=""/>
        <dsp:cNvSpPr/>
      </dsp:nvSpPr>
      <dsp:spPr>
        <a:xfrm>
          <a:off x="1285" y="0"/>
          <a:ext cx="12580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solidFill>
                <a:schemeClr val="accent3"/>
              </a:solidFill>
            </a:rPr>
            <a:t>Collection of images</a:t>
          </a:r>
        </a:p>
      </dsp:txBody>
      <dsp:txXfrm>
        <a:off x="1285" y="0"/>
        <a:ext cx="1258098" cy="1740535"/>
      </dsp:txXfrm>
    </dsp:sp>
    <dsp:sp modelId="{E3042EE7-0D96-2C4D-B011-C36A1502EB01}">
      <dsp:nvSpPr>
        <dsp:cNvPr id="0" name=""/>
        <dsp:cNvSpPr/>
      </dsp:nvSpPr>
      <dsp:spPr>
        <a:xfrm>
          <a:off x="412767"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DB91B-F1D1-8D40-9A74-F14A79BEC6C2}">
      <dsp:nvSpPr>
        <dsp:cNvPr id="0" name=""/>
        <dsp:cNvSpPr/>
      </dsp:nvSpPr>
      <dsp:spPr>
        <a:xfrm>
          <a:off x="1322288" y="2610802"/>
          <a:ext cx="12580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solidFill>
                <a:schemeClr val="accent3"/>
              </a:solidFill>
            </a:rPr>
            <a:t>Analysis of images</a:t>
          </a:r>
        </a:p>
      </dsp:txBody>
      <dsp:txXfrm>
        <a:off x="1322288" y="2610802"/>
        <a:ext cx="1258098" cy="1740535"/>
      </dsp:txXfrm>
    </dsp:sp>
    <dsp:sp modelId="{2735E2AE-09E3-A844-A973-9C7E19EEFB96}">
      <dsp:nvSpPr>
        <dsp:cNvPr id="0" name=""/>
        <dsp:cNvSpPr/>
      </dsp:nvSpPr>
      <dsp:spPr>
        <a:xfrm>
          <a:off x="1733770"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08ABA-9301-1545-A34B-368CDCA68092}">
      <dsp:nvSpPr>
        <dsp:cNvPr id="0" name=""/>
        <dsp:cNvSpPr/>
      </dsp:nvSpPr>
      <dsp:spPr>
        <a:xfrm>
          <a:off x="2643291" y="0"/>
          <a:ext cx="12580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solidFill>
                <a:schemeClr val="accent3"/>
              </a:solidFill>
            </a:rPr>
            <a:t>Rating of images and further analysis </a:t>
          </a:r>
        </a:p>
      </dsp:txBody>
      <dsp:txXfrm>
        <a:off x="2643291" y="0"/>
        <a:ext cx="1258098" cy="1740535"/>
      </dsp:txXfrm>
    </dsp:sp>
    <dsp:sp modelId="{7474437B-747C-C448-9DF6-4E3978EAFF02}">
      <dsp:nvSpPr>
        <dsp:cNvPr id="0" name=""/>
        <dsp:cNvSpPr/>
      </dsp:nvSpPr>
      <dsp:spPr>
        <a:xfrm>
          <a:off x="3054773"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F54CD-4F82-DA41-9413-C8FA52E4EAD9}">
      <dsp:nvSpPr>
        <dsp:cNvPr id="0" name=""/>
        <dsp:cNvSpPr/>
      </dsp:nvSpPr>
      <dsp:spPr>
        <a:xfrm>
          <a:off x="3964294" y="2610802"/>
          <a:ext cx="165999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solidFill>
                <a:schemeClr val="tx1"/>
              </a:solidFill>
            </a:rPr>
            <a:t>Representative categories of images</a:t>
          </a:r>
        </a:p>
      </dsp:txBody>
      <dsp:txXfrm>
        <a:off x="3964294" y="2610802"/>
        <a:ext cx="1659997" cy="1740535"/>
      </dsp:txXfrm>
    </dsp:sp>
    <dsp:sp modelId="{52B3AA9F-47BB-7E4D-AAE0-F6D9E88CF057}">
      <dsp:nvSpPr>
        <dsp:cNvPr id="0" name=""/>
        <dsp:cNvSpPr/>
      </dsp:nvSpPr>
      <dsp:spPr>
        <a:xfrm>
          <a:off x="4646482" y="19910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1F29C-AFDA-0A4C-BC5F-5B7C142C5A96}">
      <dsp:nvSpPr>
        <dsp:cNvPr id="0" name=""/>
        <dsp:cNvSpPr/>
      </dsp:nvSpPr>
      <dsp:spPr>
        <a:xfrm>
          <a:off x="5687196" y="0"/>
          <a:ext cx="140954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solidFill>
                <a:schemeClr val="tx1"/>
              </a:solidFill>
            </a:rPr>
            <a:t>Testing biases on “willingness to give”</a:t>
          </a:r>
        </a:p>
      </dsp:txBody>
      <dsp:txXfrm>
        <a:off x="5687196" y="0"/>
        <a:ext cx="1409547" cy="1740535"/>
      </dsp:txXfrm>
    </dsp:sp>
    <dsp:sp modelId="{FAA93B8B-E585-B04F-AC4A-0693570692BD}">
      <dsp:nvSpPr>
        <dsp:cNvPr id="0" name=""/>
        <dsp:cNvSpPr/>
      </dsp:nvSpPr>
      <dsp:spPr>
        <a:xfrm>
          <a:off x="6174403" y="1958102"/>
          <a:ext cx="435133" cy="43513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E787B-8B91-4028-91A3-D0A00E30E1AF}" type="datetimeFigureOut">
              <a:rPr lang="en-US" smtClean="0"/>
              <a:t>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A43C2-1756-4BA5-8C7D-5049FBD81F58}" type="slidenum">
              <a:rPr lang="en-US" smtClean="0"/>
              <a:t>‹#›</a:t>
            </a:fld>
            <a:endParaRPr lang="en-US"/>
          </a:p>
        </p:txBody>
      </p:sp>
    </p:spTree>
    <p:extLst>
      <p:ext uri="{BB962C8B-B14F-4D97-AF65-F5344CB8AC3E}">
        <p14:creationId xmlns:p14="http://schemas.microsoft.com/office/powerpoint/2010/main" val="45884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1</a:t>
            </a:fld>
            <a:endParaRPr lang="en-US"/>
          </a:p>
        </p:txBody>
      </p:sp>
    </p:spTree>
    <p:extLst>
      <p:ext uri="{BB962C8B-B14F-4D97-AF65-F5344CB8AC3E}">
        <p14:creationId xmlns:p14="http://schemas.microsoft.com/office/powerpoint/2010/main" val="97926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these questions, I use mixed method approach. Qualitative tools of understanding overall context of the images. Using survey instruments get rate each image into positive and negative. Use Quantitative techniques such as measuring ratio of face to body and also regression analysis to see effect of implicit biases on willingness to give. </a:t>
            </a:r>
          </a:p>
        </p:txBody>
      </p:sp>
      <p:sp>
        <p:nvSpPr>
          <p:cNvPr id="4" name="Slide Number Placeholder 3"/>
          <p:cNvSpPr>
            <a:spLocks noGrp="1"/>
          </p:cNvSpPr>
          <p:nvPr>
            <p:ph type="sldNum" sz="quarter" idx="10"/>
          </p:nvPr>
        </p:nvSpPr>
        <p:spPr/>
        <p:txBody>
          <a:bodyPr/>
          <a:lstStyle/>
          <a:p>
            <a:fld id="{837A43C2-1756-4BA5-8C7D-5049FBD81F58}" type="slidenum">
              <a:rPr lang="en-US" smtClean="0"/>
              <a:t>10</a:t>
            </a:fld>
            <a:endParaRPr lang="en-US"/>
          </a:p>
        </p:txBody>
      </p:sp>
    </p:spTree>
    <p:extLst>
      <p:ext uri="{BB962C8B-B14F-4D97-AF65-F5344CB8AC3E}">
        <p14:creationId xmlns:p14="http://schemas.microsoft.com/office/powerpoint/2010/main" val="272447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11</a:t>
            </a:fld>
            <a:endParaRPr lang="en-US"/>
          </a:p>
        </p:txBody>
      </p:sp>
    </p:spTree>
    <p:extLst>
      <p:ext uri="{BB962C8B-B14F-4D97-AF65-F5344CB8AC3E}">
        <p14:creationId xmlns:p14="http://schemas.microsoft.com/office/powerpoint/2010/main" val="238043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face-ism come into play here?</a:t>
            </a:r>
          </a:p>
        </p:txBody>
      </p:sp>
      <p:sp>
        <p:nvSpPr>
          <p:cNvPr id="4" name="Slide Number Placeholder 3"/>
          <p:cNvSpPr>
            <a:spLocks noGrp="1"/>
          </p:cNvSpPr>
          <p:nvPr>
            <p:ph type="sldNum" sz="quarter" idx="10"/>
          </p:nvPr>
        </p:nvSpPr>
        <p:spPr/>
        <p:txBody>
          <a:bodyPr/>
          <a:lstStyle/>
          <a:p>
            <a:fld id="{837A43C2-1756-4BA5-8C7D-5049FBD81F58}" type="slidenum">
              <a:rPr lang="en-US" smtClean="0"/>
              <a:t>13</a:t>
            </a:fld>
            <a:endParaRPr lang="en-US"/>
          </a:p>
        </p:txBody>
      </p:sp>
    </p:spTree>
    <p:extLst>
      <p:ext uri="{BB962C8B-B14F-4D97-AF65-F5344CB8AC3E}">
        <p14:creationId xmlns:p14="http://schemas.microsoft.com/office/powerpoint/2010/main" val="25714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14</a:t>
            </a:fld>
            <a:endParaRPr lang="en-US"/>
          </a:p>
        </p:txBody>
      </p:sp>
    </p:spTree>
    <p:extLst>
      <p:ext uri="{BB962C8B-B14F-4D97-AF65-F5344CB8AC3E}">
        <p14:creationId xmlns:p14="http://schemas.microsoft.com/office/powerpoint/2010/main" val="291694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15</a:t>
            </a:fld>
            <a:endParaRPr lang="en-US"/>
          </a:p>
        </p:txBody>
      </p:sp>
    </p:spTree>
    <p:extLst>
      <p:ext uri="{BB962C8B-B14F-4D97-AF65-F5344CB8AC3E}">
        <p14:creationId xmlns:p14="http://schemas.microsoft.com/office/powerpoint/2010/main" val="225084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16</a:t>
            </a:fld>
            <a:endParaRPr lang="en-US"/>
          </a:p>
        </p:txBody>
      </p:sp>
    </p:spTree>
    <p:extLst>
      <p:ext uri="{BB962C8B-B14F-4D97-AF65-F5344CB8AC3E}">
        <p14:creationId xmlns:p14="http://schemas.microsoft.com/office/powerpoint/2010/main" val="395624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19</a:t>
            </a:fld>
            <a:endParaRPr lang="en-US"/>
          </a:p>
        </p:txBody>
      </p:sp>
    </p:spTree>
    <p:extLst>
      <p:ext uri="{BB962C8B-B14F-4D97-AF65-F5344CB8AC3E}">
        <p14:creationId xmlns:p14="http://schemas.microsoft.com/office/powerpoint/2010/main" val="15654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20</a:t>
            </a:fld>
            <a:endParaRPr lang="en-US"/>
          </a:p>
        </p:txBody>
      </p:sp>
    </p:spTree>
    <p:extLst>
      <p:ext uri="{BB962C8B-B14F-4D97-AF65-F5344CB8AC3E}">
        <p14:creationId xmlns:p14="http://schemas.microsoft.com/office/powerpoint/2010/main" val="363104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going to explain what this is referring to further? I didn't understand this reference in the presentation</a:t>
            </a:r>
          </a:p>
        </p:txBody>
      </p:sp>
      <p:sp>
        <p:nvSpPr>
          <p:cNvPr id="4" name="Slide Number Placeholder 3"/>
          <p:cNvSpPr>
            <a:spLocks noGrp="1"/>
          </p:cNvSpPr>
          <p:nvPr>
            <p:ph type="sldNum" sz="quarter" idx="10"/>
          </p:nvPr>
        </p:nvSpPr>
        <p:spPr/>
        <p:txBody>
          <a:bodyPr/>
          <a:lstStyle/>
          <a:p>
            <a:fld id="{837A43C2-1756-4BA5-8C7D-5049FBD81F58}" type="slidenum">
              <a:rPr lang="en-US" smtClean="0"/>
              <a:t>24</a:t>
            </a:fld>
            <a:endParaRPr lang="en-US"/>
          </a:p>
        </p:txBody>
      </p:sp>
    </p:spTree>
    <p:extLst>
      <p:ext uri="{BB962C8B-B14F-4D97-AF65-F5344CB8AC3E}">
        <p14:creationId xmlns:p14="http://schemas.microsoft.com/office/powerpoint/2010/main" val="1062634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three models measure demographic variables, explicit and explicit biases and finally willingness to give. </a:t>
            </a:r>
          </a:p>
          <a:p>
            <a:r>
              <a:rPr lang="en-US" dirty="0"/>
              <a:t>All the models are essentially the same but there is some sort of information manipulation. The reason for doing three experiments is to see if there is any effect of changing the local of happy and sad image changes explicit </a:t>
            </a:r>
            <a:r>
              <a:rPr lang="en-US" dirty="0" err="1"/>
              <a:t>baises</a:t>
            </a:r>
            <a:r>
              <a:rPr lang="en-US" dirty="0"/>
              <a:t>. </a:t>
            </a:r>
          </a:p>
          <a:p>
            <a:endParaRPr lang="en-US" dirty="0"/>
          </a:p>
          <a:p>
            <a:r>
              <a:rPr lang="en-US" dirty="0"/>
              <a:t>Ideally it should not change the implicit biases as implicit biases takes much long time to change with </a:t>
            </a:r>
            <a:r>
              <a:rPr lang="en-US" dirty="0" err="1"/>
              <a:t>constinous</a:t>
            </a:r>
            <a:r>
              <a:rPr lang="en-US" dirty="0"/>
              <a:t> education as it is deep rooted. </a:t>
            </a:r>
          </a:p>
        </p:txBody>
      </p:sp>
      <p:sp>
        <p:nvSpPr>
          <p:cNvPr id="4" name="Slide Number Placeholder 3"/>
          <p:cNvSpPr>
            <a:spLocks noGrp="1"/>
          </p:cNvSpPr>
          <p:nvPr>
            <p:ph type="sldNum" sz="quarter" idx="10"/>
          </p:nvPr>
        </p:nvSpPr>
        <p:spPr/>
        <p:txBody>
          <a:bodyPr/>
          <a:lstStyle/>
          <a:p>
            <a:fld id="{837A43C2-1756-4BA5-8C7D-5049FBD81F58}" type="slidenum">
              <a:rPr lang="en-US" smtClean="0"/>
              <a:t>32</a:t>
            </a:fld>
            <a:endParaRPr lang="en-US"/>
          </a:p>
        </p:txBody>
      </p:sp>
    </p:spTree>
    <p:extLst>
      <p:ext uri="{BB962C8B-B14F-4D97-AF65-F5344CB8AC3E}">
        <p14:creationId xmlns:p14="http://schemas.microsoft.com/office/powerpoint/2010/main" val="218702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2</a:t>
            </a:fld>
            <a:endParaRPr lang="en-US"/>
          </a:p>
        </p:txBody>
      </p:sp>
    </p:spTree>
    <p:extLst>
      <p:ext uri="{BB962C8B-B14F-4D97-AF65-F5344CB8AC3E}">
        <p14:creationId xmlns:p14="http://schemas.microsoft.com/office/powerpoint/2010/main" val="1759755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33</a:t>
            </a:fld>
            <a:endParaRPr lang="en-US"/>
          </a:p>
        </p:txBody>
      </p:sp>
    </p:spTree>
    <p:extLst>
      <p:ext uri="{BB962C8B-B14F-4D97-AF65-F5344CB8AC3E}">
        <p14:creationId xmlns:p14="http://schemas.microsoft.com/office/powerpoint/2010/main" val="24310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the effect is not same across the five thresholds (this is intuitive since people’s giving behavior will vary depending on whether they are losing $10 out of their pocket or $1000), this is a violation of </a:t>
            </a:r>
            <a:r>
              <a:rPr lang="en-US" sz="1200" b="1" kern="1200" dirty="0">
                <a:solidFill>
                  <a:schemeClr val="tx1"/>
                </a:solidFill>
                <a:effectLst/>
                <a:latin typeface="+mn-lt"/>
                <a:ea typeface="+mn-ea"/>
                <a:cs typeface="+mn-cs"/>
              </a:rPr>
              <a:t>parallel odds assumption</a:t>
            </a:r>
            <a:r>
              <a:rPr lang="en-US" sz="1200" kern="1200" dirty="0">
                <a:solidFill>
                  <a:schemeClr val="tx1"/>
                </a:solidFill>
                <a:effectLst/>
                <a:latin typeface="+mn-lt"/>
                <a:ea typeface="+mn-ea"/>
                <a:cs typeface="+mn-cs"/>
              </a:rPr>
              <a:t> (crudely saying the effect is parallel across the thresholds). </a:t>
            </a:r>
            <a:endParaRPr lang="en-US" dirty="0"/>
          </a:p>
        </p:txBody>
      </p:sp>
      <p:sp>
        <p:nvSpPr>
          <p:cNvPr id="4" name="Slide Number Placeholder 3"/>
          <p:cNvSpPr>
            <a:spLocks noGrp="1"/>
          </p:cNvSpPr>
          <p:nvPr>
            <p:ph type="sldNum" sz="quarter" idx="10"/>
          </p:nvPr>
        </p:nvSpPr>
        <p:spPr/>
        <p:txBody>
          <a:bodyPr/>
          <a:lstStyle/>
          <a:p>
            <a:fld id="{837A43C2-1756-4BA5-8C7D-5049FBD81F58}" type="slidenum">
              <a:rPr lang="en-US" smtClean="0"/>
              <a:t>38</a:t>
            </a:fld>
            <a:endParaRPr lang="en-US"/>
          </a:p>
        </p:txBody>
      </p:sp>
    </p:spTree>
    <p:extLst>
      <p:ext uri="{BB962C8B-B14F-4D97-AF65-F5344CB8AC3E}">
        <p14:creationId xmlns:p14="http://schemas.microsoft.com/office/powerpoint/2010/main" val="2854436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[images] to </a:t>
            </a:r>
            <a:r>
              <a:rPr lang="en-US"/>
              <a:t>drive takeaways.</a:t>
            </a:r>
            <a:endParaRPr lang="en-US" dirty="0"/>
          </a:p>
          <a:p>
            <a:endParaRPr lang="en-US" dirty="0"/>
          </a:p>
          <a:p>
            <a:r>
              <a:rPr lang="en-US" dirty="0"/>
              <a:t>Point 1 – INGOs simplify poverty into a binary taking it out of context. For instance, we saw from the findings there were no images of men or family. Most of the images were of children and mothers. Further, INGOs focus on symptom of poverty (that is child) is crying but leaves several unanswered questions. </a:t>
            </a:r>
          </a:p>
          <a:p>
            <a:endParaRPr lang="en-US" dirty="0"/>
          </a:p>
          <a:p>
            <a:r>
              <a:rPr lang="en-US" dirty="0"/>
              <a:t>Second, INGOs show negative or stereotypical images to evoke emotional reaction thereby fostering racial attitudes. This runs counter to mission of several </a:t>
            </a:r>
            <a:r>
              <a:rPr lang="en-US" dirty="0" err="1"/>
              <a:t>ingos</a:t>
            </a:r>
            <a:r>
              <a:rPr lang="en-US" dirty="0"/>
              <a:t> promoting global social justice. </a:t>
            </a:r>
          </a:p>
          <a:p>
            <a:endParaRPr lang="en-US" dirty="0"/>
          </a:p>
          <a:p>
            <a:r>
              <a:rPr lang="en-US" dirty="0"/>
              <a:t>Finally, negative/sad images increases </a:t>
            </a:r>
            <a:r>
              <a:rPr lang="en-US" dirty="0" err="1"/>
              <a:t>baises</a:t>
            </a:r>
            <a:r>
              <a:rPr lang="en-US" dirty="0"/>
              <a:t> and has an effect on future giving. Thereby, INGOs are potentially hurting their long-term fundraising success. </a:t>
            </a:r>
          </a:p>
        </p:txBody>
      </p:sp>
      <p:sp>
        <p:nvSpPr>
          <p:cNvPr id="4" name="Slide Number Placeholder 3"/>
          <p:cNvSpPr>
            <a:spLocks noGrp="1"/>
          </p:cNvSpPr>
          <p:nvPr>
            <p:ph type="sldNum" sz="quarter" idx="10"/>
          </p:nvPr>
        </p:nvSpPr>
        <p:spPr/>
        <p:txBody>
          <a:bodyPr/>
          <a:lstStyle/>
          <a:p>
            <a:fld id="{837A43C2-1756-4BA5-8C7D-5049FBD81F58}" type="slidenum">
              <a:rPr lang="en-US" smtClean="0"/>
              <a:t>39</a:t>
            </a:fld>
            <a:endParaRPr lang="en-US"/>
          </a:p>
        </p:txBody>
      </p:sp>
    </p:spTree>
    <p:extLst>
      <p:ext uri="{BB962C8B-B14F-4D97-AF65-F5344CB8AC3E}">
        <p14:creationId xmlns:p14="http://schemas.microsoft.com/office/powerpoint/2010/main" val="1505739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other projects, they are </a:t>
            </a:r>
            <a:r>
              <a:rPr lang="en-US" dirty="0" err="1"/>
              <a:t>presentatinos</a:t>
            </a:r>
            <a:r>
              <a:rPr lang="en-US" dirty="0"/>
              <a:t> of your </a:t>
            </a:r>
            <a:r>
              <a:rPr lang="en-US" dirty="0" err="1"/>
              <a:t>worki</a:t>
            </a:r>
            <a:r>
              <a:rPr lang="en-US" dirty="0"/>
              <a:t> in your dissertation or giving days work. I suggest you describe project areas rather than focus on past presentations.</a:t>
            </a:r>
          </a:p>
        </p:txBody>
      </p:sp>
      <p:sp>
        <p:nvSpPr>
          <p:cNvPr id="4" name="Slide Number Placeholder 3"/>
          <p:cNvSpPr>
            <a:spLocks noGrp="1"/>
          </p:cNvSpPr>
          <p:nvPr>
            <p:ph type="sldNum" sz="quarter" idx="10"/>
          </p:nvPr>
        </p:nvSpPr>
        <p:spPr/>
        <p:txBody>
          <a:bodyPr/>
          <a:lstStyle/>
          <a:p>
            <a:fld id="{837A43C2-1756-4BA5-8C7D-5049FBD81F58}" type="slidenum">
              <a:rPr lang="en-US" smtClean="0"/>
              <a:t>44</a:t>
            </a:fld>
            <a:endParaRPr lang="en-US"/>
          </a:p>
        </p:txBody>
      </p:sp>
    </p:spTree>
    <p:extLst>
      <p:ext uri="{BB962C8B-B14F-4D97-AF65-F5344CB8AC3E}">
        <p14:creationId xmlns:p14="http://schemas.microsoft.com/office/powerpoint/2010/main" val="279202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answer three research questions: how are people from developing countries represented in the US</a:t>
            </a:r>
          </a:p>
          <a:p>
            <a:r>
              <a:rPr lang="en-US" dirty="0"/>
              <a:t>Second question, does the representation lead to any stereotyping and racial bias</a:t>
            </a:r>
          </a:p>
          <a:p>
            <a:endParaRPr lang="en-US" dirty="0"/>
          </a:p>
          <a:p>
            <a:r>
              <a:rPr lang="en-US" dirty="0"/>
              <a:t>And finally how does racial biases affect willingness to give more from nonprofit fundraising sense.</a:t>
            </a:r>
          </a:p>
        </p:txBody>
      </p:sp>
      <p:sp>
        <p:nvSpPr>
          <p:cNvPr id="4" name="Slide Number Placeholder 3"/>
          <p:cNvSpPr>
            <a:spLocks noGrp="1"/>
          </p:cNvSpPr>
          <p:nvPr>
            <p:ph type="sldNum" sz="quarter" idx="10"/>
          </p:nvPr>
        </p:nvSpPr>
        <p:spPr/>
        <p:txBody>
          <a:bodyPr/>
          <a:lstStyle/>
          <a:p>
            <a:fld id="{837A43C2-1756-4BA5-8C7D-5049FBD81F58}" type="slidenum">
              <a:rPr lang="en-US" smtClean="0"/>
              <a:t>3</a:t>
            </a:fld>
            <a:endParaRPr lang="en-US"/>
          </a:p>
        </p:txBody>
      </p:sp>
    </p:spTree>
    <p:extLst>
      <p:ext uri="{BB962C8B-B14F-4D97-AF65-F5344CB8AC3E}">
        <p14:creationId xmlns:p14="http://schemas.microsoft.com/office/powerpoint/2010/main" val="416203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few years, I see images of poor from developing countries circulating in the media both television and social media.</a:t>
            </a:r>
          </a:p>
          <a:p>
            <a:endParaRPr lang="en-US" dirty="0"/>
          </a:p>
          <a:p>
            <a:r>
              <a:rPr lang="en-US" dirty="0"/>
              <a:t>[give few seconds to look at the images]</a:t>
            </a:r>
          </a:p>
          <a:p>
            <a:endParaRPr lang="en-US" dirty="0"/>
          </a:p>
          <a:p>
            <a:r>
              <a:rPr lang="en-US" dirty="0"/>
              <a:t> At the same time, political narrative in the developed countries such as United States is we don’t want these people who are sick or dirty in our countries. </a:t>
            </a:r>
          </a:p>
          <a:p>
            <a:endParaRPr lang="en-US" dirty="0"/>
          </a:p>
          <a:p>
            <a:r>
              <a:rPr lang="en-US" dirty="0"/>
              <a:t>Essentially, I am interested in exploring if these image of poverty contribute to racial biases.</a:t>
            </a:r>
          </a:p>
        </p:txBody>
      </p:sp>
      <p:sp>
        <p:nvSpPr>
          <p:cNvPr id="4" name="Slide Number Placeholder 3"/>
          <p:cNvSpPr>
            <a:spLocks noGrp="1"/>
          </p:cNvSpPr>
          <p:nvPr>
            <p:ph type="sldNum" sz="quarter" idx="10"/>
          </p:nvPr>
        </p:nvSpPr>
        <p:spPr/>
        <p:txBody>
          <a:bodyPr/>
          <a:lstStyle/>
          <a:p>
            <a:fld id="{837A43C2-1756-4BA5-8C7D-5049FBD81F58}" type="slidenum">
              <a:rPr lang="en-US" smtClean="0"/>
              <a:t>4</a:t>
            </a:fld>
            <a:endParaRPr lang="en-US"/>
          </a:p>
        </p:txBody>
      </p:sp>
    </p:spTree>
    <p:extLst>
      <p:ext uri="{BB962C8B-B14F-4D97-AF65-F5344CB8AC3E}">
        <p14:creationId xmlns:p14="http://schemas.microsoft.com/office/powerpoint/2010/main" val="271178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important themes emerging in nonprofit literature. </a:t>
            </a:r>
          </a:p>
          <a:p>
            <a:endParaRPr lang="en-US" dirty="0"/>
          </a:p>
          <a:p>
            <a:r>
              <a:rPr lang="en-US" dirty="0"/>
              <a:t>First, growth in the nonprofit sector by number of organizations and simultaneously decrease in the government spending. This is leading to growing dependence of organizations on donors for donations. This is further leading to growing importance of donors in philanthropy and at the same time organizations using media to reach out to more donors to showcase need or generate funds. </a:t>
            </a:r>
          </a:p>
          <a:p>
            <a:endParaRPr lang="en-US" dirty="0"/>
          </a:p>
          <a:p>
            <a:r>
              <a:rPr lang="en-US" dirty="0"/>
              <a:t>Finally, since the organizations are using media techniques of “branding” they often show images that capture audiences attention such as children and women. </a:t>
            </a:r>
          </a:p>
          <a:p>
            <a:endParaRPr lang="en-US" dirty="0"/>
          </a:p>
          <a:p>
            <a:r>
              <a:rPr lang="en-US" dirty="0"/>
              <a:t>So bottom line is that role of beneficiaries in fundraising is reduced to getting more donations rather than representing them with dignity and respect. </a:t>
            </a:r>
          </a:p>
        </p:txBody>
      </p:sp>
      <p:sp>
        <p:nvSpPr>
          <p:cNvPr id="4" name="Slide Number Placeholder 3"/>
          <p:cNvSpPr>
            <a:spLocks noGrp="1"/>
          </p:cNvSpPr>
          <p:nvPr>
            <p:ph type="sldNum" sz="quarter" idx="10"/>
          </p:nvPr>
        </p:nvSpPr>
        <p:spPr/>
        <p:txBody>
          <a:bodyPr/>
          <a:lstStyle/>
          <a:p>
            <a:fld id="{837A43C2-1756-4BA5-8C7D-5049FBD81F58}" type="slidenum">
              <a:rPr lang="en-US" smtClean="0"/>
              <a:t>5</a:t>
            </a:fld>
            <a:endParaRPr lang="en-US"/>
          </a:p>
        </p:txBody>
      </p:sp>
    </p:spTree>
    <p:extLst>
      <p:ext uri="{BB962C8B-B14F-4D97-AF65-F5344CB8AC3E}">
        <p14:creationId xmlns:p14="http://schemas.microsoft.com/office/powerpoint/2010/main" val="186904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arrange the literature in three broad areas or themes. </a:t>
            </a:r>
          </a:p>
          <a:p>
            <a:endParaRPr lang="en-US" dirty="0"/>
          </a:p>
          <a:p>
            <a:r>
              <a:rPr lang="en-US" dirty="0"/>
              <a:t>First, discussing growth in number of organization, reduce in government support and growing </a:t>
            </a:r>
            <a:r>
              <a:rPr lang="en-US" dirty="0" err="1"/>
              <a:t>competation</a:t>
            </a:r>
            <a:r>
              <a:rPr lang="en-US" dirty="0"/>
              <a:t> among organizations to attract more funds. This is leading to growing importance of donors and organizations showcasing their work using ideal victims such as children and women to gather more donations. </a:t>
            </a:r>
          </a:p>
          <a:p>
            <a:endParaRPr lang="en-US" dirty="0"/>
          </a:p>
          <a:p>
            <a:r>
              <a:rPr lang="en-US" dirty="0"/>
              <a:t>Second important theme is debate about power from more economic and political sense. Issues related to marginalization of poor within international and domestic context and discussions related to global justice and social equity. </a:t>
            </a:r>
          </a:p>
          <a:p>
            <a:endParaRPr lang="en-US" dirty="0"/>
          </a:p>
          <a:p>
            <a:r>
              <a:rPr lang="en-US" dirty="0"/>
              <a:t>Finally, empirical theories around biases using tools such implicit association test. </a:t>
            </a:r>
          </a:p>
          <a:p>
            <a:endParaRPr lang="en-US" dirty="0"/>
          </a:p>
          <a:p>
            <a:r>
              <a:rPr lang="en-US" dirty="0"/>
              <a:t>This study focuses on the center of these areas linking representation of the poor to dollar amount raised. </a:t>
            </a:r>
          </a:p>
        </p:txBody>
      </p:sp>
      <p:sp>
        <p:nvSpPr>
          <p:cNvPr id="4" name="Slide Number Placeholder 3"/>
          <p:cNvSpPr>
            <a:spLocks noGrp="1"/>
          </p:cNvSpPr>
          <p:nvPr>
            <p:ph type="sldNum" sz="quarter" idx="10"/>
          </p:nvPr>
        </p:nvSpPr>
        <p:spPr/>
        <p:txBody>
          <a:bodyPr/>
          <a:lstStyle/>
          <a:p>
            <a:fld id="{837A43C2-1756-4BA5-8C7D-5049FBD81F58}" type="slidenum">
              <a:rPr lang="en-US" smtClean="0"/>
              <a:t>6</a:t>
            </a:fld>
            <a:endParaRPr lang="en-US"/>
          </a:p>
        </p:txBody>
      </p:sp>
    </p:spTree>
    <p:extLst>
      <p:ext uri="{BB962C8B-B14F-4D97-AF65-F5344CB8AC3E}">
        <p14:creationId xmlns:p14="http://schemas.microsoft.com/office/powerpoint/2010/main" val="35264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good amount of research on why donors give hence the empirical research is well established between donors and fundraising. However, there is quite less research between relationship of beneficiaries in fundraising and also within international context. Most research focuses in domestic context. </a:t>
            </a:r>
          </a:p>
        </p:txBody>
      </p:sp>
      <p:sp>
        <p:nvSpPr>
          <p:cNvPr id="4" name="Slide Number Placeholder 3"/>
          <p:cNvSpPr>
            <a:spLocks noGrp="1"/>
          </p:cNvSpPr>
          <p:nvPr>
            <p:ph type="sldNum" sz="quarter" idx="10"/>
          </p:nvPr>
        </p:nvSpPr>
        <p:spPr/>
        <p:txBody>
          <a:bodyPr/>
          <a:lstStyle/>
          <a:p>
            <a:fld id="{837A43C2-1756-4BA5-8C7D-5049FBD81F58}" type="slidenum">
              <a:rPr lang="en-US" smtClean="0"/>
              <a:t>7</a:t>
            </a:fld>
            <a:endParaRPr lang="en-US"/>
          </a:p>
        </p:txBody>
      </p:sp>
    </p:spTree>
    <p:extLst>
      <p:ext uri="{BB962C8B-B14F-4D97-AF65-F5344CB8AC3E}">
        <p14:creationId xmlns:p14="http://schemas.microsoft.com/office/powerpoint/2010/main" val="180771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as suggest that INGOs show negative and stereotypical images to solicit donations. Some scholars have gone to the extend that it is pornographic and simplify the complicated and multi-dimensional problem of poverty into an emotional issue such as in this image boy is crying. </a:t>
            </a:r>
          </a:p>
          <a:p>
            <a:endParaRPr lang="en-US" dirty="0"/>
          </a:p>
          <a:p>
            <a:r>
              <a:rPr lang="en-US" dirty="0"/>
              <a:t>The question I am interested in how does these images effect perception of the donors and fundraising. </a:t>
            </a:r>
          </a:p>
        </p:txBody>
      </p:sp>
      <p:sp>
        <p:nvSpPr>
          <p:cNvPr id="4" name="Slide Number Placeholder 3"/>
          <p:cNvSpPr>
            <a:spLocks noGrp="1"/>
          </p:cNvSpPr>
          <p:nvPr>
            <p:ph type="sldNum" sz="quarter" idx="10"/>
          </p:nvPr>
        </p:nvSpPr>
        <p:spPr/>
        <p:txBody>
          <a:bodyPr/>
          <a:lstStyle/>
          <a:p>
            <a:fld id="{837A43C2-1756-4BA5-8C7D-5049FBD81F58}" type="slidenum">
              <a:rPr lang="en-US" smtClean="0"/>
              <a:t>8</a:t>
            </a:fld>
            <a:endParaRPr lang="en-US"/>
          </a:p>
        </p:txBody>
      </p:sp>
    </p:spTree>
    <p:extLst>
      <p:ext uri="{BB962C8B-B14F-4D97-AF65-F5344CB8AC3E}">
        <p14:creationId xmlns:p14="http://schemas.microsoft.com/office/powerpoint/2010/main" val="25176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answer three research questions: how are people from developing countries represented in the US</a:t>
            </a:r>
          </a:p>
          <a:p>
            <a:r>
              <a:rPr lang="en-US" dirty="0"/>
              <a:t>Second question, does the representation lead to any stereotyping and racial bias</a:t>
            </a:r>
          </a:p>
          <a:p>
            <a:endParaRPr lang="en-US" dirty="0"/>
          </a:p>
          <a:p>
            <a:r>
              <a:rPr lang="en-US" dirty="0"/>
              <a:t>And finally how does racial biases affect willingness to give more from nonprofit fundraising sense.</a:t>
            </a:r>
          </a:p>
        </p:txBody>
      </p:sp>
      <p:sp>
        <p:nvSpPr>
          <p:cNvPr id="4" name="Slide Number Placeholder 3"/>
          <p:cNvSpPr>
            <a:spLocks noGrp="1"/>
          </p:cNvSpPr>
          <p:nvPr>
            <p:ph type="sldNum" sz="quarter" idx="10"/>
          </p:nvPr>
        </p:nvSpPr>
        <p:spPr/>
        <p:txBody>
          <a:bodyPr/>
          <a:lstStyle/>
          <a:p>
            <a:fld id="{837A43C2-1756-4BA5-8C7D-5049FBD81F58}" type="slidenum">
              <a:rPr lang="en-US" smtClean="0"/>
              <a:t>9</a:t>
            </a:fld>
            <a:endParaRPr lang="en-US"/>
          </a:p>
        </p:txBody>
      </p:sp>
    </p:spTree>
    <p:extLst>
      <p:ext uri="{BB962C8B-B14F-4D97-AF65-F5344CB8AC3E}">
        <p14:creationId xmlns:p14="http://schemas.microsoft.com/office/powerpoint/2010/main" val="383934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72477A3-F314-A947-8FD7-FA5DF326E4F1}"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08799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090AA-EB7A-F14B-B586-959E805A076B}"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300215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2DDBC-9C69-DA40-B42B-94B4B208B96A}"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16652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72477A3-F314-A947-8FD7-FA5DF326E4F1}"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marL="514350" indent="-171450">
              <a:buFont typeface="Helvetica"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4BD8CDA-CB5A-7746-9CB3-8E8FE0202956}"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65100-CEE7-AD4C-832A-5EF5CD4EE81A}"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6C39DE-445C-CB42-BD3E-766AC9320B14}"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4A2B86-24D7-1A47-9160-1F04622B728C}" type="datetime1">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B02DD9-B78F-7D40-8394-5755DEABAA15}" type="datetime1">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000"/>
            </a:lvl1pPr>
          </a:lstStyle>
          <a:p>
            <a:fld id="{08397662-D04D-1E47-B838-317557611CF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3183E-265B-5C4D-B265-C6B8CF6B63D6}" type="datetime1">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DCCA02-1683-7945-B1F7-5B9DDD40A2D7}"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4BD8CDA-CB5A-7746-9CB3-8E8FE0202956}"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52127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19D339D-F9CB-0440-9504-EE91D7209C88}"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090AA-EB7A-F14B-B586-959E805A076B}"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2DDBC-9C69-DA40-B42B-94B4B208B96A}"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65100-CEE7-AD4C-832A-5EF5CD4EE81A}"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659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6C39DE-445C-CB42-BD3E-766AC9320B14}"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305985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4A2B86-24D7-1A47-9160-1F04622B728C}" type="datetime1">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350265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B02DD9-B78F-7D40-8394-5755DEABAA15}" type="datetime1">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214169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3183E-265B-5C4D-B265-C6B8CF6B63D6}" type="datetime1">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62300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DCCA02-1683-7945-B1F7-5B9DDD40A2D7}"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93160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D339D-F9CB-0440-9504-EE91D7209C88}"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217898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75669-634A-1345-B2AF-621587139978}" type="datetime1">
              <a:rPr lang="en-US" smtClean="0"/>
              <a:t>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97662-D04D-1E47-B838-317557611CF5}" type="slidenum">
              <a:rPr lang="en-US" smtClean="0"/>
              <a:t>‹#›</a:t>
            </a:fld>
            <a:endParaRPr lang="en-US"/>
          </a:p>
        </p:txBody>
      </p:sp>
    </p:spTree>
    <p:extLst>
      <p:ext uri="{BB962C8B-B14F-4D97-AF65-F5344CB8AC3E}">
        <p14:creationId xmlns:p14="http://schemas.microsoft.com/office/powerpoint/2010/main" val="209805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C75669-634A-1345-B2AF-621587139978}" type="datetime1">
              <a:rPr lang="en-US" smtClean="0"/>
              <a:t>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397662-D04D-1E47-B838-317557611CF5}" type="slidenum">
              <a:rPr lang="en-US" smtClean="0"/>
              <a:t>‹#›</a:t>
            </a:fld>
            <a:endParaRPr lang="en-US"/>
          </a:p>
        </p:txBody>
      </p:sp>
    </p:spTree>
    <p:extLst>
      <p:ext uri="{BB962C8B-B14F-4D97-AF65-F5344CB8AC3E}">
        <p14:creationId xmlns:p14="http://schemas.microsoft.com/office/powerpoint/2010/main" val="2123200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594" y="1629795"/>
            <a:ext cx="8100812" cy="2017757"/>
          </a:xfrm>
        </p:spPr>
        <p:txBody>
          <a:bodyPr>
            <a:noAutofit/>
          </a:bodyPr>
          <a:lstStyle/>
          <a:p>
            <a:pPr defTabSz="685800">
              <a:lnSpc>
                <a:spcPct val="90000"/>
              </a:lnSpc>
            </a:pPr>
            <a:r>
              <a:rPr lang="en-US" sz="3000" dirty="0">
                <a:latin typeface="Gill Sans MT" charset="0"/>
              </a:rPr>
              <a:t> Is Poverty Color Blind? </a:t>
            </a:r>
            <a:br>
              <a:rPr lang="en-US" sz="3000" dirty="0">
                <a:latin typeface="Gill Sans MT" charset="0"/>
              </a:rPr>
            </a:br>
            <a:r>
              <a:rPr lang="en-US" sz="3000" dirty="0">
                <a:latin typeface="Gill Sans MT" charset="0"/>
              </a:rPr>
              <a:t>Implications of Imagery Used by International Nongovernmental Organizations (INGOs) in the United States</a:t>
            </a:r>
          </a:p>
        </p:txBody>
      </p:sp>
      <p:sp>
        <p:nvSpPr>
          <p:cNvPr id="5" name="Subtitle 2">
            <a:extLst>
              <a:ext uri="{FF2B5EF4-FFF2-40B4-BE49-F238E27FC236}">
                <a16:creationId xmlns:a16="http://schemas.microsoft.com/office/drawing/2014/main" id="{B4A4B579-7216-3B4C-9DFD-BAC1CBD76886}"/>
              </a:ext>
            </a:extLst>
          </p:cNvPr>
          <p:cNvSpPr>
            <a:spLocks noGrp="1"/>
          </p:cNvSpPr>
          <p:nvPr/>
        </p:nvSpPr>
        <p:spPr>
          <a:xfrm>
            <a:off x="1455821" y="4305611"/>
            <a:ext cx="6400800" cy="246816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00" dirty="0">
              <a:solidFill>
                <a:schemeClr val="tx1"/>
              </a:solidFill>
            </a:endParaRPr>
          </a:p>
          <a:p>
            <a:pPr>
              <a:spcBef>
                <a:spcPct val="0"/>
              </a:spcBef>
            </a:pPr>
            <a:r>
              <a:rPr lang="en-US" sz="1600" dirty="0">
                <a:solidFill>
                  <a:schemeClr val="tx1"/>
                </a:solidFill>
                <a:latin typeface="Gill Sans MT" charset="0"/>
                <a:ea typeface="Gill Sans MT" charset="0"/>
                <a:cs typeface="Gill Sans MT" charset="0"/>
              </a:rPr>
              <a:t>Abhishek Bhati</a:t>
            </a:r>
            <a:br>
              <a:rPr lang="en-US" sz="1600" dirty="0">
                <a:solidFill>
                  <a:schemeClr val="tx1"/>
                </a:solidFill>
                <a:latin typeface="Gill Sans MT" charset="0"/>
                <a:ea typeface="Gill Sans MT" charset="0"/>
                <a:cs typeface="Gill Sans MT" charset="0"/>
              </a:rPr>
            </a:br>
            <a:r>
              <a:rPr lang="en-US" sz="1600" dirty="0">
                <a:solidFill>
                  <a:schemeClr val="tx1"/>
                </a:solidFill>
                <a:latin typeface="Gill Sans MT" charset="0"/>
                <a:ea typeface="Gill Sans MT" charset="0"/>
                <a:cs typeface="Gill Sans MT" charset="0"/>
              </a:rPr>
              <a:t>Doctoral Candidate</a:t>
            </a:r>
          </a:p>
          <a:p>
            <a:pPr>
              <a:spcBef>
                <a:spcPct val="0"/>
              </a:spcBef>
            </a:pPr>
            <a:r>
              <a:rPr lang="en-US" sz="1600" dirty="0">
                <a:solidFill>
                  <a:schemeClr val="tx1"/>
                </a:solidFill>
                <a:latin typeface="Gill Sans MT" charset="0"/>
                <a:ea typeface="Gill Sans MT" charset="0"/>
                <a:cs typeface="Gill Sans MT" charset="0"/>
              </a:rPr>
              <a:t>School of Public Administration</a:t>
            </a:r>
            <a:br>
              <a:rPr lang="en-US" sz="1600" dirty="0">
                <a:solidFill>
                  <a:schemeClr val="tx1"/>
                </a:solidFill>
                <a:latin typeface="Gill Sans MT" charset="0"/>
                <a:ea typeface="Gill Sans MT" charset="0"/>
                <a:cs typeface="Gill Sans MT" charset="0"/>
              </a:rPr>
            </a:br>
            <a:endParaRPr lang="en-US" sz="1600" dirty="0">
              <a:solidFill>
                <a:schemeClr val="tx1"/>
              </a:solidFill>
            </a:endParaRPr>
          </a:p>
          <a:p>
            <a:pPr>
              <a:spcBef>
                <a:spcPct val="0"/>
              </a:spcBef>
            </a:pPr>
            <a:endParaRPr lang="en-US" sz="1600" dirty="0">
              <a:solidFill>
                <a:schemeClr val="tx1"/>
              </a:solidFill>
            </a:endParaRPr>
          </a:p>
          <a:p>
            <a:pPr>
              <a:spcBef>
                <a:spcPct val="0"/>
              </a:spcBef>
            </a:pPr>
            <a:r>
              <a:rPr lang="en-US" sz="1600" dirty="0">
                <a:solidFill>
                  <a:schemeClr val="bg1">
                    <a:lumMod val="50000"/>
                  </a:schemeClr>
                </a:solidFill>
                <a:latin typeface="Gill Sans MT" charset="0"/>
                <a:ea typeface="Gill Sans MT" charset="0"/>
                <a:cs typeface="Gill Sans MT" charset="0"/>
              </a:rPr>
              <a:t>Department of Public Administration</a:t>
            </a:r>
            <a:br>
              <a:rPr lang="en-US" sz="1600" dirty="0">
                <a:solidFill>
                  <a:schemeClr val="bg1">
                    <a:lumMod val="50000"/>
                  </a:schemeClr>
                </a:solidFill>
                <a:latin typeface="Gill Sans MT" charset="0"/>
                <a:ea typeface="Gill Sans MT" charset="0"/>
                <a:cs typeface="Gill Sans MT" charset="0"/>
              </a:rPr>
            </a:br>
            <a:r>
              <a:rPr lang="en-US" sz="1600" dirty="0">
                <a:solidFill>
                  <a:schemeClr val="bg1">
                    <a:lumMod val="50000"/>
                  </a:schemeClr>
                </a:solidFill>
                <a:latin typeface="Gill Sans MT" charset="0"/>
                <a:ea typeface="Gill Sans MT" charset="0"/>
                <a:cs typeface="Gill Sans MT" charset="0"/>
              </a:rPr>
              <a:t>Binghamton University</a:t>
            </a:r>
            <a:r>
              <a:rPr lang="en-US" sz="1600" dirty="0">
                <a:solidFill>
                  <a:schemeClr val="tx1"/>
                </a:solidFill>
                <a:latin typeface="Gill Sans MT" charset="0"/>
                <a:ea typeface="Gill Sans MT" charset="0"/>
                <a:cs typeface="Gill Sans MT" charset="0"/>
              </a:rPr>
              <a:t/>
            </a:r>
            <a:br>
              <a:rPr lang="en-US" sz="1600" dirty="0">
                <a:solidFill>
                  <a:schemeClr val="tx1"/>
                </a:solidFill>
                <a:latin typeface="Gill Sans MT" charset="0"/>
                <a:ea typeface="Gill Sans MT" charset="0"/>
                <a:cs typeface="Gill Sans MT" charset="0"/>
              </a:rPr>
            </a:br>
            <a:endParaRPr lang="en-US" sz="1600" dirty="0">
              <a:solidFill>
                <a:schemeClr val="tx1"/>
              </a:solidFill>
              <a:latin typeface="Gill Sans MT" charset="0"/>
              <a:ea typeface="Gill Sans MT" charset="0"/>
              <a:cs typeface="Gill Sans MT" charset="0"/>
            </a:endParaRPr>
          </a:p>
          <a:p>
            <a:pPr>
              <a:spcBef>
                <a:spcPct val="0"/>
              </a:spcBef>
            </a:pPr>
            <a:r>
              <a:rPr lang="en-US" sz="1600" dirty="0">
                <a:solidFill>
                  <a:schemeClr val="tx1"/>
                </a:solidFill>
                <a:latin typeface="Gill Sans MT" charset="0"/>
                <a:ea typeface="Gill Sans MT" charset="0"/>
                <a:cs typeface="Gill Sans MT" charset="0"/>
              </a:rPr>
              <a:t>February 19</a:t>
            </a:r>
            <a:r>
              <a:rPr lang="en-US" sz="1600" baseline="30000" dirty="0">
                <a:solidFill>
                  <a:schemeClr val="tx1"/>
                </a:solidFill>
                <a:latin typeface="Gill Sans MT" charset="0"/>
                <a:ea typeface="Gill Sans MT" charset="0"/>
                <a:cs typeface="Gill Sans MT" charset="0"/>
              </a:rPr>
              <a:t>th</a:t>
            </a:r>
            <a:r>
              <a:rPr lang="en-US" sz="1600" dirty="0">
                <a:solidFill>
                  <a:schemeClr val="tx1"/>
                </a:solidFill>
                <a:latin typeface="Gill Sans MT" charset="0"/>
                <a:ea typeface="Gill Sans MT" charset="0"/>
                <a:cs typeface="Gill Sans MT" charset="0"/>
              </a:rPr>
              <a:t> 2018</a:t>
            </a:r>
            <a:endParaRPr lang="en-US" sz="1600" dirty="0">
              <a:solidFill>
                <a:schemeClr val="bg1">
                  <a:lumMod val="50000"/>
                </a:schemeClr>
              </a:solidFill>
              <a:latin typeface="Gill Sans MT" charset="0"/>
              <a:ea typeface="Gill Sans MT" charset="0"/>
              <a:cs typeface="Gill Sans MT" charset="0"/>
            </a:endParaRPr>
          </a:p>
        </p:txBody>
      </p:sp>
    </p:spTree>
    <p:extLst>
      <p:ext uri="{BB962C8B-B14F-4D97-AF65-F5344CB8AC3E}">
        <p14:creationId xmlns:p14="http://schemas.microsoft.com/office/powerpoint/2010/main" val="312133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640909" y="431547"/>
            <a:ext cx="8229600" cy="714671"/>
          </a:xfrm>
        </p:spPr>
        <p:txBody>
          <a:bodyPr>
            <a:normAutofit/>
          </a:bodyPr>
          <a:lstStyle/>
          <a:p>
            <a:pPr algn="ctr"/>
            <a:r>
              <a:rPr lang="en-US" dirty="0">
                <a:solidFill>
                  <a:schemeClr val="accent1">
                    <a:lumMod val="50000"/>
                  </a:schemeClr>
                </a:solidFill>
              </a:rPr>
              <a:t>Mixed Methods Approach</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10</a:t>
            </a:fld>
            <a:endParaRPr lang="en-US" sz="1200" dirty="0"/>
          </a:p>
        </p:txBody>
      </p:sp>
      <p:sp>
        <p:nvSpPr>
          <p:cNvPr id="15" name="Right Brace 14"/>
          <p:cNvSpPr/>
          <p:nvPr/>
        </p:nvSpPr>
        <p:spPr>
          <a:xfrm>
            <a:off x="6805721" y="2777519"/>
            <a:ext cx="512618" cy="11664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6870552" y="1944035"/>
            <a:ext cx="382955" cy="6043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7253507" y="2777520"/>
            <a:ext cx="1178090" cy="111559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Research Question 2</a:t>
            </a:r>
          </a:p>
        </p:txBody>
      </p:sp>
      <p:sp>
        <p:nvSpPr>
          <p:cNvPr id="18" name="Rectangle 17"/>
          <p:cNvSpPr/>
          <p:nvPr/>
        </p:nvSpPr>
        <p:spPr>
          <a:xfrm>
            <a:off x="7253507" y="1532381"/>
            <a:ext cx="1161293" cy="1016000"/>
          </a:xfrm>
          <a:prstGeom prst="rect">
            <a:avLst/>
          </a:prstGeom>
          <a:ln>
            <a:solidFill>
              <a:schemeClr val="accent1"/>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Research Question 1</a:t>
            </a:r>
          </a:p>
        </p:txBody>
      </p:sp>
      <p:graphicFrame>
        <p:nvGraphicFramePr>
          <p:cNvPr id="19" name="Diagram 18"/>
          <p:cNvGraphicFramePr/>
          <p:nvPr>
            <p:extLst>
              <p:ext uri="{D42A27DB-BD31-4B8C-83A1-F6EECF244321}">
                <p14:modId xmlns:p14="http://schemas.microsoft.com/office/powerpoint/2010/main" val="2328578854"/>
              </p:ext>
            </p:extLst>
          </p:nvPr>
        </p:nvGraphicFramePr>
        <p:xfrm>
          <a:off x="640909" y="1532380"/>
          <a:ext cx="6096000" cy="439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a:extLst>
              <a:ext uri="{FF2B5EF4-FFF2-40B4-BE49-F238E27FC236}">
                <a16:creationId xmlns:a16="http://schemas.microsoft.com/office/drawing/2014/main" id="{09B9DF53-BA5A-B348-B514-1C8FDD0987E0}"/>
              </a:ext>
            </a:extLst>
          </p:cNvPr>
          <p:cNvSpPr/>
          <p:nvPr/>
        </p:nvSpPr>
        <p:spPr>
          <a:xfrm>
            <a:off x="6805721" y="4136904"/>
            <a:ext cx="512618" cy="1035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D1D9D726-00D5-3146-9A40-0564BD79FAD0}"/>
              </a:ext>
            </a:extLst>
          </p:cNvPr>
          <p:cNvSpPr/>
          <p:nvPr/>
        </p:nvSpPr>
        <p:spPr>
          <a:xfrm>
            <a:off x="7253507" y="4056433"/>
            <a:ext cx="1178090" cy="111559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Research Question 3</a:t>
            </a:r>
          </a:p>
        </p:txBody>
      </p:sp>
    </p:spTree>
    <p:extLst>
      <p:ext uri="{BB962C8B-B14F-4D97-AF65-F5344CB8AC3E}">
        <p14:creationId xmlns:p14="http://schemas.microsoft.com/office/powerpoint/2010/main" val="195404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5123-DB6A-F044-A6CE-2A42EBE01F4A}"/>
              </a:ext>
            </a:extLst>
          </p:cNvPr>
          <p:cNvSpPr>
            <a:spLocks noGrp="1"/>
          </p:cNvSpPr>
          <p:nvPr>
            <p:ph type="title"/>
          </p:nvPr>
        </p:nvSpPr>
        <p:spPr>
          <a:xfrm>
            <a:off x="628650" y="0"/>
            <a:ext cx="7886700" cy="1325563"/>
          </a:xfrm>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sp>
        <p:nvSpPr>
          <p:cNvPr id="4" name="Slide Number Placeholder 3">
            <a:extLst>
              <a:ext uri="{FF2B5EF4-FFF2-40B4-BE49-F238E27FC236}">
                <a16:creationId xmlns:a16="http://schemas.microsoft.com/office/drawing/2014/main" id="{4FBF919F-364A-F54B-9C72-AA8C3290F1FC}"/>
              </a:ext>
            </a:extLst>
          </p:cNvPr>
          <p:cNvSpPr>
            <a:spLocks noGrp="1"/>
          </p:cNvSpPr>
          <p:nvPr>
            <p:ph type="sldNum" sz="quarter" idx="12"/>
          </p:nvPr>
        </p:nvSpPr>
        <p:spPr/>
        <p:txBody>
          <a:bodyPr/>
          <a:lstStyle/>
          <a:p>
            <a:fld id="{08397662-D04D-1E47-B838-317557611CF5}" type="slidenum">
              <a:rPr lang="en-US" smtClean="0"/>
              <a:t>11</a:t>
            </a:fld>
            <a:endParaRPr lang="en-US"/>
          </a:p>
        </p:txBody>
      </p:sp>
      <p:sp>
        <p:nvSpPr>
          <p:cNvPr id="7" name="Rectangle 6">
            <a:extLst>
              <a:ext uri="{FF2B5EF4-FFF2-40B4-BE49-F238E27FC236}">
                <a16:creationId xmlns:a16="http://schemas.microsoft.com/office/drawing/2014/main" id="{8FD25E01-EA4F-0B42-8EE9-B92BFC6DD614}"/>
              </a:ext>
            </a:extLst>
          </p:cNvPr>
          <p:cNvSpPr/>
          <p:nvPr/>
        </p:nvSpPr>
        <p:spPr>
          <a:xfrm>
            <a:off x="468777" y="1742455"/>
            <a:ext cx="1171574" cy="654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Step I</a:t>
            </a:r>
          </a:p>
        </p:txBody>
      </p:sp>
      <p:sp>
        <p:nvSpPr>
          <p:cNvPr id="25" name="TextBox 24">
            <a:extLst>
              <a:ext uri="{FF2B5EF4-FFF2-40B4-BE49-F238E27FC236}">
                <a16:creationId xmlns:a16="http://schemas.microsoft.com/office/drawing/2014/main" id="{B7974265-AB3D-8D40-AEC8-FDBDD13ABFD1}"/>
              </a:ext>
            </a:extLst>
          </p:cNvPr>
          <p:cNvSpPr txBox="1"/>
          <p:nvPr/>
        </p:nvSpPr>
        <p:spPr>
          <a:xfrm>
            <a:off x="468777" y="2813395"/>
            <a:ext cx="1823010" cy="2862322"/>
          </a:xfrm>
          <a:prstGeom prst="rect">
            <a:avLst/>
          </a:prstGeom>
          <a:noFill/>
        </p:spPr>
        <p:txBody>
          <a:bodyPr wrap="square" rtlCol="0">
            <a:spAutoFit/>
          </a:bodyPr>
          <a:lstStyle/>
          <a:p>
            <a:pPr>
              <a:lnSpc>
                <a:spcPct val="100000"/>
              </a:lnSpc>
            </a:pPr>
            <a:r>
              <a:rPr lang="en-US" dirty="0">
                <a:latin typeface="Gill Sans MT" charset="0"/>
                <a:ea typeface="Gill Sans MT" charset="0"/>
                <a:cs typeface="Gill Sans MT" charset="0"/>
              </a:rPr>
              <a:t>Forbes list of 32 largest INGOS in the U.S.</a:t>
            </a:r>
          </a:p>
          <a:p>
            <a:pPr marL="285750" indent="-285750">
              <a:lnSpc>
                <a:spcPct val="100000"/>
              </a:lnSpc>
              <a:buFont typeface="Arial" panose="020B0604020202020204" pitchFamily="34" charset="0"/>
              <a:buChar char="•"/>
            </a:pPr>
            <a:endParaRPr lang="en-US" dirty="0">
              <a:latin typeface="Gill Sans MT" charset="0"/>
              <a:ea typeface="Gill Sans MT" charset="0"/>
              <a:cs typeface="Gill Sans MT" charset="0"/>
            </a:endParaRPr>
          </a:p>
          <a:p>
            <a:pPr>
              <a:lnSpc>
                <a:spcPct val="100000"/>
              </a:lnSpc>
            </a:pPr>
            <a:r>
              <a:rPr lang="en-US" dirty="0">
                <a:latin typeface="Gill Sans MT" charset="0"/>
                <a:ea typeface="Gill Sans MT" charset="0"/>
                <a:cs typeface="Gill Sans MT" charset="0"/>
              </a:rPr>
              <a:t>Collected 10 images from each Facebook account (totaling 320 images)</a:t>
            </a:r>
          </a:p>
          <a:p>
            <a:endParaRPr lang="en-US" dirty="0"/>
          </a:p>
        </p:txBody>
      </p:sp>
    </p:spTree>
    <p:extLst>
      <p:ext uri="{BB962C8B-B14F-4D97-AF65-F5344CB8AC3E}">
        <p14:creationId xmlns:p14="http://schemas.microsoft.com/office/powerpoint/2010/main" val="382433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65150501"/>
              </p:ext>
            </p:extLst>
          </p:nvPr>
        </p:nvGraphicFramePr>
        <p:xfrm>
          <a:off x="385012" y="1050184"/>
          <a:ext cx="8285745" cy="4963160"/>
        </p:xfrm>
        <a:graphic>
          <a:graphicData uri="http://schemas.openxmlformats.org/drawingml/2006/table">
            <a:tbl>
              <a:tblPr firstRow="1" bandRow="1">
                <a:tableStyleId>{2D5ABB26-0587-4C30-8999-92F81FD0307C}</a:tableStyleId>
              </a:tblPr>
              <a:tblGrid>
                <a:gridCol w="2761915">
                  <a:extLst>
                    <a:ext uri="{9D8B030D-6E8A-4147-A177-3AD203B41FA5}">
                      <a16:colId xmlns:a16="http://schemas.microsoft.com/office/drawing/2014/main" val="4145491716"/>
                    </a:ext>
                  </a:extLst>
                </a:gridCol>
                <a:gridCol w="2933031">
                  <a:extLst>
                    <a:ext uri="{9D8B030D-6E8A-4147-A177-3AD203B41FA5}">
                      <a16:colId xmlns:a16="http://schemas.microsoft.com/office/drawing/2014/main" val="1365057836"/>
                    </a:ext>
                  </a:extLst>
                </a:gridCol>
                <a:gridCol w="2590799">
                  <a:extLst>
                    <a:ext uri="{9D8B030D-6E8A-4147-A177-3AD203B41FA5}">
                      <a16:colId xmlns:a16="http://schemas.microsoft.com/office/drawing/2014/main" val="918611089"/>
                    </a:ext>
                  </a:extLst>
                </a:gridCol>
              </a:tblGrid>
              <a:tr h="370840">
                <a:tc>
                  <a:txBody>
                    <a:bodyPr/>
                    <a:lstStyle/>
                    <a:p>
                      <a:r>
                        <a:rPr lang="en-US" sz="1400" dirty="0">
                          <a:latin typeface="Gill Sans MT" panose="020B0502020104020203" pitchFamily="34" charset="0"/>
                        </a:rPr>
                        <a:t>1. </a:t>
                      </a:r>
                      <a:r>
                        <a:rPr lang="en-US" sz="1400" kern="1200" dirty="0">
                          <a:solidFill>
                            <a:schemeClr val="tx1"/>
                          </a:solidFill>
                          <a:effectLst/>
                          <a:latin typeface="Gill Sans MT" panose="020B0502020104020203" pitchFamily="34" charset="0"/>
                          <a:ea typeface="+mn-ea"/>
                          <a:cs typeface="+mn-cs"/>
                        </a:rPr>
                        <a:t>Task Force for Global Health</a:t>
                      </a:r>
                      <a:endParaRPr lang="en-US" sz="1400" dirty="0">
                        <a:latin typeface="Gill Sans MT" panose="020B0502020104020203" pitchFamily="34" charset="0"/>
                      </a:endParaRPr>
                    </a:p>
                  </a:txBody>
                  <a:tcPr/>
                </a:tc>
                <a:tc>
                  <a:txBody>
                    <a:bodyPr/>
                    <a:lstStyle/>
                    <a:p>
                      <a:r>
                        <a:rPr lang="en-US" sz="1400" kern="1200" dirty="0">
                          <a:solidFill>
                            <a:schemeClr val="tx1"/>
                          </a:solidFill>
                          <a:effectLst/>
                          <a:latin typeface="Gill Sans MT" panose="020B0502020104020203" pitchFamily="34" charset="0"/>
                          <a:ea typeface="+mn-ea"/>
                          <a:cs typeface="+mn-cs"/>
                        </a:rPr>
                        <a:t>12. Good 360 </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23. </a:t>
                      </a:r>
                      <a:r>
                        <a:rPr lang="en-US" sz="1400" kern="1200" dirty="0">
                          <a:solidFill>
                            <a:schemeClr val="tx1"/>
                          </a:solidFill>
                          <a:effectLst/>
                          <a:latin typeface="Gill Sans MT" panose="020B0502020104020203" pitchFamily="34" charset="0"/>
                          <a:ea typeface="+mn-ea"/>
                          <a:cs typeface="+mn-cs"/>
                        </a:rPr>
                        <a:t>Brothers Brother Foundation</a:t>
                      </a:r>
                      <a:endParaRPr lang="en-US" sz="1400" dirty="0">
                        <a:latin typeface="Gill Sans MT" panose="020B0502020104020203" pitchFamily="34" charset="0"/>
                      </a:endParaRPr>
                    </a:p>
                  </a:txBody>
                  <a:tcPr/>
                </a:tc>
                <a:extLst>
                  <a:ext uri="{0D108BD9-81ED-4DB2-BD59-A6C34878D82A}">
                    <a16:rowId xmlns:a16="http://schemas.microsoft.com/office/drawing/2014/main" val="2427973139"/>
                  </a:ext>
                </a:extLst>
              </a:tr>
              <a:tr h="370840">
                <a:tc>
                  <a:txBody>
                    <a:bodyPr/>
                    <a:lstStyle/>
                    <a:p>
                      <a:r>
                        <a:rPr lang="en-US" sz="1400" dirty="0">
                          <a:latin typeface="Gill Sans MT" panose="020B0502020104020203" pitchFamily="34" charset="0"/>
                        </a:rPr>
                        <a:t>2. </a:t>
                      </a:r>
                      <a:r>
                        <a:rPr lang="en-US" sz="1400" kern="1200" dirty="0">
                          <a:solidFill>
                            <a:schemeClr val="tx1"/>
                          </a:solidFill>
                          <a:effectLst/>
                          <a:latin typeface="Gill Sans MT" panose="020B0502020104020203" pitchFamily="34" charset="0"/>
                          <a:ea typeface="+mn-ea"/>
                          <a:cs typeface="+mn-cs"/>
                        </a:rPr>
                        <a:t>Food for the Poor</a:t>
                      </a:r>
                      <a:endParaRPr lang="en-US" sz="1400" dirty="0">
                        <a:latin typeface="Gill Sans MT" panose="020B0502020104020203"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13. </a:t>
                      </a:r>
                      <a:r>
                        <a:rPr lang="en-US" sz="1400" kern="1200" dirty="0">
                          <a:solidFill>
                            <a:schemeClr val="tx1"/>
                          </a:solidFill>
                          <a:effectLst/>
                          <a:latin typeface="Gill Sans MT" panose="020B0502020104020203" pitchFamily="34" charset="0"/>
                          <a:ea typeface="+mn-ea"/>
                          <a:cs typeface="+mn-cs"/>
                        </a:rPr>
                        <a:t>Catholic Relief Services</a:t>
                      </a:r>
                    </a:p>
                  </a:txBody>
                  <a:tcPr/>
                </a:tc>
                <a:tc>
                  <a:txBody>
                    <a:bodyPr/>
                    <a:lstStyle/>
                    <a:p>
                      <a:r>
                        <a:rPr lang="en-US" sz="1400" dirty="0">
                          <a:latin typeface="Gill Sans MT" panose="020B0502020104020203" pitchFamily="34" charset="0"/>
                        </a:rPr>
                        <a:t>24. </a:t>
                      </a:r>
                      <a:r>
                        <a:rPr lang="en-US" sz="1400" kern="1200" dirty="0" err="1">
                          <a:solidFill>
                            <a:schemeClr val="tx1"/>
                          </a:solidFill>
                          <a:effectLst/>
                          <a:latin typeface="Gill Sans MT" panose="020B0502020104020203" pitchFamily="34" charset="0"/>
                          <a:ea typeface="+mn-ea"/>
                          <a:cs typeface="+mn-cs"/>
                        </a:rPr>
                        <a:t>ChildFund</a:t>
                      </a:r>
                      <a:r>
                        <a:rPr lang="en-US" sz="1400" kern="1200" dirty="0">
                          <a:solidFill>
                            <a:schemeClr val="tx1"/>
                          </a:solidFill>
                          <a:effectLst/>
                          <a:latin typeface="Gill Sans MT" panose="020B0502020104020203" pitchFamily="34" charset="0"/>
                          <a:ea typeface="+mn-ea"/>
                          <a:cs typeface="+mn-cs"/>
                        </a:rPr>
                        <a:t> International</a:t>
                      </a:r>
                      <a:endParaRPr lang="en-US" sz="1400" dirty="0">
                        <a:latin typeface="Gill Sans MT" panose="020B0502020104020203" pitchFamily="34" charset="0"/>
                      </a:endParaRPr>
                    </a:p>
                  </a:txBody>
                  <a:tcPr/>
                </a:tc>
                <a:extLst>
                  <a:ext uri="{0D108BD9-81ED-4DB2-BD59-A6C34878D82A}">
                    <a16:rowId xmlns:a16="http://schemas.microsoft.com/office/drawing/2014/main" val="1600565636"/>
                  </a:ext>
                </a:extLst>
              </a:tr>
              <a:tr h="370840">
                <a:tc>
                  <a:txBody>
                    <a:bodyPr/>
                    <a:lstStyle/>
                    <a:p>
                      <a:r>
                        <a:rPr lang="en-US" sz="1400" dirty="0">
                          <a:latin typeface="Gill Sans MT" panose="020B0502020104020203" pitchFamily="34" charset="0"/>
                        </a:rPr>
                        <a:t>3. </a:t>
                      </a:r>
                      <a:r>
                        <a:rPr lang="en-US" sz="1400" kern="1200" dirty="0">
                          <a:solidFill>
                            <a:schemeClr val="tx1"/>
                          </a:solidFill>
                          <a:effectLst/>
                          <a:latin typeface="Gill Sans MT" panose="020B0502020104020203" pitchFamily="34" charset="0"/>
                          <a:ea typeface="+mn-ea"/>
                          <a:cs typeface="+mn-cs"/>
                        </a:rPr>
                        <a:t>Habitat for Humanity International</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14. </a:t>
                      </a:r>
                      <a:r>
                        <a:rPr lang="en-US" sz="1400" kern="1200" dirty="0">
                          <a:solidFill>
                            <a:schemeClr val="tx1"/>
                          </a:solidFill>
                          <a:effectLst/>
                          <a:latin typeface="Gill Sans MT" panose="020B0502020104020203" pitchFamily="34" charset="0"/>
                          <a:ea typeface="+mn-ea"/>
                          <a:cs typeface="+mn-cs"/>
                        </a:rPr>
                        <a:t>Doctors Without Borders USA</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25. </a:t>
                      </a:r>
                      <a:r>
                        <a:rPr lang="en-US" sz="1400" kern="1200" dirty="0">
                          <a:solidFill>
                            <a:schemeClr val="tx1"/>
                          </a:solidFill>
                          <a:effectLst/>
                          <a:latin typeface="Gill Sans MT" panose="020B0502020104020203" pitchFamily="34" charset="0"/>
                          <a:ea typeface="+mn-ea"/>
                          <a:cs typeface="+mn-cs"/>
                        </a:rPr>
                        <a:t>International Rescue Committee</a:t>
                      </a:r>
                      <a:endParaRPr lang="en-US" sz="1400" dirty="0">
                        <a:latin typeface="Gill Sans MT" panose="020B0502020104020203" pitchFamily="34" charset="0"/>
                      </a:endParaRPr>
                    </a:p>
                  </a:txBody>
                  <a:tcPr/>
                </a:tc>
                <a:extLst>
                  <a:ext uri="{0D108BD9-81ED-4DB2-BD59-A6C34878D82A}">
                    <a16:rowId xmlns:a16="http://schemas.microsoft.com/office/drawing/2014/main" val="297354605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4. </a:t>
                      </a:r>
                      <a:r>
                        <a:rPr lang="en-US" sz="1400" kern="1200" dirty="0">
                          <a:solidFill>
                            <a:schemeClr val="tx1"/>
                          </a:solidFill>
                          <a:effectLst/>
                          <a:latin typeface="Gill Sans MT" panose="020B0502020104020203" pitchFamily="34" charset="0"/>
                          <a:ea typeface="+mn-ea"/>
                          <a:cs typeface="+mn-cs"/>
                        </a:rPr>
                        <a:t>World Vision</a:t>
                      </a:r>
                    </a:p>
                  </a:txBody>
                  <a:tcPr/>
                </a:tc>
                <a:tc>
                  <a:txBody>
                    <a:bodyPr/>
                    <a:lstStyle/>
                    <a:p>
                      <a:r>
                        <a:rPr lang="en-US" sz="1400" dirty="0">
                          <a:latin typeface="Gill Sans MT" panose="020B0502020104020203" pitchFamily="34" charset="0"/>
                        </a:rPr>
                        <a:t>15. </a:t>
                      </a:r>
                      <a:r>
                        <a:rPr lang="en-US" sz="1400" kern="1200" dirty="0">
                          <a:solidFill>
                            <a:schemeClr val="tx1"/>
                          </a:solidFill>
                          <a:effectLst/>
                          <a:latin typeface="Gill Sans MT" panose="020B0502020104020203" pitchFamily="34" charset="0"/>
                          <a:ea typeface="+mn-ea"/>
                          <a:cs typeface="+mn-cs"/>
                        </a:rPr>
                        <a:t>Bill, Hillary and Chelsea Clinton Foundation</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26. </a:t>
                      </a:r>
                      <a:r>
                        <a:rPr lang="en-US" sz="1400" kern="1200" dirty="0">
                          <a:solidFill>
                            <a:schemeClr val="tx1"/>
                          </a:solidFill>
                          <a:effectLst/>
                          <a:latin typeface="Gill Sans MT" panose="020B0502020104020203" pitchFamily="34" charset="0"/>
                          <a:ea typeface="+mn-ea"/>
                          <a:cs typeface="+mn-cs"/>
                        </a:rPr>
                        <a:t>Helen Keller International</a:t>
                      </a:r>
                      <a:endParaRPr lang="en-US" sz="1400" dirty="0">
                        <a:latin typeface="Gill Sans MT" panose="020B0502020104020203" pitchFamily="34" charset="0"/>
                      </a:endParaRPr>
                    </a:p>
                  </a:txBody>
                  <a:tcPr/>
                </a:tc>
                <a:extLst>
                  <a:ext uri="{0D108BD9-81ED-4DB2-BD59-A6C34878D82A}">
                    <a16:rowId xmlns:a16="http://schemas.microsoft.com/office/drawing/2014/main" val="334943094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5. </a:t>
                      </a:r>
                      <a:r>
                        <a:rPr lang="en-US" sz="1400" kern="1200" dirty="0">
                          <a:solidFill>
                            <a:schemeClr val="tx1"/>
                          </a:solidFill>
                          <a:effectLst/>
                          <a:latin typeface="Gill Sans MT" panose="020B0502020104020203" pitchFamily="34" charset="0"/>
                          <a:ea typeface="+mn-ea"/>
                          <a:cs typeface="+mn-cs"/>
                        </a:rPr>
                        <a:t>Compassion International</a:t>
                      </a:r>
                    </a:p>
                  </a:txBody>
                  <a:tcPr/>
                </a:tc>
                <a:tc>
                  <a:txBody>
                    <a:bodyPr/>
                    <a:lstStyle/>
                    <a:p>
                      <a:r>
                        <a:rPr lang="en-US" sz="1400" dirty="0">
                          <a:latin typeface="Gill Sans MT" panose="020B0502020104020203" pitchFamily="34" charset="0"/>
                        </a:rPr>
                        <a:t>16. </a:t>
                      </a:r>
                      <a:r>
                        <a:rPr lang="en-US" sz="1400" kern="1200" dirty="0">
                          <a:solidFill>
                            <a:schemeClr val="tx1"/>
                          </a:solidFill>
                          <a:effectLst/>
                          <a:latin typeface="Gill Sans MT" panose="020B0502020104020203" pitchFamily="34" charset="0"/>
                          <a:ea typeface="+mn-ea"/>
                          <a:cs typeface="+mn-cs"/>
                        </a:rPr>
                        <a:t>Cross International </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27. </a:t>
                      </a:r>
                      <a:r>
                        <a:rPr lang="en-US" sz="1400" kern="1200" dirty="0">
                          <a:solidFill>
                            <a:schemeClr val="tx1"/>
                          </a:solidFill>
                          <a:effectLst/>
                          <a:latin typeface="Gill Sans MT" panose="020B0502020104020203" pitchFamily="34" charset="0"/>
                          <a:ea typeface="+mn-ea"/>
                          <a:cs typeface="+mn-cs"/>
                        </a:rPr>
                        <a:t>Children International</a:t>
                      </a:r>
                      <a:endParaRPr lang="en-US" sz="1400" dirty="0">
                        <a:latin typeface="Gill Sans MT" panose="020B0502020104020203" pitchFamily="34" charset="0"/>
                      </a:endParaRPr>
                    </a:p>
                  </a:txBody>
                  <a:tcPr/>
                </a:tc>
                <a:extLst>
                  <a:ext uri="{0D108BD9-81ED-4DB2-BD59-A6C34878D82A}">
                    <a16:rowId xmlns:a16="http://schemas.microsoft.com/office/drawing/2014/main" val="1547533200"/>
                  </a:ext>
                </a:extLst>
              </a:tr>
              <a:tr h="370840">
                <a:tc>
                  <a:txBody>
                    <a:bodyPr/>
                    <a:lstStyle/>
                    <a:p>
                      <a:r>
                        <a:rPr lang="en-US" sz="1400" dirty="0">
                          <a:latin typeface="Gill Sans MT" panose="020B0502020104020203" pitchFamily="34" charset="0"/>
                        </a:rPr>
                        <a:t>6. </a:t>
                      </a:r>
                      <a:r>
                        <a:rPr lang="en-US" sz="1400" kern="1200" dirty="0">
                          <a:solidFill>
                            <a:schemeClr val="tx1"/>
                          </a:solidFill>
                          <a:effectLst/>
                          <a:latin typeface="Gill Sans MT" panose="020B0502020104020203" pitchFamily="34" charset="0"/>
                          <a:ea typeface="+mn-ea"/>
                          <a:cs typeface="+mn-cs"/>
                        </a:rPr>
                        <a:t>Direct Relief</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17. </a:t>
                      </a:r>
                      <a:r>
                        <a:rPr lang="en-US" sz="1400" kern="1200" dirty="0">
                          <a:solidFill>
                            <a:schemeClr val="tx1"/>
                          </a:solidFill>
                          <a:effectLst/>
                          <a:latin typeface="Gill Sans MT" panose="020B0502020104020203" pitchFamily="34" charset="0"/>
                          <a:ea typeface="+mn-ea"/>
                          <a:cs typeface="+mn-cs"/>
                        </a:rPr>
                        <a:t>Catholic Medical Mission Board</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28. </a:t>
                      </a:r>
                      <a:r>
                        <a:rPr lang="en-US" sz="1400" kern="1200" dirty="0">
                          <a:solidFill>
                            <a:schemeClr val="tx1"/>
                          </a:solidFill>
                          <a:effectLst/>
                          <a:latin typeface="Gill Sans MT" panose="020B0502020104020203" pitchFamily="34" charset="0"/>
                          <a:ea typeface="+mn-ea"/>
                          <a:cs typeface="+mn-cs"/>
                        </a:rPr>
                        <a:t>Matthew 25: Ministries</a:t>
                      </a:r>
                      <a:endParaRPr lang="en-US" sz="1400" dirty="0">
                        <a:latin typeface="Gill Sans MT" panose="020B0502020104020203" pitchFamily="34" charset="0"/>
                      </a:endParaRPr>
                    </a:p>
                  </a:txBody>
                  <a:tcPr/>
                </a:tc>
                <a:extLst>
                  <a:ext uri="{0D108BD9-81ED-4DB2-BD59-A6C34878D82A}">
                    <a16:rowId xmlns:a16="http://schemas.microsoft.com/office/drawing/2014/main" val="3482975820"/>
                  </a:ext>
                </a:extLst>
              </a:tr>
              <a:tr h="370840">
                <a:tc>
                  <a:txBody>
                    <a:bodyPr/>
                    <a:lstStyle/>
                    <a:p>
                      <a:r>
                        <a:rPr lang="en-US" sz="1400" dirty="0">
                          <a:latin typeface="Gill Sans MT" panose="020B0502020104020203" pitchFamily="34" charset="0"/>
                        </a:rPr>
                        <a:t>7. </a:t>
                      </a:r>
                      <a:r>
                        <a:rPr lang="en-US" sz="1400" kern="1200" dirty="0" err="1">
                          <a:solidFill>
                            <a:schemeClr val="tx1"/>
                          </a:solidFill>
                          <a:effectLst/>
                          <a:latin typeface="Gill Sans MT" panose="020B0502020104020203" pitchFamily="34" charset="0"/>
                          <a:ea typeface="+mn-ea"/>
                          <a:cs typeface="+mn-cs"/>
                        </a:rPr>
                        <a:t>Americares</a:t>
                      </a:r>
                      <a:r>
                        <a:rPr lang="en-US" sz="1400" kern="1200" dirty="0">
                          <a:solidFill>
                            <a:schemeClr val="tx1"/>
                          </a:solidFill>
                          <a:effectLst/>
                          <a:latin typeface="Gill Sans MT" panose="020B0502020104020203" pitchFamily="34" charset="0"/>
                          <a:ea typeface="+mn-ea"/>
                          <a:cs typeface="+mn-cs"/>
                        </a:rPr>
                        <a:t> Foundation</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18. </a:t>
                      </a:r>
                      <a:r>
                        <a:rPr lang="en-US" sz="1400" kern="1200" dirty="0">
                          <a:solidFill>
                            <a:schemeClr val="tx1"/>
                          </a:solidFill>
                          <a:effectLst/>
                          <a:latin typeface="Gill Sans MT" panose="020B0502020104020203" pitchFamily="34" charset="0"/>
                          <a:ea typeface="+mn-ea"/>
                          <a:cs typeface="+mn-cs"/>
                        </a:rPr>
                        <a:t>Population Services International</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29. </a:t>
                      </a:r>
                      <a:r>
                        <a:rPr lang="en-US" sz="1400" kern="1200" dirty="0">
                          <a:solidFill>
                            <a:schemeClr val="tx1"/>
                          </a:solidFill>
                          <a:effectLst/>
                          <a:latin typeface="Gill Sans MT" panose="020B0502020104020203" pitchFamily="34" charset="0"/>
                          <a:ea typeface="+mn-ea"/>
                          <a:cs typeface="+mn-cs"/>
                        </a:rPr>
                        <a:t>Medical Teams International</a:t>
                      </a:r>
                      <a:endParaRPr lang="en-US" sz="1400" dirty="0">
                        <a:latin typeface="Gill Sans MT" panose="020B0502020104020203" pitchFamily="34" charset="0"/>
                      </a:endParaRPr>
                    </a:p>
                  </a:txBody>
                  <a:tcPr/>
                </a:tc>
                <a:extLst>
                  <a:ext uri="{0D108BD9-81ED-4DB2-BD59-A6C34878D82A}">
                    <a16:rowId xmlns:a16="http://schemas.microsoft.com/office/drawing/2014/main" val="1749264951"/>
                  </a:ext>
                </a:extLst>
              </a:tr>
              <a:tr h="370840">
                <a:tc>
                  <a:txBody>
                    <a:bodyPr/>
                    <a:lstStyle/>
                    <a:p>
                      <a:r>
                        <a:rPr lang="en-US" sz="1400" dirty="0">
                          <a:latin typeface="Gill Sans MT" panose="020B0502020104020203" pitchFamily="34" charset="0"/>
                        </a:rPr>
                        <a:t>8. </a:t>
                      </a:r>
                      <a:r>
                        <a:rPr lang="en-US" sz="1400" kern="1200" dirty="0">
                          <a:solidFill>
                            <a:schemeClr val="tx1"/>
                          </a:solidFill>
                          <a:effectLst/>
                          <a:latin typeface="Gill Sans MT" panose="020B0502020104020203" pitchFamily="34" charset="0"/>
                          <a:ea typeface="+mn-ea"/>
                          <a:cs typeface="+mn-cs"/>
                        </a:rPr>
                        <a:t>MAP International</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19. </a:t>
                      </a:r>
                      <a:r>
                        <a:rPr lang="en-US" sz="1400" kern="1200" dirty="0">
                          <a:solidFill>
                            <a:schemeClr val="tx1"/>
                          </a:solidFill>
                          <a:effectLst/>
                          <a:latin typeface="Gill Sans MT" panose="020B0502020104020203" pitchFamily="34" charset="0"/>
                          <a:ea typeface="+mn-ea"/>
                          <a:cs typeface="+mn-cs"/>
                        </a:rPr>
                        <a:t>Rotary Foundation of Rotary International</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30. </a:t>
                      </a:r>
                      <a:r>
                        <a:rPr lang="en-US" sz="1400" kern="1200" dirty="0">
                          <a:solidFill>
                            <a:schemeClr val="tx1"/>
                          </a:solidFill>
                          <a:effectLst/>
                          <a:latin typeface="Gill Sans MT" panose="020B0502020104020203" pitchFamily="34" charset="0"/>
                          <a:ea typeface="+mn-ea"/>
                          <a:cs typeface="+mn-cs"/>
                        </a:rPr>
                        <a:t>Project </a:t>
                      </a:r>
                      <a:r>
                        <a:rPr lang="en-US" sz="1400" kern="1200" dirty="0" err="1">
                          <a:solidFill>
                            <a:schemeClr val="tx1"/>
                          </a:solidFill>
                          <a:effectLst/>
                          <a:latin typeface="Gill Sans MT" panose="020B0502020104020203" pitchFamily="34" charset="0"/>
                          <a:ea typeface="+mn-ea"/>
                          <a:cs typeface="+mn-cs"/>
                        </a:rPr>
                        <a:t>Orbis</a:t>
                      </a:r>
                      <a:r>
                        <a:rPr lang="en-US" sz="1400" kern="1200" dirty="0">
                          <a:solidFill>
                            <a:schemeClr val="tx1"/>
                          </a:solidFill>
                          <a:effectLst/>
                          <a:latin typeface="Gill Sans MT" panose="020B0502020104020203" pitchFamily="34" charset="0"/>
                          <a:ea typeface="+mn-ea"/>
                          <a:cs typeface="+mn-cs"/>
                        </a:rPr>
                        <a:t> International</a:t>
                      </a:r>
                      <a:endParaRPr lang="en-US" sz="1400" dirty="0">
                        <a:latin typeface="Gill Sans MT" panose="020B0502020104020203" pitchFamily="34" charset="0"/>
                      </a:endParaRPr>
                    </a:p>
                  </a:txBody>
                  <a:tcPr/>
                </a:tc>
                <a:extLst>
                  <a:ext uri="{0D108BD9-81ED-4DB2-BD59-A6C34878D82A}">
                    <a16:rowId xmlns:a16="http://schemas.microsoft.com/office/drawing/2014/main" val="291910316"/>
                  </a:ext>
                </a:extLst>
              </a:tr>
              <a:tr h="370840">
                <a:tc>
                  <a:txBody>
                    <a:bodyPr/>
                    <a:lstStyle/>
                    <a:p>
                      <a:r>
                        <a:rPr lang="en-US" sz="1400" dirty="0">
                          <a:latin typeface="Gill Sans MT" panose="020B0502020104020203" pitchFamily="34" charset="0"/>
                        </a:rPr>
                        <a:t>9. </a:t>
                      </a:r>
                      <a:r>
                        <a:rPr lang="en-US" sz="1400" kern="1200" dirty="0">
                          <a:solidFill>
                            <a:schemeClr val="tx1"/>
                          </a:solidFill>
                          <a:effectLst/>
                          <a:latin typeface="Gill Sans MT" panose="020B0502020104020203" pitchFamily="34" charset="0"/>
                          <a:ea typeface="+mn-ea"/>
                          <a:cs typeface="+mn-cs"/>
                        </a:rPr>
                        <a:t>United States Fund for UNICEF</a:t>
                      </a:r>
                      <a:endParaRPr lang="en-US" sz="1400" dirty="0">
                        <a:latin typeface="Gill Sans MT" panose="020B0502020104020203" pitchFamily="34" charset="0"/>
                      </a:endParaRPr>
                    </a:p>
                  </a:txBody>
                  <a:tcPr/>
                </a:tc>
                <a:tc>
                  <a:txBody>
                    <a:bodyPr/>
                    <a:lstStyle/>
                    <a:p>
                      <a:r>
                        <a:rPr lang="en-US" sz="1400" dirty="0">
                          <a:latin typeface="Gill Sans MT" panose="020B0502020104020203" pitchFamily="34" charset="0"/>
                        </a:rPr>
                        <a:t>20. </a:t>
                      </a:r>
                      <a:r>
                        <a:rPr lang="en-US" sz="1400" kern="1200" dirty="0">
                          <a:solidFill>
                            <a:schemeClr val="tx1"/>
                          </a:solidFill>
                          <a:effectLst/>
                          <a:latin typeface="Gill Sans MT" panose="020B0502020104020203" pitchFamily="34" charset="0"/>
                          <a:ea typeface="+mn-ea"/>
                          <a:cs typeface="+mn-cs"/>
                        </a:rPr>
                        <a:t>Operation Blessing International Relief  &amp; Development</a:t>
                      </a:r>
                      <a:endParaRPr lang="en-US" sz="1400" dirty="0">
                        <a:latin typeface="Gill Sans MT" panose="020B0502020104020203"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31. </a:t>
                      </a:r>
                      <a:r>
                        <a:rPr lang="en-US" sz="1400" kern="1200" dirty="0">
                          <a:solidFill>
                            <a:schemeClr val="tx1"/>
                          </a:solidFill>
                          <a:effectLst/>
                          <a:latin typeface="Gill Sans MT" panose="020B0502020104020203" pitchFamily="34" charset="0"/>
                          <a:ea typeface="+mn-ea"/>
                          <a:cs typeface="+mn-cs"/>
                        </a:rPr>
                        <a:t>PATH</a:t>
                      </a:r>
                    </a:p>
                  </a:txBody>
                  <a:tcPr/>
                </a:tc>
                <a:extLst>
                  <a:ext uri="{0D108BD9-81ED-4DB2-BD59-A6C34878D82A}">
                    <a16:rowId xmlns:a16="http://schemas.microsoft.com/office/drawing/2014/main" val="44933594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10.</a:t>
                      </a:r>
                      <a:r>
                        <a:rPr lang="en-US" sz="1400" kern="1200" dirty="0">
                          <a:solidFill>
                            <a:schemeClr val="tx1"/>
                          </a:solidFill>
                          <a:effectLst/>
                          <a:latin typeface="Gill Sans MT" panose="020B0502020104020203" pitchFamily="34" charset="0"/>
                          <a:ea typeface="+mn-ea"/>
                          <a:cs typeface="+mn-cs"/>
                        </a:rPr>
                        <a:t> Save the Children Federation</a:t>
                      </a:r>
                    </a:p>
                  </a:txBody>
                  <a:tcPr/>
                </a:tc>
                <a:tc>
                  <a:txBody>
                    <a:bodyPr/>
                    <a:lstStyle/>
                    <a:p>
                      <a:r>
                        <a:rPr lang="en-US" sz="1400" dirty="0">
                          <a:latin typeface="Gill Sans MT" panose="020B0502020104020203" pitchFamily="34" charset="0"/>
                        </a:rPr>
                        <a:t>21. </a:t>
                      </a:r>
                      <a:r>
                        <a:rPr lang="en-US" sz="1400" kern="1200" dirty="0">
                          <a:solidFill>
                            <a:schemeClr val="tx1"/>
                          </a:solidFill>
                          <a:effectLst/>
                          <a:latin typeface="Gill Sans MT" panose="020B0502020104020203" pitchFamily="34" charset="0"/>
                          <a:ea typeface="+mn-ea"/>
                          <a:cs typeface="+mn-cs"/>
                        </a:rPr>
                        <a:t>American Jewish Joint Distribution Committee</a:t>
                      </a:r>
                      <a:endParaRPr lang="en-US" sz="1400" dirty="0">
                        <a:latin typeface="Gill Sans MT" panose="020B0502020104020203"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32. </a:t>
                      </a:r>
                      <a:r>
                        <a:rPr lang="en-US" sz="1400" kern="1200" dirty="0">
                          <a:solidFill>
                            <a:schemeClr val="tx1"/>
                          </a:solidFill>
                          <a:effectLst/>
                          <a:latin typeface="Gill Sans MT" panose="020B0502020104020203" pitchFamily="34" charset="0"/>
                          <a:ea typeface="+mn-ea"/>
                          <a:cs typeface="+mn-cs"/>
                        </a:rPr>
                        <a:t>Smile Train</a:t>
                      </a:r>
                      <a:endParaRPr lang="en-US" sz="1400" dirty="0">
                        <a:latin typeface="Gill Sans MT" panose="020B0502020104020203" pitchFamily="34" charset="0"/>
                      </a:endParaRPr>
                    </a:p>
                  </a:txBody>
                  <a:tcPr/>
                </a:tc>
                <a:extLst>
                  <a:ext uri="{0D108BD9-81ED-4DB2-BD59-A6C34878D82A}">
                    <a16:rowId xmlns:a16="http://schemas.microsoft.com/office/drawing/2014/main" val="36079945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11. </a:t>
                      </a:r>
                      <a:r>
                        <a:rPr lang="en-US" sz="1400" kern="1200" dirty="0">
                          <a:solidFill>
                            <a:schemeClr val="tx1"/>
                          </a:solidFill>
                          <a:effectLst/>
                          <a:latin typeface="Gill Sans MT" panose="020B0502020104020203" pitchFamily="34" charset="0"/>
                          <a:ea typeface="+mn-ea"/>
                          <a:cs typeface="+mn-cs"/>
                        </a:rPr>
                        <a:t>CARE USA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22. </a:t>
                      </a:r>
                      <a:r>
                        <a:rPr lang="en-US" sz="1400" kern="1200" dirty="0">
                          <a:solidFill>
                            <a:schemeClr val="tx1"/>
                          </a:solidFill>
                          <a:effectLst/>
                          <a:latin typeface="Gill Sans MT" panose="020B0502020104020203" pitchFamily="34" charset="0"/>
                          <a:ea typeface="+mn-ea"/>
                          <a:cs typeface="+mn-cs"/>
                        </a:rPr>
                        <a:t>Project HOPE</a:t>
                      </a:r>
                    </a:p>
                    <a:p>
                      <a:endParaRPr lang="en-US" sz="1400" dirty="0">
                        <a:latin typeface="Gill Sans MT" panose="020B0502020104020203" pitchFamily="34" charset="0"/>
                      </a:endParaRPr>
                    </a:p>
                  </a:txBody>
                  <a:tcPr/>
                </a:tc>
                <a:tc>
                  <a:txBody>
                    <a:bodyPr/>
                    <a:lstStyle/>
                    <a:p>
                      <a:endParaRPr lang="en-US" sz="1400" dirty="0">
                        <a:latin typeface="Gill Sans MT" panose="020B0502020104020203" pitchFamily="34" charset="0"/>
                      </a:endParaRPr>
                    </a:p>
                  </a:txBody>
                  <a:tcPr/>
                </a:tc>
                <a:extLst>
                  <a:ext uri="{0D108BD9-81ED-4DB2-BD59-A6C34878D82A}">
                    <a16:rowId xmlns:a16="http://schemas.microsoft.com/office/drawing/2014/main" val="1014856116"/>
                  </a:ext>
                </a:extLst>
              </a:tr>
            </a:tbl>
          </a:graphicData>
        </a:graphic>
      </p:graphicFrame>
      <p:sp>
        <p:nvSpPr>
          <p:cNvPr id="4" name="Slide Number Placeholder 3"/>
          <p:cNvSpPr>
            <a:spLocks noGrp="1"/>
          </p:cNvSpPr>
          <p:nvPr>
            <p:ph type="sldNum" sz="quarter" idx="12"/>
          </p:nvPr>
        </p:nvSpPr>
        <p:spPr/>
        <p:txBody>
          <a:bodyPr/>
          <a:lstStyle/>
          <a:p>
            <a:fld id="{08397662-D04D-1E47-B838-317557611CF5}" type="slidenum">
              <a:rPr lang="en-US" smtClean="0"/>
              <a:t>12</a:t>
            </a:fld>
            <a:endParaRPr lang="en-US"/>
          </a:p>
        </p:txBody>
      </p:sp>
      <p:sp>
        <p:nvSpPr>
          <p:cNvPr id="6" name="Title 1"/>
          <p:cNvSpPr>
            <a:spLocks noGrp="1"/>
          </p:cNvSpPr>
          <p:nvPr>
            <p:ph type="title"/>
          </p:nvPr>
        </p:nvSpPr>
        <p:spPr>
          <a:xfrm>
            <a:off x="628650" y="80864"/>
            <a:ext cx="7886700" cy="702627"/>
          </a:xfrm>
        </p:spPr>
        <p:txBody>
          <a:bodyPr/>
          <a:lstStyle/>
          <a:p>
            <a:pPr algn="ctr"/>
            <a:r>
              <a:rPr lang="en-US" dirty="0">
                <a:solidFill>
                  <a:schemeClr val="accent1">
                    <a:lumMod val="50000"/>
                  </a:schemeClr>
                </a:solidFill>
              </a:rPr>
              <a:t>List of International NGOs</a:t>
            </a:r>
          </a:p>
        </p:txBody>
      </p:sp>
      <p:sp>
        <p:nvSpPr>
          <p:cNvPr id="7" name="TextBox 6">
            <a:extLst>
              <a:ext uri="{FF2B5EF4-FFF2-40B4-BE49-F238E27FC236}">
                <a16:creationId xmlns:a16="http://schemas.microsoft.com/office/drawing/2014/main" id="{B7974265-AB3D-8D40-AEC8-FDBDD13ABFD1}"/>
              </a:ext>
            </a:extLst>
          </p:cNvPr>
          <p:cNvSpPr txBox="1"/>
          <p:nvPr/>
        </p:nvSpPr>
        <p:spPr>
          <a:xfrm>
            <a:off x="1252104" y="6210786"/>
            <a:ext cx="6993081" cy="646331"/>
          </a:xfrm>
          <a:prstGeom prst="rect">
            <a:avLst/>
          </a:prstGeom>
          <a:noFill/>
        </p:spPr>
        <p:txBody>
          <a:bodyPr wrap="square" rtlCol="0">
            <a:spAutoFit/>
          </a:bodyPr>
          <a:lstStyle/>
          <a:p>
            <a:pPr>
              <a:lnSpc>
                <a:spcPct val="100000"/>
              </a:lnSpc>
            </a:pPr>
            <a:r>
              <a:rPr lang="en-US" i="1" dirty="0">
                <a:latin typeface="Gill Sans MT" charset="0"/>
                <a:ea typeface="Gill Sans MT" charset="0"/>
                <a:cs typeface="Gill Sans MT" charset="0"/>
              </a:rPr>
              <a:t>Collected 10 images from each Facebook account (totaling 320 images)</a:t>
            </a:r>
          </a:p>
          <a:p>
            <a:endParaRPr lang="en-US" dirty="0"/>
          </a:p>
        </p:txBody>
      </p:sp>
    </p:spTree>
    <p:extLst>
      <p:ext uri="{BB962C8B-B14F-4D97-AF65-F5344CB8AC3E}">
        <p14:creationId xmlns:p14="http://schemas.microsoft.com/office/powerpoint/2010/main" val="245178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BF919F-364A-F54B-9C72-AA8C3290F1FC}"/>
              </a:ext>
            </a:extLst>
          </p:cNvPr>
          <p:cNvSpPr>
            <a:spLocks noGrp="1"/>
          </p:cNvSpPr>
          <p:nvPr>
            <p:ph type="sldNum" sz="quarter" idx="12"/>
          </p:nvPr>
        </p:nvSpPr>
        <p:spPr/>
        <p:txBody>
          <a:bodyPr/>
          <a:lstStyle/>
          <a:p>
            <a:fld id="{08397662-D04D-1E47-B838-317557611CF5}" type="slidenum">
              <a:rPr lang="en-US" smtClean="0"/>
              <a:t>13</a:t>
            </a:fld>
            <a:endParaRPr lang="en-US"/>
          </a:p>
        </p:txBody>
      </p:sp>
      <p:sp>
        <p:nvSpPr>
          <p:cNvPr id="6" name="Rectangle 5">
            <a:extLst>
              <a:ext uri="{FF2B5EF4-FFF2-40B4-BE49-F238E27FC236}">
                <a16:creationId xmlns:a16="http://schemas.microsoft.com/office/drawing/2014/main" id="{D232AE1A-2644-574C-BBF8-CEDC963BC4D4}"/>
              </a:ext>
            </a:extLst>
          </p:cNvPr>
          <p:cNvSpPr/>
          <p:nvPr/>
        </p:nvSpPr>
        <p:spPr>
          <a:xfrm>
            <a:off x="1453207" y="1753769"/>
            <a:ext cx="1171574" cy="6540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Step II</a:t>
            </a:r>
          </a:p>
        </p:txBody>
      </p:sp>
      <p:sp>
        <p:nvSpPr>
          <p:cNvPr id="9" name="TextBox 8">
            <a:extLst>
              <a:ext uri="{FF2B5EF4-FFF2-40B4-BE49-F238E27FC236}">
                <a16:creationId xmlns:a16="http://schemas.microsoft.com/office/drawing/2014/main" id="{8514EAE3-EB1F-8A41-9EA6-3D57F2A7D37E}"/>
              </a:ext>
            </a:extLst>
          </p:cNvPr>
          <p:cNvSpPr txBox="1"/>
          <p:nvPr/>
        </p:nvSpPr>
        <p:spPr>
          <a:xfrm>
            <a:off x="448699" y="2707744"/>
            <a:ext cx="6009251" cy="2120965"/>
          </a:xfrm>
          <a:prstGeom prst="rect">
            <a:avLst/>
          </a:prstGeom>
          <a:noFill/>
        </p:spPr>
        <p:txBody>
          <a:bodyPr wrap="square" rtlCol="0">
            <a:spAutoFit/>
          </a:bodyPr>
          <a:lstStyle/>
          <a:p>
            <a:pPr>
              <a:lnSpc>
                <a:spcPct val="150000"/>
              </a:lnSpc>
            </a:pPr>
            <a:r>
              <a:rPr lang="en-US" dirty="0">
                <a:latin typeface="Gill Sans MT" charset="0"/>
                <a:ea typeface="Gill Sans MT" charset="0"/>
                <a:cs typeface="Gill Sans MT" charset="0"/>
              </a:rPr>
              <a:t>Semiotics and content analysis of 320 images.  </a:t>
            </a:r>
          </a:p>
          <a:p>
            <a:pPr marL="285750" indent="-285750">
              <a:lnSpc>
                <a:spcPct val="150000"/>
              </a:lnSpc>
              <a:buFont typeface="Arial" panose="020B0604020202020204" pitchFamily="34" charset="0"/>
              <a:buChar char="•"/>
            </a:pPr>
            <a:r>
              <a:rPr lang="en-US" dirty="0">
                <a:latin typeface="Gill Sans MT" charset="0"/>
                <a:ea typeface="Gill Sans MT" charset="0"/>
                <a:cs typeface="Gill Sans MT" charset="0"/>
              </a:rPr>
              <a:t>Who is represented? (boy, girl, man, woman etc.)</a:t>
            </a:r>
          </a:p>
          <a:p>
            <a:pPr marL="285750" indent="-285750">
              <a:lnSpc>
                <a:spcPct val="150000"/>
              </a:lnSpc>
              <a:buFont typeface="Arial" panose="020B0604020202020204" pitchFamily="34" charset="0"/>
              <a:buChar char="•"/>
            </a:pPr>
            <a:r>
              <a:rPr lang="en-US" dirty="0">
                <a:latin typeface="Gill Sans MT" charset="0"/>
                <a:ea typeface="Gill Sans MT" charset="0"/>
                <a:cs typeface="Gill Sans MT" charset="0"/>
              </a:rPr>
              <a:t>Where are they represented? (house, outside, slum, etc.)</a:t>
            </a:r>
          </a:p>
          <a:p>
            <a:pPr marL="285750" indent="-285750">
              <a:lnSpc>
                <a:spcPct val="150000"/>
              </a:lnSpc>
              <a:buFont typeface="Arial" panose="020B0604020202020204" pitchFamily="34" charset="0"/>
              <a:buChar char="•"/>
            </a:pPr>
            <a:r>
              <a:rPr lang="en-US" dirty="0">
                <a:latin typeface="Gill Sans MT" charset="0"/>
                <a:ea typeface="Gill Sans MT" charset="0"/>
                <a:cs typeface="Gill Sans MT" charset="0"/>
              </a:rPr>
              <a:t>How are they represented? (active versus passive)</a:t>
            </a:r>
          </a:p>
          <a:p>
            <a:pPr marL="285750" indent="-285750">
              <a:lnSpc>
                <a:spcPct val="150000"/>
              </a:lnSpc>
              <a:buFont typeface="Arial" panose="020B0604020202020204" pitchFamily="34" charset="0"/>
              <a:buChar char="•"/>
            </a:pPr>
            <a:r>
              <a:rPr lang="en-US" dirty="0">
                <a:latin typeface="Gill Sans MT" charset="0"/>
                <a:ea typeface="Gill Sans MT" charset="0"/>
                <a:cs typeface="Gill Sans MT" charset="0"/>
              </a:rPr>
              <a:t>Message from the image</a:t>
            </a:r>
            <a:endParaRPr lang="en-US" dirty="0"/>
          </a:p>
        </p:txBody>
      </p:sp>
      <p:sp>
        <p:nvSpPr>
          <p:cNvPr id="5" name="Title 1">
            <a:extLst>
              <a:ext uri="{FF2B5EF4-FFF2-40B4-BE49-F238E27FC236}">
                <a16:creationId xmlns:a16="http://schemas.microsoft.com/office/drawing/2014/main" id="{FF6EA3D5-5274-B24C-8ED1-5001FA258939}"/>
              </a:ext>
            </a:extLst>
          </p:cNvPr>
          <p:cNvSpPr>
            <a:spLocks noGrp="1"/>
          </p:cNvSpPr>
          <p:nvPr>
            <p:ph type="title"/>
          </p:nvPr>
        </p:nvSpPr>
        <p:spPr>
          <a:xfrm>
            <a:off x="628650" y="0"/>
            <a:ext cx="7886700" cy="1325563"/>
          </a:xfrm>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1333659"/>
            <a:ext cx="2381058" cy="17857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4235739"/>
            <a:ext cx="2381058" cy="1785794"/>
          </a:xfrm>
          <a:prstGeom prst="rect">
            <a:avLst/>
          </a:prstGeom>
        </p:spPr>
      </p:pic>
      <p:sp>
        <p:nvSpPr>
          <p:cNvPr id="8" name="TextBox 7">
            <a:extLst>
              <a:ext uri="{FF2B5EF4-FFF2-40B4-BE49-F238E27FC236}">
                <a16:creationId xmlns:a16="http://schemas.microsoft.com/office/drawing/2014/main" id="{B7195BA6-AA3E-4F44-AF59-648A46A6578D}"/>
              </a:ext>
            </a:extLst>
          </p:cNvPr>
          <p:cNvSpPr txBox="1"/>
          <p:nvPr/>
        </p:nvSpPr>
        <p:spPr>
          <a:xfrm>
            <a:off x="7446340" y="3284994"/>
            <a:ext cx="404278" cy="338554"/>
          </a:xfrm>
          <a:prstGeom prst="rect">
            <a:avLst/>
          </a:prstGeom>
          <a:noFill/>
        </p:spPr>
        <p:txBody>
          <a:bodyPr wrap="none" rtlCol="0">
            <a:spAutoFit/>
          </a:bodyPr>
          <a:lstStyle/>
          <a:p>
            <a:r>
              <a:rPr lang="en-US" sz="1600" dirty="0"/>
              <a:t>(a)</a:t>
            </a:r>
            <a:endParaRPr lang="en-US" sz="1200" dirty="0"/>
          </a:p>
        </p:txBody>
      </p:sp>
      <p:sp>
        <p:nvSpPr>
          <p:cNvPr id="10" name="TextBox 9">
            <a:extLst>
              <a:ext uri="{FF2B5EF4-FFF2-40B4-BE49-F238E27FC236}">
                <a16:creationId xmlns:a16="http://schemas.microsoft.com/office/drawing/2014/main" id="{1D90876B-E4D8-654B-8749-4027D7CAA260}"/>
              </a:ext>
            </a:extLst>
          </p:cNvPr>
          <p:cNvSpPr txBox="1"/>
          <p:nvPr/>
        </p:nvSpPr>
        <p:spPr>
          <a:xfrm>
            <a:off x="7446340" y="6200359"/>
            <a:ext cx="418704" cy="338554"/>
          </a:xfrm>
          <a:prstGeom prst="rect">
            <a:avLst/>
          </a:prstGeom>
          <a:noFill/>
        </p:spPr>
        <p:txBody>
          <a:bodyPr wrap="none" rtlCol="0">
            <a:spAutoFit/>
          </a:bodyPr>
          <a:lstStyle/>
          <a:p>
            <a:r>
              <a:rPr lang="en-US" sz="1600" dirty="0"/>
              <a:t>(b)</a:t>
            </a:r>
            <a:endParaRPr lang="en-US" sz="1200" dirty="0"/>
          </a:p>
        </p:txBody>
      </p:sp>
    </p:spTree>
    <p:extLst>
      <p:ext uri="{BB962C8B-B14F-4D97-AF65-F5344CB8AC3E}">
        <p14:creationId xmlns:p14="http://schemas.microsoft.com/office/powerpoint/2010/main" val="180368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BF919F-364A-F54B-9C72-AA8C3290F1FC}"/>
              </a:ext>
            </a:extLst>
          </p:cNvPr>
          <p:cNvSpPr>
            <a:spLocks noGrp="1"/>
          </p:cNvSpPr>
          <p:nvPr>
            <p:ph type="sldNum" sz="quarter" idx="12"/>
          </p:nvPr>
        </p:nvSpPr>
        <p:spPr/>
        <p:txBody>
          <a:bodyPr/>
          <a:lstStyle/>
          <a:p>
            <a:fld id="{08397662-D04D-1E47-B838-317557611CF5}" type="slidenum">
              <a:rPr lang="en-US" smtClean="0"/>
              <a:t>14</a:t>
            </a:fld>
            <a:endParaRPr lang="en-US"/>
          </a:p>
        </p:txBody>
      </p:sp>
      <p:sp>
        <p:nvSpPr>
          <p:cNvPr id="7" name="Rectangle 6">
            <a:extLst>
              <a:ext uri="{FF2B5EF4-FFF2-40B4-BE49-F238E27FC236}">
                <a16:creationId xmlns:a16="http://schemas.microsoft.com/office/drawing/2014/main" id="{E38AB2F6-8A6B-8144-9E47-48A62A43DFFD}"/>
              </a:ext>
            </a:extLst>
          </p:cNvPr>
          <p:cNvSpPr/>
          <p:nvPr/>
        </p:nvSpPr>
        <p:spPr>
          <a:xfrm>
            <a:off x="2903680" y="1708796"/>
            <a:ext cx="1171574" cy="6540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Step III</a:t>
            </a:r>
          </a:p>
        </p:txBody>
      </p:sp>
      <p:sp>
        <p:nvSpPr>
          <p:cNvPr id="2" name="Rectangle 1">
            <a:extLst>
              <a:ext uri="{FF2B5EF4-FFF2-40B4-BE49-F238E27FC236}">
                <a16:creationId xmlns:a16="http://schemas.microsoft.com/office/drawing/2014/main" id="{A1223E00-F168-F243-A1F3-54836396BB38}"/>
              </a:ext>
            </a:extLst>
          </p:cNvPr>
          <p:cNvSpPr/>
          <p:nvPr/>
        </p:nvSpPr>
        <p:spPr>
          <a:xfrm>
            <a:off x="1885950" y="2563013"/>
            <a:ext cx="4746344" cy="3139321"/>
          </a:xfrm>
          <a:prstGeom prst="rect">
            <a:avLst/>
          </a:prstGeom>
        </p:spPr>
        <p:txBody>
          <a:bodyPr wrap="square">
            <a:spAutoFit/>
          </a:bodyPr>
          <a:lstStyle/>
          <a:p>
            <a:pPr marL="285750" indent="-285750">
              <a:buFont typeface="Arial" panose="020B0604020202020204" pitchFamily="34" charset="0"/>
              <a:buChar char="•"/>
            </a:pPr>
            <a:r>
              <a:rPr lang="en-US" dirty="0">
                <a:latin typeface="Gill Sans MT" charset="0"/>
                <a:ea typeface="Gill Sans MT" charset="0"/>
                <a:cs typeface="Gill Sans MT" charset="0"/>
              </a:rPr>
              <a:t>Collected data from 910 observations using Amazon’s Mechanical Turk (MTURK). </a:t>
            </a:r>
          </a:p>
          <a:p>
            <a:pPr marL="285750" indent="-285750">
              <a:buFont typeface="Arial" panose="020B0604020202020204" pitchFamily="34" charset="0"/>
              <a:buChar char="•"/>
            </a:pPr>
            <a:endParaRPr lang="en-US" dirty="0">
              <a:latin typeface="Gill Sans MT" charset="0"/>
              <a:ea typeface="Gill Sans MT" charset="0"/>
              <a:cs typeface="Gill Sans MT" charset="0"/>
            </a:endParaRPr>
          </a:p>
          <a:p>
            <a:r>
              <a:rPr lang="en-US" dirty="0">
                <a:latin typeface="Gill Sans MT" charset="0"/>
                <a:ea typeface="Gill Sans MT" charset="0"/>
                <a:cs typeface="Gill Sans MT" charset="0"/>
              </a:rPr>
              <a:t/>
            </a:r>
            <a:br>
              <a:rPr lang="en-US" dirty="0">
                <a:latin typeface="Gill Sans MT" charset="0"/>
                <a:ea typeface="Gill Sans MT" charset="0"/>
                <a:cs typeface="Gill Sans MT" charset="0"/>
              </a:rPr>
            </a:br>
            <a:endParaRPr lang="en-US" dirty="0">
              <a:latin typeface="Gill Sans MT" charset="0"/>
              <a:ea typeface="Gill Sans MT" charset="0"/>
              <a:cs typeface="Gill Sans MT" charset="0"/>
            </a:endParaRPr>
          </a:p>
          <a:p>
            <a:endParaRPr lang="en-US" dirty="0">
              <a:latin typeface="Gill Sans MT" charset="0"/>
              <a:ea typeface="Gill Sans MT" charset="0"/>
              <a:cs typeface="Gill Sans MT" charset="0"/>
            </a:endParaRPr>
          </a:p>
          <a:p>
            <a:endParaRPr lang="en-US" dirty="0">
              <a:latin typeface="Gill Sans MT" charset="0"/>
              <a:ea typeface="Gill Sans MT" charset="0"/>
              <a:cs typeface="Gill Sans MT" charset="0"/>
            </a:endParaRPr>
          </a:p>
          <a:p>
            <a:endParaRPr lang="en-US" dirty="0">
              <a:latin typeface="Gill Sans MT" charset="0"/>
              <a:ea typeface="Gill Sans MT" charset="0"/>
              <a:cs typeface="Gill Sans MT" charset="0"/>
            </a:endParaRPr>
          </a:p>
          <a:p>
            <a:pPr marL="285750" indent="-285750">
              <a:buFont typeface="Arial" panose="020B0604020202020204" pitchFamily="34" charset="0"/>
              <a:buChar char="•"/>
            </a:pPr>
            <a:r>
              <a:rPr lang="en-US" dirty="0">
                <a:latin typeface="Gill Sans MT" charset="0"/>
                <a:ea typeface="Gill Sans MT" charset="0"/>
                <a:cs typeface="Gill Sans MT" charset="0"/>
              </a:rPr>
              <a:t>Participants rate each image on a Likert scale from </a:t>
            </a:r>
            <a:r>
              <a:rPr lang="en-US" i="1" dirty="0">
                <a:latin typeface="Gill Sans MT" charset="0"/>
                <a:ea typeface="Gill Sans MT" charset="0"/>
                <a:cs typeface="Gill Sans MT" charset="0"/>
              </a:rPr>
              <a:t>extremely bad</a:t>
            </a:r>
            <a:r>
              <a:rPr lang="en-US" dirty="0">
                <a:latin typeface="Gill Sans MT" charset="0"/>
                <a:ea typeface="Gill Sans MT" charset="0"/>
                <a:cs typeface="Gill Sans MT" charset="0"/>
              </a:rPr>
              <a:t> (rated 1 point) to </a:t>
            </a:r>
            <a:r>
              <a:rPr lang="en-US" i="1" dirty="0">
                <a:latin typeface="Gill Sans MT" charset="0"/>
                <a:ea typeface="Gill Sans MT" charset="0"/>
                <a:cs typeface="Gill Sans MT" charset="0"/>
              </a:rPr>
              <a:t>extremely good </a:t>
            </a:r>
            <a:r>
              <a:rPr lang="en-US" dirty="0">
                <a:latin typeface="Gill Sans MT" charset="0"/>
                <a:ea typeface="Gill Sans MT" charset="0"/>
                <a:cs typeface="Gill Sans MT" charset="0"/>
              </a:rPr>
              <a:t>(rated 5 points)</a:t>
            </a:r>
          </a:p>
        </p:txBody>
      </p:sp>
      <p:pic>
        <p:nvPicPr>
          <p:cNvPr id="12" name="Picture 11">
            <a:extLst>
              <a:ext uri="{FF2B5EF4-FFF2-40B4-BE49-F238E27FC236}">
                <a16:creationId xmlns:a16="http://schemas.microsoft.com/office/drawing/2014/main" id="{84C1DF04-AE2A-2147-874F-0DEAF58300DB}"/>
              </a:ext>
            </a:extLst>
          </p:cNvPr>
          <p:cNvPicPr>
            <a:picLocks noChangeAspect="1"/>
          </p:cNvPicPr>
          <p:nvPr/>
        </p:nvPicPr>
        <p:blipFill>
          <a:blip r:embed="rId3"/>
          <a:stretch>
            <a:fillRect/>
          </a:stretch>
        </p:blipFill>
        <p:spPr>
          <a:xfrm>
            <a:off x="2903680" y="3386768"/>
            <a:ext cx="1448401" cy="1448401"/>
          </a:xfrm>
          <a:prstGeom prst="rect">
            <a:avLst/>
          </a:prstGeom>
        </p:spPr>
      </p:pic>
      <p:sp>
        <p:nvSpPr>
          <p:cNvPr id="6" name="Title 1">
            <a:extLst>
              <a:ext uri="{FF2B5EF4-FFF2-40B4-BE49-F238E27FC236}">
                <a16:creationId xmlns:a16="http://schemas.microsoft.com/office/drawing/2014/main" id="{1017BDC8-6B57-2F44-AB32-2CD75A48DAFF}"/>
              </a:ext>
            </a:extLst>
          </p:cNvPr>
          <p:cNvSpPr>
            <a:spLocks noGrp="1"/>
          </p:cNvSpPr>
          <p:nvPr>
            <p:ph type="title"/>
          </p:nvPr>
        </p:nvSpPr>
        <p:spPr>
          <a:xfrm>
            <a:off x="628650" y="0"/>
            <a:ext cx="7886700" cy="1325563"/>
          </a:xfrm>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spTree>
    <p:extLst>
      <p:ext uri="{BB962C8B-B14F-4D97-AF65-F5344CB8AC3E}">
        <p14:creationId xmlns:p14="http://schemas.microsoft.com/office/powerpoint/2010/main" val="160896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BF919F-364A-F54B-9C72-AA8C3290F1FC}"/>
              </a:ext>
            </a:extLst>
          </p:cNvPr>
          <p:cNvSpPr>
            <a:spLocks noGrp="1"/>
          </p:cNvSpPr>
          <p:nvPr>
            <p:ph type="sldNum" sz="quarter" idx="12"/>
          </p:nvPr>
        </p:nvSpPr>
        <p:spPr/>
        <p:txBody>
          <a:bodyPr/>
          <a:lstStyle/>
          <a:p>
            <a:fld id="{08397662-D04D-1E47-B838-317557611CF5}" type="slidenum">
              <a:rPr lang="en-US" smtClean="0"/>
              <a:t>15</a:t>
            </a:fld>
            <a:endParaRPr lang="en-US"/>
          </a:p>
        </p:txBody>
      </p:sp>
      <p:sp>
        <p:nvSpPr>
          <p:cNvPr id="7" name="Rectangle 6">
            <a:extLst>
              <a:ext uri="{FF2B5EF4-FFF2-40B4-BE49-F238E27FC236}">
                <a16:creationId xmlns:a16="http://schemas.microsoft.com/office/drawing/2014/main" id="{E38AB2F6-8A6B-8144-9E47-48A62A43DFFD}"/>
              </a:ext>
            </a:extLst>
          </p:cNvPr>
          <p:cNvSpPr/>
          <p:nvPr/>
        </p:nvSpPr>
        <p:spPr>
          <a:xfrm>
            <a:off x="4033186" y="1792493"/>
            <a:ext cx="1171574" cy="6540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Step IV</a:t>
            </a:r>
          </a:p>
        </p:txBody>
      </p:sp>
      <p:sp>
        <p:nvSpPr>
          <p:cNvPr id="2" name="Rectangle 1">
            <a:extLst>
              <a:ext uri="{FF2B5EF4-FFF2-40B4-BE49-F238E27FC236}">
                <a16:creationId xmlns:a16="http://schemas.microsoft.com/office/drawing/2014/main" id="{A1223E00-F168-F243-A1F3-54836396BB38}"/>
              </a:ext>
            </a:extLst>
          </p:cNvPr>
          <p:cNvSpPr/>
          <p:nvPr/>
        </p:nvSpPr>
        <p:spPr>
          <a:xfrm>
            <a:off x="2245801" y="2707300"/>
            <a:ext cx="4746344" cy="923330"/>
          </a:xfrm>
          <a:prstGeom prst="rect">
            <a:avLst/>
          </a:prstGeom>
        </p:spPr>
        <p:txBody>
          <a:bodyPr wrap="square">
            <a:spAutoFit/>
          </a:bodyPr>
          <a:lstStyle/>
          <a:p>
            <a:pPr lvl="0"/>
            <a:r>
              <a:rPr lang="en-US" dirty="0"/>
              <a:t>Used one positive/happy image and one negative/sad image as representative categories to conduct the IAT survey experiment.</a:t>
            </a:r>
          </a:p>
        </p:txBody>
      </p:sp>
      <p:pic>
        <p:nvPicPr>
          <p:cNvPr id="6" name="Picture 5">
            <a:extLst>
              <a:ext uri="{FF2B5EF4-FFF2-40B4-BE49-F238E27FC236}">
                <a16:creationId xmlns:a16="http://schemas.microsoft.com/office/drawing/2014/main" id="{15139DF8-5982-D148-87A0-9C00CAA94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792" y="4005013"/>
            <a:ext cx="1673464" cy="1673464"/>
          </a:xfrm>
          <a:prstGeom prst="rect">
            <a:avLst/>
          </a:prstGeom>
        </p:spPr>
      </p:pic>
      <p:pic>
        <p:nvPicPr>
          <p:cNvPr id="8" name="Picture 7">
            <a:extLst>
              <a:ext uri="{FF2B5EF4-FFF2-40B4-BE49-F238E27FC236}">
                <a16:creationId xmlns:a16="http://schemas.microsoft.com/office/drawing/2014/main" id="{45EC1A92-3058-554C-8167-34E4913E0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760" y="4001678"/>
            <a:ext cx="1673464" cy="1680133"/>
          </a:xfrm>
          <a:prstGeom prst="rect">
            <a:avLst/>
          </a:prstGeom>
        </p:spPr>
      </p:pic>
      <p:sp>
        <p:nvSpPr>
          <p:cNvPr id="9" name="TextBox 8">
            <a:extLst>
              <a:ext uri="{FF2B5EF4-FFF2-40B4-BE49-F238E27FC236}">
                <a16:creationId xmlns:a16="http://schemas.microsoft.com/office/drawing/2014/main" id="{01C24F55-CE40-E647-9735-CCD3663815DB}"/>
              </a:ext>
            </a:extLst>
          </p:cNvPr>
          <p:cNvSpPr txBox="1"/>
          <p:nvPr/>
        </p:nvSpPr>
        <p:spPr>
          <a:xfrm>
            <a:off x="1349319" y="5942570"/>
            <a:ext cx="2218043" cy="338554"/>
          </a:xfrm>
          <a:prstGeom prst="rect">
            <a:avLst/>
          </a:prstGeom>
          <a:noFill/>
        </p:spPr>
        <p:txBody>
          <a:bodyPr wrap="none" rtlCol="0">
            <a:spAutoFit/>
          </a:bodyPr>
          <a:lstStyle/>
          <a:p>
            <a:r>
              <a:rPr lang="en-US" sz="1600" dirty="0"/>
              <a:t>(a) Happy/Positive Image</a:t>
            </a:r>
            <a:endParaRPr lang="en-US" sz="1200" dirty="0"/>
          </a:p>
        </p:txBody>
      </p:sp>
      <p:sp>
        <p:nvSpPr>
          <p:cNvPr id="10" name="TextBox 9">
            <a:extLst>
              <a:ext uri="{FF2B5EF4-FFF2-40B4-BE49-F238E27FC236}">
                <a16:creationId xmlns:a16="http://schemas.microsoft.com/office/drawing/2014/main" id="{EFA874BD-8230-D247-BDB3-DAEF7BF81A65}"/>
              </a:ext>
            </a:extLst>
          </p:cNvPr>
          <p:cNvSpPr txBox="1"/>
          <p:nvPr/>
        </p:nvSpPr>
        <p:spPr>
          <a:xfrm>
            <a:off x="5029687" y="5942570"/>
            <a:ext cx="2279642" cy="338554"/>
          </a:xfrm>
          <a:prstGeom prst="rect">
            <a:avLst/>
          </a:prstGeom>
          <a:noFill/>
        </p:spPr>
        <p:txBody>
          <a:bodyPr wrap="square" rtlCol="0">
            <a:spAutoFit/>
          </a:bodyPr>
          <a:lstStyle/>
          <a:p>
            <a:r>
              <a:rPr lang="en-US" sz="1600" dirty="0"/>
              <a:t>(b) Sad/Negative Image</a:t>
            </a:r>
            <a:endParaRPr lang="en-US" sz="1200" dirty="0"/>
          </a:p>
        </p:txBody>
      </p:sp>
      <p:sp>
        <p:nvSpPr>
          <p:cNvPr id="11" name="Title 1">
            <a:extLst>
              <a:ext uri="{FF2B5EF4-FFF2-40B4-BE49-F238E27FC236}">
                <a16:creationId xmlns:a16="http://schemas.microsoft.com/office/drawing/2014/main" id="{598E5545-4627-8742-A3E3-FE2990FFE02D}"/>
              </a:ext>
            </a:extLst>
          </p:cNvPr>
          <p:cNvSpPr>
            <a:spLocks noGrp="1"/>
          </p:cNvSpPr>
          <p:nvPr>
            <p:ph type="title"/>
          </p:nvPr>
        </p:nvSpPr>
        <p:spPr>
          <a:xfrm>
            <a:off x="628650" y="0"/>
            <a:ext cx="7886700" cy="1325563"/>
          </a:xfrm>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spTree>
    <p:extLst>
      <p:ext uri="{BB962C8B-B14F-4D97-AF65-F5344CB8AC3E}">
        <p14:creationId xmlns:p14="http://schemas.microsoft.com/office/powerpoint/2010/main" val="366335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BF919F-364A-F54B-9C72-AA8C3290F1FC}"/>
              </a:ext>
            </a:extLst>
          </p:cNvPr>
          <p:cNvSpPr>
            <a:spLocks noGrp="1"/>
          </p:cNvSpPr>
          <p:nvPr>
            <p:ph type="sldNum" sz="quarter" idx="12"/>
          </p:nvPr>
        </p:nvSpPr>
        <p:spPr/>
        <p:txBody>
          <a:bodyPr/>
          <a:lstStyle/>
          <a:p>
            <a:fld id="{08397662-D04D-1E47-B838-317557611CF5}" type="slidenum">
              <a:rPr lang="en-US" smtClean="0"/>
              <a:t>16</a:t>
            </a:fld>
            <a:endParaRPr lang="en-US"/>
          </a:p>
        </p:txBody>
      </p:sp>
      <p:sp>
        <p:nvSpPr>
          <p:cNvPr id="7" name="Rectangle 6">
            <a:extLst>
              <a:ext uri="{FF2B5EF4-FFF2-40B4-BE49-F238E27FC236}">
                <a16:creationId xmlns:a16="http://schemas.microsoft.com/office/drawing/2014/main" id="{E38AB2F6-8A6B-8144-9E47-48A62A43DFFD}"/>
              </a:ext>
            </a:extLst>
          </p:cNvPr>
          <p:cNvSpPr/>
          <p:nvPr/>
        </p:nvSpPr>
        <p:spPr>
          <a:xfrm>
            <a:off x="5286376" y="1746194"/>
            <a:ext cx="1171574" cy="6540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Step V</a:t>
            </a:r>
          </a:p>
        </p:txBody>
      </p:sp>
      <p:sp>
        <p:nvSpPr>
          <p:cNvPr id="3" name="Rectangle 2">
            <a:extLst>
              <a:ext uri="{FF2B5EF4-FFF2-40B4-BE49-F238E27FC236}">
                <a16:creationId xmlns:a16="http://schemas.microsoft.com/office/drawing/2014/main" id="{BED5F18D-38E8-6749-B1FE-C9946FFAF00F}"/>
              </a:ext>
            </a:extLst>
          </p:cNvPr>
          <p:cNvSpPr/>
          <p:nvPr/>
        </p:nvSpPr>
        <p:spPr>
          <a:xfrm>
            <a:off x="3586163" y="2851589"/>
            <a:ext cx="4572000" cy="923330"/>
          </a:xfrm>
          <a:prstGeom prst="rect">
            <a:avLst/>
          </a:prstGeom>
        </p:spPr>
        <p:txBody>
          <a:bodyPr>
            <a:spAutoFit/>
          </a:bodyPr>
          <a:lstStyle/>
          <a:p>
            <a:pPr lvl="0"/>
            <a:r>
              <a:rPr lang="en-US" dirty="0"/>
              <a:t>Collected data from 700 participants measuring the effect of biases and “willingness to give”</a:t>
            </a:r>
          </a:p>
        </p:txBody>
      </p:sp>
      <p:pic>
        <p:nvPicPr>
          <p:cNvPr id="11" name="Picture 10">
            <a:extLst>
              <a:ext uri="{FF2B5EF4-FFF2-40B4-BE49-F238E27FC236}">
                <a16:creationId xmlns:a16="http://schemas.microsoft.com/office/drawing/2014/main" id="{EC5EE7AF-79F6-654C-B800-831CAB33E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360" y="3801410"/>
            <a:ext cx="3103290" cy="2336987"/>
          </a:xfrm>
          <a:prstGeom prst="rect">
            <a:avLst/>
          </a:prstGeom>
        </p:spPr>
      </p:pic>
      <p:sp>
        <p:nvSpPr>
          <p:cNvPr id="12" name="Content Placeholder 2">
            <a:extLst>
              <a:ext uri="{FF2B5EF4-FFF2-40B4-BE49-F238E27FC236}">
                <a16:creationId xmlns:a16="http://schemas.microsoft.com/office/drawing/2014/main" id="{FD93FC4D-B588-084B-A4F2-AA6B535874C2}"/>
              </a:ext>
            </a:extLst>
          </p:cNvPr>
          <p:cNvSpPr>
            <a:spLocks noGrp="1"/>
          </p:cNvSpPr>
          <p:nvPr>
            <p:ph idx="1"/>
          </p:nvPr>
        </p:nvSpPr>
        <p:spPr>
          <a:xfrm>
            <a:off x="4383360" y="6152967"/>
            <a:ext cx="3103290" cy="487114"/>
          </a:xfr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Skin-tone Implicit Association Test (IAT)</a:t>
            </a:r>
          </a:p>
        </p:txBody>
      </p:sp>
      <p:sp>
        <p:nvSpPr>
          <p:cNvPr id="8" name="Title 1">
            <a:extLst>
              <a:ext uri="{FF2B5EF4-FFF2-40B4-BE49-F238E27FC236}">
                <a16:creationId xmlns:a16="http://schemas.microsoft.com/office/drawing/2014/main" id="{F235A50C-F93E-3246-9562-C613973A93A1}"/>
              </a:ext>
            </a:extLst>
          </p:cNvPr>
          <p:cNvSpPr>
            <a:spLocks noGrp="1"/>
          </p:cNvSpPr>
          <p:nvPr>
            <p:ph type="title"/>
          </p:nvPr>
        </p:nvSpPr>
        <p:spPr>
          <a:xfrm>
            <a:off x="628650" y="0"/>
            <a:ext cx="7886700" cy="1325563"/>
          </a:xfrm>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spTree>
    <p:extLst>
      <p:ext uri="{BB962C8B-B14F-4D97-AF65-F5344CB8AC3E}">
        <p14:creationId xmlns:p14="http://schemas.microsoft.com/office/powerpoint/2010/main" val="162121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776821E-0EB7-FF4C-94F3-D32C48C0006B}"/>
              </a:ext>
            </a:extLst>
          </p:cNvPr>
          <p:cNvGraphicFramePr>
            <a:graphicFrameLocks noGrp="1"/>
          </p:cNvGraphicFramePr>
          <p:nvPr>
            <p:ph idx="1"/>
            <p:extLst>
              <p:ext uri="{D42A27DB-BD31-4B8C-83A1-F6EECF244321}">
                <p14:modId xmlns:p14="http://schemas.microsoft.com/office/powerpoint/2010/main" val="88350401"/>
              </p:ext>
            </p:extLst>
          </p:nvPr>
        </p:nvGraphicFramePr>
        <p:xfrm>
          <a:off x="135082" y="1825625"/>
          <a:ext cx="891539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6AFF4CE-E729-284B-BF0E-F0AEDC689D2E}"/>
              </a:ext>
            </a:extLst>
          </p:cNvPr>
          <p:cNvSpPr>
            <a:spLocks noGrp="1"/>
          </p:cNvSpPr>
          <p:nvPr>
            <p:ph type="sldNum" sz="quarter" idx="12"/>
          </p:nvPr>
        </p:nvSpPr>
        <p:spPr/>
        <p:txBody>
          <a:bodyPr/>
          <a:lstStyle/>
          <a:p>
            <a:fld id="{08397662-D04D-1E47-B838-317557611CF5}" type="slidenum">
              <a:rPr lang="en-US" smtClean="0"/>
              <a:t>17</a:t>
            </a:fld>
            <a:endParaRPr lang="en-US"/>
          </a:p>
        </p:txBody>
      </p:sp>
      <p:sp>
        <p:nvSpPr>
          <p:cNvPr id="3" name="TextBox 2">
            <a:extLst>
              <a:ext uri="{FF2B5EF4-FFF2-40B4-BE49-F238E27FC236}">
                <a16:creationId xmlns:a16="http://schemas.microsoft.com/office/drawing/2014/main" id="{C791C713-FFD5-D54D-9E32-F943B3E72C0F}"/>
              </a:ext>
            </a:extLst>
          </p:cNvPr>
          <p:cNvSpPr txBox="1"/>
          <p:nvPr/>
        </p:nvSpPr>
        <p:spPr>
          <a:xfrm>
            <a:off x="784052" y="3816628"/>
            <a:ext cx="300082" cy="369332"/>
          </a:xfrm>
          <a:prstGeom prst="rect">
            <a:avLst/>
          </a:prstGeom>
          <a:noFill/>
        </p:spPr>
        <p:txBody>
          <a:bodyPr wrap="none" rtlCol="0">
            <a:spAutoFit/>
          </a:bodyPr>
          <a:lstStyle/>
          <a:p>
            <a:r>
              <a:rPr lang="en-US" dirty="0"/>
              <a:t>1</a:t>
            </a:r>
          </a:p>
        </p:txBody>
      </p:sp>
      <p:sp>
        <p:nvSpPr>
          <p:cNvPr id="6" name="TextBox 5">
            <a:extLst>
              <a:ext uri="{FF2B5EF4-FFF2-40B4-BE49-F238E27FC236}">
                <a16:creationId xmlns:a16="http://schemas.microsoft.com/office/drawing/2014/main" id="{B4F9025B-EE51-0F4A-9782-D0B31102351B}"/>
              </a:ext>
            </a:extLst>
          </p:cNvPr>
          <p:cNvSpPr txBox="1"/>
          <p:nvPr/>
        </p:nvSpPr>
        <p:spPr>
          <a:xfrm>
            <a:off x="1944834" y="3816628"/>
            <a:ext cx="357790" cy="369332"/>
          </a:xfrm>
          <a:prstGeom prst="rect">
            <a:avLst/>
          </a:prstGeom>
          <a:noFill/>
        </p:spPr>
        <p:txBody>
          <a:bodyPr wrap="none" rtlCol="0">
            <a:spAutoFit/>
          </a:bodyPr>
          <a:lstStyle/>
          <a:p>
            <a:r>
              <a:rPr lang="en-US" dirty="0"/>
              <a:t>I1</a:t>
            </a:r>
          </a:p>
        </p:txBody>
      </p:sp>
      <p:sp>
        <p:nvSpPr>
          <p:cNvPr id="7" name="TextBox 6">
            <a:extLst>
              <a:ext uri="{FF2B5EF4-FFF2-40B4-BE49-F238E27FC236}">
                <a16:creationId xmlns:a16="http://schemas.microsoft.com/office/drawing/2014/main" id="{36E74CB4-BA8F-7E45-9D42-C59F22B1E734}"/>
              </a:ext>
            </a:extLst>
          </p:cNvPr>
          <p:cNvSpPr txBox="1"/>
          <p:nvPr/>
        </p:nvSpPr>
        <p:spPr>
          <a:xfrm>
            <a:off x="3163324" y="3832781"/>
            <a:ext cx="415498" cy="369332"/>
          </a:xfrm>
          <a:prstGeom prst="rect">
            <a:avLst/>
          </a:prstGeom>
          <a:noFill/>
        </p:spPr>
        <p:txBody>
          <a:bodyPr wrap="none" rtlCol="0">
            <a:spAutoFit/>
          </a:bodyPr>
          <a:lstStyle/>
          <a:p>
            <a:r>
              <a:rPr lang="en-US" dirty="0"/>
              <a:t>I1I</a:t>
            </a:r>
          </a:p>
        </p:txBody>
      </p:sp>
      <p:sp>
        <p:nvSpPr>
          <p:cNvPr id="8" name="TextBox 7">
            <a:extLst>
              <a:ext uri="{FF2B5EF4-FFF2-40B4-BE49-F238E27FC236}">
                <a16:creationId xmlns:a16="http://schemas.microsoft.com/office/drawing/2014/main" id="{C2625DEE-ABDC-1E48-91BB-B17DD4F1D6FE}"/>
              </a:ext>
            </a:extLst>
          </p:cNvPr>
          <p:cNvSpPr txBox="1"/>
          <p:nvPr/>
        </p:nvSpPr>
        <p:spPr>
          <a:xfrm>
            <a:off x="4754108" y="3816628"/>
            <a:ext cx="381836" cy="369332"/>
          </a:xfrm>
          <a:prstGeom prst="rect">
            <a:avLst/>
          </a:prstGeom>
          <a:noFill/>
        </p:spPr>
        <p:txBody>
          <a:bodyPr wrap="none" rtlCol="0">
            <a:spAutoFit/>
          </a:bodyPr>
          <a:lstStyle/>
          <a:p>
            <a:r>
              <a:rPr lang="en-US" dirty="0"/>
              <a:t>IV</a:t>
            </a:r>
          </a:p>
        </p:txBody>
      </p:sp>
      <p:sp>
        <p:nvSpPr>
          <p:cNvPr id="9" name="TextBox 8">
            <a:extLst>
              <a:ext uri="{FF2B5EF4-FFF2-40B4-BE49-F238E27FC236}">
                <a16:creationId xmlns:a16="http://schemas.microsoft.com/office/drawing/2014/main" id="{01BC8654-6BF5-1641-A973-5BAA24409C99}"/>
              </a:ext>
            </a:extLst>
          </p:cNvPr>
          <p:cNvSpPr txBox="1"/>
          <p:nvPr/>
        </p:nvSpPr>
        <p:spPr>
          <a:xfrm>
            <a:off x="6904732" y="3816628"/>
            <a:ext cx="324128" cy="369332"/>
          </a:xfrm>
          <a:prstGeom prst="rect">
            <a:avLst/>
          </a:prstGeom>
          <a:noFill/>
        </p:spPr>
        <p:txBody>
          <a:bodyPr wrap="none" rtlCol="0">
            <a:spAutoFit/>
          </a:bodyPr>
          <a:lstStyle/>
          <a:p>
            <a:r>
              <a:rPr lang="en-US" dirty="0"/>
              <a:t>V</a:t>
            </a:r>
          </a:p>
        </p:txBody>
      </p:sp>
      <p:sp>
        <p:nvSpPr>
          <p:cNvPr id="10" name="Title 1">
            <a:extLst>
              <a:ext uri="{FF2B5EF4-FFF2-40B4-BE49-F238E27FC236}">
                <a16:creationId xmlns:a16="http://schemas.microsoft.com/office/drawing/2014/main" id="{4E69E87C-F1CB-0447-8997-5CC76D6AA4D5}"/>
              </a:ext>
            </a:extLst>
          </p:cNvPr>
          <p:cNvSpPr>
            <a:spLocks noGrp="1"/>
          </p:cNvSpPr>
          <p:nvPr>
            <p:ph type="title"/>
          </p:nvPr>
        </p:nvSpPr>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spTree>
    <p:extLst>
      <p:ext uri="{BB962C8B-B14F-4D97-AF65-F5344CB8AC3E}">
        <p14:creationId xmlns:p14="http://schemas.microsoft.com/office/powerpoint/2010/main" val="287066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81"/>
            <a:ext cx="7886700" cy="1325563"/>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Research Questions</a:t>
            </a:r>
          </a:p>
        </p:txBody>
      </p:sp>
      <p:sp>
        <p:nvSpPr>
          <p:cNvPr id="3" name="Content Placeholder 2"/>
          <p:cNvSpPr>
            <a:spLocks noGrp="1"/>
          </p:cNvSpPr>
          <p:nvPr>
            <p:ph idx="1"/>
          </p:nvPr>
        </p:nvSpPr>
        <p:spPr>
          <a:xfrm>
            <a:off x="361742" y="1931830"/>
            <a:ext cx="8340132" cy="3940935"/>
          </a:xfrm>
        </p:spPr>
        <p:txBody>
          <a:bodyPr>
            <a:normAutofit fontScale="92500"/>
          </a:bodyPr>
          <a:lstStyle/>
          <a:p>
            <a:pPr marL="514350" indent="-514350">
              <a:lnSpc>
                <a:spcPct val="100000"/>
              </a:lnSpc>
              <a:buFont typeface="+mj-lt"/>
              <a:buAutoNum type="arabicPeriod"/>
            </a:pPr>
            <a:r>
              <a:rPr lang="en-US" dirty="0">
                <a:latin typeface="Gill Sans MT" charset="0"/>
                <a:ea typeface="Gill Sans MT" charset="0"/>
                <a:cs typeface="Gill Sans MT" charset="0"/>
              </a:rPr>
              <a:t>How are people from developing countries portrayed or represented in the United States by INGOs working in the area of international development in their fundraising/advocacy materials? </a:t>
            </a:r>
            <a:br>
              <a:rPr lang="en-US" dirty="0">
                <a:latin typeface="Gill Sans MT" charset="0"/>
                <a:ea typeface="Gill Sans MT" charset="0"/>
                <a:cs typeface="Gill Sans MT" charset="0"/>
              </a:rPr>
            </a:b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solidFill>
                  <a:schemeClr val="accent3"/>
                </a:solidFill>
                <a:latin typeface="Gill Sans MT" charset="0"/>
                <a:ea typeface="Gill Sans MT" charset="0"/>
                <a:cs typeface="Gill Sans MT" charset="0"/>
              </a:rPr>
              <a:t>Does the portrayal or representation of people in developing countries by INGOs in their fundraising/advocacy materials lead to stereotyping and racial bias? </a:t>
            </a:r>
          </a:p>
          <a:p>
            <a:pPr marL="514350" indent="-514350">
              <a:lnSpc>
                <a:spcPct val="100000"/>
              </a:lnSpc>
              <a:buFont typeface="+mj-lt"/>
              <a:buAutoNum type="arabicPeriod"/>
            </a:pPr>
            <a:endParaRPr lang="en-US" dirty="0">
              <a:solidFill>
                <a:schemeClr val="accent3"/>
              </a:solidFill>
              <a:latin typeface="Gill Sans MT" charset="0"/>
              <a:ea typeface="Gill Sans MT" charset="0"/>
              <a:cs typeface="Gill Sans MT" charset="0"/>
            </a:endParaRPr>
          </a:p>
          <a:p>
            <a:pPr marL="514350" indent="-514350">
              <a:lnSpc>
                <a:spcPct val="100000"/>
              </a:lnSpc>
              <a:buFont typeface="+mj-lt"/>
              <a:buAutoNum type="arabicPeriod"/>
            </a:pPr>
            <a:r>
              <a:rPr lang="en-US" dirty="0">
                <a:solidFill>
                  <a:schemeClr val="accent3"/>
                </a:solidFill>
                <a:latin typeface="Gill Sans MT" charset="0"/>
                <a:ea typeface="Gill Sans MT" charset="0"/>
                <a:cs typeface="Gill Sans MT" charset="0"/>
              </a:rPr>
              <a:t>Do racial biases affect the willingness to give to people living to the developing countries?</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18</a:t>
            </a:fld>
            <a:endParaRPr lang="en-US" sz="1200" dirty="0"/>
          </a:p>
        </p:txBody>
      </p:sp>
    </p:spTree>
    <p:extLst>
      <p:ext uri="{BB962C8B-B14F-4D97-AF65-F5344CB8AC3E}">
        <p14:creationId xmlns:p14="http://schemas.microsoft.com/office/powerpoint/2010/main" val="1053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740486"/>
            <a:ext cx="7886700" cy="602901"/>
          </a:xfrm>
        </p:spPr>
        <p:txBody>
          <a:bodyPr>
            <a:noAutofit/>
          </a:bodyPr>
          <a:lstStyle/>
          <a:p>
            <a:pPr algn="ctr"/>
            <a:r>
              <a:rPr lang="en-US" dirty="0">
                <a:solidFill>
                  <a:schemeClr val="accent1">
                    <a:lumMod val="50000"/>
                  </a:schemeClr>
                </a:solidFill>
                <a:latin typeface="Gill Sans MT" charset="0"/>
                <a:ea typeface="Gill Sans MT" charset="0"/>
                <a:cs typeface="Gill Sans MT" charset="0"/>
              </a:rPr>
              <a:t>“</a:t>
            </a:r>
            <a:r>
              <a:rPr lang="en-US" dirty="0" err="1">
                <a:solidFill>
                  <a:schemeClr val="accent1">
                    <a:lumMod val="50000"/>
                  </a:schemeClr>
                </a:solidFill>
                <a:latin typeface="Gill Sans MT" charset="0"/>
                <a:ea typeface="Gill Sans MT" charset="0"/>
                <a:cs typeface="Gill Sans MT" charset="0"/>
              </a:rPr>
              <a:t>Infantilization</a:t>
            </a:r>
            <a:r>
              <a:rPr lang="en-US" dirty="0">
                <a:solidFill>
                  <a:schemeClr val="accent1">
                    <a:lumMod val="50000"/>
                  </a:schemeClr>
                </a:solidFill>
                <a:latin typeface="Gill Sans MT" charset="0"/>
                <a:ea typeface="Gill Sans MT" charset="0"/>
                <a:cs typeface="Gill Sans MT" charset="0"/>
              </a:rPr>
              <a:t>” of Poverty/Ideal Victim</a:t>
            </a:r>
          </a:p>
        </p:txBody>
      </p:sp>
      <p:sp>
        <p:nvSpPr>
          <p:cNvPr id="4" name="Slide Number Placeholder 3"/>
          <p:cNvSpPr>
            <a:spLocks noGrp="1"/>
          </p:cNvSpPr>
          <p:nvPr>
            <p:ph type="sldNum" sz="quarter" idx="12"/>
          </p:nvPr>
        </p:nvSpPr>
        <p:spPr/>
        <p:txBody>
          <a:bodyPr/>
          <a:lstStyle/>
          <a:p>
            <a:fld id="{08397662-D04D-1E47-B838-317557611CF5}" type="slidenum">
              <a:rPr lang="en-US" smtClean="0"/>
              <a:t>19</a:t>
            </a:fld>
            <a:endParaRPr lang="en-US"/>
          </a:p>
        </p:txBody>
      </p:sp>
      <p:graphicFrame>
        <p:nvGraphicFramePr>
          <p:cNvPr id="13" name="Chart 12"/>
          <p:cNvGraphicFramePr/>
          <p:nvPr>
            <p:extLst>
              <p:ext uri="{D42A27DB-BD31-4B8C-83A1-F6EECF244321}">
                <p14:modId xmlns:p14="http://schemas.microsoft.com/office/powerpoint/2010/main" val="1715112571"/>
              </p:ext>
            </p:extLst>
          </p:nvPr>
        </p:nvGraphicFramePr>
        <p:xfrm>
          <a:off x="191193" y="1911928"/>
          <a:ext cx="7755773" cy="3873730"/>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a:extLst>
              <a:ext uri="{FF2B5EF4-FFF2-40B4-BE49-F238E27FC236}">
                <a16:creationId xmlns:a16="http://schemas.microsoft.com/office/drawing/2014/main" id="{4CCB980A-ACB3-C348-85D5-0CD0A6C0CC4D}"/>
              </a:ext>
            </a:extLst>
          </p:cNvPr>
          <p:cNvSpPr/>
          <p:nvPr/>
        </p:nvSpPr>
        <p:spPr>
          <a:xfrm>
            <a:off x="1033935" y="2658410"/>
            <a:ext cx="504972" cy="118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29CDBBEA-C451-C44C-87A5-644820C86964}"/>
              </a:ext>
            </a:extLst>
          </p:cNvPr>
          <p:cNvSpPr/>
          <p:nvPr/>
        </p:nvSpPr>
        <p:spPr>
          <a:xfrm>
            <a:off x="1179075" y="4086813"/>
            <a:ext cx="504972" cy="118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6E0E33EB-E039-C643-9A2A-91A797414A5C}"/>
              </a:ext>
            </a:extLst>
          </p:cNvPr>
          <p:cNvSpPr/>
          <p:nvPr/>
        </p:nvSpPr>
        <p:spPr>
          <a:xfrm>
            <a:off x="801898" y="4645152"/>
            <a:ext cx="504972" cy="118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6968FDC4-B9F0-D84D-83BF-2ACF49B7EC0D}"/>
              </a:ext>
            </a:extLst>
          </p:cNvPr>
          <p:cNvSpPr/>
          <p:nvPr/>
        </p:nvSpPr>
        <p:spPr>
          <a:xfrm>
            <a:off x="1179075" y="2111432"/>
            <a:ext cx="504972" cy="11804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00555AD7-F877-D746-9859-B89F5E9C80F4}"/>
              </a:ext>
            </a:extLst>
          </p:cNvPr>
          <p:cNvSpPr/>
          <p:nvPr/>
        </p:nvSpPr>
        <p:spPr>
          <a:xfrm>
            <a:off x="1531647" y="4372159"/>
            <a:ext cx="504972" cy="11804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63964" y="5974773"/>
            <a:ext cx="4616072" cy="646331"/>
          </a:xfrm>
          <a:prstGeom prst="rect">
            <a:avLst/>
          </a:prstGeom>
          <a:noFill/>
        </p:spPr>
        <p:txBody>
          <a:bodyPr wrap="none" rtlCol="0">
            <a:spAutoFit/>
          </a:bodyPr>
          <a:lstStyle/>
          <a:p>
            <a:r>
              <a:rPr lang="en-US" dirty="0"/>
              <a:t>Images focusing girls, women and children – 190</a:t>
            </a:r>
          </a:p>
          <a:p>
            <a:r>
              <a:rPr lang="en-US" dirty="0"/>
              <a:t>Images focusing on men and family - 21</a:t>
            </a:r>
          </a:p>
        </p:txBody>
      </p:sp>
    </p:spTree>
    <p:extLst>
      <p:ext uri="{BB962C8B-B14F-4D97-AF65-F5344CB8AC3E}">
        <p14:creationId xmlns:p14="http://schemas.microsoft.com/office/powerpoint/2010/main" val="4457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018"/>
            <a:ext cx="7886700" cy="912749"/>
          </a:xfrm>
        </p:spPr>
        <p:txBody>
          <a:bodyPr>
            <a:normAutofit/>
          </a:bodyPr>
          <a:lstStyle/>
          <a:p>
            <a:pPr algn="ctr"/>
            <a:r>
              <a:rPr lang="en-US" sz="3000" dirty="0">
                <a:solidFill>
                  <a:schemeClr val="accent1">
                    <a:lumMod val="50000"/>
                  </a:schemeClr>
                </a:solidFill>
                <a:latin typeface="Gill Sans MT" charset="0"/>
                <a:ea typeface="Gill Sans MT" charset="0"/>
                <a:cs typeface="Gill Sans MT" charset="0"/>
              </a:rPr>
              <a:t>Plan of Presentation</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2</a:t>
            </a:fld>
            <a:endParaRPr lang="en-US" sz="1200"/>
          </a:p>
        </p:txBody>
      </p:sp>
      <p:graphicFrame>
        <p:nvGraphicFramePr>
          <p:cNvPr id="5" name="Diagram 4"/>
          <p:cNvGraphicFramePr/>
          <p:nvPr>
            <p:extLst>
              <p:ext uri="{D42A27DB-BD31-4B8C-83A1-F6EECF244321}">
                <p14:modId xmlns:p14="http://schemas.microsoft.com/office/powerpoint/2010/main" val="4154582895"/>
              </p:ext>
            </p:extLst>
          </p:nvPr>
        </p:nvGraphicFramePr>
        <p:xfrm>
          <a:off x="923401" y="1475874"/>
          <a:ext cx="7274115" cy="4713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70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397662-D04D-1E47-B838-317557611CF5}" type="slidenum">
              <a:rPr lang="en-US" smtClean="0"/>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008" y="1419351"/>
            <a:ext cx="3671984" cy="4008157"/>
          </a:xfrm>
          <a:prstGeom prst="rect">
            <a:avLst/>
          </a:prstGeom>
        </p:spPr>
      </p:pic>
      <p:sp>
        <p:nvSpPr>
          <p:cNvPr id="2" name="TextBox 1">
            <a:extLst>
              <a:ext uri="{FF2B5EF4-FFF2-40B4-BE49-F238E27FC236}">
                <a16:creationId xmlns:a16="http://schemas.microsoft.com/office/drawing/2014/main" id="{4040C44B-9B69-BD4A-8EF1-0A9C4DF7E116}"/>
              </a:ext>
            </a:extLst>
          </p:cNvPr>
          <p:cNvSpPr txBox="1"/>
          <p:nvPr/>
        </p:nvSpPr>
        <p:spPr>
          <a:xfrm>
            <a:off x="2933569" y="5509394"/>
            <a:ext cx="3276859" cy="923330"/>
          </a:xfrm>
          <a:prstGeom prst="rect">
            <a:avLst/>
          </a:prstGeom>
          <a:noFill/>
        </p:spPr>
        <p:txBody>
          <a:bodyPr wrap="none" rtlCol="0">
            <a:spAutoFit/>
          </a:bodyPr>
          <a:lstStyle/>
          <a:p>
            <a:r>
              <a:rPr lang="en-US" dirty="0"/>
              <a:t>Cohen’s d = 0.37</a:t>
            </a:r>
          </a:p>
          <a:p>
            <a:r>
              <a:rPr lang="en-US" dirty="0"/>
              <a:t>Participants rated </a:t>
            </a:r>
            <a:r>
              <a:rPr lang="en-US" b="1" dirty="0"/>
              <a:t>girls</a:t>
            </a:r>
            <a:r>
              <a:rPr lang="en-US" dirty="0"/>
              <a:t> images as</a:t>
            </a:r>
          </a:p>
          <a:p>
            <a:r>
              <a:rPr lang="en-US" i="1" dirty="0"/>
              <a:t>more</a:t>
            </a:r>
            <a:r>
              <a:rPr lang="en-US" dirty="0"/>
              <a:t> positive</a:t>
            </a:r>
          </a:p>
        </p:txBody>
      </p:sp>
      <p:sp>
        <p:nvSpPr>
          <p:cNvPr id="8" name="Title 1">
            <a:extLst>
              <a:ext uri="{FF2B5EF4-FFF2-40B4-BE49-F238E27FC236}">
                <a16:creationId xmlns:a16="http://schemas.microsoft.com/office/drawing/2014/main" id="{F4F2131C-25FE-A842-BCC9-40E6B3C73CCA}"/>
              </a:ext>
            </a:extLst>
          </p:cNvPr>
          <p:cNvSpPr>
            <a:spLocks noGrp="1"/>
          </p:cNvSpPr>
          <p:nvPr>
            <p:ph type="title"/>
          </p:nvPr>
        </p:nvSpPr>
        <p:spPr>
          <a:xfrm>
            <a:off x="628649" y="468106"/>
            <a:ext cx="7886700" cy="602901"/>
          </a:xfrm>
        </p:spPr>
        <p:txBody>
          <a:bodyPr>
            <a:noAutofit/>
          </a:bodyPr>
          <a:lstStyle/>
          <a:p>
            <a:pPr algn="ctr"/>
            <a:r>
              <a:rPr lang="en-US" dirty="0">
                <a:solidFill>
                  <a:schemeClr val="accent1">
                    <a:lumMod val="50000"/>
                  </a:schemeClr>
                </a:solidFill>
                <a:latin typeface="Gill Sans MT" charset="0"/>
                <a:ea typeface="Gill Sans MT" charset="0"/>
                <a:cs typeface="Gill Sans MT" charset="0"/>
              </a:rPr>
              <a:t>“</a:t>
            </a:r>
            <a:r>
              <a:rPr lang="en-US" dirty="0" err="1">
                <a:solidFill>
                  <a:schemeClr val="accent1">
                    <a:lumMod val="50000"/>
                  </a:schemeClr>
                </a:solidFill>
                <a:latin typeface="Gill Sans MT" charset="0"/>
                <a:ea typeface="Gill Sans MT" charset="0"/>
                <a:cs typeface="Gill Sans MT" charset="0"/>
              </a:rPr>
              <a:t>Infantilization</a:t>
            </a:r>
            <a:r>
              <a:rPr lang="en-US" dirty="0">
                <a:solidFill>
                  <a:schemeClr val="accent1">
                    <a:lumMod val="50000"/>
                  </a:schemeClr>
                </a:solidFill>
                <a:latin typeface="Gill Sans MT" charset="0"/>
                <a:ea typeface="Gill Sans MT" charset="0"/>
                <a:cs typeface="Gill Sans MT" charset="0"/>
              </a:rPr>
              <a:t>” of Poverty/Ideal Victim</a:t>
            </a:r>
          </a:p>
        </p:txBody>
      </p:sp>
    </p:spTree>
    <p:extLst>
      <p:ext uri="{BB962C8B-B14F-4D97-AF65-F5344CB8AC3E}">
        <p14:creationId xmlns:p14="http://schemas.microsoft.com/office/powerpoint/2010/main" val="290520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397662-D04D-1E47-B838-317557611CF5}" type="slidenum">
              <a:rPr lang="en-US" smtClean="0"/>
              <a:t>21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553" y="1918193"/>
            <a:ext cx="3758830" cy="3466815"/>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573749571"/>
              </p:ext>
            </p:extLst>
          </p:nvPr>
        </p:nvGraphicFramePr>
        <p:xfrm>
          <a:off x="587724" y="1918194"/>
          <a:ext cx="3984276"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8CBE7D7-9577-904D-9F98-06B855895CE6}"/>
              </a:ext>
            </a:extLst>
          </p:cNvPr>
          <p:cNvSpPr txBox="1"/>
          <p:nvPr/>
        </p:nvSpPr>
        <p:spPr>
          <a:xfrm>
            <a:off x="5007849" y="5385009"/>
            <a:ext cx="3461845" cy="1200329"/>
          </a:xfrm>
          <a:prstGeom prst="rect">
            <a:avLst/>
          </a:prstGeom>
          <a:noFill/>
        </p:spPr>
        <p:txBody>
          <a:bodyPr wrap="none" rtlCol="0">
            <a:spAutoFit/>
          </a:bodyPr>
          <a:lstStyle/>
          <a:p>
            <a:r>
              <a:rPr lang="en-US" dirty="0"/>
              <a:t>Cohen’s d = 1.7</a:t>
            </a:r>
          </a:p>
          <a:p>
            <a:endParaRPr lang="en-US" dirty="0"/>
          </a:p>
          <a:p>
            <a:r>
              <a:rPr lang="en-US" dirty="0"/>
              <a:t>Participants rated </a:t>
            </a:r>
            <a:r>
              <a:rPr lang="en-US" b="1" dirty="0"/>
              <a:t>happy</a:t>
            </a:r>
            <a:r>
              <a:rPr lang="en-US" dirty="0"/>
              <a:t> images as</a:t>
            </a:r>
          </a:p>
          <a:p>
            <a:r>
              <a:rPr lang="en-US" i="1" dirty="0"/>
              <a:t>more</a:t>
            </a:r>
            <a:r>
              <a:rPr lang="en-US" dirty="0"/>
              <a:t> positive</a:t>
            </a:r>
          </a:p>
        </p:txBody>
      </p:sp>
      <p:sp>
        <p:nvSpPr>
          <p:cNvPr id="10" name="Title 1">
            <a:extLst>
              <a:ext uri="{FF2B5EF4-FFF2-40B4-BE49-F238E27FC236}">
                <a16:creationId xmlns:a16="http://schemas.microsoft.com/office/drawing/2014/main" id="{9E443D2A-5F90-8A48-9715-65DDBDEBBF47}"/>
              </a:ext>
            </a:extLst>
          </p:cNvPr>
          <p:cNvSpPr>
            <a:spLocks noGrp="1"/>
          </p:cNvSpPr>
          <p:nvPr>
            <p:ph type="title"/>
          </p:nvPr>
        </p:nvSpPr>
        <p:spPr>
          <a:xfrm>
            <a:off x="628650" y="343949"/>
            <a:ext cx="7886700" cy="602901"/>
          </a:xfrm>
        </p:spPr>
        <p:txBody>
          <a:bodyPr>
            <a:noAutofit/>
          </a:bodyPr>
          <a:lstStyle/>
          <a:p>
            <a:pPr algn="ctr"/>
            <a:r>
              <a:rPr lang="en-US" dirty="0">
                <a:solidFill>
                  <a:schemeClr val="accent1">
                    <a:lumMod val="50000"/>
                  </a:schemeClr>
                </a:solidFill>
                <a:latin typeface="Gill Sans MT" charset="0"/>
                <a:ea typeface="Gill Sans MT" charset="0"/>
                <a:cs typeface="Gill Sans MT" charset="0"/>
              </a:rPr>
              <a:t>“</a:t>
            </a:r>
            <a:r>
              <a:rPr lang="en-US" dirty="0" err="1">
                <a:solidFill>
                  <a:schemeClr val="accent1">
                    <a:lumMod val="50000"/>
                  </a:schemeClr>
                </a:solidFill>
                <a:latin typeface="Gill Sans MT" charset="0"/>
                <a:ea typeface="Gill Sans MT" charset="0"/>
                <a:cs typeface="Gill Sans MT" charset="0"/>
              </a:rPr>
              <a:t>Infantilization</a:t>
            </a:r>
            <a:r>
              <a:rPr lang="en-US" dirty="0">
                <a:solidFill>
                  <a:schemeClr val="accent1">
                    <a:lumMod val="50000"/>
                  </a:schemeClr>
                </a:solidFill>
                <a:latin typeface="Gill Sans MT" charset="0"/>
                <a:ea typeface="Gill Sans MT" charset="0"/>
                <a:cs typeface="Gill Sans MT" charset="0"/>
              </a:rPr>
              <a:t>” of Poverty/Ideal Victim</a:t>
            </a:r>
          </a:p>
        </p:txBody>
      </p:sp>
    </p:spTree>
    <p:extLst>
      <p:ext uri="{BB962C8B-B14F-4D97-AF65-F5344CB8AC3E}">
        <p14:creationId xmlns:p14="http://schemas.microsoft.com/office/powerpoint/2010/main" val="7802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E8689A-CE56-F24B-B03D-79483D7C87A8}"/>
              </a:ext>
            </a:extLst>
          </p:cNvPr>
          <p:cNvPicPr>
            <a:picLocks noGrp="1" noChangeAspect="1"/>
          </p:cNvPicPr>
          <p:nvPr>
            <p:ph idx="1"/>
          </p:nvPr>
        </p:nvPicPr>
        <p:blipFill>
          <a:blip r:embed="rId2"/>
          <a:stretch>
            <a:fillRect/>
          </a:stretch>
        </p:blipFill>
        <p:spPr>
          <a:xfrm>
            <a:off x="2241029" y="1638506"/>
            <a:ext cx="4661941" cy="3387134"/>
          </a:xfrm>
        </p:spPr>
      </p:pic>
      <p:sp>
        <p:nvSpPr>
          <p:cNvPr id="4" name="Slide Number Placeholder 3">
            <a:extLst>
              <a:ext uri="{FF2B5EF4-FFF2-40B4-BE49-F238E27FC236}">
                <a16:creationId xmlns:a16="http://schemas.microsoft.com/office/drawing/2014/main" id="{4BA778D0-9E1E-F641-9195-38422D7ACCDE}"/>
              </a:ext>
            </a:extLst>
          </p:cNvPr>
          <p:cNvSpPr>
            <a:spLocks noGrp="1"/>
          </p:cNvSpPr>
          <p:nvPr>
            <p:ph type="sldNum" sz="quarter" idx="12"/>
          </p:nvPr>
        </p:nvSpPr>
        <p:spPr/>
        <p:txBody>
          <a:bodyPr/>
          <a:lstStyle/>
          <a:p>
            <a:fld id="{08397662-D04D-1E47-B838-317557611CF5}" type="slidenum">
              <a:rPr lang="en-US" smtClean="0"/>
              <a:t>22</a:t>
            </a:fld>
            <a:endParaRPr lang="en-US"/>
          </a:p>
        </p:txBody>
      </p:sp>
      <p:sp>
        <p:nvSpPr>
          <p:cNvPr id="7" name="TextBox 6">
            <a:extLst>
              <a:ext uri="{FF2B5EF4-FFF2-40B4-BE49-F238E27FC236}">
                <a16:creationId xmlns:a16="http://schemas.microsoft.com/office/drawing/2014/main" id="{54C45494-E929-7C42-805F-F0C9AFF7B040}"/>
              </a:ext>
            </a:extLst>
          </p:cNvPr>
          <p:cNvSpPr txBox="1"/>
          <p:nvPr/>
        </p:nvSpPr>
        <p:spPr>
          <a:xfrm>
            <a:off x="3424987" y="5338584"/>
            <a:ext cx="2294026" cy="1200329"/>
          </a:xfrm>
          <a:prstGeom prst="rect">
            <a:avLst/>
          </a:prstGeom>
          <a:noFill/>
        </p:spPr>
        <p:txBody>
          <a:bodyPr wrap="none" rtlCol="0">
            <a:spAutoFit/>
          </a:bodyPr>
          <a:lstStyle/>
          <a:p>
            <a:r>
              <a:rPr lang="en-US" dirty="0"/>
              <a:t>Cohen’s d = 0.52</a:t>
            </a:r>
          </a:p>
          <a:p>
            <a:endParaRPr lang="en-US" dirty="0"/>
          </a:p>
          <a:p>
            <a:r>
              <a:rPr lang="en-US" dirty="0"/>
              <a:t>Participants rated </a:t>
            </a:r>
            <a:r>
              <a:rPr lang="en-US" i="1" dirty="0"/>
              <a:t>girls </a:t>
            </a:r>
            <a:endParaRPr lang="en-US" dirty="0"/>
          </a:p>
          <a:p>
            <a:r>
              <a:rPr lang="en-US" dirty="0"/>
              <a:t>happier than boys</a:t>
            </a:r>
          </a:p>
        </p:txBody>
      </p:sp>
      <p:sp>
        <p:nvSpPr>
          <p:cNvPr id="8" name="Title 1">
            <a:extLst>
              <a:ext uri="{FF2B5EF4-FFF2-40B4-BE49-F238E27FC236}">
                <a16:creationId xmlns:a16="http://schemas.microsoft.com/office/drawing/2014/main" id="{71F6A11C-9C3C-C040-9923-F16C48FB197C}"/>
              </a:ext>
            </a:extLst>
          </p:cNvPr>
          <p:cNvSpPr>
            <a:spLocks noGrp="1"/>
          </p:cNvSpPr>
          <p:nvPr>
            <p:ph type="title"/>
          </p:nvPr>
        </p:nvSpPr>
        <p:spPr>
          <a:xfrm>
            <a:off x="770539" y="307795"/>
            <a:ext cx="7886700" cy="602901"/>
          </a:xfrm>
        </p:spPr>
        <p:txBody>
          <a:bodyPr>
            <a:noAutofit/>
          </a:bodyPr>
          <a:lstStyle/>
          <a:p>
            <a:pPr algn="ctr"/>
            <a:r>
              <a:rPr lang="en-US" dirty="0">
                <a:solidFill>
                  <a:schemeClr val="accent1">
                    <a:lumMod val="50000"/>
                  </a:schemeClr>
                </a:solidFill>
                <a:latin typeface="Gill Sans MT" charset="0"/>
                <a:ea typeface="Gill Sans MT" charset="0"/>
                <a:cs typeface="Gill Sans MT" charset="0"/>
              </a:rPr>
              <a:t>“</a:t>
            </a:r>
            <a:r>
              <a:rPr lang="en-US" dirty="0" err="1">
                <a:solidFill>
                  <a:schemeClr val="accent1">
                    <a:lumMod val="50000"/>
                  </a:schemeClr>
                </a:solidFill>
                <a:latin typeface="Gill Sans MT" charset="0"/>
                <a:ea typeface="Gill Sans MT" charset="0"/>
                <a:cs typeface="Gill Sans MT" charset="0"/>
              </a:rPr>
              <a:t>Infantilization</a:t>
            </a:r>
            <a:r>
              <a:rPr lang="en-US" dirty="0">
                <a:solidFill>
                  <a:schemeClr val="accent1">
                    <a:lumMod val="50000"/>
                  </a:schemeClr>
                </a:solidFill>
                <a:latin typeface="Gill Sans MT" charset="0"/>
                <a:ea typeface="Gill Sans MT" charset="0"/>
                <a:cs typeface="Gill Sans MT" charset="0"/>
              </a:rPr>
              <a:t>” of Poverty/Ideal Victim</a:t>
            </a:r>
          </a:p>
        </p:txBody>
      </p:sp>
    </p:spTree>
    <p:extLst>
      <p:ext uri="{BB962C8B-B14F-4D97-AF65-F5344CB8AC3E}">
        <p14:creationId xmlns:p14="http://schemas.microsoft.com/office/powerpoint/2010/main" val="479989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11" y="49447"/>
            <a:ext cx="7800450" cy="1103946"/>
          </a:xfrm>
        </p:spPr>
        <p:txBody>
          <a:bodyPr/>
          <a:lstStyle/>
          <a:p>
            <a:pPr algn="ctr"/>
            <a:r>
              <a:rPr lang="en-US" dirty="0">
                <a:solidFill>
                  <a:schemeClr val="accent1">
                    <a:lumMod val="50000"/>
                  </a:schemeClr>
                </a:solidFill>
              </a:rPr>
              <a:t>Stereotyping Poverty</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23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377" y="1478355"/>
            <a:ext cx="1985239" cy="15979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923" y="1478355"/>
            <a:ext cx="1985240" cy="15979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949" y="1493262"/>
            <a:ext cx="1985241" cy="15979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897" y="4209755"/>
            <a:ext cx="2120201" cy="15434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923" y="4209756"/>
            <a:ext cx="1985240" cy="154348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3988" y="4209755"/>
            <a:ext cx="2120202" cy="1543488"/>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840992" y="3501229"/>
                <a:ext cx="3025187" cy="339195"/>
              </a:xfrm>
              <a:prstGeom prst="rect">
                <a:avLst/>
              </a:prstGeom>
              <a:noFill/>
            </p:spPr>
            <p:txBody>
              <a:bodyPr wrap="none" rtlCol="0">
                <a:spAutoFit/>
              </a:bodyPr>
              <a:lstStyle/>
              <a:p>
                <a14:m>
                  <m:oMath xmlns:m="http://schemas.openxmlformats.org/officeDocument/2006/math">
                    <m:r>
                      <m:rPr>
                        <m:nor/>
                      </m:rPr>
                      <a:rPr lang="en-US" sz="1600"/>
                      <m:t>L</m:t>
                    </m:r>
                    <m:r>
                      <m:rPr>
                        <m:nor/>
                      </m:rPr>
                      <a:rPr lang="en-US" sz="1600" b="0" i="0" smtClean="0"/>
                      <m:t>ow</m:t>
                    </m:r>
                    <m:r>
                      <m:rPr>
                        <m:nor/>
                      </m:rPr>
                      <a:rPr lang="en-US" sz="1600" b="0" i="0" smtClean="0"/>
                      <m:t>/</m:t>
                    </m:r>
                    <m:r>
                      <m:rPr>
                        <m:nor/>
                      </m:rPr>
                      <a:rPr lang="en-US" sz="1600" b="0" i="0" smtClean="0"/>
                      <m:t>negative</m:t>
                    </m:r>
                    <m:r>
                      <m:rPr>
                        <m:nor/>
                      </m:rPr>
                      <a:rPr lang="en-US" sz="1600" b="0" i="0" smtClean="0"/>
                      <m:t> </m:t>
                    </m:r>
                    <m:r>
                      <m:rPr>
                        <m:nor/>
                      </m:rPr>
                      <a:rPr lang="en-US" sz="1600" b="0" i="0" smtClean="0"/>
                      <m:t>rated</m:t>
                    </m:r>
                    <m:r>
                      <m:rPr>
                        <m:nor/>
                      </m:rPr>
                      <a:rPr lang="en-US" sz="1600" b="0" i="0" smtClean="0"/>
                      <m:t> </m:t>
                    </m:r>
                    <m:r>
                      <m:rPr>
                        <m:nor/>
                      </m:rPr>
                      <a:rPr lang="en-US" sz="1600" b="0" i="0" smtClean="0"/>
                      <m:t>images</m:t>
                    </m:r>
                    <m:r>
                      <m:rPr>
                        <m:nor/>
                      </m:rPr>
                      <a:rPr lang="en-US" sz="1600" b="0" i="0" smtClean="0"/>
                      <m:t> (</m:t>
                    </m:r>
                    <m:r>
                      <m:rPr>
                        <m:nor/>
                      </m:rPr>
                      <a:rPr lang="en-US" sz="1600"/>
                      <m:t>x</m:t>
                    </m:r>
                    <m:r>
                      <m:rPr>
                        <m:nor/>
                      </m:rPr>
                      <a:rPr lang="en-US" sz="1600"/>
                      <m:t>̅</m:t>
                    </m:r>
                  </m:oMath>
                </a14:m>
                <a:r>
                  <a:rPr lang="en-US" sz="1600" dirty="0"/>
                  <a:t> &lt; 2)</a:t>
                </a:r>
              </a:p>
            </p:txBody>
          </p:sp>
        </mc:Choice>
        <mc:Fallback xmlns="">
          <p:sp>
            <p:nvSpPr>
              <p:cNvPr id="12" name="TextBox 11"/>
              <p:cNvSpPr txBox="1">
                <a:spLocks noRot="1" noChangeAspect="1" noMove="1" noResize="1" noEditPoints="1" noAdjustHandles="1" noChangeArrowheads="1" noChangeShapeType="1" noTextEdit="1"/>
              </p:cNvSpPr>
              <p:nvPr/>
            </p:nvSpPr>
            <p:spPr>
              <a:xfrm>
                <a:off x="2840992" y="3501229"/>
                <a:ext cx="3025187" cy="339195"/>
              </a:xfrm>
              <a:prstGeom prst="rect">
                <a:avLst/>
              </a:prstGeom>
              <a:blipFill>
                <a:blip r:embed="rId8"/>
                <a:stretch>
                  <a:fillRect t="-5357" r="-403"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61642" y="6184854"/>
                <a:ext cx="3183885" cy="339195"/>
              </a:xfrm>
              <a:prstGeom prst="rect">
                <a:avLst/>
              </a:prstGeom>
              <a:noFill/>
            </p:spPr>
            <p:txBody>
              <a:bodyPr wrap="none" rtlCol="0">
                <a:spAutoFit/>
              </a:bodyPr>
              <a:lstStyle/>
              <a:p>
                <a14:m>
                  <m:oMath xmlns:m="http://schemas.openxmlformats.org/officeDocument/2006/math">
                    <m:r>
                      <m:rPr>
                        <m:sty m:val="p"/>
                      </m:rPr>
                      <a:rPr lang="en-US" sz="1600" b="0" i="1" smtClean="0">
                        <a:latin typeface="Cambria Math" panose="02040503050406030204" pitchFamily="18" charset="0"/>
                      </a:rPr>
                      <m:t>H</m:t>
                    </m:r>
                    <m:r>
                      <m:rPr>
                        <m:nor/>
                      </m:rPr>
                      <a:rPr lang="en-US" sz="1600" b="0" i="0" smtClean="0"/>
                      <m:t>igh</m:t>
                    </m:r>
                    <m:r>
                      <m:rPr>
                        <m:nor/>
                      </m:rPr>
                      <a:rPr lang="en-US" sz="1600" b="0" i="0" smtClean="0"/>
                      <m:t>/</m:t>
                    </m:r>
                    <m:r>
                      <m:rPr>
                        <m:nor/>
                      </m:rPr>
                      <a:rPr lang="en-US" sz="1600" b="0" i="0" smtClean="0"/>
                      <m:t>positive</m:t>
                    </m:r>
                    <m:r>
                      <m:rPr>
                        <m:nor/>
                      </m:rPr>
                      <a:rPr lang="en-US" sz="1600" b="0" i="0" smtClean="0"/>
                      <m:t> </m:t>
                    </m:r>
                    <m:r>
                      <m:rPr>
                        <m:nor/>
                      </m:rPr>
                      <a:rPr lang="en-US" sz="1600" b="0" i="0" smtClean="0"/>
                      <m:t>rated</m:t>
                    </m:r>
                    <m:r>
                      <m:rPr>
                        <m:nor/>
                      </m:rPr>
                      <a:rPr lang="en-US" sz="1600" b="0" i="0" smtClean="0"/>
                      <m:t> </m:t>
                    </m:r>
                    <m:r>
                      <m:rPr>
                        <m:nor/>
                      </m:rPr>
                      <a:rPr lang="en-US" sz="1600" b="0" i="0" smtClean="0"/>
                      <m:t>images</m:t>
                    </m:r>
                    <m:r>
                      <m:rPr>
                        <m:nor/>
                      </m:rPr>
                      <a:rPr lang="en-US" sz="1600" b="0" i="0" smtClean="0"/>
                      <m:t> </m:t>
                    </m:r>
                    <m:r>
                      <m:rPr>
                        <m:nor/>
                      </m:rPr>
                      <a:rPr lang="en-US" sz="1600" b="0" i="0" smtClean="0"/>
                      <m:t>(</m:t>
                    </m:r>
                    <m:r>
                      <m:rPr>
                        <m:nor/>
                      </m:rPr>
                      <a:rPr lang="en-US" sz="1600"/>
                      <m:t>x</m:t>
                    </m:r>
                    <m:r>
                      <m:rPr>
                        <m:nor/>
                      </m:rPr>
                      <a:rPr lang="en-US" sz="1600"/>
                      <m:t>̅</m:t>
                    </m:r>
                  </m:oMath>
                </a14:m>
                <a:r>
                  <a:rPr lang="en-US" sz="1600" dirty="0"/>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m:t>
                    </m:r>
                  </m:oMath>
                </a14:m>
                <a:r>
                  <a:rPr lang="en-US" sz="1600" dirty="0"/>
                  <a:t> 4.5)</a:t>
                </a:r>
              </a:p>
            </p:txBody>
          </p:sp>
        </mc:Choice>
        <mc:Fallback xmlns="">
          <p:sp>
            <p:nvSpPr>
              <p:cNvPr id="13" name="TextBox 12"/>
              <p:cNvSpPr txBox="1">
                <a:spLocks noRot="1" noChangeAspect="1" noMove="1" noResize="1" noEditPoints="1" noAdjustHandles="1" noChangeArrowheads="1" noChangeShapeType="1" noTextEdit="1"/>
              </p:cNvSpPr>
              <p:nvPr/>
            </p:nvSpPr>
            <p:spPr>
              <a:xfrm>
                <a:off x="2761642" y="6184854"/>
                <a:ext cx="3183885" cy="339195"/>
              </a:xfrm>
              <a:prstGeom prst="rect">
                <a:avLst/>
              </a:prstGeom>
              <a:blipFill>
                <a:blip r:embed="rId9"/>
                <a:stretch>
                  <a:fillRect t="-5455" r="-383" b="-23636"/>
                </a:stretch>
              </a:blipFill>
            </p:spPr>
            <p:txBody>
              <a:bodyPr/>
              <a:lstStyle/>
              <a:p>
                <a:r>
                  <a:rPr lang="en-US">
                    <a:noFill/>
                  </a:rPr>
                  <a:t> </a:t>
                </a:r>
              </a:p>
            </p:txBody>
          </p:sp>
        </mc:Fallback>
      </mc:AlternateContent>
      <p:sp>
        <p:nvSpPr>
          <p:cNvPr id="14" name="TextBox 13"/>
          <p:cNvSpPr txBox="1"/>
          <p:nvPr/>
        </p:nvSpPr>
        <p:spPr>
          <a:xfrm>
            <a:off x="4106481" y="3076298"/>
            <a:ext cx="586746" cy="369332"/>
          </a:xfrm>
          <a:prstGeom prst="rect">
            <a:avLst/>
          </a:prstGeom>
          <a:noFill/>
        </p:spPr>
        <p:txBody>
          <a:bodyPr wrap="square" rtlCol="0">
            <a:spAutoFit/>
          </a:bodyPr>
          <a:lstStyle/>
          <a:p>
            <a:r>
              <a:rPr lang="en-US" dirty="0"/>
              <a:t>(b)</a:t>
            </a:r>
          </a:p>
        </p:txBody>
      </p:sp>
      <p:sp>
        <p:nvSpPr>
          <p:cNvPr id="16" name="TextBox 15"/>
          <p:cNvSpPr txBox="1"/>
          <p:nvPr/>
        </p:nvSpPr>
        <p:spPr>
          <a:xfrm>
            <a:off x="1885975" y="3107361"/>
            <a:ext cx="581822" cy="369332"/>
          </a:xfrm>
          <a:prstGeom prst="rect">
            <a:avLst/>
          </a:prstGeom>
          <a:noFill/>
        </p:spPr>
        <p:txBody>
          <a:bodyPr wrap="square" rtlCol="0">
            <a:spAutoFit/>
          </a:bodyPr>
          <a:lstStyle/>
          <a:p>
            <a:r>
              <a:rPr lang="en-US" dirty="0"/>
              <a:t>(a)</a:t>
            </a:r>
          </a:p>
        </p:txBody>
      </p:sp>
      <p:sp>
        <p:nvSpPr>
          <p:cNvPr id="17" name="TextBox 16"/>
          <p:cNvSpPr txBox="1"/>
          <p:nvPr/>
        </p:nvSpPr>
        <p:spPr>
          <a:xfrm>
            <a:off x="6497683" y="3107361"/>
            <a:ext cx="605819" cy="369332"/>
          </a:xfrm>
          <a:prstGeom prst="rect">
            <a:avLst/>
          </a:prstGeom>
          <a:noFill/>
        </p:spPr>
        <p:txBody>
          <a:bodyPr wrap="square" rtlCol="0">
            <a:spAutoFit/>
          </a:bodyPr>
          <a:lstStyle/>
          <a:p>
            <a:r>
              <a:rPr lang="en-US"/>
              <a:t>(c)</a:t>
            </a:r>
            <a:endParaRPr lang="en-US" dirty="0"/>
          </a:p>
        </p:txBody>
      </p:sp>
      <p:sp>
        <p:nvSpPr>
          <p:cNvPr id="18" name="TextBox 17"/>
          <p:cNvSpPr txBox="1"/>
          <p:nvPr/>
        </p:nvSpPr>
        <p:spPr>
          <a:xfrm>
            <a:off x="1775126" y="5756920"/>
            <a:ext cx="803520" cy="369332"/>
          </a:xfrm>
          <a:prstGeom prst="rect">
            <a:avLst/>
          </a:prstGeom>
          <a:noFill/>
        </p:spPr>
        <p:txBody>
          <a:bodyPr wrap="square" rtlCol="0">
            <a:spAutoFit/>
          </a:bodyPr>
          <a:lstStyle/>
          <a:p>
            <a:r>
              <a:rPr lang="en-US" dirty="0"/>
              <a:t>(d)</a:t>
            </a:r>
          </a:p>
        </p:txBody>
      </p:sp>
      <p:sp>
        <p:nvSpPr>
          <p:cNvPr id="19" name="TextBox 18"/>
          <p:cNvSpPr txBox="1"/>
          <p:nvPr/>
        </p:nvSpPr>
        <p:spPr>
          <a:xfrm>
            <a:off x="6497683" y="5753997"/>
            <a:ext cx="409355" cy="368078"/>
          </a:xfrm>
          <a:prstGeom prst="rect">
            <a:avLst/>
          </a:prstGeom>
          <a:noFill/>
        </p:spPr>
        <p:txBody>
          <a:bodyPr wrap="square" rtlCol="0">
            <a:spAutoFit/>
          </a:bodyPr>
          <a:lstStyle/>
          <a:p>
            <a:r>
              <a:rPr lang="en-US"/>
              <a:t>(f)</a:t>
            </a:r>
            <a:endParaRPr lang="en-US" dirty="0"/>
          </a:p>
        </p:txBody>
      </p:sp>
      <p:sp>
        <p:nvSpPr>
          <p:cNvPr id="20" name="TextBox 19"/>
          <p:cNvSpPr txBox="1"/>
          <p:nvPr/>
        </p:nvSpPr>
        <p:spPr>
          <a:xfrm>
            <a:off x="4106481" y="5760622"/>
            <a:ext cx="494211" cy="369332"/>
          </a:xfrm>
          <a:prstGeom prst="rect">
            <a:avLst/>
          </a:prstGeom>
          <a:noFill/>
        </p:spPr>
        <p:txBody>
          <a:bodyPr wrap="square" rtlCol="0">
            <a:spAutoFit/>
          </a:bodyPr>
          <a:lstStyle/>
          <a:p>
            <a:r>
              <a:rPr lang="en-US" dirty="0"/>
              <a:t>(e)</a:t>
            </a:r>
          </a:p>
        </p:txBody>
      </p:sp>
    </p:spTree>
    <p:extLst>
      <p:ext uri="{BB962C8B-B14F-4D97-AF65-F5344CB8AC3E}">
        <p14:creationId xmlns:p14="http://schemas.microsoft.com/office/powerpoint/2010/main" val="3408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628650" y="261596"/>
            <a:ext cx="7886700" cy="602901"/>
          </a:xfrm>
        </p:spPr>
        <p:txBody>
          <a:bodyPr>
            <a:noAutofit/>
          </a:bodyPr>
          <a:lstStyle/>
          <a:p>
            <a:pPr algn="ctr"/>
            <a:r>
              <a:rPr lang="en-US" dirty="0">
                <a:latin typeface="Gill Sans MT" charset="0"/>
                <a:ea typeface="Gill Sans MT" charset="0"/>
                <a:cs typeface="Gill Sans MT" charset="0"/>
              </a:rPr>
              <a:t>“</a:t>
            </a:r>
            <a:r>
              <a:rPr lang="en-US" dirty="0">
                <a:solidFill>
                  <a:schemeClr val="accent1">
                    <a:lumMod val="50000"/>
                  </a:schemeClr>
                </a:solidFill>
                <a:latin typeface="Gill Sans MT" charset="0"/>
                <a:ea typeface="Gill Sans MT" charset="0"/>
                <a:cs typeface="Gill Sans MT" charset="0"/>
              </a:rPr>
              <a:t>Face-ism” and Objectification of  Women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8988" y="2329686"/>
            <a:ext cx="3744380" cy="3272962"/>
          </a:xfrm>
        </p:spPr>
      </p:pic>
      <p:sp>
        <p:nvSpPr>
          <p:cNvPr id="4" name="Slide Number Placeholder 3"/>
          <p:cNvSpPr>
            <a:spLocks noGrp="1"/>
          </p:cNvSpPr>
          <p:nvPr>
            <p:ph type="sldNum" sz="quarter" idx="12"/>
          </p:nvPr>
        </p:nvSpPr>
        <p:spPr/>
        <p:txBody>
          <a:bodyPr/>
          <a:lstStyle/>
          <a:p>
            <a:fld id="{08397662-D04D-1E47-B838-317557611CF5}" type="slidenum">
              <a:rPr lang="en-US" sz="1200" smtClean="0"/>
              <a:t>24</a:t>
            </a:fld>
            <a:endParaRPr lang="en-US" sz="1200" dirty="0"/>
          </a:p>
        </p:txBody>
      </p:sp>
      <p:sp>
        <p:nvSpPr>
          <p:cNvPr id="6" name="TextBox 5"/>
          <p:cNvSpPr txBox="1"/>
          <p:nvPr/>
        </p:nvSpPr>
        <p:spPr>
          <a:xfrm>
            <a:off x="6457950" y="5577210"/>
            <a:ext cx="1572931" cy="307777"/>
          </a:xfrm>
          <a:prstGeom prst="rect">
            <a:avLst/>
          </a:prstGeom>
          <a:noFill/>
        </p:spPr>
        <p:txBody>
          <a:bodyPr wrap="none" rtlCol="0">
            <a:spAutoFit/>
          </a:bodyPr>
          <a:lstStyle/>
          <a:p>
            <a:r>
              <a:rPr lang="en-US" sz="1400" dirty="0"/>
              <a:t>(Cohen’s </a:t>
            </a:r>
            <a:r>
              <a:rPr lang="en-US" sz="1400" i="1" dirty="0"/>
              <a:t>d </a:t>
            </a:r>
            <a:r>
              <a:rPr lang="en-US" sz="1400" dirty="0"/>
              <a:t>= 0.37</a:t>
            </a:r>
            <a:r>
              <a:rPr lang="en-US" sz="1400" i="1" dirty="0"/>
              <a:t>)</a:t>
            </a:r>
            <a:r>
              <a:rPr lang="en-US" sz="1200" dirty="0"/>
              <a:t> </a:t>
            </a:r>
          </a:p>
        </p:txBody>
      </p:sp>
      <p:sp>
        <p:nvSpPr>
          <p:cNvPr id="7" name="Content Placeholder 2"/>
          <p:cNvSpPr txBox="1">
            <a:spLocks/>
          </p:cNvSpPr>
          <p:nvPr/>
        </p:nvSpPr>
        <p:spPr>
          <a:xfrm>
            <a:off x="109849" y="1331076"/>
            <a:ext cx="4916047" cy="527018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Gill Sans MT" panose="020B0502020104020203" pitchFamily="34" charset="0"/>
              </a:rPr>
              <a:t>Across different media, cultures, men are portrayed with more facial prominence than women in visual representation (Konrath &amp; Schwarz, 2007).</a:t>
            </a:r>
          </a:p>
          <a:p>
            <a:endParaRPr lang="en-US" dirty="0">
              <a:latin typeface="Gill Sans MT" panose="020B0502020104020203" pitchFamily="34" charset="0"/>
            </a:endParaRPr>
          </a:p>
          <a:p>
            <a:pPr>
              <a:spcBef>
                <a:spcPts val="1200"/>
              </a:spcBef>
            </a:pPr>
            <a:r>
              <a:rPr lang="en-US" dirty="0">
                <a:latin typeface="Gill Sans MT" charset="0"/>
                <a:ea typeface="Gill Sans MT" charset="0"/>
                <a:cs typeface="Gill Sans MT" charset="0"/>
              </a:rPr>
              <a:t>Research suggests that higher facial prominence increases positive impressions and likeability. </a:t>
            </a:r>
          </a:p>
          <a:p>
            <a:pPr>
              <a:spcBef>
                <a:spcPts val="1200"/>
              </a:spcBef>
            </a:pPr>
            <a:endParaRPr lang="en-US" dirty="0">
              <a:latin typeface="Gill Sans MT" charset="0"/>
              <a:ea typeface="Gill Sans MT" charset="0"/>
              <a:cs typeface="Gill Sans MT" charset="0"/>
            </a:endParaRPr>
          </a:p>
          <a:p>
            <a:pPr>
              <a:spcBef>
                <a:spcPts val="1200"/>
              </a:spcBef>
            </a:pPr>
            <a:r>
              <a:rPr lang="en-US" dirty="0">
                <a:latin typeface="Gill Sans MT" charset="0"/>
                <a:ea typeface="Gill Sans MT" charset="0"/>
                <a:cs typeface="Gill Sans MT" charset="0"/>
              </a:rPr>
              <a:t>Recent research continues to suggest a focus women’s bodies still receives more focus than men’s. Example, “sex sells” approach in PETA advertisement. </a:t>
            </a:r>
          </a:p>
          <a:p>
            <a:pPr marL="0" indent="0">
              <a:spcBef>
                <a:spcPts val="1200"/>
              </a:spcBef>
              <a:buNone/>
            </a:pPr>
            <a:endParaRPr lang="en-US" sz="2400" dirty="0">
              <a:latin typeface="Gill Sans MT" charset="0"/>
              <a:ea typeface="Gill Sans MT" charset="0"/>
              <a:cs typeface="Gill Sans MT" charset="0"/>
            </a:endParaRPr>
          </a:p>
        </p:txBody>
      </p:sp>
      <p:sp>
        <p:nvSpPr>
          <p:cNvPr id="10" name="TextBox 9"/>
          <p:cNvSpPr txBox="1"/>
          <p:nvPr/>
        </p:nvSpPr>
        <p:spPr>
          <a:xfrm>
            <a:off x="5898383" y="1924236"/>
            <a:ext cx="3622430" cy="276999"/>
          </a:xfrm>
          <a:prstGeom prst="rect">
            <a:avLst/>
          </a:prstGeom>
          <a:noFill/>
        </p:spPr>
        <p:txBody>
          <a:bodyPr wrap="square" rtlCol="0">
            <a:spAutoFit/>
          </a:bodyPr>
          <a:lstStyle/>
          <a:p>
            <a:r>
              <a:rPr lang="en-US" sz="1200" dirty="0"/>
              <a:t>Face Prominence =  Measure of Face</a:t>
            </a:r>
          </a:p>
        </p:txBody>
      </p:sp>
      <p:cxnSp>
        <p:nvCxnSpPr>
          <p:cNvPr id="12" name="Straight Connector 11"/>
          <p:cNvCxnSpPr/>
          <p:nvPr/>
        </p:nvCxnSpPr>
        <p:spPr>
          <a:xfrm>
            <a:off x="7176335" y="2186808"/>
            <a:ext cx="1066526" cy="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49540" y="2191187"/>
            <a:ext cx="1120115" cy="276999"/>
          </a:xfrm>
          <a:prstGeom prst="rect">
            <a:avLst/>
          </a:prstGeom>
          <a:noFill/>
        </p:spPr>
        <p:txBody>
          <a:bodyPr wrap="none" rtlCol="0">
            <a:spAutoFit/>
          </a:bodyPr>
          <a:lstStyle/>
          <a:p>
            <a:r>
              <a:rPr lang="en-US" sz="1200" dirty="0"/>
              <a:t>Length of Body</a:t>
            </a:r>
          </a:p>
        </p:txBody>
      </p:sp>
    </p:spTree>
    <p:extLst>
      <p:ext uri="{BB962C8B-B14F-4D97-AF65-F5344CB8AC3E}">
        <p14:creationId xmlns:p14="http://schemas.microsoft.com/office/powerpoint/2010/main" val="299340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969" y="1323473"/>
            <a:ext cx="2908072" cy="2189748"/>
          </a:xfrm>
        </p:spPr>
      </p:pic>
      <p:sp>
        <p:nvSpPr>
          <p:cNvPr id="4" name="Slide Number Placeholder 3"/>
          <p:cNvSpPr>
            <a:spLocks noGrp="1"/>
          </p:cNvSpPr>
          <p:nvPr>
            <p:ph type="sldNum" sz="quarter" idx="12"/>
          </p:nvPr>
        </p:nvSpPr>
        <p:spPr/>
        <p:txBody>
          <a:bodyPr/>
          <a:lstStyle/>
          <a:p>
            <a:fld id="{08397662-D04D-1E47-B838-317557611CF5}" type="slidenum">
              <a:rPr lang="en-US" smtClean="0"/>
              <a:t>25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948" y="1323474"/>
            <a:ext cx="2908072" cy="21897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69" y="4291859"/>
            <a:ext cx="2908072" cy="2196809"/>
          </a:xfrm>
          <a:prstGeom prst="rect">
            <a:avLst/>
          </a:prstGeom>
        </p:spPr>
      </p:pic>
      <p:sp>
        <p:nvSpPr>
          <p:cNvPr id="12" name="Title 1"/>
          <p:cNvSpPr>
            <a:spLocks noGrp="1"/>
          </p:cNvSpPr>
          <p:nvPr>
            <p:ph type="title"/>
          </p:nvPr>
        </p:nvSpPr>
        <p:spPr>
          <a:xfrm>
            <a:off x="797092" y="436521"/>
            <a:ext cx="7886700" cy="602901"/>
          </a:xfrm>
        </p:spPr>
        <p:txBody>
          <a:bodyPr>
            <a:noAutofit/>
          </a:bodyPr>
          <a:lstStyle/>
          <a:p>
            <a:pPr algn="ctr"/>
            <a:r>
              <a:rPr lang="en-US" dirty="0">
                <a:latin typeface="Gill Sans MT" charset="0"/>
                <a:ea typeface="Gill Sans MT" charset="0"/>
                <a:cs typeface="Gill Sans MT" charset="0"/>
              </a:rPr>
              <a:t>‘</a:t>
            </a:r>
            <a:r>
              <a:rPr lang="en-US" dirty="0">
                <a:solidFill>
                  <a:schemeClr val="accent1">
                    <a:lumMod val="50000"/>
                  </a:schemeClr>
                </a:solidFill>
                <a:latin typeface="Gill Sans MT" charset="0"/>
                <a:ea typeface="Gill Sans MT" charset="0"/>
                <a:cs typeface="Gill Sans MT" charset="0"/>
              </a:rPr>
              <a:t>Face-ism’ and Desire to Help</a:t>
            </a:r>
          </a:p>
        </p:txBody>
      </p:sp>
      <p:sp>
        <p:nvSpPr>
          <p:cNvPr id="13" name="TextBox 12"/>
          <p:cNvSpPr txBox="1"/>
          <p:nvPr/>
        </p:nvSpPr>
        <p:spPr>
          <a:xfrm>
            <a:off x="2294094" y="3489454"/>
            <a:ext cx="581822" cy="369332"/>
          </a:xfrm>
          <a:prstGeom prst="rect">
            <a:avLst/>
          </a:prstGeom>
          <a:noFill/>
        </p:spPr>
        <p:txBody>
          <a:bodyPr wrap="square" rtlCol="0">
            <a:spAutoFit/>
          </a:bodyPr>
          <a:lstStyle/>
          <a:p>
            <a:r>
              <a:rPr lang="en-US" dirty="0"/>
              <a:t>(a)</a:t>
            </a:r>
          </a:p>
        </p:txBody>
      </p:sp>
      <p:sp>
        <p:nvSpPr>
          <p:cNvPr id="14" name="TextBox 13"/>
          <p:cNvSpPr txBox="1"/>
          <p:nvPr/>
        </p:nvSpPr>
        <p:spPr>
          <a:xfrm>
            <a:off x="6458319" y="3513220"/>
            <a:ext cx="581822" cy="369332"/>
          </a:xfrm>
          <a:prstGeom prst="rect">
            <a:avLst/>
          </a:prstGeom>
          <a:noFill/>
        </p:spPr>
        <p:txBody>
          <a:bodyPr wrap="square" rtlCol="0">
            <a:spAutoFit/>
          </a:bodyPr>
          <a:lstStyle/>
          <a:p>
            <a:r>
              <a:rPr lang="en-US" dirty="0"/>
              <a:t>(b)</a:t>
            </a:r>
          </a:p>
        </p:txBody>
      </p:sp>
      <p:sp>
        <p:nvSpPr>
          <p:cNvPr id="15" name="TextBox 14"/>
          <p:cNvSpPr txBox="1"/>
          <p:nvPr/>
        </p:nvSpPr>
        <p:spPr>
          <a:xfrm>
            <a:off x="2294094" y="6488668"/>
            <a:ext cx="581822" cy="369332"/>
          </a:xfrm>
          <a:prstGeom prst="rect">
            <a:avLst/>
          </a:prstGeom>
          <a:noFill/>
        </p:spPr>
        <p:txBody>
          <a:bodyPr wrap="square" rtlCol="0">
            <a:spAutoFit/>
          </a:bodyPr>
          <a:lstStyle/>
          <a:p>
            <a:r>
              <a:rPr lang="en-US" dirty="0"/>
              <a:t>(c)</a:t>
            </a:r>
          </a:p>
        </p:txBody>
      </p:sp>
      <p:sp>
        <p:nvSpPr>
          <p:cNvPr id="16" name="TextBox 15"/>
          <p:cNvSpPr txBox="1"/>
          <p:nvPr/>
        </p:nvSpPr>
        <p:spPr>
          <a:xfrm>
            <a:off x="6319808" y="6488668"/>
            <a:ext cx="581822" cy="369332"/>
          </a:xfrm>
          <a:prstGeom prst="rect">
            <a:avLst/>
          </a:prstGeom>
          <a:noFill/>
        </p:spPr>
        <p:txBody>
          <a:bodyPr wrap="square" rtlCol="0">
            <a:spAutoFit/>
          </a:bodyPr>
          <a:lstStyle/>
          <a:p>
            <a:r>
              <a:rPr lang="en-US" dirty="0"/>
              <a:t>(d)</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948" y="4232762"/>
            <a:ext cx="2908072" cy="2189748"/>
          </a:xfrm>
          <a:prstGeom prst="rect">
            <a:avLst/>
          </a:prstGeom>
        </p:spPr>
      </p:pic>
    </p:spTree>
    <p:extLst>
      <p:ext uri="{BB962C8B-B14F-4D97-AF65-F5344CB8AC3E}">
        <p14:creationId xmlns:p14="http://schemas.microsoft.com/office/powerpoint/2010/main" val="27256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81"/>
            <a:ext cx="7886700" cy="1325563"/>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Research Questions</a:t>
            </a:r>
          </a:p>
        </p:txBody>
      </p:sp>
      <p:sp>
        <p:nvSpPr>
          <p:cNvPr id="3" name="Content Placeholder 2"/>
          <p:cNvSpPr>
            <a:spLocks noGrp="1"/>
          </p:cNvSpPr>
          <p:nvPr>
            <p:ph idx="1"/>
          </p:nvPr>
        </p:nvSpPr>
        <p:spPr>
          <a:xfrm>
            <a:off x="361742" y="1931830"/>
            <a:ext cx="8340132" cy="3940935"/>
          </a:xfrm>
        </p:spPr>
        <p:txBody>
          <a:bodyPr>
            <a:normAutofit fontScale="92500"/>
          </a:bodyPr>
          <a:lstStyle/>
          <a:p>
            <a:pPr marL="514350" indent="-514350">
              <a:lnSpc>
                <a:spcPct val="100000"/>
              </a:lnSpc>
              <a:buFont typeface="+mj-lt"/>
              <a:buAutoNum type="arabicPeriod"/>
            </a:pPr>
            <a:r>
              <a:rPr lang="en-US" dirty="0">
                <a:solidFill>
                  <a:schemeClr val="accent3"/>
                </a:solidFill>
                <a:latin typeface="Gill Sans MT" charset="0"/>
                <a:ea typeface="Gill Sans MT" charset="0"/>
                <a:cs typeface="Gill Sans MT" charset="0"/>
              </a:rPr>
              <a:t>How are people from developing countries portrayed or represented in the United States by INGOs working in the area of international development in their fundraising/advocacy materials? </a:t>
            </a:r>
            <a:r>
              <a:rPr lang="en-US" dirty="0">
                <a:latin typeface="Gill Sans MT" charset="0"/>
                <a:ea typeface="Gill Sans MT" charset="0"/>
                <a:cs typeface="Gill Sans MT" charset="0"/>
              </a:rPr>
              <a:t/>
            </a:r>
            <a:br>
              <a:rPr lang="en-US" dirty="0">
                <a:latin typeface="Gill Sans MT" charset="0"/>
                <a:ea typeface="Gill Sans MT" charset="0"/>
                <a:cs typeface="Gill Sans MT" charset="0"/>
              </a:rPr>
            </a:b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latin typeface="Gill Sans MT" charset="0"/>
                <a:ea typeface="Gill Sans MT" charset="0"/>
                <a:cs typeface="Gill Sans MT" charset="0"/>
              </a:rPr>
              <a:t>Does the portrayal or representation of people in developing countries by INGOs in their fundraising/advocacy materials lead to stereotyping and racial bias? </a:t>
            </a:r>
          </a:p>
          <a:p>
            <a:pPr marL="514350" indent="-514350">
              <a:lnSpc>
                <a:spcPct val="100000"/>
              </a:lnSpc>
              <a:buFont typeface="+mj-lt"/>
              <a:buAutoNum type="arabicPeriod"/>
            </a:pPr>
            <a:endParaRPr lang="en-US" dirty="0">
              <a:solidFill>
                <a:schemeClr val="accent3"/>
              </a:solidFill>
              <a:latin typeface="Gill Sans MT" charset="0"/>
              <a:ea typeface="Gill Sans MT" charset="0"/>
              <a:cs typeface="Gill Sans MT" charset="0"/>
            </a:endParaRPr>
          </a:p>
          <a:p>
            <a:pPr marL="514350" indent="-514350">
              <a:lnSpc>
                <a:spcPct val="100000"/>
              </a:lnSpc>
              <a:buFont typeface="+mj-lt"/>
              <a:buAutoNum type="arabicPeriod"/>
            </a:pPr>
            <a:r>
              <a:rPr lang="en-US" dirty="0">
                <a:solidFill>
                  <a:schemeClr val="accent3"/>
                </a:solidFill>
                <a:latin typeface="Gill Sans MT" charset="0"/>
                <a:ea typeface="Gill Sans MT" charset="0"/>
                <a:cs typeface="Gill Sans MT" charset="0"/>
              </a:rPr>
              <a:t>Do racial biases affect the willingness to give to people living to the developing countries?</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26</a:t>
            </a:fld>
            <a:endParaRPr lang="en-US" sz="1200" dirty="0"/>
          </a:p>
        </p:txBody>
      </p:sp>
    </p:spTree>
    <p:extLst>
      <p:ext uri="{BB962C8B-B14F-4D97-AF65-F5344CB8AC3E}">
        <p14:creationId xmlns:p14="http://schemas.microsoft.com/office/powerpoint/2010/main" val="257366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776821E-0EB7-FF4C-94F3-D32C48C0006B}"/>
              </a:ext>
            </a:extLst>
          </p:cNvPr>
          <p:cNvGraphicFramePr>
            <a:graphicFrameLocks noGrp="1"/>
          </p:cNvGraphicFramePr>
          <p:nvPr>
            <p:ph idx="1"/>
            <p:extLst>
              <p:ext uri="{D42A27DB-BD31-4B8C-83A1-F6EECF244321}">
                <p14:modId xmlns:p14="http://schemas.microsoft.com/office/powerpoint/2010/main" val="412119645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6AFF4CE-E729-284B-BF0E-F0AEDC689D2E}"/>
              </a:ext>
            </a:extLst>
          </p:cNvPr>
          <p:cNvSpPr>
            <a:spLocks noGrp="1"/>
          </p:cNvSpPr>
          <p:nvPr>
            <p:ph type="sldNum" sz="quarter" idx="12"/>
          </p:nvPr>
        </p:nvSpPr>
        <p:spPr/>
        <p:txBody>
          <a:bodyPr/>
          <a:lstStyle/>
          <a:p>
            <a:fld id="{08397662-D04D-1E47-B838-317557611CF5}" type="slidenum">
              <a:rPr lang="en-US" smtClean="0"/>
              <a:t>27</a:t>
            </a:fld>
            <a:endParaRPr lang="en-US"/>
          </a:p>
        </p:txBody>
      </p:sp>
      <p:sp>
        <p:nvSpPr>
          <p:cNvPr id="3" name="TextBox 2">
            <a:extLst>
              <a:ext uri="{FF2B5EF4-FFF2-40B4-BE49-F238E27FC236}">
                <a16:creationId xmlns:a16="http://schemas.microsoft.com/office/drawing/2014/main" id="{C791C713-FFD5-D54D-9E32-F943B3E72C0F}"/>
              </a:ext>
            </a:extLst>
          </p:cNvPr>
          <p:cNvSpPr txBox="1"/>
          <p:nvPr/>
        </p:nvSpPr>
        <p:spPr>
          <a:xfrm>
            <a:off x="1157287" y="3816628"/>
            <a:ext cx="300082" cy="369332"/>
          </a:xfrm>
          <a:prstGeom prst="rect">
            <a:avLst/>
          </a:prstGeom>
          <a:noFill/>
        </p:spPr>
        <p:txBody>
          <a:bodyPr wrap="none" rtlCol="0">
            <a:spAutoFit/>
          </a:bodyPr>
          <a:lstStyle/>
          <a:p>
            <a:r>
              <a:rPr lang="en-US" dirty="0"/>
              <a:t>1</a:t>
            </a:r>
          </a:p>
        </p:txBody>
      </p:sp>
      <p:sp>
        <p:nvSpPr>
          <p:cNvPr id="6" name="TextBox 5">
            <a:extLst>
              <a:ext uri="{FF2B5EF4-FFF2-40B4-BE49-F238E27FC236}">
                <a16:creationId xmlns:a16="http://schemas.microsoft.com/office/drawing/2014/main" id="{B4F9025B-EE51-0F4A-9782-D0B31102351B}"/>
              </a:ext>
            </a:extLst>
          </p:cNvPr>
          <p:cNvSpPr txBox="1"/>
          <p:nvPr/>
        </p:nvSpPr>
        <p:spPr>
          <a:xfrm>
            <a:off x="2481262" y="3816628"/>
            <a:ext cx="357790" cy="369332"/>
          </a:xfrm>
          <a:prstGeom prst="rect">
            <a:avLst/>
          </a:prstGeom>
          <a:noFill/>
        </p:spPr>
        <p:txBody>
          <a:bodyPr wrap="none" rtlCol="0">
            <a:spAutoFit/>
          </a:bodyPr>
          <a:lstStyle/>
          <a:p>
            <a:r>
              <a:rPr lang="en-US" dirty="0"/>
              <a:t>I1</a:t>
            </a:r>
          </a:p>
        </p:txBody>
      </p:sp>
      <p:sp>
        <p:nvSpPr>
          <p:cNvPr id="7" name="TextBox 6">
            <a:extLst>
              <a:ext uri="{FF2B5EF4-FFF2-40B4-BE49-F238E27FC236}">
                <a16:creationId xmlns:a16="http://schemas.microsoft.com/office/drawing/2014/main" id="{36E74CB4-BA8F-7E45-9D42-C59F22B1E734}"/>
              </a:ext>
            </a:extLst>
          </p:cNvPr>
          <p:cNvSpPr txBox="1"/>
          <p:nvPr/>
        </p:nvSpPr>
        <p:spPr>
          <a:xfrm>
            <a:off x="3787347" y="3817422"/>
            <a:ext cx="415498" cy="369332"/>
          </a:xfrm>
          <a:prstGeom prst="rect">
            <a:avLst/>
          </a:prstGeom>
          <a:noFill/>
        </p:spPr>
        <p:txBody>
          <a:bodyPr wrap="none" rtlCol="0">
            <a:spAutoFit/>
          </a:bodyPr>
          <a:lstStyle/>
          <a:p>
            <a:r>
              <a:rPr lang="en-US" dirty="0"/>
              <a:t>I1I</a:t>
            </a:r>
          </a:p>
        </p:txBody>
      </p:sp>
      <p:sp>
        <p:nvSpPr>
          <p:cNvPr id="8" name="TextBox 7">
            <a:extLst>
              <a:ext uri="{FF2B5EF4-FFF2-40B4-BE49-F238E27FC236}">
                <a16:creationId xmlns:a16="http://schemas.microsoft.com/office/drawing/2014/main" id="{C2625DEE-ABDC-1E48-91BB-B17DD4F1D6FE}"/>
              </a:ext>
            </a:extLst>
          </p:cNvPr>
          <p:cNvSpPr txBox="1"/>
          <p:nvPr/>
        </p:nvSpPr>
        <p:spPr>
          <a:xfrm>
            <a:off x="5340507" y="3818493"/>
            <a:ext cx="381836" cy="369332"/>
          </a:xfrm>
          <a:prstGeom prst="rect">
            <a:avLst/>
          </a:prstGeom>
          <a:noFill/>
        </p:spPr>
        <p:txBody>
          <a:bodyPr wrap="none" rtlCol="0">
            <a:spAutoFit/>
          </a:bodyPr>
          <a:lstStyle/>
          <a:p>
            <a:r>
              <a:rPr lang="en-US" dirty="0"/>
              <a:t>IV</a:t>
            </a:r>
          </a:p>
        </p:txBody>
      </p:sp>
      <p:sp>
        <p:nvSpPr>
          <p:cNvPr id="9" name="TextBox 8">
            <a:extLst>
              <a:ext uri="{FF2B5EF4-FFF2-40B4-BE49-F238E27FC236}">
                <a16:creationId xmlns:a16="http://schemas.microsoft.com/office/drawing/2014/main" id="{01BC8654-6BF5-1641-A973-5BAA24409C99}"/>
              </a:ext>
            </a:extLst>
          </p:cNvPr>
          <p:cNvSpPr txBox="1"/>
          <p:nvPr/>
        </p:nvSpPr>
        <p:spPr>
          <a:xfrm>
            <a:off x="6913108" y="3816628"/>
            <a:ext cx="324128" cy="369332"/>
          </a:xfrm>
          <a:prstGeom prst="rect">
            <a:avLst/>
          </a:prstGeom>
          <a:noFill/>
        </p:spPr>
        <p:txBody>
          <a:bodyPr wrap="none" rtlCol="0">
            <a:spAutoFit/>
          </a:bodyPr>
          <a:lstStyle/>
          <a:p>
            <a:r>
              <a:rPr lang="en-US" dirty="0"/>
              <a:t>V</a:t>
            </a:r>
          </a:p>
        </p:txBody>
      </p:sp>
      <p:sp>
        <p:nvSpPr>
          <p:cNvPr id="10" name="Title 1">
            <a:extLst>
              <a:ext uri="{FF2B5EF4-FFF2-40B4-BE49-F238E27FC236}">
                <a16:creationId xmlns:a16="http://schemas.microsoft.com/office/drawing/2014/main" id="{4E69E87C-F1CB-0447-8997-5CC76D6AA4D5}"/>
              </a:ext>
            </a:extLst>
          </p:cNvPr>
          <p:cNvSpPr>
            <a:spLocks noGrp="1"/>
          </p:cNvSpPr>
          <p:nvPr>
            <p:ph type="title"/>
          </p:nvPr>
        </p:nvSpPr>
        <p:spPr/>
        <p:txBody>
          <a:bodyPr/>
          <a:lstStyle/>
          <a:p>
            <a:pPr algn="ctr"/>
            <a:r>
              <a:rPr lang="en-US" dirty="0">
                <a:solidFill>
                  <a:schemeClr val="accent1">
                    <a:lumMod val="50000"/>
                  </a:schemeClr>
                </a:solidFill>
                <a:latin typeface="Gill Sans MT" charset="0"/>
                <a:ea typeface="Gill Sans MT" charset="0"/>
                <a:cs typeface="Gill Sans MT" charset="0"/>
              </a:rPr>
              <a:t>Data Collection Process</a:t>
            </a:r>
            <a:endParaRPr lang="en-US" dirty="0"/>
          </a:p>
        </p:txBody>
      </p:sp>
    </p:spTree>
    <p:extLst>
      <p:ext uri="{BB962C8B-B14F-4D97-AF65-F5344CB8AC3E}">
        <p14:creationId xmlns:p14="http://schemas.microsoft.com/office/powerpoint/2010/main" val="390315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300"/>
            <a:ext cx="7886700" cy="602901"/>
          </a:xfrm>
        </p:spPr>
        <p:txBody>
          <a:bodyPr>
            <a:noAutofit/>
          </a:bodyPr>
          <a:lstStyle/>
          <a:p>
            <a:pPr algn="ctr"/>
            <a:r>
              <a:rPr lang="en-US" dirty="0">
                <a:solidFill>
                  <a:schemeClr val="accent1">
                    <a:lumMod val="50000"/>
                  </a:schemeClr>
                </a:solidFill>
                <a:latin typeface="Gill Sans MT" charset="0"/>
                <a:ea typeface="Gill Sans MT" charset="0"/>
                <a:cs typeface="Gill Sans MT" charset="0"/>
              </a:rPr>
              <a:t>Data Sources</a:t>
            </a:r>
          </a:p>
        </p:txBody>
      </p:sp>
      <p:sp>
        <p:nvSpPr>
          <p:cNvPr id="4" name="Slide Number Placeholder 3"/>
          <p:cNvSpPr>
            <a:spLocks noGrp="1"/>
          </p:cNvSpPr>
          <p:nvPr>
            <p:ph type="sldNum" sz="quarter" idx="12"/>
          </p:nvPr>
        </p:nvSpPr>
        <p:spPr/>
        <p:txBody>
          <a:bodyPr/>
          <a:lstStyle/>
          <a:p>
            <a:fld id="{08397662-D04D-1E47-B838-317557611CF5}" type="slidenum">
              <a:rPr lang="en-US" smtClean="0"/>
              <a:t>28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792" y="4005013"/>
            <a:ext cx="1673464" cy="16734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760" y="4001678"/>
            <a:ext cx="1673464" cy="1680133"/>
          </a:xfrm>
          <a:prstGeom prst="rect">
            <a:avLst/>
          </a:prstGeom>
        </p:spPr>
      </p:pic>
      <p:sp>
        <p:nvSpPr>
          <p:cNvPr id="8" name="TextBox 7"/>
          <p:cNvSpPr txBox="1"/>
          <p:nvPr/>
        </p:nvSpPr>
        <p:spPr>
          <a:xfrm>
            <a:off x="1349319" y="5942570"/>
            <a:ext cx="2238113" cy="338554"/>
          </a:xfrm>
          <a:prstGeom prst="rect">
            <a:avLst/>
          </a:prstGeom>
          <a:noFill/>
        </p:spPr>
        <p:txBody>
          <a:bodyPr wrap="none" rtlCol="0">
            <a:spAutoFit/>
          </a:bodyPr>
          <a:lstStyle/>
          <a:p>
            <a:r>
              <a:rPr lang="en-US" sz="1600" dirty="0"/>
              <a:t>(c) Happy/Positive Image</a:t>
            </a:r>
            <a:endParaRPr lang="en-US" sz="1200" dirty="0"/>
          </a:p>
        </p:txBody>
      </p:sp>
      <p:sp>
        <p:nvSpPr>
          <p:cNvPr id="9" name="TextBox 8"/>
          <p:cNvSpPr txBox="1"/>
          <p:nvPr/>
        </p:nvSpPr>
        <p:spPr>
          <a:xfrm>
            <a:off x="5029687" y="5942570"/>
            <a:ext cx="2279642" cy="338554"/>
          </a:xfrm>
          <a:prstGeom prst="rect">
            <a:avLst/>
          </a:prstGeom>
          <a:noFill/>
        </p:spPr>
        <p:txBody>
          <a:bodyPr wrap="square" rtlCol="0">
            <a:spAutoFit/>
          </a:bodyPr>
          <a:lstStyle/>
          <a:p>
            <a:r>
              <a:rPr lang="en-US" sz="1600" dirty="0"/>
              <a:t>(d) Sad/Negative Image</a:t>
            </a:r>
            <a:endParaRPr lang="en-US" sz="1200" dirty="0"/>
          </a:p>
        </p:txBody>
      </p:sp>
      <p:pic>
        <p:nvPicPr>
          <p:cNvPr id="12" name="Picture 11">
            <a:extLst>
              <a:ext uri="{FF2B5EF4-FFF2-40B4-BE49-F238E27FC236}">
                <a16:creationId xmlns:a16="http://schemas.microsoft.com/office/drawing/2014/main" id="{84BF9FC1-F3AB-D142-9FEF-7924C9D0DEE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88493" y="1378695"/>
            <a:ext cx="2276475" cy="1517650"/>
          </a:xfrm>
          <a:prstGeom prst="rect">
            <a:avLst/>
          </a:prstGeom>
        </p:spPr>
      </p:pic>
      <p:pic>
        <p:nvPicPr>
          <p:cNvPr id="13" name="Picture 12">
            <a:extLst>
              <a:ext uri="{FF2B5EF4-FFF2-40B4-BE49-F238E27FC236}">
                <a16:creationId xmlns:a16="http://schemas.microsoft.com/office/drawing/2014/main" id="{97556BE5-8FEC-EB4B-9800-A451E776080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904838" y="1378695"/>
            <a:ext cx="2276475" cy="1517650"/>
          </a:xfrm>
          <a:prstGeom prst="rect">
            <a:avLst/>
          </a:prstGeom>
        </p:spPr>
      </p:pic>
      <p:sp>
        <p:nvSpPr>
          <p:cNvPr id="14" name="TextBox 13">
            <a:extLst>
              <a:ext uri="{FF2B5EF4-FFF2-40B4-BE49-F238E27FC236}">
                <a16:creationId xmlns:a16="http://schemas.microsoft.com/office/drawing/2014/main" id="{F6FE7180-AC59-0B4D-B466-D08EF41D2846}"/>
              </a:ext>
            </a:extLst>
          </p:cNvPr>
          <p:cNvSpPr txBox="1"/>
          <p:nvPr/>
        </p:nvSpPr>
        <p:spPr>
          <a:xfrm>
            <a:off x="1069602" y="3010180"/>
            <a:ext cx="3132589" cy="338554"/>
          </a:xfrm>
          <a:prstGeom prst="rect">
            <a:avLst/>
          </a:prstGeom>
          <a:noFill/>
        </p:spPr>
        <p:txBody>
          <a:bodyPr wrap="none" rtlCol="0">
            <a:spAutoFit/>
          </a:bodyPr>
          <a:lstStyle/>
          <a:p>
            <a:r>
              <a:rPr lang="en-US" sz="1600" dirty="0"/>
              <a:t>(a) Original Image (Positively rated)</a:t>
            </a:r>
            <a:endParaRPr lang="en-US" sz="1200" dirty="0"/>
          </a:p>
        </p:txBody>
      </p:sp>
      <p:sp>
        <p:nvSpPr>
          <p:cNvPr id="15" name="TextBox 14">
            <a:extLst>
              <a:ext uri="{FF2B5EF4-FFF2-40B4-BE49-F238E27FC236}">
                <a16:creationId xmlns:a16="http://schemas.microsoft.com/office/drawing/2014/main" id="{F3E05DC3-2350-474D-9C19-021BDF9FB3EC}"/>
              </a:ext>
            </a:extLst>
          </p:cNvPr>
          <p:cNvSpPr txBox="1"/>
          <p:nvPr/>
        </p:nvSpPr>
        <p:spPr>
          <a:xfrm>
            <a:off x="4572000" y="3010180"/>
            <a:ext cx="3233899" cy="338554"/>
          </a:xfrm>
          <a:prstGeom prst="rect">
            <a:avLst/>
          </a:prstGeom>
          <a:noFill/>
        </p:spPr>
        <p:txBody>
          <a:bodyPr wrap="none" rtlCol="0">
            <a:spAutoFit/>
          </a:bodyPr>
          <a:lstStyle/>
          <a:p>
            <a:r>
              <a:rPr lang="en-US" sz="1600" dirty="0"/>
              <a:t>(b) Original Image (Negatively rated)</a:t>
            </a:r>
            <a:endParaRPr lang="en-US" sz="1200" dirty="0"/>
          </a:p>
        </p:txBody>
      </p:sp>
    </p:spTree>
    <p:extLst>
      <p:ext uri="{BB962C8B-B14F-4D97-AF65-F5344CB8AC3E}">
        <p14:creationId xmlns:p14="http://schemas.microsoft.com/office/powerpoint/2010/main" val="15465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72186"/>
            <a:ext cx="8237054" cy="4336109"/>
          </a:xfrm>
        </p:spPr>
        <p:txBody>
          <a:bodyPr>
            <a:normAutofit/>
          </a:bodyPr>
          <a:lstStyle/>
          <a:p>
            <a:pPr marL="171450" lvl="1">
              <a:lnSpc>
                <a:spcPct val="150000"/>
              </a:lnSpc>
              <a:spcBef>
                <a:spcPts val="750"/>
              </a:spcBef>
            </a:pPr>
            <a:r>
              <a:rPr lang="en-US" sz="2400" dirty="0">
                <a:latin typeface="Gill Sans MT" charset="0"/>
                <a:ea typeface="Gill Sans MT" charset="0"/>
                <a:cs typeface="Gill Sans MT" charset="0"/>
              </a:rPr>
              <a:t>Explicit Biases (Conscious Self Report Biases)</a:t>
            </a:r>
          </a:p>
          <a:p>
            <a:pPr marL="571500" lvl="2">
              <a:lnSpc>
                <a:spcPct val="150000"/>
              </a:lnSpc>
              <a:spcBef>
                <a:spcPts val="750"/>
              </a:spcBef>
            </a:pPr>
            <a:r>
              <a:rPr lang="en-US" sz="2000" dirty="0">
                <a:latin typeface="Gill Sans MT" charset="0"/>
                <a:ea typeface="Gill Sans MT" charset="0"/>
                <a:cs typeface="Gill Sans MT" charset="0"/>
              </a:rPr>
              <a:t>How comfortable do you feel if a</a:t>
            </a:r>
            <a:r>
              <a:rPr lang="en-US" sz="2000" dirty="0">
                <a:solidFill>
                  <a:srgbClr val="FF0000"/>
                </a:solidFill>
                <a:latin typeface="Gill Sans MT" charset="0"/>
                <a:ea typeface="Gill Sans MT" charset="0"/>
                <a:cs typeface="Gill Sans MT" charset="0"/>
              </a:rPr>
              <a:t> </a:t>
            </a:r>
            <a:r>
              <a:rPr lang="en-US" sz="2000" dirty="0">
                <a:latin typeface="Gill Sans MT" charset="0"/>
                <a:ea typeface="Gill Sans MT" charset="0"/>
                <a:cs typeface="Gill Sans MT" charset="0"/>
              </a:rPr>
              <a:t>Person of Color (POC) lives in your neighborhood? </a:t>
            </a:r>
          </a:p>
          <a:p>
            <a:pPr marL="914400" lvl="3">
              <a:lnSpc>
                <a:spcPct val="150000"/>
              </a:lnSpc>
              <a:spcBef>
                <a:spcPts val="750"/>
              </a:spcBef>
            </a:pPr>
            <a:r>
              <a:rPr lang="en-US" sz="1850" dirty="0">
                <a:latin typeface="Gill Sans MT" charset="0"/>
                <a:ea typeface="Gill Sans MT" charset="0"/>
                <a:cs typeface="Gill Sans MT" charset="0"/>
              </a:rPr>
              <a:t>Participants rated their opinions using a 7 point Likert scale – (1) Extremely uncomfortable to (7) Extremely comfortable. </a:t>
            </a:r>
          </a:p>
          <a:p>
            <a:pPr marL="571500" lvl="2">
              <a:lnSpc>
                <a:spcPct val="150000"/>
              </a:lnSpc>
              <a:spcBef>
                <a:spcPts val="750"/>
              </a:spcBef>
            </a:pPr>
            <a:r>
              <a:rPr lang="en-US" sz="2000" dirty="0">
                <a:latin typeface="Gill Sans MT" charset="0"/>
                <a:ea typeface="Gill Sans MT" charset="0"/>
                <a:cs typeface="Gill Sans MT" charset="0"/>
              </a:rPr>
              <a:t>How warm or cold you feel towards a POC?</a:t>
            </a:r>
          </a:p>
          <a:p>
            <a:pPr marL="171450" lvl="1">
              <a:lnSpc>
                <a:spcPct val="150000"/>
              </a:lnSpc>
              <a:spcBef>
                <a:spcPts val="750"/>
              </a:spcBef>
            </a:pPr>
            <a:r>
              <a:rPr lang="en-US" sz="2400" dirty="0">
                <a:latin typeface="Gill Sans MT" charset="0"/>
                <a:ea typeface="Gill Sans MT" charset="0"/>
                <a:cs typeface="Gill Sans MT" charset="0"/>
              </a:rPr>
              <a:t>Implicit Biases (Unconscious Representations)</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29</a:t>
            </a:fld>
            <a:endParaRPr lang="en-US" sz="1200" dirty="0"/>
          </a:p>
        </p:txBody>
      </p:sp>
      <p:sp>
        <p:nvSpPr>
          <p:cNvPr id="5" name="Title 1"/>
          <p:cNvSpPr>
            <a:spLocks noGrp="1"/>
          </p:cNvSpPr>
          <p:nvPr>
            <p:ph type="title"/>
          </p:nvPr>
        </p:nvSpPr>
        <p:spPr>
          <a:xfrm>
            <a:off x="628650" y="365126"/>
            <a:ext cx="7886700" cy="934285"/>
          </a:xfrm>
        </p:spPr>
        <p:txBody>
          <a:bodyPr/>
          <a:lstStyle/>
          <a:p>
            <a:pPr algn="ctr"/>
            <a:r>
              <a:rPr lang="en-US" dirty="0">
                <a:solidFill>
                  <a:schemeClr val="accent1">
                    <a:lumMod val="50000"/>
                  </a:schemeClr>
                </a:solidFill>
              </a:rPr>
              <a:t>Measuring Biases</a:t>
            </a:r>
          </a:p>
        </p:txBody>
      </p:sp>
    </p:spTree>
    <p:extLst>
      <p:ext uri="{BB962C8B-B14F-4D97-AF65-F5344CB8AC3E}">
        <p14:creationId xmlns:p14="http://schemas.microsoft.com/office/powerpoint/2010/main" val="85138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81"/>
            <a:ext cx="7886700" cy="1325563"/>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Research Questions</a:t>
            </a:r>
          </a:p>
        </p:txBody>
      </p:sp>
      <p:sp>
        <p:nvSpPr>
          <p:cNvPr id="3" name="Content Placeholder 2"/>
          <p:cNvSpPr>
            <a:spLocks noGrp="1"/>
          </p:cNvSpPr>
          <p:nvPr>
            <p:ph idx="1"/>
          </p:nvPr>
        </p:nvSpPr>
        <p:spPr>
          <a:xfrm>
            <a:off x="361742" y="1931830"/>
            <a:ext cx="8340132" cy="3940935"/>
          </a:xfrm>
        </p:spPr>
        <p:txBody>
          <a:bodyPr>
            <a:normAutofit fontScale="92500"/>
          </a:bodyPr>
          <a:lstStyle/>
          <a:p>
            <a:pPr marL="514350" indent="-514350">
              <a:lnSpc>
                <a:spcPct val="100000"/>
              </a:lnSpc>
              <a:buFont typeface="+mj-lt"/>
              <a:buAutoNum type="arabicPeriod"/>
            </a:pPr>
            <a:r>
              <a:rPr lang="en-US" dirty="0">
                <a:latin typeface="Gill Sans MT" charset="0"/>
                <a:ea typeface="Gill Sans MT" charset="0"/>
                <a:cs typeface="Gill Sans MT" charset="0"/>
              </a:rPr>
              <a:t>How are people from developing countries portrayed or represented in the United States by INGOs working in the area of international development in their fundraising/advocacy materials? </a:t>
            </a:r>
            <a:br>
              <a:rPr lang="en-US" dirty="0">
                <a:latin typeface="Gill Sans MT" charset="0"/>
                <a:ea typeface="Gill Sans MT" charset="0"/>
                <a:cs typeface="Gill Sans MT" charset="0"/>
              </a:rPr>
            </a:b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latin typeface="Gill Sans MT" charset="0"/>
                <a:ea typeface="Gill Sans MT" charset="0"/>
                <a:cs typeface="Gill Sans MT" charset="0"/>
              </a:rPr>
              <a:t>Does the portrayal or representation of people in developing countries by INGOs in their fundraising/advocacy materials lead to stereotyping and racial bias? </a:t>
            </a:r>
          </a:p>
          <a:p>
            <a:pPr marL="514350" indent="-514350">
              <a:lnSpc>
                <a:spcPct val="100000"/>
              </a:lnSpc>
              <a:buFont typeface="+mj-lt"/>
              <a:buAutoNum type="arabicPeriod"/>
            </a:pP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latin typeface="Gill Sans MT" charset="0"/>
                <a:ea typeface="Gill Sans MT" charset="0"/>
                <a:cs typeface="Gill Sans MT" charset="0"/>
              </a:rPr>
              <a:t>Do racial biases affect the willingness to give to people living to the developing countries?</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3</a:t>
            </a:fld>
            <a:endParaRPr lang="en-US" sz="1200" dirty="0"/>
          </a:p>
        </p:txBody>
      </p:sp>
    </p:spTree>
    <p:extLst>
      <p:ext uri="{BB962C8B-B14F-4D97-AF65-F5344CB8AC3E}">
        <p14:creationId xmlns:p14="http://schemas.microsoft.com/office/powerpoint/2010/main" val="570649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7466" y="364737"/>
            <a:ext cx="8229600" cy="734350"/>
          </a:xfrm>
        </p:spPr>
        <p:txBody>
          <a:bodyPr>
            <a:normAutofit/>
          </a:bodyPr>
          <a:lstStyle/>
          <a:p>
            <a:pPr algn="ctr"/>
            <a:r>
              <a:rPr lang="en-US" sz="3600" dirty="0">
                <a:solidFill>
                  <a:schemeClr val="accent1">
                    <a:lumMod val="50000"/>
                  </a:schemeClr>
                </a:solidFill>
                <a:latin typeface="Gill Sans MT" charset="0"/>
                <a:ea typeface="Gill Sans MT" charset="0"/>
                <a:cs typeface="Gill Sans MT" charset="0"/>
              </a:rPr>
              <a:t>Measuring Implicit Biases</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30</a:t>
            </a:fld>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36" y="2329763"/>
            <a:ext cx="3959694" cy="29819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953" y="2403956"/>
            <a:ext cx="3914113" cy="2833529"/>
          </a:xfrm>
          <a:prstGeom prst="rect">
            <a:avLst/>
          </a:prstGeom>
        </p:spPr>
      </p:pic>
      <p:sp>
        <p:nvSpPr>
          <p:cNvPr id="6" name="Content Placeholder 2"/>
          <p:cNvSpPr>
            <a:spLocks noGrp="1"/>
          </p:cNvSpPr>
          <p:nvPr>
            <p:ph idx="1"/>
          </p:nvPr>
        </p:nvSpPr>
        <p:spPr>
          <a:xfrm>
            <a:off x="742936" y="5692263"/>
            <a:ext cx="7886700" cy="1044672"/>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Skin-tone Implicit Association Test (IAT)</a:t>
            </a:r>
          </a:p>
        </p:txBody>
      </p:sp>
      <p:sp>
        <p:nvSpPr>
          <p:cNvPr id="7" name="TextBox 6">
            <a:extLst>
              <a:ext uri="{FF2B5EF4-FFF2-40B4-BE49-F238E27FC236}">
                <a16:creationId xmlns:a16="http://schemas.microsoft.com/office/drawing/2014/main" id="{8ED20B98-965C-E245-BE4B-3C67C5CD2C05}"/>
              </a:ext>
            </a:extLst>
          </p:cNvPr>
          <p:cNvSpPr txBox="1"/>
          <p:nvPr/>
        </p:nvSpPr>
        <p:spPr>
          <a:xfrm>
            <a:off x="2520644" y="5311680"/>
            <a:ext cx="404278" cy="338554"/>
          </a:xfrm>
          <a:prstGeom prst="rect">
            <a:avLst/>
          </a:prstGeom>
          <a:noFill/>
        </p:spPr>
        <p:txBody>
          <a:bodyPr wrap="none" rtlCol="0">
            <a:spAutoFit/>
          </a:bodyPr>
          <a:lstStyle/>
          <a:p>
            <a:r>
              <a:rPr lang="en-US" sz="1600" dirty="0"/>
              <a:t>(a)</a:t>
            </a:r>
            <a:endParaRPr lang="en-US" sz="1200" dirty="0"/>
          </a:p>
        </p:txBody>
      </p:sp>
      <p:sp>
        <p:nvSpPr>
          <p:cNvPr id="8" name="TextBox 7">
            <a:extLst>
              <a:ext uri="{FF2B5EF4-FFF2-40B4-BE49-F238E27FC236}">
                <a16:creationId xmlns:a16="http://schemas.microsoft.com/office/drawing/2014/main" id="{FD144A86-563B-D34F-9C9D-C15307B128CE}"/>
              </a:ext>
            </a:extLst>
          </p:cNvPr>
          <p:cNvSpPr txBox="1"/>
          <p:nvPr/>
        </p:nvSpPr>
        <p:spPr>
          <a:xfrm>
            <a:off x="6650657" y="5279514"/>
            <a:ext cx="418704" cy="338554"/>
          </a:xfrm>
          <a:prstGeom prst="rect">
            <a:avLst/>
          </a:prstGeom>
          <a:noFill/>
        </p:spPr>
        <p:txBody>
          <a:bodyPr wrap="none" rtlCol="0">
            <a:spAutoFit/>
          </a:bodyPr>
          <a:lstStyle/>
          <a:p>
            <a:r>
              <a:rPr lang="en-US" sz="1600" dirty="0"/>
              <a:t>(b)</a:t>
            </a:r>
            <a:endParaRPr lang="en-US" sz="1200" dirty="0"/>
          </a:p>
        </p:txBody>
      </p:sp>
    </p:spTree>
    <p:extLst>
      <p:ext uri="{BB962C8B-B14F-4D97-AF65-F5344CB8AC3E}">
        <p14:creationId xmlns:p14="http://schemas.microsoft.com/office/powerpoint/2010/main" val="19990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377"/>
            <a:ext cx="7886700" cy="602901"/>
          </a:xfrm>
        </p:spPr>
        <p:txBody>
          <a:bodyPr>
            <a:noAutofit/>
          </a:bodyPr>
          <a:lstStyle/>
          <a:p>
            <a:pPr algn="ctr"/>
            <a:r>
              <a:rPr lang="en-US" dirty="0">
                <a:solidFill>
                  <a:schemeClr val="accent1">
                    <a:lumMod val="50000"/>
                  </a:schemeClr>
                </a:solidFill>
                <a:latin typeface="Gill Sans MT" charset="0"/>
                <a:ea typeface="Gill Sans MT" charset="0"/>
                <a:cs typeface="Gill Sans MT" charset="0"/>
              </a:rPr>
              <a:t>Data Sources</a:t>
            </a:r>
          </a:p>
        </p:txBody>
      </p:sp>
      <p:sp>
        <p:nvSpPr>
          <p:cNvPr id="3" name="Content Placeholder 2"/>
          <p:cNvSpPr>
            <a:spLocks noGrp="1"/>
          </p:cNvSpPr>
          <p:nvPr>
            <p:ph idx="1"/>
          </p:nvPr>
        </p:nvSpPr>
        <p:spPr>
          <a:xfrm>
            <a:off x="373729" y="1721483"/>
            <a:ext cx="8392366" cy="3748875"/>
          </a:xfrm>
        </p:spPr>
        <p:txBody>
          <a:bodyPr>
            <a:normAutofit/>
          </a:bodyPr>
          <a:lstStyle/>
          <a:p>
            <a:r>
              <a:rPr lang="en-US" dirty="0">
                <a:latin typeface="Gill Sans MT" charset="0"/>
                <a:ea typeface="Gill Sans MT" charset="0"/>
                <a:cs typeface="Gill Sans MT" charset="0"/>
              </a:rPr>
              <a:t>Three experiments by changing happy/positive and sad/negative images and message. </a:t>
            </a:r>
          </a:p>
          <a:p>
            <a:endParaRPr lang="en-US" dirty="0">
              <a:latin typeface="Gill Sans MT" charset="0"/>
              <a:ea typeface="Gill Sans MT" charset="0"/>
              <a:cs typeface="Gill Sans MT" charset="0"/>
            </a:endParaRPr>
          </a:p>
          <a:p>
            <a:pPr lvl="1"/>
            <a:r>
              <a:rPr lang="en-US" sz="2400" dirty="0">
                <a:latin typeface="Gill Sans MT" charset="0"/>
                <a:ea typeface="Gill Sans MT" charset="0"/>
                <a:cs typeface="Gill Sans MT" charset="0"/>
              </a:rPr>
              <a:t>Tested effect of happy/sad images on individuals’ explicit and implicit bias.  </a:t>
            </a:r>
          </a:p>
          <a:p>
            <a:pPr lvl="1"/>
            <a:endParaRPr lang="en-US" sz="2400" dirty="0">
              <a:latin typeface="Gill Sans MT" charset="0"/>
              <a:ea typeface="Gill Sans MT" charset="0"/>
              <a:cs typeface="Gill Sans MT" charset="0"/>
            </a:endParaRPr>
          </a:p>
          <a:p>
            <a:pPr lvl="1"/>
            <a:r>
              <a:rPr lang="en-US" sz="2400" dirty="0">
                <a:latin typeface="Gill Sans MT" charset="0"/>
                <a:ea typeface="Gill Sans MT" charset="0"/>
                <a:cs typeface="Gill Sans MT" charset="0"/>
              </a:rPr>
              <a:t> Measured implicit bias using Implicit Association Test (IAT).</a:t>
            </a:r>
          </a:p>
          <a:p>
            <a:pPr lvl="1"/>
            <a:endParaRPr lang="en-US" sz="2400" dirty="0">
              <a:latin typeface="Gill Sans MT" charset="0"/>
              <a:ea typeface="Gill Sans MT" charset="0"/>
              <a:cs typeface="Gill Sans MT" charset="0"/>
            </a:endParaRPr>
          </a:p>
          <a:p>
            <a:r>
              <a:rPr lang="en-US" dirty="0">
                <a:latin typeface="Gill Sans MT" charset="0"/>
                <a:ea typeface="Gill Sans MT" charset="0"/>
                <a:cs typeface="Gill Sans MT" charset="0"/>
              </a:rPr>
              <a:t>Collected data from 700 participants using Amazon’s MTURK. </a:t>
            </a:r>
          </a:p>
          <a:p>
            <a:pPr lvl="1"/>
            <a:endParaRPr lang="en-US" sz="2000" dirty="0">
              <a:latin typeface="Gill Sans MT" charset="0"/>
              <a:ea typeface="Gill Sans MT" charset="0"/>
              <a:cs typeface="Gill Sans MT" charset="0"/>
            </a:endParaRPr>
          </a:p>
          <a:p>
            <a:endParaRPr lang="en-US" sz="2400" dirty="0">
              <a:latin typeface="Gill Sans MT" charset="0"/>
              <a:ea typeface="Gill Sans MT" charset="0"/>
              <a:cs typeface="Gill Sans MT" charset="0"/>
            </a:endParaRPr>
          </a:p>
          <a:p>
            <a:pPr marL="0" indent="0">
              <a:buNone/>
            </a:pPr>
            <a:endParaRPr lang="en-US" sz="2000" dirty="0">
              <a:latin typeface="Gill Sans MT" charset="0"/>
              <a:ea typeface="Gill Sans MT" charset="0"/>
              <a:cs typeface="Gill Sans MT" charset="0"/>
            </a:endParaRPr>
          </a:p>
          <a:p>
            <a:pPr lvl="1"/>
            <a:endParaRPr lang="en-US" sz="2000" dirty="0">
              <a:latin typeface="Gill Sans MT" charset="0"/>
              <a:ea typeface="Gill Sans MT" charset="0"/>
              <a:cs typeface="Gill Sans MT" charset="0"/>
            </a:endParaRPr>
          </a:p>
          <a:p>
            <a:pPr>
              <a:lnSpc>
                <a:spcPct val="100000"/>
              </a:lnSpc>
            </a:pPr>
            <a:endParaRPr lang="en-US" sz="2400" dirty="0">
              <a:latin typeface="Gill Sans MT" charset="0"/>
              <a:ea typeface="Gill Sans MT" charset="0"/>
              <a:cs typeface="Gill Sans MT" charset="0"/>
            </a:endParaRPr>
          </a:p>
          <a:p>
            <a:pPr lvl="1"/>
            <a:endParaRPr lang="en-US" sz="2000" dirty="0">
              <a:latin typeface="Gill Sans MT" charset="0"/>
              <a:ea typeface="Gill Sans MT" charset="0"/>
              <a:cs typeface="Gill Sans MT" charset="0"/>
            </a:endParaRPr>
          </a:p>
          <a:p>
            <a:pPr>
              <a:lnSpc>
                <a:spcPct val="100000"/>
              </a:lnSpc>
            </a:pPr>
            <a:endParaRPr lang="en-US" sz="2400"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lstStyle/>
          <a:p>
            <a:fld id="{08397662-D04D-1E47-B838-317557611CF5}" type="slidenum">
              <a:rPr lang="en-US" sz="1200" smtClean="0"/>
              <a:t>31</a:t>
            </a:fld>
            <a:endParaRPr lang="en-US" sz="1200" dirty="0"/>
          </a:p>
        </p:txBody>
      </p:sp>
    </p:spTree>
    <p:extLst>
      <p:ext uri="{BB962C8B-B14F-4D97-AF65-F5344CB8AC3E}">
        <p14:creationId xmlns:p14="http://schemas.microsoft.com/office/powerpoint/2010/main" val="2962912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397662-D04D-1E47-B838-317557611CF5}" type="slidenum">
              <a:rPr lang="en-US" sz="1200" smtClean="0"/>
              <a:t>32</a:t>
            </a:fld>
            <a:endParaRPr lang="en-US" sz="1200" dirty="0"/>
          </a:p>
        </p:txBody>
      </p:sp>
      <p:sp>
        <p:nvSpPr>
          <p:cNvPr id="18" name="TextBox 17"/>
          <p:cNvSpPr txBox="1"/>
          <p:nvPr/>
        </p:nvSpPr>
        <p:spPr>
          <a:xfrm>
            <a:off x="5248505" y="2427663"/>
            <a:ext cx="780661" cy="307777"/>
          </a:xfrm>
          <a:prstGeom prst="rect">
            <a:avLst/>
          </a:prstGeom>
          <a:noFill/>
        </p:spPr>
        <p:txBody>
          <a:bodyPr wrap="square" rtlCol="0">
            <a:spAutoFit/>
          </a:bodyPr>
          <a:lstStyle/>
          <a:p>
            <a:r>
              <a:rPr lang="en-US" sz="1400" dirty="0"/>
              <a:t>Sad</a:t>
            </a:r>
          </a:p>
        </p:txBody>
      </p:sp>
      <p:grpSp>
        <p:nvGrpSpPr>
          <p:cNvPr id="86" name="Group 85"/>
          <p:cNvGrpSpPr/>
          <p:nvPr/>
        </p:nvGrpSpPr>
        <p:grpSpPr>
          <a:xfrm>
            <a:off x="432079" y="1553612"/>
            <a:ext cx="7683339" cy="1007207"/>
            <a:chOff x="501038" y="1251536"/>
            <a:chExt cx="7867859" cy="1034496"/>
          </a:xfrm>
        </p:grpSpPr>
        <p:cxnSp>
          <p:nvCxnSpPr>
            <p:cNvPr id="11" name="Straight Arrow Connector 10"/>
            <p:cNvCxnSpPr/>
            <p:nvPr/>
          </p:nvCxnSpPr>
          <p:spPr>
            <a:xfrm flipV="1">
              <a:off x="3509946" y="1869882"/>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2515" y="1254513"/>
              <a:ext cx="814513" cy="316116"/>
            </a:xfrm>
            <a:prstGeom prst="rect">
              <a:avLst/>
            </a:prstGeom>
            <a:noFill/>
          </p:spPr>
          <p:txBody>
            <a:bodyPr wrap="none" rtlCol="0">
              <a:spAutoFit/>
            </a:bodyPr>
            <a:lstStyle/>
            <a:p>
              <a:r>
                <a:rPr lang="en-US" sz="1400" b="1" i="1" dirty="0"/>
                <a:t>Model I</a:t>
              </a:r>
            </a:p>
          </p:txBody>
        </p:sp>
        <p:sp>
          <p:nvSpPr>
            <p:cNvPr id="6" name="TextBox 5"/>
            <p:cNvSpPr txBox="1"/>
            <p:nvPr/>
          </p:nvSpPr>
          <p:spPr>
            <a:xfrm>
              <a:off x="501038" y="1726643"/>
              <a:ext cx="1378854" cy="316116"/>
            </a:xfrm>
            <a:prstGeom prst="rect">
              <a:avLst/>
            </a:prstGeom>
            <a:noFill/>
          </p:spPr>
          <p:txBody>
            <a:bodyPr wrap="square" rtlCol="0">
              <a:spAutoFit/>
            </a:bodyPr>
            <a:lstStyle/>
            <a:p>
              <a:r>
                <a:rPr lang="en-US" sz="1400" dirty="0"/>
                <a:t>Demographics </a:t>
              </a:r>
            </a:p>
          </p:txBody>
        </p:sp>
        <p:cxnSp>
          <p:nvCxnSpPr>
            <p:cNvPr id="7" name="Straight Arrow Connector 6"/>
            <p:cNvCxnSpPr/>
            <p:nvPr/>
          </p:nvCxnSpPr>
          <p:spPr>
            <a:xfrm flipV="1">
              <a:off x="1770488" y="1880531"/>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69547" y="1736194"/>
              <a:ext cx="1240399" cy="537396"/>
            </a:xfrm>
            <a:prstGeom prst="rect">
              <a:avLst/>
            </a:prstGeom>
            <a:noFill/>
          </p:spPr>
          <p:txBody>
            <a:bodyPr wrap="square" rtlCol="0">
              <a:spAutoFit/>
            </a:bodyPr>
            <a:lstStyle/>
            <a:p>
              <a:r>
                <a:rPr lang="en-US" sz="1400" dirty="0"/>
                <a:t>Explicit Biases</a:t>
              </a:r>
            </a:p>
          </p:txBody>
        </p:sp>
        <p:sp>
          <p:nvSpPr>
            <p:cNvPr id="10" name="TextBox 9"/>
            <p:cNvSpPr txBox="1"/>
            <p:nvPr/>
          </p:nvSpPr>
          <p:spPr>
            <a:xfrm>
              <a:off x="4029112" y="1718970"/>
              <a:ext cx="577243" cy="316116"/>
            </a:xfrm>
            <a:prstGeom prst="rect">
              <a:avLst/>
            </a:prstGeom>
            <a:noFill/>
          </p:spPr>
          <p:txBody>
            <a:bodyPr wrap="square" rtlCol="0">
              <a:spAutoFit/>
            </a:bodyPr>
            <a:lstStyle/>
            <a:p>
              <a:r>
                <a:rPr lang="en-US" sz="1400" dirty="0"/>
                <a:t>IAT </a:t>
              </a:r>
            </a:p>
          </p:txBody>
        </p:sp>
        <p:cxnSp>
          <p:nvCxnSpPr>
            <p:cNvPr id="13" name="Straight Arrow Connector 12"/>
            <p:cNvCxnSpPr/>
            <p:nvPr/>
          </p:nvCxnSpPr>
          <p:spPr>
            <a:xfrm flipV="1">
              <a:off x="4490233" y="1500182"/>
              <a:ext cx="422031" cy="2264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07157" y="1251536"/>
              <a:ext cx="799409" cy="316116"/>
            </a:xfrm>
            <a:prstGeom prst="rect">
              <a:avLst/>
            </a:prstGeom>
            <a:noFill/>
          </p:spPr>
          <p:txBody>
            <a:bodyPr wrap="square" rtlCol="0">
              <a:spAutoFit/>
            </a:bodyPr>
            <a:lstStyle/>
            <a:p>
              <a:r>
                <a:rPr lang="en-US" sz="1400" dirty="0"/>
                <a:t>No Info </a:t>
              </a:r>
            </a:p>
          </p:txBody>
        </p:sp>
        <p:cxnSp>
          <p:nvCxnSpPr>
            <p:cNvPr id="16" name="Straight Arrow Connector 15"/>
            <p:cNvCxnSpPr/>
            <p:nvPr/>
          </p:nvCxnSpPr>
          <p:spPr>
            <a:xfrm flipV="1">
              <a:off x="4701248" y="1869025"/>
              <a:ext cx="612397" cy="30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396812" y="1711620"/>
              <a:ext cx="799409" cy="316116"/>
            </a:xfrm>
            <a:prstGeom prst="rect">
              <a:avLst/>
            </a:prstGeom>
            <a:noFill/>
          </p:spPr>
          <p:txBody>
            <a:bodyPr wrap="square" rtlCol="0">
              <a:spAutoFit/>
            </a:bodyPr>
            <a:lstStyle/>
            <a:p>
              <a:r>
                <a:rPr lang="en-US" sz="1400" dirty="0"/>
                <a:t>Happy</a:t>
              </a:r>
            </a:p>
          </p:txBody>
        </p:sp>
        <p:cxnSp>
          <p:nvCxnSpPr>
            <p:cNvPr id="21" name="Straight Arrow Connector 20"/>
            <p:cNvCxnSpPr/>
            <p:nvPr/>
          </p:nvCxnSpPr>
          <p:spPr>
            <a:xfrm>
              <a:off x="4610260" y="2132744"/>
              <a:ext cx="703385" cy="153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889005" y="1705809"/>
              <a:ext cx="1479892" cy="316116"/>
            </a:xfrm>
            <a:prstGeom prst="rect">
              <a:avLst/>
            </a:prstGeom>
            <a:noFill/>
          </p:spPr>
          <p:txBody>
            <a:bodyPr wrap="square" rtlCol="0">
              <a:spAutoFit/>
            </a:bodyPr>
            <a:lstStyle/>
            <a:p>
              <a:r>
                <a:rPr lang="en-US" sz="1400" dirty="0"/>
                <a:t>Measure Giving </a:t>
              </a:r>
            </a:p>
          </p:txBody>
        </p:sp>
        <p:cxnSp>
          <p:nvCxnSpPr>
            <p:cNvPr id="46" name="Straight Arrow Connector 45"/>
            <p:cNvCxnSpPr/>
            <p:nvPr/>
          </p:nvCxnSpPr>
          <p:spPr>
            <a:xfrm flipV="1">
              <a:off x="6252324" y="1875977"/>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32079" y="2834066"/>
            <a:ext cx="7701852" cy="1239099"/>
            <a:chOff x="501038" y="2480254"/>
            <a:chExt cx="7886817" cy="1272670"/>
          </a:xfrm>
        </p:grpSpPr>
        <p:sp>
          <p:nvSpPr>
            <p:cNvPr id="31" name="TextBox 30"/>
            <p:cNvSpPr txBox="1"/>
            <p:nvPr/>
          </p:nvSpPr>
          <p:spPr>
            <a:xfrm>
              <a:off x="501038" y="2480254"/>
              <a:ext cx="870324" cy="316116"/>
            </a:xfrm>
            <a:prstGeom prst="rect">
              <a:avLst/>
            </a:prstGeom>
            <a:noFill/>
          </p:spPr>
          <p:txBody>
            <a:bodyPr wrap="none" rtlCol="0">
              <a:spAutoFit/>
            </a:bodyPr>
            <a:lstStyle/>
            <a:p>
              <a:r>
                <a:rPr lang="en-US" sz="1400" b="1" i="1" dirty="0"/>
                <a:t>Model II</a:t>
              </a:r>
            </a:p>
          </p:txBody>
        </p:sp>
        <p:sp>
          <p:nvSpPr>
            <p:cNvPr id="32" name="TextBox 31"/>
            <p:cNvSpPr txBox="1"/>
            <p:nvPr/>
          </p:nvSpPr>
          <p:spPr>
            <a:xfrm>
              <a:off x="522514" y="2960722"/>
              <a:ext cx="1386671" cy="316116"/>
            </a:xfrm>
            <a:prstGeom prst="rect">
              <a:avLst/>
            </a:prstGeom>
            <a:noFill/>
          </p:spPr>
          <p:txBody>
            <a:bodyPr wrap="square" rtlCol="0">
              <a:spAutoFit/>
            </a:bodyPr>
            <a:lstStyle/>
            <a:p>
              <a:r>
                <a:rPr lang="en-US" sz="1400" dirty="0"/>
                <a:t>Demographics </a:t>
              </a:r>
            </a:p>
          </p:txBody>
        </p:sp>
        <p:cxnSp>
          <p:nvCxnSpPr>
            <p:cNvPr id="34" name="Straight Arrow Connector 33"/>
            <p:cNvCxnSpPr/>
            <p:nvPr/>
          </p:nvCxnSpPr>
          <p:spPr>
            <a:xfrm flipV="1">
              <a:off x="1781916" y="2749283"/>
              <a:ext cx="422031" cy="2264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298840" y="2500637"/>
              <a:ext cx="799409" cy="316116"/>
            </a:xfrm>
            <a:prstGeom prst="rect">
              <a:avLst/>
            </a:prstGeom>
            <a:noFill/>
          </p:spPr>
          <p:txBody>
            <a:bodyPr wrap="square" rtlCol="0">
              <a:spAutoFit/>
            </a:bodyPr>
            <a:lstStyle/>
            <a:p>
              <a:r>
                <a:rPr lang="en-US" sz="1400" dirty="0"/>
                <a:t>No Info </a:t>
              </a:r>
            </a:p>
          </p:txBody>
        </p:sp>
        <p:cxnSp>
          <p:nvCxnSpPr>
            <p:cNvPr id="36" name="Straight Arrow Connector 35"/>
            <p:cNvCxnSpPr/>
            <p:nvPr/>
          </p:nvCxnSpPr>
          <p:spPr>
            <a:xfrm flipV="1">
              <a:off x="1992931" y="3118126"/>
              <a:ext cx="612397" cy="30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698544" y="3436808"/>
              <a:ext cx="799409" cy="316116"/>
            </a:xfrm>
            <a:prstGeom prst="rect">
              <a:avLst/>
            </a:prstGeom>
            <a:noFill/>
          </p:spPr>
          <p:txBody>
            <a:bodyPr wrap="square" rtlCol="0">
              <a:spAutoFit/>
            </a:bodyPr>
            <a:lstStyle/>
            <a:p>
              <a:r>
                <a:rPr lang="en-US" sz="1400" dirty="0"/>
                <a:t>Sad</a:t>
              </a:r>
            </a:p>
          </p:txBody>
        </p:sp>
        <p:sp>
          <p:nvSpPr>
            <p:cNvPr id="38" name="TextBox 37"/>
            <p:cNvSpPr txBox="1"/>
            <p:nvPr/>
          </p:nvSpPr>
          <p:spPr>
            <a:xfrm>
              <a:off x="2688495" y="2960720"/>
              <a:ext cx="799409" cy="316116"/>
            </a:xfrm>
            <a:prstGeom prst="rect">
              <a:avLst/>
            </a:prstGeom>
            <a:noFill/>
          </p:spPr>
          <p:txBody>
            <a:bodyPr wrap="square" rtlCol="0">
              <a:spAutoFit/>
            </a:bodyPr>
            <a:lstStyle/>
            <a:p>
              <a:r>
                <a:rPr lang="en-US" sz="1400" dirty="0"/>
                <a:t>Happy</a:t>
              </a:r>
            </a:p>
          </p:txBody>
        </p:sp>
        <p:cxnSp>
          <p:nvCxnSpPr>
            <p:cNvPr id="39" name="Straight Arrow Connector 38"/>
            <p:cNvCxnSpPr/>
            <p:nvPr/>
          </p:nvCxnSpPr>
          <p:spPr>
            <a:xfrm>
              <a:off x="1901943" y="3381845"/>
              <a:ext cx="703385" cy="153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3432063" y="3129616"/>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72452" y="2972910"/>
              <a:ext cx="1194621" cy="537396"/>
            </a:xfrm>
            <a:prstGeom prst="rect">
              <a:avLst/>
            </a:prstGeom>
            <a:noFill/>
          </p:spPr>
          <p:txBody>
            <a:bodyPr wrap="square" rtlCol="0">
              <a:spAutoFit/>
            </a:bodyPr>
            <a:lstStyle/>
            <a:p>
              <a:r>
                <a:rPr lang="en-US" sz="1400" dirty="0"/>
                <a:t>Explicit Biases</a:t>
              </a:r>
            </a:p>
          </p:txBody>
        </p:sp>
        <p:cxnSp>
          <p:nvCxnSpPr>
            <p:cNvPr id="42" name="Straight Arrow Connector 41"/>
            <p:cNvCxnSpPr/>
            <p:nvPr/>
          </p:nvCxnSpPr>
          <p:spPr>
            <a:xfrm flipV="1">
              <a:off x="5189425" y="3148777"/>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06223" y="2960721"/>
              <a:ext cx="546101" cy="316116"/>
            </a:xfrm>
            <a:prstGeom prst="rect">
              <a:avLst/>
            </a:prstGeom>
            <a:noFill/>
          </p:spPr>
          <p:txBody>
            <a:bodyPr wrap="square" rtlCol="0">
              <a:spAutoFit/>
            </a:bodyPr>
            <a:lstStyle/>
            <a:p>
              <a:r>
                <a:rPr lang="en-US" sz="1400" dirty="0"/>
                <a:t>IAT </a:t>
              </a:r>
            </a:p>
          </p:txBody>
        </p:sp>
        <p:sp>
          <p:nvSpPr>
            <p:cNvPr id="45" name="TextBox 44"/>
            <p:cNvSpPr txBox="1"/>
            <p:nvPr/>
          </p:nvSpPr>
          <p:spPr>
            <a:xfrm>
              <a:off x="6907963" y="2988405"/>
              <a:ext cx="1479892" cy="316116"/>
            </a:xfrm>
            <a:prstGeom prst="rect">
              <a:avLst/>
            </a:prstGeom>
            <a:noFill/>
          </p:spPr>
          <p:txBody>
            <a:bodyPr wrap="square" rtlCol="0">
              <a:spAutoFit/>
            </a:bodyPr>
            <a:lstStyle/>
            <a:p>
              <a:r>
                <a:rPr lang="en-US" sz="1400" dirty="0"/>
                <a:t>Measure Giving </a:t>
              </a:r>
            </a:p>
          </p:txBody>
        </p:sp>
        <p:cxnSp>
          <p:nvCxnSpPr>
            <p:cNvPr id="47" name="Straight Arrow Connector 46"/>
            <p:cNvCxnSpPr/>
            <p:nvPr/>
          </p:nvCxnSpPr>
          <p:spPr>
            <a:xfrm flipV="1">
              <a:off x="6206283" y="3126799"/>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12812" y="4404031"/>
            <a:ext cx="8328300" cy="1447679"/>
            <a:chOff x="514122" y="3785384"/>
            <a:chExt cx="8528309" cy="1486901"/>
          </a:xfrm>
        </p:grpSpPr>
        <p:sp>
          <p:nvSpPr>
            <p:cNvPr id="48" name="TextBox 47"/>
            <p:cNvSpPr txBox="1"/>
            <p:nvPr/>
          </p:nvSpPr>
          <p:spPr>
            <a:xfrm>
              <a:off x="514122" y="3785384"/>
              <a:ext cx="926135" cy="316116"/>
            </a:xfrm>
            <a:prstGeom prst="rect">
              <a:avLst/>
            </a:prstGeom>
            <a:noFill/>
          </p:spPr>
          <p:txBody>
            <a:bodyPr wrap="none" rtlCol="0">
              <a:spAutoFit/>
            </a:bodyPr>
            <a:lstStyle/>
            <a:p>
              <a:r>
                <a:rPr lang="en-US" sz="1400" b="1" i="1" dirty="0"/>
                <a:t>Model III</a:t>
              </a:r>
            </a:p>
          </p:txBody>
        </p:sp>
        <p:sp>
          <p:nvSpPr>
            <p:cNvPr id="55" name="TextBox 54"/>
            <p:cNvSpPr txBox="1"/>
            <p:nvPr/>
          </p:nvSpPr>
          <p:spPr>
            <a:xfrm>
              <a:off x="522514" y="4265852"/>
              <a:ext cx="1333602" cy="316116"/>
            </a:xfrm>
            <a:prstGeom prst="rect">
              <a:avLst/>
            </a:prstGeom>
            <a:noFill/>
          </p:spPr>
          <p:txBody>
            <a:bodyPr wrap="square" rtlCol="0">
              <a:spAutoFit/>
            </a:bodyPr>
            <a:lstStyle/>
            <a:p>
              <a:r>
                <a:rPr lang="en-US" sz="1400" dirty="0"/>
                <a:t>Demographics </a:t>
              </a:r>
            </a:p>
          </p:txBody>
        </p:sp>
        <p:cxnSp>
          <p:nvCxnSpPr>
            <p:cNvPr id="57" name="Straight Arrow Connector 56"/>
            <p:cNvCxnSpPr/>
            <p:nvPr/>
          </p:nvCxnSpPr>
          <p:spPr>
            <a:xfrm flipV="1">
              <a:off x="1888294" y="4341143"/>
              <a:ext cx="703385" cy="78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1970912" y="4594411"/>
              <a:ext cx="695564" cy="119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943437" y="4765310"/>
              <a:ext cx="489554" cy="320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655317" y="4173887"/>
              <a:ext cx="799409" cy="316116"/>
            </a:xfrm>
            <a:prstGeom prst="rect">
              <a:avLst/>
            </a:prstGeom>
            <a:noFill/>
          </p:spPr>
          <p:txBody>
            <a:bodyPr wrap="square" rtlCol="0">
              <a:spAutoFit/>
            </a:bodyPr>
            <a:lstStyle/>
            <a:p>
              <a:r>
                <a:rPr lang="en-US" sz="1400" dirty="0"/>
                <a:t>No Info </a:t>
              </a:r>
            </a:p>
          </p:txBody>
        </p:sp>
        <p:sp>
          <p:nvSpPr>
            <p:cNvPr id="64" name="TextBox 63"/>
            <p:cNvSpPr txBox="1"/>
            <p:nvPr/>
          </p:nvSpPr>
          <p:spPr>
            <a:xfrm>
              <a:off x="2689060" y="4577728"/>
              <a:ext cx="1629017" cy="316116"/>
            </a:xfrm>
            <a:prstGeom prst="rect">
              <a:avLst/>
            </a:prstGeom>
            <a:noFill/>
          </p:spPr>
          <p:txBody>
            <a:bodyPr wrap="square" rtlCol="0">
              <a:spAutoFit/>
            </a:bodyPr>
            <a:lstStyle/>
            <a:p>
              <a:r>
                <a:rPr lang="en-US" sz="1400" dirty="0"/>
                <a:t>Happy</a:t>
              </a:r>
            </a:p>
          </p:txBody>
        </p:sp>
        <p:sp>
          <p:nvSpPr>
            <p:cNvPr id="65" name="TextBox 64"/>
            <p:cNvSpPr txBox="1"/>
            <p:nvPr/>
          </p:nvSpPr>
          <p:spPr>
            <a:xfrm>
              <a:off x="2590585" y="4956169"/>
              <a:ext cx="1475718" cy="316116"/>
            </a:xfrm>
            <a:prstGeom prst="rect">
              <a:avLst/>
            </a:prstGeom>
            <a:noFill/>
          </p:spPr>
          <p:txBody>
            <a:bodyPr wrap="square" rtlCol="0">
              <a:spAutoFit/>
            </a:bodyPr>
            <a:lstStyle/>
            <a:p>
              <a:r>
                <a:rPr lang="en-US" sz="1400" dirty="0"/>
                <a:t>Sad </a:t>
              </a:r>
            </a:p>
          </p:txBody>
        </p:sp>
        <p:cxnSp>
          <p:nvCxnSpPr>
            <p:cNvPr id="66" name="Straight Arrow Connector 65"/>
            <p:cNvCxnSpPr>
              <a:cxnSpLocks/>
            </p:cNvCxnSpPr>
            <p:nvPr/>
          </p:nvCxnSpPr>
          <p:spPr>
            <a:xfrm>
              <a:off x="3963935" y="4727781"/>
              <a:ext cx="766041" cy="383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96116" y="4546228"/>
              <a:ext cx="1479892" cy="316116"/>
            </a:xfrm>
            <a:prstGeom prst="rect">
              <a:avLst/>
            </a:prstGeom>
            <a:noFill/>
          </p:spPr>
          <p:txBody>
            <a:bodyPr wrap="square" rtlCol="0">
              <a:spAutoFit/>
            </a:bodyPr>
            <a:lstStyle/>
            <a:p>
              <a:r>
                <a:rPr lang="en-US" sz="1400" dirty="0"/>
                <a:t>Measure Giving </a:t>
              </a:r>
            </a:p>
          </p:txBody>
        </p:sp>
        <p:cxnSp>
          <p:nvCxnSpPr>
            <p:cNvPr id="68" name="Straight Arrow Connector 67"/>
            <p:cNvCxnSpPr/>
            <p:nvPr/>
          </p:nvCxnSpPr>
          <p:spPr>
            <a:xfrm flipV="1">
              <a:off x="6192633" y="4727781"/>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45445" y="4541393"/>
              <a:ext cx="1194621" cy="537396"/>
            </a:xfrm>
            <a:prstGeom prst="rect">
              <a:avLst/>
            </a:prstGeom>
            <a:noFill/>
          </p:spPr>
          <p:txBody>
            <a:bodyPr wrap="square" rtlCol="0">
              <a:spAutoFit/>
            </a:bodyPr>
            <a:lstStyle/>
            <a:p>
              <a:r>
                <a:rPr lang="en-US" sz="1400" dirty="0"/>
                <a:t>Explicit Biases</a:t>
              </a:r>
            </a:p>
          </p:txBody>
        </p:sp>
        <p:cxnSp>
          <p:nvCxnSpPr>
            <p:cNvPr id="70" name="Straight Arrow Connector 69"/>
            <p:cNvCxnSpPr/>
            <p:nvPr/>
          </p:nvCxnSpPr>
          <p:spPr>
            <a:xfrm flipV="1">
              <a:off x="7993821" y="4677857"/>
              <a:ext cx="499059" cy="76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492880" y="4500125"/>
              <a:ext cx="549551" cy="316116"/>
            </a:xfrm>
            <a:prstGeom prst="rect">
              <a:avLst/>
            </a:prstGeom>
            <a:noFill/>
          </p:spPr>
          <p:txBody>
            <a:bodyPr wrap="square" rtlCol="0">
              <a:spAutoFit/>
            </a:bodyPr>
            <a:lstStyle/>
            <a:p>
              <a:r>
                <a:rPr lang="en-US" sz="1400" dirty="0"/>
                <a:t>IAT </a:t>
              </a:r>
            </a:p>
          </p:txBody>
        </p:sp>
      </p:grpSp>
      <p:sp>
        <p:nvSpPr>
          <p:cNvPr id="49" name="Title 1"/>
          <p:cNvSpPr>
            <a:spLocks noGrp="1"/>
          </p:cNvSpPr>
          <p:nvPr>
            <p:ph type="title"/>
          </p:nvPr>
        </p:nvSpPr>
        <p:spPr>
          <a:xfrm>
            <a:off x="768056" y="28669"/>
            <a:ext cx="7886700" cy="1325563"/>
          </a:xfrm>
        </p:spPr>
        <p:txBody>
          <a:bodyPr/>
          <a:lstStyle/>
          <a:p>
            <a:pPr algn="ctr"/>
            <a:r>
              <a:rPr lang="en-US" dirty="0">
                <a:solidFill>
                  <a:schemeClr val="accent1">
                    <a:lumMod val="50000"/>
                  </a:schemeClr>
                </a:solidFill>
              </a:rPr>
              <a:t>Experiment Design</a:t>
            </a:r>
          </a:p>
        </p:txBody>
      </p:sp>
    </p:spTree>
    <p:extLst>
      <p:ext uri="{BB962C8B-B14F-4D97-AF65-F5344CB8AC3E}">
        <p14:creationId xmlns:p14="http://schemas.microsoft.com/office/powerpoint/2010/main" val="17111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139403002"/>
              </p:ext>
            </p:extLst>
          </p:nvPr>
        </p:nvGraphicFramePr>
        <p:xfrm>
          <a:off x="1252696" y="1159366"/>
          <a:ext cx="6474485" cy="5162550"/>
        </p:xfrm>
        <a:graphic>
          <a:graphicData uri="http://schemas.openxmlformats.org/drawingml/2006/table">
            <a:tbl>
              <a:tblPr firstRow="1" bandRow="1">
                <a:tableStyleId>{7E9639D4-E3E2-4D34-9284-5A2195B3D0D7}</a:tableStyleId>
              </a:tblPr>
              <a:tblGrid>
                <a:gridCol w="2545581">
                  <a:extLst>
                    <a:ext uri="{9D8B030D-6E8A-4147-A177-3AD203B41FA5}">
                      <a16:colId xmlns:a16="http://schemas.microsoft.com/office/drawing/2014/main" val="3513248110"/>
                    </a:ext>
                  </a:extLst>
                </a:gridCol>
                <a:gridCol w="542611">
                  <a:extLst>
                    <a:ext uri="{9D8B030D-6E8A-4147-A177-3AD203B41FA5}">
                      <a16:colId xmlns:a16="http://schemas.microsoft.com/office/drawing/2014/main" val="695850149"/>
                    </a:ext>
                  </a:extLst>
                </a:gridCol>
                <a:gridCol w="683288">
                  <a:extLst>
                    <a:ext uri="{9D8B030D-6E8A-4147-A177-3AD203B41FA5}">
                      <a16:colId xmlns:a16="http://schemas.microsoft.com/office/drawing/2014/main" val="465283032"/>
                    </a:ext>
                  </a:extLst>
                </a:gridCol>
                <a:gridCol w="653143">
                  <a:extLst>
                    <a:ext uri="{9D8B030D-6E8A-4147-A177-3AD203B41FA5}">
                      <a16:colId xmlns:a16="http://schemas.microsoft.com/office/drawing/2014/main" val="1641071239"/>
                    </a:ext>
                  </a:extLst>
                </a:gridCol>
                <a:gridCol w="713433">
                  <a:extLst>
                    <a:ext uri="{9D8B030D-6E8A-4147-A177-3AD203B41FA5}">
                      <a16:colId xmlns:a16="http://schemas.microsoft.com/office/drawing/2014/main" val="524423975"/>
                    </a:ext>
                  </a:extLst>
                </a:gridCol>
                <a:gridCol w="629161">
                  <a:extLst>
                    <a:ext uri="{9D8B030D-6E8A-4147-A177-3AD203B41FA5}">
                      <a16:colId xmlns:a16="http://schemas.microsoft.com/office/drawing/2014/main" val="3964928291"/>
                    </a:ext>
                  </a:extLst>
                </a:gridCol>
                <a:gridCol w="707268">
                  <a:extLst>
                    <a:ext uri="{9D8B030D-6E8A-4147-A177-3AD203B41FA5}">
                      <a16:colId xmlns:a16="http://schemas.microsoft.com/office/drawing/2014/main" val="3410440046"/>
                    </a:ext>
                  </a:extLst>
                </a:gridCol>
              </a:tblGrid>
              <a:tr h="219456">
                <a:tc>
                  <a:txBody>
                    <a:bodyPr/>
                    <a:lstStyle/>
                    <a:p>
                      <a:endParaRPr lang="en-US" sz="1000" dirty="0"/>
                    </a:p>
                  </a:txBody>
                  <a:tcPr/>
                </a:tc>
                <a:tc gridSpan="2">
                  <a:txBody>
                    <a:bodyPr/>
                    <a:lstStyle/>
                    <a:p>
                      <a:pPr algn="ctr"/>
                      <a:r>
                        <a:rPr lang="en-US" sz="1100" dirty="0"/>
                        <a:t>Experiment I</a:t>
                      </a:r>
                    </a:p>
                  </a:txBody>
                  <a:tcPr/>
                </a:tc>
                <a:tc hMerge="1">
                  <a:txBody>
                    <a:bodyPr/>
                    <a:lstStyle/>
                    <a:p>
                      <a:endParaRPr lang="en-US" sz="1000" dirty="0"/>
                    </a:p>
                  </a:txBody>
                  <a:tcPr/>
                </a:tc>
                <a:tc gridSpan="2">
                  <a:txBody>
                    <a:bodyPr/>
                    <a:lstStyle/>
                    <a:p>
                      <a:pPr algn="ctr"/>
                      <a:r>
                        <a:rPr lang="en-US" sz="1100"/>
                        <a:t>Experiment II</a:t>
                      </a:r>
                      <a:endParaRPr lang="en-US" sz="1100" dirty="0"/>
                    </a:p>
                  </a:txBody>
                  <a:tcPr/>
                </a:tc>
                <a:tc hMerge="1">
                  <a:txBody>
                    <a:bodyPr/>
                    <a:lstStyle/>
                    <a:p>
                      <a:endParaRPr lang="en-US" sz="1000" dirty="0"/>
                    </a:p>
                  </a:txBody>
                  <a:tcPr/>
                </a:tc>
                <a:tc gridSpan="2">
                  <a:txBody>
                    <a:bodyPr/>
                    <a:lstStyle/>
                    <a:p>
                      <a:pPr algn="ctr"/>
                      <a:r>
                        <a:rPr lang="en-US" sz="1100" dirty="0"/>
                        <a:t>Experiment III</a:t>
                      </a:r>
                    </a:p>
                  </a:txBody>
                  <a:tcPr/>
                </a:tc>
                <a:tc hMerge="1">
                  <a:txBody>
                    <a:bodyPr/>
                    <a:lstStyle/>
                    <a:p>
                      <a:endParaRPr lang="en-US" sz="1000" dirty="0"/>
                    </a:p>
                  </a:txBody>
                  <a:tcPr/>
                </a:tc>
                <a:extLst>
                  <a:ext uri="{0D108BD9-81ED-4DB2-BD59-A6C34878D82A}">
                    <a16:rowId xmlns:a16="http://schemas.microsoft.com/office/drawing/2014/main" val="1399110320"/>
                  </a:ext>
                </a:extLst>
              </a:tr>
              <a:tr h="219456">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Freq</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Freq</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Freq</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576757"/>
                  </a:ext>
                </a:extLst>
              </a:tr>
              <a:tr h="219456">
                <a:tc>
                  <a:txBody>
                    <a:bodyPr/>
                    <a:lstStyle/>
                    <a:p>
                      <a:pPr algn="l" fontAlgn="b"/>
                      <a:r>
                        <a:rPr lang="en-US" sz="1400" b="1" u="none" strike="noStrike" dirty="0">
                          <a:effectLst/>
                        </a:rPr>
                        <a:t>Gender</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1580244"/>
                  </a:ext>
                </a:extLst>
              </a:tr>
              <a:tr h="219456">
                <a:tc>
                  <a:txBody>
                    <a:bodyPr/>
                    <a:lstStyle/>
                    <a:p>
                      <a:pPr algn="l" fontAlgn="b"/>
                      <a:r>
                        <a:rPr lang="en-US" sz="1400" u="none" strike="noStrike" dirty="0">
                          <a:effectLst/>
                        </a:rPr>
                        <a:t>       Male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36.3%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49.2%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2353674"/>
                  </a:ext>
                </a:extLst>
              </a:tr>
              <a:tr h="219456">
                <a:tc>
                  <a:txBody>
                    <a:bodyPr/>
                    <a:lstStyle/>
                    <a:p>
                      <a:pPr algn="l" fontAlgn="b"/>
                      <a:r>
                        <a:rPr lang="en-US" sz="1400" u="none" strike="noStrike" dirty="0">
                          <a:effectLst/>
                        </a:rPr>
                        <a:t>       Female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62.7%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4527682"/>
                  </a:ext>
                </a:extLst>
              </a:tr>
              <a:tr h="219456">
                <a:tc>
                  <a:txBody>
                    <a:bodyPr/>
                    <a:lstStyle/>
                    <a:p>
                      <a:pPr algn="l" fontAlgn="b"/>
                      <a:r>
                        <a:rPr lang="en-US" sz="1400" b="1" u="none" strike="noStrike" dirty="0">
                          <a:effectLst/>
                        </a:rPr>
                        <a:t>Education</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183475"/>
                  </a:ext>
                </a:extLst>
              </a:tr>
              <a:tr h="219456">
                <a:tc>
                  <a:txBody>
                    <a:bodyPr/>
                    <a:lstStyle/>
                    <a:p>
                      <a:pPr algn="l" fontAlgn="b"/>
                      <a:r>
                        <a:rPr lang="en-US" sz="1400" u="none" strike="noStrike" dirty="0">
                          <a:effectLst/>
                        </a:rPr>
                        <a:t>       High school graduate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6247386"/>
                  </a:ext>
                </a:extLst>
              </a:tr>
              <a:tr h="219456">
                <a:tc>
                  <a:txBody>
                    <a:bodyPr/>
                    <a:lstStyle/>
                    <a:p>
                      <a:pPr algn="l" fontAlgn="b"/>
                      <a:r>
                        <a:rPr lang="en-US" sz="1400" u="none" strike="noStrike" dirty="0">
                          <a:effectLst/>
                        </a:rPr>
                        <a:t>       Some college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24.4%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24.4%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1917909"/>
                  </a:ext>
                </a:extLst>
              </a:tr>
              <a:tr h="219456">
                <a:tc>
                  <a:txBody>
                    <a:bodyPr/>
                    <a:lstStyle/>
                    <a:p>
                      <a:pPr algn="l" fontAlgn="b"/>
                      <a:r>
                        <a:rPr lang="en-US" sz="1400" u="none" strike="noStrike" dirty="0">
                          <a:effectLst/>
                        </a:rPr>
                        <a:t>       4 year degree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152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39.0%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0521830"/>
                  </a:ext>
                </a:extLst>
              </a:tr>
              <a:tr h="219456">
                <a:tc>
                  <a:txBody>
                    <a:bodyPr/>
                    <a:lstStyle/>
                    <a:p>
                      <a:pPr algn="l" fontAlgn="b"/>
                      <a:r>
                        <a:rPr lang="en-US" sz="1400" u="none" strike="noStrike" dirty="0">
                          <a:effectLst/>
                        </a:rPr>
                        <a:t>       Professional degree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17.1%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3735079"/>
                  </a:ext>
                </a:extLst>
              </a:tr>
              <a:tr h="219456">
                <a:tc>
                  <a:txBody>
                    <a:bodyPr/>
                    <a:lstStyle/>
                    <a:p>
                      <a:pPr algn="l" fontAlgn="b"/>
                      <a:r>
                        <a:rPr lang="en-US" sz="1400" b="1" u="none" strike="noStrike" dirty="0">
                          <a:effectLst/>
                        </a:rPr>
                        <a:t>Race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71650"/>
                  </a:ext>
                </a:extLst>
              </a:tr>
              <a:tr h="219456">
                <a:tc>
                  <a:txBody>
                    <a:bodyPr/>
                    <a:lstStyle/>
                    <a:p>
                      <a:pPr algn="l" fontAlgn="b"/>
                      <a:r>
                        <a:rPr lang="en-US" sz="1400" u="none" strike="noStrike" dirty="0">
                          <a:effectLst/>
                        </a:rPr>
                        <a:t>      White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79.4%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74.0%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73.3%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7251744"/>
                  </a:ext>
                </a:extLst>
              </a:tr>
              <a:tr h="219456">
                <a:tc>
                  <a:txBody>
                    <a:bodyPr/>
                    <a:lstStyle/>
                    <a:p>
                      <a:pPr algn="l" fontAlgn="b"/>
                      <a:r>
                        <a:rPr lang="en-US" sz="1400" u="none" strike="noStrike" dirty="0">
                          <a:effectLst/>
                        </a:rPr>
                        <a:t>      African-American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1727931"/>
                  </a:ext>
                </a:extLst>
              </a:tr>
              <a:tr h="219456">
                <a:tc>
                  <a:txBody>
                    <a:bodyPr/>
                    <a:lstStyle/>
                    <a:p>
                      <a:pPr algn="l" fontAlgn="b"/>
                      <a:r>
                        <a:rPr lang="en-US" sz="1400" u="none" strike="noStrike" dirty="0">
                          <a:effectLst/>
                        </a:rPr>
                        <a:t>      Asian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3487978"/>
                  </a:ext>
                </a:extLst>
              </a:tr>
              <a:tr h="219456">
                <a:tc>
                  <a:txBody>
                    <a:bodyPr/>
                    <a:lstStyle/>
                    <a:p>
                      <a:pPr algn="l" fontAlgn="b"/>
                      <a:r>
                        <a:rPr lang="en-US" sz="1400" u="none" strike="noStrike" dirty="0">
                          <a:effectLst/>
                        </a:rPr>
                        <a:t>      Other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5949385"/>
                  </a:ext>
                </a:extLst>
              </a:tr>
              <a:tr h="219456">
                <a:tc>
                  <a:txBody>
                    <a:bodyPr/>
                    <a:lstStyle/>
                    <a:p>
                      <a:pPr algn="l" fontAlgn="b"/>
                      <a:r>
                        <a:rPr lang="en-US" sz="1400" b="1" u="none" strike="noStrike" dirty="0">
                          <a:effectLst/>
                        </a:rPr>
                        <a:t>Income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1659692"/>
                  </a:ext>
                </a:extLst>
              </a:tr>
              <a:tr h="219456">
                <a:tc>
                  <a:txBody>
                    <a:bodyPr/>
                    <a:lstStyle/>
                    <a:p>
                      <a:pPr algn="l" fontAlgn="b"/>
                      <a:r>
                        <a:rPr lang="en-US" sz="1400" u="none" strike="noStrike" dirty="0">
                          <a:effectLst/>
                        </a:rPr>
                        <a:t>     Less than $50,000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48.8%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52.6%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4031887"/>
                  </a:ext>
                </a:extLst>
              </a:tr>
              <a:tr h="219456">
                <a:tc>
                  <a:txBody>
                    <a:bodyPr/>
                    <a:lstStyle/>
                    <a:p>
                      <a:pPr algn="l" fontAlgn="b"/>
                      <a:r>
                        <a:rPr lang="en-US" sz="1400" u="none" strike="noStrike" dirty="0">
                          <a:effectLst/>
                        </a:rPr>
                        <a:t>     $50,000 - $100,000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139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35.6%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9475659"/>
                  </a:ext>
                </a:extLst>
              </a:tr>
              <a:tr h="219456">
                <a:tc>
                  <a:txBody>
                    <a:bodyPr/>
                    <a:lstStyle/>
                    <a:p>
                      <a:pPr algn="l" fontAlgn="b"/>
                      <a:r>
                        <a:rPr lang="en-US" sz="1400" u="none" strike="noStrike" dirty="0">
                          <a:effectLst/>
                        </a:rPr>
                        <a:t>     More than $100,000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8719416"/>
                  </a:ext>
                </a:extLst>
              </a:tr>
              <a:tr h="219456">
                <a:tc>
                  <a:txBody>
                    <a:bodyPr/>
                    <a:lstStyle/>
                    <a:p>
                      <a:pPr algn="l" fontAlgn="b"/>
                      <a:r>
                        <a:rPr lang="en-US" sz="1400" b="1" u="none" strike="noStrike" dirty="0">
                          <a:effectLst/>
                        </a:rPr>
                        <a:t>Age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263772"/>
                  </a:ext>
                </a:extLst>
              </a:tr>
              <a:tr h="219456">
                <a:tc>
                  <a:txBody>
                    <a:bodyPr/>
                    <a:lstStyle/>
                    <a:p>
                      <a:pPr algn="l" fontAlgn="b"/>
                      <a:r>
                        <a:rPr lang="en-US" sz="1400" u="none" strike="noStrike" dirty="0">
                          <a:effectLst/>
                        </a:rPr>
                        <a:t>     Less than 34 years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52.3%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47.2%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8706067"/>
                  </a:ext>
                </a:extLst>
              </a:tr>
              <a:tr h="219456">
                <a:tc>
                  <a:txBody>
                    <a:bodyPr/>
                    <a:lstStyle/>
                    <a:p>
                      <a:pPr algn="l" fontAlgn="b"/>
                      <a:r>
                        <a:rPr lang="en-US" sz="1400" u="none" strike="noStrike" dirty="0">
                          <a:effectLst/>
                        </a:rPr>
                        <a:t>     35 - 54 years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154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39.5%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908725"/>
                  </a:ext>
                </a:extLst>
              </a:tr>
              <a:tr h="219456">
                <a:tc>
                  <a:txBody>
                    <a:bodyPr/>
                    <a:lstStyle/>
                    <a:p>
                      <a:pPr algn="l" fontAlgn="b"/>
                      <a:r>
                        <a:rPr lang="en-US" sz="1400" u="none" strike="noStrike" dirty="0">
                          <a:effectLst/>
                        </a:rPr>
                        <a:t>     More than 55 years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4283919"/>
                  </a:ext>
                </a:extLst>
              </a:tr>
            </a:tbl>
          </a:graphicData>
        </a:graphic>
      </p:graphicFrame>
      <p:sp>
        <p:nvSpPr>
          <p:cNvPr id="9" name="Title 1"/>
          <p:cNvSpPr>
            <a:spLocks noGrp="1"/>
          </p:cNvSpPr>
          <p:nvPr>
            <p:ph type="title"/>
          </p:nvPr>
        </p:nvSpPr>
        <p:spPr>
          <a:xfrm>
            <a:off x="546588" y="16042"/>
            <a:ext cx="7886700" cy="1325563"/>
          </a:xfrm>
        </p:spPr>
        <p:txBody>
          <a:bodyPr/>
          <a:lstStyle/>
          <a:p>
            <a:pPr algn="ctr"/>
            <a:r>
              <a:rPr lang="en-US" dirty="0">
                <a:solidFill>
                  <a:schemeClr val="accent1">
                    <a:lumMod val="50000"/>
                  </a:schemeClr>
                </a:solidFill>
              </a:rPr>
              <a:t>Descriptive Statistics </a:t>
            </a:r>
          </a:p>
        </p:txBody>
      </p:sp>
    </p:spTree>
    <p:extLst>
      <p:ext uri="{BB962C8B-B14F-4D97-AF65-F5344CB8AC3E}">
        <p14:creationId xmlns:p14="http://schemas.microsoft.com/office/powerpoint/2010/main" val="303835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397662-D04D-1E47-B838-317557611CF5}" type="slidenum">
              <a:rPr lang="en-US" smtClean="0"/>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49636149"/>
              </p:ext>
            </p:extLst>
          </p:nvPr>
        </p:nvGraphicFramePr>
        <p:xfrm>
          <a:off x="1252695" y="1161098"/>
          <a:ext cx="6474485" cy="5377815"/>
        </p:xfrm>
        <a:graphic>
          <a:graphicData uri="http://schemas.openxmlformats.org/drawingml/2006/table">
            <a:tbl>
              <a:tblPr firstRow="1" bandRow="1">
                <a:tableStyleId>{7E9639D4-E3E2-4D34-9284-5A2195B3D0D7}</a:tableStyleId>
              </a:tblPr>
              <a:tblGrid>
                <a:gridCol w="2545581">
                  <a:extLst>
                    <a:ext uri="{9D8B030D-6E8A-4147-A177-3AD203B41FA5}">
                      <a16:colId xmlns:a16="http://schemas.microsoft.com/office/drawing/2014/main" val="3513248110"/>
                    </a:ext>
                  </a:extLst>
                </a:gridCol>
                <a:gridCol w="542611">
                  <a:extLst>
                    <a:ext uri="{9D8B030D-6E8A-4147-A177-3AD203B41FA5}">
                      <a16:colId xmlns:a16="http://schemas.microsoft.com/office/drawing/2014/main" val="695850149"/>
                    </a:ext>
                  </a:extLst>
                </a:gridCol>
                <a:gridCol w="683288">
                  <a:extLst>
                    <a:ext uri="{9D8B030D-6E8A-4147-A177-3AD203B41FA5}">
                      <a16:colId xmlns:a16="http://schemas.microsoft.com/office/drawing/2014/main" val="465283032"/>
                    </a:ext>
                  </a:extLst>
                </a:gridCol>
                <a:gridCol w="653143">
                  <a:extLst>
                    <a:ext uri="{9D8B030D-6E8A-4147-A177-3AD203B41FA5}">
                      <a16:colId xmlns:a16="http://schemas.microsoft.com/office/drawing/2014/main" val="1641071239"/>
                    </a:ext>
                  </a:extLst>
                </a:gridCol>
                <a:gridCol w="713433">
                  <a:extLst>
                    <a:ext uri="{9D8B030D-6E8A-4147-A177-3AD203B41FA5}">
                      <a16:colId xmlns:a16="http://schemas.microsoft.com/office/drawing/2014/main" val="524423975"/>
                    </a:ext>
                  </a:extLst>
                </a:gridCol>
                <a:gridCol w="629161">
                  <a:extLst>
                    <a:ext uri="{9D8B030D-6E8A-4147-A177-3AD203B41FA5}">
                      <a16:colId xmlns:a16="http://schemas.microsoft.com/office/drawing/2014/main" val="3964928291"/>
                    </a:ext>
                  </a:extLst>
                </a:gridCol>
                <a:gridCol w="707268">
                  <a:extLst>
                    <a:ext uri="{9D8B030D-6E8A-4147-A177-3AD203B41FA5}">
                      <a16:colId xmlns:a16="http://schemas.microsoft.com/office/drawing/2014/main" val="3410440046"/>
                    </a:ext>
                  </a:extLst>
                </a:gridCol>
              </a:tblGrid>
              <a:tr h="246888">
                <a:tc>
                  <a:txBody>
                    <a:bodyPr/>
                    <a:lstStyle/>
                    <a:p>
                      <a:endParaRPr lang="en-US" sz="1000" dirty="0"/>
                    </a:p>
                  </a:txBody>
                  <a:tcPr/>
                </a:tc>
                <a:tc gridSpan="2">
                  <a:txBody>
                    <a:bodyPr/>
                    <a:lstStyle/>
                    <a:p>
                      <a:pPr algn="ctr"/>
                      <a:r>
                        <a:rPr lang="en-US" sz="1050" dirty="0"/>
                        <a:t>Experiment I</a:t>
                      </a:r>
                    </a:p>
                  </a:txBody>
                  <a:tcPr/>
                </a:tc>
                <a:tc hMerge="1">
                  <a:txBody>
                    <a:bodyPr/>
                    <a:lstStyle/>
                    <a:p>
                      <a:endParaRPr lang="en-US" sz="1000" dirty="0"/>
                    </a:p>
                  </a:txBody>
                  <a:tcPr/>
                </a:tc>
                <a:tc gridSpan="2">
                  <a:txBody>
                    <a:bodyPr/>
                    <a:lstStyle/>
                    <a:p>
                      <a:pPr algn="ctr"/>
                      <a:r>
                        <a:rPr lang="en-US" sz="1050"/>
                        <a:t>Experiment II</a:t>
                      </a:r>
                      <a:endParaRPr lang="en-US" sz="1050" dirty="0"/>
                    </a:p>
                  </a:txBody>
                  <a:tcPr/>
                </a:tc>
                <a:tc hMerge="1">
                  <a:txBody>
                    <a:bodyPr/>
                    <a:lstStyle/>
                    <a:p>
                      <a:endParaRPr lang="en-US" sz="1000" dirty="0"/>
                    </a:p>
                  </a:txBody>
                  <a:tcPr/>
                </a:tc>
                <a:tc gridSpan="2">
                  <a:txBody>
                    <a:bodyPr/>
                    <a:lstStyle/>
                    <a:p>
                      <a:pPr algn="ctr"/>
                      <a:r>
                        <a:rPr lang="en-US" sz="1050" dirty="0"/>
                        <a:t>Experiment III</a:t>
                      </a:r>
                    </a:p>
                  </a:txBody>
                  <a:tcPr/>
                </a:tc>
                <a:tc hMerge="1">
                  <a:txBody>
                    <a:bodyPr/>
                    <a:lstStyle/>
                    <a:p>
                      <a:endParaRPr lang="en-US" sz="1000" dirty="0"/>
                    </a:p>
                  </a:txBody>
                  <a:tcPr/>
                </a:tc>
                <a:extLst>
                  <a:ext uri="{0D108BD9-81ED-4DB2-BD59-A6C34878D82A}">
                    <a16:rowId xmlns:a16="http://schemas.microsoft.com/office/drawing/2014/main" val="1399110320"/>
                  </a:ext>
                </a:extLst>
              </a:tr>
              <a:tr h="219456">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Freq</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Freq</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Freq</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576757"/>
                  </a:ext>
                </a:extLst>
              </a:tr>
              <a:tr h="219456">
                <a:tc>
                  <a:txBody>
                    <a:bodyPr/>
                    <a:lstStyle/>
                    <a:p>
                      <a:pPr algn="l" fontAlgn="b"/>
                      <a:r>
                        <a:rPr lang="en-US" sz="1400" b="1" u="none" strike="noStrike" dirty="0">
                          <a:effectLst/>
                        </a:rPr>
                        <a:t>Religiousness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1580244"/>
                  </a:ext>
                </a:extLst>
              </a:tr>
              <a:tr h="219456">
                <a:tc>
                  <a:txBody>
                    <a:bodyPr/>
                    <a:lstStyle/>
                    <a:p>
                      <a:pPr algn="l" fontAlgn="b"/>
                      <a:r>
                        <a:rPr lang="en-US" sz="1400" u="none" strike="noStrike" dirty="0">
                          <a:effectLst/>
                        </a:rPr>
                        <a:t>     Slightly Religious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21.0%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2353674"/>
                  </a:ext>
                </a:extLst>
              </a:tr>
              <a:tr h="219456">
                <a:tc>
                  <a:txBody>
                    <a:bodyPr/>
                    <a:lstStyle/>
                    <a:p>
                      <a:pPr algn="l" fontAlgn="b"/>
                      <a:r>
                        <a:rPr lang="en-US" sz="1400" u="none" strike="noStrike" dirty="0">
                          <a:effectLst/>
                        </a:rPr>
                        <a:t>     Moderately Religious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29.4%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28.3%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27.9%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4527682"/>
                  </a:ext>
                </a:extLst>
              </a:tr>
              <a:tr h="219456">
                <a:tc>
                  <a:txBody>
                    <a:bodyPr/>
                    <a:lstStyle/>
                    <a:p>
                      <a:pPr algn="l" fontAlgn="b"/>
                      <a:r>
                        <a:rPr lang="en-US" sz="1400" u="none" strike="noStrike" dirty="0">
                          <a:effectLst/>
                        </a:rPr>
                        <a:t>     Strongly Religious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13.2%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183475"/>
                  </a:ext>
                </a:extLst>
              </a:tr>
              <a:tr h="219456">
                <a:tc>
                  <a:txBody>
                    <a:bodyPr/>
                    <a:lstStyle/>
                    <a:p>
                      <a:pPr algn="l" fontAlgn="b"/>
                      <a:r>
                        <a:rPr lang="en-US" sz="1400" u="none" strike="noStrike" dirty="0">
                          <a:effectLst/>
                        </a:rPr>
                        <a:t>     Not at all Religious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35.3%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6247386"/>
                  </a:ext>
                </a:extLst>
              </a:tr>
              <a:tr h="219456">
                <a:tc>
                  <a:txBody>
                    <a:bodyPr/>
                    <a:lstStyle/>
                    <a:p>
                      <a:pPr algn="l" fontAlgn="b"/>
                      <a:r>
                        <a:rPr lang="en-US" sz="1400" b="1" u="none" strike="noStrike" dirty="0">
                          <a:effectLst/>
                        </a:rPr>
                        <a:t>Party ID</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0521830"/>
                  </a:ext>
                </a:extLst>
              </a:tr>
              <a:tr h="219456">
                <a:tc>
                  <a:txBody>
                    <a:bodyPr/>
                    <a:lstStyle/>
                    <a:p>
                      <a:pPr algn="l" fontAlgn="b"/>
                      <a:r>
                        <a:rPr lang="en-US" sz="1400" u="none" strike="noStrike" dirty="0">
                          <a:effectLst/>
                        </a:rPr>
                        <a:t>    Democrat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3735079"/>
                  </a:ext>
                </a:extLst>
              </a:tr>
              <a:tr h="219456">
                <a:tc>
                  <a:txBody>
                    <a:bodyPr/>
                    <a:lstStyle/>
                    <a:p>
                      <a:pPr algn="l" fontAlgn="b"/>
                      <a:r>
                        <a:rPr lang="en-US" sz="1400" u="none" strike="noStrike" dirty="0">
                          <a:effectLst/>
                        </a:rPr>
                        <a:t>    Republican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19.6%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25.9%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71650"/>
                  </a:ext>
                </a:extLst>
              </a:tr>
              <a:tr h="219456">
                <a:tc>
                  <a:txBody>
                    <a:bodyPr/>
                    <a:lstStyle/>
                    <a:p>
                      <a:pPr algn="l" fontAlgn="b"/>
                      <a:r>
                        <a:rPr lang="en-US" sz="1400" u="none" strike="noStrike" dirty="0">
                          <a:effectLst/>
                        </a:rPr>
                        <a:t>    Independent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28.4%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31.5%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7251744"/>
                  </a:ext>
                </a:extLst>
              </a:tr>
              <a:tr h="219456">
                <a:tc>
                  <a:txBody>
                    <a:bodyPr/>
                    <a:lstStyle/>
                    <a:p>
                      <a:pPr algn="l" fontAlgn="b"/>
                      <a:r>
                        <a:rPr lang="en-US" sz="1400" u="none" strike="noStrike" dirty="0">
                          <a:effectLst/>
                        </a:rPr>
                        <a:t>    Other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1727931"/>
                  </a:ext>
                </a:extLst>
              </a:tr>
              <a:tr h="219456">
                <a:tc>
                  <a:txBody>
                    <a:bodyPr/>
                    <a:lstStyle/>
                    <a:p>
                      <a:pPr algn="l" fontAlgn="b"/>
                      <a:r>
                        <a:rPr lang="en-US" sz="1400" b="1" u="none" strike="noStrike" dirty="0">
                          <a:effectLst/>
                        </a:rPr>
                        <a:t>Ideology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3487978"/>
                  </a:ext>
                </a:extLst>
              </a:tr>
              <a:tr h="219456">
                <a:tc>
                  <a:txBody>
                    <a:bodyPr/>
                    <a:lstStyle/>
                    <a:p>
                      <a:pPr algn="l" fontAlgn="b"/>
                      <a:r>
                        <a:rPr lang="en-US" sz="1400" u="none" strike="noStrike" dirty="0">
                          <a:effectLst/>
                        </a:rPr>
                        <a:t>    Strongly Liberal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5949385"/>
                  </a:ext>
                </a:extLst>
              </a:tr>
              <a:tr h="219456">
                <a:tc>
                  <a:txBody>
                    <a:bodyPr/>
                    <a:lstStyle/>
                    <a:p>
                      <a:pPr algn="l" fontAlgn="b"/>
                      <a:r>
                        <a:rPr lang="en-US" sz="1400" u="none" strike="noStrike" dirty="0">
                          <a:effectLst/>
                        </a:rPr>
                        <a:t>    Moderately Liberal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1659692"/>
                  </a:ext>
                </a:extLst>
              </a:tr>
              <a:tr h="219456">
                <a:tc>
                  <a:txBody>
                    <a:bodyPr/>
                    <a:lstStyle/>
                    <a:p>
                      <a:pPr algn="l" fontAlgn="b"/>
                      <a:r>
                        <a:rPr lang="en-US" sz="1400" u="none" strike="noStrike" dirty="0">
                          <a:effectLst/>
                        </a:rPr>
                        <a:t>    Slightly Liberal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13.2%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11.5%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4031887"/>
                  </a:ext>
                </a:extLst>
              </a:tr>
              <a:tr h="219456">
                <a:tc>
                  <a:txBody>
                    <a:bodyPr/>
                    <a:lstStyle/>
                    <a:p>
                      <a:pPr algn="l" fontAlgn="b"/>
                      <a:r>
                        <a:rPr lang="en-US" sz="1400" u="none" strike="noStrike" dirty="0">
                          <a:effectLst/>
                        </a:rPr>
                        <a:t>    Neutral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17.1%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21.8%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9475659"/>
                  </a:ext>
                </a:extLst>
              </a:tr>
              <a:tr h="219456">
                <a:tc>
                  <a:txBody>
                    <a:bodyPr/>
                    <a:lstStyle/>
                    <a:p>
                      <a:pPr algn="l" fontAlgn="b"/>
                      <a:r>
                        <a:rPr lang="en-US" sz="1400" u="none" strike="noStrike" dirty="0">
                          <a:effectLst/>
                        </a:rPr>
                        <a:t>    Slightly Conservative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15.5%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11.8%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8719416"/>
                  </a:ext>
                </a:extLst>
              </a:tr>
              <a:tr h="219456">
                <a:tc>
                  <a:txBody>
                    <a:bodyPr/>
                    <a:lstStyle/>
                    <a:p>
                      <a:pPr algn="l" fontAlgn="b"/>
                      <a:r>
                        <a:rPr lang="en-US" sz="1400" u="none" strike="noStrike" dirty="0">
                          <a:effectLst/>
                        </a:rPr>
                        <a:t>    Moderately Conservative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14.6%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263772"/>
                  </a:ext>
                </a:extLst>
              </a:tr>
              <a:tr h="219456">
                <a:tc>
                  <a:txBody>
                    <a:bodyPr/>
                    <a:lstStyle/>
                    <a:p>
                      <a:pPr algn="l" fontAlgn="b"/>
                      <a:r>
                        <a:rPr lang="en-US" sz="1400" u="none" strike="noStrike" dirty="0">
                          <a:effectLst/>
                        </a:rPr>
                        <a:t>   Strongly Conservative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8706067"/>
                  </a:ext>
                </a:extLst>
              </a:tr>
              <a:tr h="219456">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3385696"/>
                  </a:ext>
                </a:extLst>
              </a:tr>
              <a:tr h="219456">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Mean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SD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Mean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SD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Mean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SD</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908725"/>
                  </a:ext>
                </a:extLst>
              </a:tr>
              <a:tr h="219456">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u="none" strike="noStrike" dirty="0">
                          <a:effectLst/>
                        </a:rPr>
                        <a:t>IAT Score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0.37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0.46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0.40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4283919"/>
                  </a:ext>
                </a:extLst>
              </a:tr>
              <a:tr h="176155">
                <a:tc>
                  <a:txBody>
                    <a:bodyPr/>
                    <a:lstStyle/>
                    <a:p>
                      <a:pPr algn="l" fontAlgn="b"/>
                      <a:r>
                        <a:rPr lang="en-US" sz="1400" b="1" i="0" u="none" strike="noStrike" dirty="0">
                          <a:solidFill>
                            <a:schemeClr val="tx1"/>
                          </a:solidFill>
                          <a:effectLst/>
                          <a:latin typeface="+mn-lt"/>
                        </a:rPr>
                        <a:t>Observations</a:t>
                      </a:r>
                      <a:endParaRPr lang="en-US"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dirty="0">
                          <a:effectLst/>
                        </a:rPr>
                        <a:t>102</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dirty="0">
                          <a:effectLst/>
                        </a:rPr>
                        <a:t>258</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dirty="0">
                          <a:effectLst/>
                        </a:rPr>
                        <a:t>390</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8119326"/>
                  </a:ext>
                </a:extLst>
              </a:tr>
            </a:tbl>
          </a:graphicData>
        </a:graphic>
      </p:graphicFrame>
      <p:sp>
        <p:nvSpPr>
          <p:cNvPr id="9" name="Title 1"/>
          <p:cNvSpPr txBox="1">
            <a:spLocks/>
          </p:cNvSpPr>
          <p:nvPr/>
        </p:nvSpPr>
        <p:spPr>
          <a:xfrm>
            <a:off x="546588" y="16042"/>
            <a:ext cx="7886700" cy="10266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solidFill>
                  <a:schemeClr val="accent1">
                    <a:lumMod val="50000"/>
                  </a:schemeClr>
                </a:solidFill>
              </a:rPr>
              <a:t>Descriptive Statistics </a:t>
            </a:r>
          </a:p>
        </p:txBody>
      </p:sp>
    </p:spTree>
    <p:extLst>
      <p:ext uri="{BB962C8B-B14F-4D97-AF65-F5344CB8AC3E}">
        <p14:creationId xmlns:p14="http://schemas.microsoft.com/office/powerpoint/2010/main" val="679040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397662-D04D-1E47-B838-317557611CF5}" type="slidenum">
              <a:rPr lang="en-US" smtClean="0"/>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9053885"/>
              </p:ext>
            </p:extLst>
          </p:nvPr>
        </p:nvGraphicFramePr>
        <p:xfrm>
          <a:off x="928595" y="907431"/>
          <a:ext cx="6284685" cy="5448920"/>
        </p:xfrm>
        <a:graphic>
          <a:graphicData uri="http://schemas.openxmlformats.org/drawingml/2006/table">
            <a:tbl>
              <a:tblPr firstRow="1" bandRow="1">
                <a:tableStyleId>{7E9639D4-E3E2-4D34-9284-5A2195B3D0D7}</a:tableStyleId>
              </a:tblPr>
              <a:tblGrid>
                <a:gridCol w="2947762">
                  <a:extLst>
                    <a:ext uri="{9D8B030D-6E8A-4147-A177-3AD203B41FA5}">
                      <a16:colId xmlns:a16="http://schemas.microsoft.com/office/drawing/2014/main" val="3513248110"/>
                    </a:ext>
                  </a:extLst>
                </a:gridCol>
                <a:gridCol w="756335">
                  <a:extLst>
                    <a:ext uri="{9D8B030D-6E8A-4147-A177-3AD203B41FA5}">
                      <a16:colId xmlns:a16="http://schemas.microsoft.com/office/drawing/2014/main" val="1641071239"/>
                    </a:ext>
                  </a:extLst>
                </a:gridCol>
                <a:gridCol w="826149">
                  <a:extLst>
                    <a:ext uri="{9D8B030D-6E8A-4147-A177-3AD203B41FA5}">
                      <a16:colId xmlns:a16="http://schemas.microsoft.com/office/drawing/2014/main" val="524423975"/>
                    </a:ext>
                  </a:extLst>
                </a:gridCol>
                <a:gridCol w="728563">
                  <a:extLst>
                    <a:ext uri="{9D8B030D-6E8A-4147-A177-3AD203B41FA5}">
                      <a16:colId xmlns:a16="http://schemas.microsoft.com/office/drawing/2014/main" val="3964928291"/>
                    </a:ext>
                  </a:extLst>
                </a:gridCol>
                <a:gridCol w="1025876">
                  <a:extLst>
                    <a:ext uri="{9D8B030D-6E8A-4147-A177-3AD203B41FA5}">
                      <a16:colId xmlns:a16="http://schemas.microsoft.com/office/drawing/2014/main" val="3410440046"/>
                    </a:ext>
                  </a:extLst>
                </a:gridCol>
              </a:tblGrid>
              <a:tr h="288462">
                <a:tc>
                  <a:txBody>
                    <a:bodyPr/>
                    <a:lstStyle/>
                    <a:p>
                      <a:endParaRPr lang="en-US" sz="1600" dirty="0"/>
                    </a:p>
                  </a:txBody>
                  <a:tcPr/>
                </a:tc>
                <a:tc gridSpan="2">
                  <a:txBody>
                    <a:bodyPr/>
                    <a:lstStyle/>
                    <a:p>
                      <a:pPr algn="ctr"/>
                      <a:r>
                        <a:rPr lang="en-US" sz="1600" dirty="0"/>
                        <a:t>Sad/Negative</a:t>
                      </a:r>
                    </a:p>
                  </a:txBody>
                  <a:tcPr/>
                </a:tc>
                <a:tc hMerge="1">
                  <a:txBody>
                    <a:bodyPr/>
                    <a:lstStyle/>
                    <a:p>
                      <a:endParaRPr lang="en-US" sz="1000" dirty="0"/>
                    </a:p>
                  </a:txBody>
                  <a:tcPr/>
                </a:tc>
                <a:tc gridSpan="2">
                  <a:txBody>
                    <a:bodyPr/>
                    <a:lstStyle/>
                    <a:p>
                      <a:pPr algn="ctr"/>
                      <a:r>
                        <a:rPr lang="en-US" sz="1600" dirty="0"/>
                        <a:t>Happy/Positive </a:t>
                      </a:r>
                    </a:p>
                  </a:txBody>
                  <a:tcPr/>
                </a:tc>
                <a:tc hMerge="1">
                  <a:txBody>
                    <a:bodyPr/>
                    <a:lstStyle/>
                    <a:p>
                      <a:endParaRPr lang="en-US" sz="1000" dirty="0"/>
                    </a:p>
                  </a:txBody>
                  <a:tcPr/>
                </a:tc>
                <a:extLst>
                  <a:ext uri="{0D108BD9-81ED-4DB2-BD59-A6C34878D82A}">
                    <a16:rowId xmlns:a16="http://schemas.microsoft.com/office/drawing/2014/main" val="1399110320"/>
                  </a:ext>
                </a:extLst>
              </a:tr>
              <a:tr h="255682">
                <a:tc>
                  <a:txBody>
                    <a:bodyPr/>
                    <a:lstStyle/>
                    <a:p>
                      <a:pPr algn="l" fontAlgn="b"/>
                      <a:r>
                        <a:rPr lang="en-US" sz="1600" i="1" u="none" strike="noStrike" dirty="0">
                          <a:effectLst/>
                        </a:rPr>
                        <a:t>Experiment</a:t>
                      </a:r>
                      <a:r>
                        <a:rPr lang="en-US" sz="1600" i="1" u="none" strike="noStrike" baseline="0" dirty="0">
                          <a:effectLst/>
                        </a:rPr>
                        <a:t> I </a:t>
                      </a:r>
                      <a:endParaRPr lang="en-US"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Mean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SD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Mean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SD</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576757"/>
                  </a:ext>
                </a:extLst>
              </a:tr>
              <a:tr h="255682">
                <a:tc>
                  <a:txBody>
                    <a:bodyPr/>
                    <a:lstStyle/>
                    <a:p>
                      <a:pPr algn="l" fontAlgn="b"/>
                      <a:r>
                        <a:rPr lang="en-US" sz="1600" b="1" u="none" strike="noStrike" dirty="0">
                          <a:effectLst/>
                        </a:rPr>
                        <a:t>Explicit Biases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1580244"/>
                  </a:ext>
                </a:extLst>
              </a:tr>
              <a:tr h="255682">
                <a:tc>
                  <a:txBody>
                    <a:bodyPr/>
                    <a:lstStyle/>
                    <a:p>
                      <a:pPr algn="l" fontAlgn="b"/>
                      <a:r>
                        <a:rPr lang="en-US" sz="1600" u="none" strike="noStrike" dirty="0">
                          <a:effectLst/>
                        </a:rPr>
                        <a:t>     POC living in</a:t>
                      </a:r>
                      <a:r>
                        <a:rPr lang="en-US" sz="1600" u="none" strike="noStrike" baseline="0" dirty="0">
                          <a:effectLst/>
                        </a:rPr>
                        <a:t> neighborhood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5.46</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1.75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5.78</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1.25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2353674"/>
                  </a:ext>
                </a:extLst>
              </a:tr>
              <a:tr h="255682">
                <a:tc>
                  <a:txBody>
                    <a:bodyPr/>
                    <a:lstStyle/>
                    <a:p>
                      <a:pPr algn="l" fontAlgn="b"/>
                      <a:r>
                        <a:rPr lang="en-US" sz="1600" u="none" strike="noStrike" dirty="0">
                          <a:effectLst/>
                        </a:rPr>
                        <a:t>     Feeling towards POC</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5.03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1.37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5.18</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1.18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4527682"/>
                  </a:ext>
                </a:extLst>
              </a:tr>
              <a:tr h="255682">
                <a:tc>
                  <a:txBody>
                    <a:bodyPr/>
                    <a:lstStyle/>
                    <a:p>
                      <a:pPr algn="l" fontAlgn="b"/>
                      <a:r>
                        <a:rPr lang="en-US" sz="1600" b="1" u="none" strike="noStrike" dirty="0">
                          <a:effectLst/>
                        </a:rPr>
                        <a:t>Implicit Biases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0521830"/>
                  </a:ext>
                </a:extLst>
              </a:tr>
              <a:tr h="255682">
                <a:tc>
                  <a:txBody>
                    <a:bodyPr/>
                    <a:lstStyle/>
                    <a:p>
                      <a:pPr algn="l" fontAlgn="b"/>
                      <a:r>
                        <a:rPr lang="en-US" sz="1600" u="none" strike="noStrike" dirty="0">
                          <a:effectLst/>
                        </a:rPr>
                        <a:t>    D</a:t>
                      </a:r>
                      <a:r>
                        <a:rPr lang="en-US" sz="1600" u="none" strike="noStrike" baseline="0" dirty="0">
                          <a:effectLst/>
                        </a:rPr>
                        <a:t> score (IAT)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0.57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0.34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0.50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0.45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3735079"/>
                  </a:ext>
                </a:extLst>
              </a:tr>
              <a:tr h="255682">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55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i="1" u="none" strike="noStrike" dirty="0">
                          <a:effectLst/>
                        </a:rPr>
                        <a:t>Experiment</a:t>
                      </a:r>
                      <a:r>
                        <a:rPr lang="en-US" sz="1600" i="1" u="none" strike="noStrike" baseline="0" dirty="0">
                          <a:effectLst/>
                        </a:rPr>
                        <a:t> II </a:t>
                      </a:r>
                      <a:endParaRPr lang="en-US"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7251744"/>
                  </a:ext>
                </a:extLst>
              </a:tr>
              <a:tr h="255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1" u="none" strike="noStrike" dirty="0">
                          <a:effectLst/>
                        </a:rPr>
                        <a:t>Explicit Biases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55682">
                <a:tc>
                  <a:txBody>
                    <a:bodyPr/>
                    <a:lstStyle/>
                    <a:p>
                      <a:pPr algn="l" fontAlgn="b"/>
                      <a:r>
                        <a:rPr lang="en-US" sz="1600" u="none" strike="noStrike" dirty="0">
                          <a:effectLst/>
                        </a:rPr>
                        <a:t>     POC living in</a:t>
                      </a:r>
                      <a:r>
                        <a:rPr lang="en-US" sz="1600" u="none" strike="noStrike" baseline="0" dirty="0">
                          <a:effectLst/>
                        </a:rPr>
                        <a:t> neighborhood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5.57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5.87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1.67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1727931"/>
                  </a:ext>
                </a:extLst>
              </a:tr>
              <a:tr h="255682">
                <a:tc>
                  <a:txBody>
                    <a:bodyPr/>
                    <a:lstStyle/>
                    <a:p>
                      <a:pPr algn="l" fontAlgn="b"/>
                      <a:r>
                        <a:rPr lang="en-US" sz="1600" u="none" strike="noStrike" dirty="0">
                          <a:effectLst/>
                        </a:rPr>
                        <a:t>     Feeling towards POC</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5.08</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1.38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5.19</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3487978"/>
                  </a:ext>
                </a:extLst>
              </a:tr>
              <a:tr h="255682">
                <a:tc>
                  <a:txBody>
                    <a:bodyPr/>
                    <a:lstStyle/>
                    <a:p>
                      <a:pPr algn="l" fontAlgn="b"/>
                      <a:r>
                        <a:rPr lang="en-US" sz="1600" b="1" u="none" strike="noStrike" dirty="0">
                          <a:effectLst/>
                        </a:rPr>
                        <a:t>Implicit Biases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4031887"/>
                  </a:ext>
                </a:extLst>
              </a:tr>
              <a:tr h="255682">
                <a:tc>
                  <a:txBody>
                    <a:bodyPr/>
                    <a:lstStyle/>
                    <a:p>
                      <a:pPr algn="l" fontAlgn="b"/>
                      <a:r>
                        <a:rPr lang="en-US" sz="1600" u="none" strike="noStrike" dirty="0">
                          <a:effectLst/>
                        </a:rPr>
                        <a:t>    D</a:t>
                      </a:r>
                      <a:r>
                        <a:rPr lang="en-US" sz="1600" u="none" strike="noStrike" baseline="0" dirty="0">
                          <a:effectLst/>
                        </a:rPr>
                        <a:t> score (IAT)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0.42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0.45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0.40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0.39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9475659"/>
                  </a:ext>
                </a:extLst>
              </a:tr>
              <a:tr h="255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55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i="1" u="none" strike="noStrike" dirty="0">
                          <a:effectLst/>
                        </a:rPr>
                        <a:t>Experiment</a:t>
                      </a:r>
                      <a:r>
                        <a:rPr lang="en-US" sz="1600" i="1" u="none" strike="noStrike" baseline="0" dirty="0">
                          <a:effectLst/>
                        </a:rPr>
                        <a:t> III </a:t>
                      </a:r>
                      <a:endParaRPr lang="en-US"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263772"/>
                  </a:ext>
                </a:extLst>
              </a:tr>
              <a:tr h="255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1" u="none" strike="noStrike" dirty="0">
                          <a:effectLst/>
                        </a:rPr>
                        <a:t>Explicit Biases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255682">
                <a:tc>
                  <a:txBody>
                    <a:bodyPr/>
                    <a:lstStyle/>
                    <a:p>
                      <a:pPr algn="l" fontAlgn="b"/>
                      <a:r>
                        <a:rPr lang="en-US" sz="1600" u="none" strike="noStrike" dirty="0">
                          <a:effectLst/>
                        </a:rPr>
                        <a:t>     POC living in</a:t>
                      </a:r>
                      <a:r>
                        <a:rPr lang="en-US" sz="1600" u="none" strike="noStrike" baseline="0" dirty="0">
                          <a:effectLst/>
                        </a:rPr>
                        <a:t> neighborhood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5.47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1.66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5.60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786283"/>
                  </a:ext>
                </a:extLst>
              </a:tr>
              <a:tr h="255682">
                <a:tc>
                  <a:txBody>
                    <a:bodyPr/>
                    <a:lstStyle/>
                    <a:p>
                      <a:pPr algn="l" fontAlgn="b"/>
                      <a:r>
                        <a:rPr lang="en-US" sz="1600" u="none" strike="noStrike" dirty="0">
                          <a:effectLst/>
                        </a:rPr>
                        <a:t>     Feeling towards POC</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5.09</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1.30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5.15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1.36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8706067"/>
                  </a:ext>
                </a:extLst>
              </a:tr>
              <a:tr h="255682">
                <a:tc>
                  <a:txBody>
                    <a:bodyPr/>
                    <a:lstStyle/>
                    <a:p>
                      <a:pPr algn="l" fontAlgn="b"/>
                      <a:r>
                        <a:rPr lang="en-US" sz="1600" b="1" u="none" strike="noStrike" dirty="0">
                          <a:effectLst/>
                        </a:rPr>
                        <a:t>Implicit Biases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4283919"/>
                  </a:ext>
                </a:extLst>
              </a:tr>
              <a:tr h="255682">
                <a:tc>
                  <a:txBody>
                    <a:bodyPr/>
                    <a:lstStyle/>
                    <a:p>
                      <a:pPr algn="l" fontAlgn="b"/>
                      <a:r>
                        <a:rPr lang="en-US" sz="1600" u="none" strike="noStrike" dirty="0">
                          <a:effectLst/>
                        </a:rPr>
                        <a:t>    D</a:t>
                      </a:r>
                      <a:r>
                        <a:rPr lang="en-US" sz="1600" u="none" strike="noStrike" baseline="0" dirty="0">
                          <a:effectLst/>
                        </a:rPr>
                        <a:t> score (IAT)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0.55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0.54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0.40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8119326"/>
                  </a:ext>
                </a:extLst>
              </a:tr>
            </a:tbl>
          </a:graphicData>
        </a:graphic>
      </p:graphicFrame>
      <p:sp>
        <p:nvSpPr>
          <p:cNvPr id="6" name="Title 1"/>
          <p:cNvSpPr txBox="1">
            <a:spLocks/>
          </p:cNvSpPr>
          <p:nvPr/>
        </p:nvSpPr>
        <p:spPr>
          <a:xfrm>
            <a:off x="546588" y="16042"/>
            <a:ext cx="7886700" cy="10266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solidFill>
                  <a:schemeClr val="accent1">
                    <a:lumMod val="50000"/>
                  </a:schemeClr>
                </a:solidFill>
              </a:rPr>
              <a:t>Results</a:t>
            </a:r>
          </a:p>
        </p:txBody>
      </p:sp>
      <p:sp>
        <p:nvSpPr>
          <p:cNvPr id="2" name="Right Arrow 1">
            <a:extLst>
              <a:ext uri="{FF2B5EF4-FFF2-40B4-BE49-F238E27FC236}">
                <a16:creationId xmlns:a16="http://schemas.microsoft.com/office/drawing/2014/main" id="{ACBE299A-D6CC-F64F-8025-909AE27AE0B6}"/>
              </a:ext>
            </a:extLst>
          </p:cNvPr>
          <p:cNvSpPr/>
          <p:nvPr/>
        </p:nvSpPr>
        <p:spPr>
          <a:xfrm>
            <a:off x="294102" y="1810512"/>
            <a:ext cx="504972" cy="164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BE16CB-E83D-B745-8B39-4E1D82B1B1FA}"/>
              </a:ext>
            </a:extLst>
          </p:cNvPr>
          <p:cNvSpPr txBox="1"/>
          <p:nvPr/>
        </p:nvSpPr>
        <p:spPr>
          <a:xfrm>
            <a:off x="7213280" y="1788772"/>
            <a:ext cx="1663853" cy="584775"/>
          </a:xfrm>
          <a:prstGeom prst="rect">
            <a:avLst/>
          </a:prstGeom>
          <a:noFill/>
        </p:spPr>
        <p:txBody>
          <a:bodyPr wrap="none" rtlCol="0">
            <a:spAutoFit/>
          </a:bodyPr>
          <a:lstStyle/>
          <a:p>
            <a:r>
              <a:rPr lang="en-US" sz="1600" i="1" dirty="0"/>
              <a:t>Higher score = less</a:t>
            </a:r>
            <a:endParaRPr lang="en-US" sz="1600" i="1" strike="sngStrike" dirty="0">
              <a:solidFill>
                <a:srgbClr val="FF0000"/>
              </a:solidFill>
            </a:endParaRPr>
          </a:p>
          <a:p>
            <a:r>
              <a:rPr lang="en-US" sz="1600" i="1" dirty="0"/>
              <a:t>Explicit bias</a:t>
            </a:r>
            <a:endParaRPr lang="en-US" sz="1600" i="1" strike="sngStrike" dirty="0">
              <a:solidFill>
                <a:srgbClr val="FF0000"/>
              </a:solidFill>
            </a:endParaRPr>
          </a:p>
        </p:txBody>
      </p:sp>
      <p:sp>
        <p:nvSpPr>
          <p:cNvPr id="8" name="Right Arrow 7">
            <a:extLst>
              <a:ext uri="{FF2B5EF4-FFF2-40B4-BE49-F238E27FC236}">
                <a16:creationId xmlns:a16="http://schemas.microsoft.com/office/drawing/2014/main" id="{BBA6E9DD-AC74-304C-A6AC-4CA572E4DBBF}"/>
              </a:ext>
            </a:extLst>
          </p:cNvPr>
          <p:cNvSpPr/>
          <p:nvPr/>
        </p:nvSpPr>
        <p:spPr>
          <a:xfrm>
            <a:off x="294102" y="2578287"/>
            <a:ext cx="504972" cy="164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E63789-1B01-F743-8235-6D2376206A38}"/>
              </a:ext>
            </a:extLst>
          </p:cNvPr>
          <p:cNvSpPr txBox="1"/>
          <p:nvPr/>
        </p:nvSpPr>
        <p:spPr>
          <a:xfrm>
            <a:off x="7228957" y="2449363"/>
            <a:ext cx="1786899" cy="584775"/>
          </a:xfrm>
          <a:prstGeom prst="rect">
            <a:avLst/>
          </a:prstGeom>
          <a:noFill/>
        </p:spPr>
        <p:txBody>
          <a:bodyPr wrap="none" rtlCol="0">
            <a:spAutoFit/>
          </a:bodyPr>
          <a:lstStyle/>
          <a:p>
            <a:r>
              <a:rPr lang="en-US" sz="1600" i="1" dirty="0"/>
              <a:t>Higher score = more</a:t>
            </a:r>
          </a:p>
          <a:p>
            <a:r>
              <a:rPr lang="en-US" sz="1600" i="1" dirty="0"/>
              <a:t>Implicit bias</a:t>
            </a:r>
            <a:endParaRPr lang="en-US" sz="1600" i="1" strike="sngStrike" dirty="0">
              <a:solidFill>
                <a:srgbClr val="FF0000"/>
              </a:solidFill>
            </a:endParaRPr>
          </a:p>
        </p:txBody>
      </p:sp>
    </p:spTree>
    <p:extLst>
      <p:ext uri="{BB962C8B-B14F-4D97-AF65-F5344CB8AC3E}">
        <p14:creationId xmlns:p14="http://schemas.microsoft.com/office/powerpoint/2010/main" val="623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81"/>
            <a:ext cx="7886700" cy="1325563"/>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Research Questions</a:t>
            </a:r>
          </a:p>
        </p:txBody>
      </p:sp>
      <p:sp>
        <p:nvSpPr>
          <p:cNvPr id="3" name="Content Placeholder 2"/>
          <p:cNvSpPr>
            <a:spLocks noGrp="1"/>
          </p:cNvSpPr>
          <p:nvPr>
            <p:ph idx="1"/>
          </p:nvPr>
        </p:nvSpPr>
        <p:spPr>
          <a:xfrm>
            <a:off x="401934" y="1690037"/>
            <a:ext cx="8340132" cy="4424521"/>
          </a:xfrm>
        </p:spPr>
        <p:txBody>
          <a:bodyPr>
            <a:normAutofit/>
          </a:bodyPr>
          <a:lstStyle/>
          <a:p>
            <a:pPr marL="514350" indent="-514350">
              <a:lnSpc>
                <a:spcPct val="100000"/>
              </a:lnSpc>
              <a:buFont typeface="+mj-lt"/>
              <a:buAutoNum type="arabicPeriod"/>
            </a:pPr>
            <a:r>
              <a:rPr lang="en-US" dirty="0">
                <a:solidFill>
                  <a:schemeClr val="bg2">
                    <a:lumMod val="75000"/>
                  </a:schemeClr>
                </a:solidFill>
                <a:latin typeface="Gill Sans MT" charset="0"/>
                <a:ea typeface="Gill Sans MT" charset="0"/>
                <a:cs typeface="Gill Sans MT" charset="0"/>
              </a:rPr>
              <a:t>How are people from developing countries portrayed or represented in the United States by INGOs working in the area of ‘international development and need’ in their fundraising/advocacy materials? </a:t>
            </a:r>
            <a:r>
              <a:rPr lang="en-US" dirty="0">
                <a:latin typeface="Gill Sans MT" charset="0"/>
                <a:ea typeface="Gill Sans MT" charset="0"/>
                <a:cs typeface="Gill Sans MT" charset="0"/>
              </a:rPr>
              <a:t/>
            </a:r>
            <a:br>
              <a:rPr lang="en-US" dirty="0">
                <a:latin typeface="Gill Sans MT" charset="0"/>
                <a:ea typeface="Gill Sans MT" charset="0"/>
                <a:cs typeface="Gill Sans MT" charset="0"/>
              </a:rPr>
            </a:b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solidFill>
                  <a:schemeClr val="accent3"/>
                </a:solidFill>
                <a:latin typeface="Gill Sans MT" charset="0"/>
                <a:ea typeface="Gill Sans MT" charset="0"/>
                <a:cs typeface="Gill Sans MT" charset="0"/>
              </a:rPr>
              <a:t>Does the portrayal or representation of people in developing countries by INGOs in their fundraising/advocacy materials lead to stereotyping and racial bias? </a:t>
            </a:r>
          </a:p>
          <a:p>
            <a:pPr marL="514350" indent="-514350">
              <a:lnSpc>
                <a:spcPct val="100000"/>
              </a:lnSpc>
              <a:buFont typeface="+mj-lt"/>
              <a:buAutoNum type="arabicPeriod"/>
            </a:pP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latin typeface="Gill Sans MT" charset="0"/>
                <a:ea typeface="Gill Sans MT" charset="0"/>
                <a:cs typeface="Gill Sans MT" charset="0"/>
              </a:rPr>
              <a:t>Do racial biases affect the willingness to give to people living in the developing countries?</a:t>
            </a:r>
          </a:p>
          <a:p>
            <a:pPr marL="514350" indent="-514350">
              <a:lnSpc>
                <a:spcPct val="100000"/>
              </a:lnSpc>
              <a:buFont typeface="+mj-lt"/>
              <a:buAutoNum type="arabicPeriod"/>
            </a:pPr>
            <a:endParaRPr lang="en-US"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lstStyle/>
          <a:p>
            <a:fld id="{08397662-D04D-1E47-B838-317557611CF5}" type="slidenum">
              <a:rPr lang="en-US" sz="1200" smtClean="0"/>
              <a:t>36</a:t>
            </a:fld>
            <a:endParaRPr lang="en-US" sz="1200" dirty="0"/>
          </a:p>
        </p:txBody>
      </p:sp>
    </p:spTree>
    <p:extLst>
      <p:ext uri="{BB962C8B-B14F-4D97-AF65-F5344CB8AC3E}">
        <p14:creationId xmlns:p14="http://schemas.microsoft.com/office/powerpoint/2010/main" val="21079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2417" t="-1" r="11389" b="-3009"/>
          <a:stretch/>
        </p:blipFill>
        <p:spPr>
          <a:xfrm>
            <a:off x="1045030" y="653144"/>
            <a:ext cx="7589412" cy="6034058"/>
          </a:xfrm>
          <a:prstGeom prst="rect">
            <a:avLst/>
          </a:prstGeom>
        </p:spPr>
      </p:pic>
    </p:spTree>
    <p:extLst>
      <p:ext uri="{BB962C8B-B14F-4D97-AF65-F5344CB8AC3E}">
        <p14:creationId xmlns:p14="http://schemas.microsoft.com/office/powerpoint/2010/main" val="1840189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9434" y="1480458"/>
            <a:ext cx="8641550" cy="3730169"/>
          </a:xfrm>
          <a:prstGeom prst="rect">
            <a:avLst/>
          </a:prstGeom>
        </p:spPr>
      </p:pic>
      <p:sp>
        <p:nvSpPr>
          <p:cNvPr id="3" name="TextBox 2">
            <a:extLst>
              <a:ext uri="{FF2B5EF4-FFF2-40B4-BE49-F238E27FC236}">
                <a16:creationId xmlns:a16="http://schemas.microsoft.com/office/drawing/2014/main" id="{C224CEAB-2734-4E45-B205-870C7392F40C}"/>
              </a:ext>
            </a:extLst>
          </p:cNvPr>
          <p:cNvSpPr txBox="1"/>
          <p:nvPr/>
        </p:nvSpPr>
        <p:spPr>
          <a:xfrm>
            <a:off x="339434" y="5357812"/>
            <a:ext cx="8308557" cy="646331"/>
          </a:xfrm>
          <a:prstGeom prst="rect">
            <a:avLst/>
          </a:prstGeom>
          <a:noFill/>
        </p:spPr>
        <p:txBody>
          <a:bodyPr wrap="none" rtlCol="0">
            <a:spAutoFit/>
          </a:bodyPr>
          <a:lstStyle/>
          <a:p>
            <a:r>
              <a:rPr lang="en-US" b="1" dirty="0"/>
              <a:t>Note:</a:t>
            </a:r>
            <a:r>
              <a:rPr lang="en-US" dirty="0"/>
              <a:t> Controls for education, gender, race, religiosity, income, age, party identification, </a:t>
            </a:r>
          </a:p>
          <a:p>
            <a:r>
              <a:rPr lang="en-US" dirty="0"/>
              <a:t>type of image, and past donation behavior</a:t>
            </a:r>
          </a:p>
        </p:txBody>
      </p:sp>
    </p:spTree>
    <p:extLst>
      <p:ext uri="{BB962C8B-B14F-4D97-AF65-F5344CB8AC3E}">
        <p14:creationId xmlns:p14="http://schemas.microsoft.com/office/powerpoint/2010/main" val="1101012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010"/>
            <a:ext cx="8229600" cy="573576"/>
          </a:xfrm>
        </p:spPr>
        <p:txBody>
          <a:bodyPr>
            <a:normAutofit/>
          </a:bodyPr>
          <a:lstStyle/>
          <a:p>
            <a:pPr algn="ctr"/>
            <a:r>
              <a:rPr lang="en-US" dirty="0">
                <a:solidFill>
                  <a:schemeClr val="accent1">
                    <a:lumMod val="50000"/>
                  </a:schemeClr>
                </a:solidFill>
                <a:latin typeface="Gill Sans MT" panose="020B0502020104020203" pitchFamily="34" charset="0"/>
              </a:rPr>
              <a:t>Key Takeaways</a:t>
            </a:r>
          </a:p>
        </p:txBody>
      </p:sp>
      <p:sp>
        <p:nvSpPr>
          <p:cNvPr id="3" name="Content Placeholder 2"/>
          <p:cNvSpPr>
            <a:spLocks noGrp="1"/>
          </p:cNvSpPr>
          <p:nvPr>
            <p:ph idx="1"/>
          </p:nvPr>
        </p:nvSpPr>
        <p:spPr>
          <a:xfrm>
            <a:off x="628650" y="1261872"/>
            <a:ext cx="7886700" cy="5321807"/>
          </a:xfrm>
        </p:spPr>
        <p:txBody>
          <a:bodyPr>
            <a:normAutofit/>
          </a:bodyPr>
          <a:lstStyle/>
          <a:p>
            <a:pPr marL="0" indent="0">
              <a:buNone/>
            </a:pPr>
            <a:endParaRPr lang="en-US" dirty="0">
              <a:latin typeface="Gill Sans MT" panose="020B0502020104020203" pitchFamily="34" charset="0"/>
            </a:endParaRPr>
          </a:p>
          <a:p>
            <a:r>
              <a:rPr lang="en-US" dirty="0">
                <a:latin typeface="Gill Sans MT" panose="020B0502020104020203" pitchFamily="34" charset="0"/>
              </a:rPr>
              <a:t>Though representation of the beneficiaries has become “positive.” Still, INGOs fundraising imagery </a:t>
            </a:r>
            <a:r>
              <a:rPr lang="en-US" i="1" dirty="0">
                <a:latin typeface="Gill Sans MT" panose="020B0502020104020203" pitchFamily="34" charset="0"/>
              </a:rPr>
              <a:t>simplifie</a:t>
            </a:r>
            <a:r>
              <a:rPr lang="en-US" dirty="0">
                <a:latin typeface="Gill Sans MT" panose="020B0502020104020203" pitchFamily="34" charset="0"/>
              </a:rPr>
              <a:t>s poverty into a binary, taking it out of context.  </a:t>
            </a:r>
          </a:p>
          <a:p>
            <a:endParaRPr lang="en-US" dirty="0">
              <a:latin typeface="Gill Sans MT" panose="020B0502020104020203" pitchFamily="34" charset="0"/>
            </a:endParaRPr>
          </a:p>
          <a:p>
            <a:r>
              <a:rPr lang="en-US" dirty="0">
                <a:latin typeface="Gill Sans MT" panose="020B0502020104020203" pitchFamily="34" charset="0"/>
              </a:rPr>
              <a:t>Further, INGOs show negative or </a:t>
            </a:r>
            <a:r>
              <a:rPr lang="en-US" i="1" dirty="0">
                <a:latin typeface="Gill Sans MT" panose="020B0502020104020203" pitchFamily="34" charset="0"/>
              </a:rPr>
              <a:t>stereotypical</a:t>
            </a:r>
            <a:r>
              <a:rPr lang="en-US" dirty="0">
                <a:latin typeface="Gill Sans MT" panose="020B0502020104020203" pitchFamily="34" charset="0"/>
              </a:rPr>
              <a:t> images to evoke emotional reaction thereby fostering racial attitudes. This runs counter to the mission of several INGOs promoting global social justice. </a:t>
            </a:r>
          </a:p>
          <a:p>
            <a:pPr marL="0" indent="0">
              <a:buNone/>
            </a:pPr>
            <a:endParaRPr lang="en-US" dirty="0">
              <a:latin typeface="Gill Sans MT" panose="020B0502020104020203" pitchFamily="34" charset="0"/>
            </a:endParaRPr>
          </a:p>
          <a:p>
            <a:r>
              <a:rPr lang="en-US" dirty="0">
                <a:latin typeface="Gill Sans MT" panose="020B0502020104020203" pitchFamily="34" charset="0"/>
              </a:rPr>
              <a:t>Negative/sad imagery stereotypes poor people, thereby increasing implicit biases and may have an effect on </a:t>
            </a:r>
            <a:r>
              <a:rPr lang="en-US" i="1" dirty="0">
                <a:latin typeface="Gill Sans MT" panose="020B0502020104020203" pitchFamily="34" charset="0"/>
              </a:rPr>
              <a:t>future giving</a:t>
            </a:r>
            <a:r>
              <a:rPr lang="en-US" dirty="0">
                <a:latin typeface="Gill Sans MT" panose="020B0502020104020203" pitchFamily="34" charset="0"/>
              </a:rPr>
              <a:t>.  Thereby, INGOs are potentially hurting their long-term fundraising success. </a:t>
            </a:r>
          </a:p>
          <a:p>
            <a:endParaRPr lang="en-US" dirty="0">
              <a:latin typeface="Gill Sans MT" panose="020B0502020104020203" pitchFamily="34" charset="0"/>
            </a:endParaRPr>
          </a:p>
          <a:p>
            <a:endParaRPr lang="en-US" dirty="0">
              <a:latin typeface="Gill Sans MT" panose="020B0502020104020203" pitchFamily="34" charset="0"/>
            </a:endParaRPr>
          </a:p>
          <a:p>
            <a:pPr marL="0" indent="0">
              <a:buNone/>
            </a:pPr>
            <a:endParaRPr lang="en-US" dirty="0">
              <a:latin typeface="Gill Sans MT" panose="020B0502020104020203"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08397662-D04D-1E47-B838-317557611CF5}" type="slidenum">
              <a:rPr lang="en-US" smtClean="0"/>
              <a:t>39</a:t>
            </a:fld>
            <a:endParaRPr lang="en-US"/>
          </a:p>
        </p:txBody>
      </p:sp>
    </p:spTree>
    <p:extLst>
      <p:ext uri="{BB962C8B-B14F-4D97-AF65-F5344CB8AC3E}">
        <p14:creationId xmlns:p14="http://schemas.microsoft.com/office/powerpoint/2010/main" val="97747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ED259B-36C4-F240-9102-085478D6E4A8}"/>
              </a:ext>
            </a:extLst>
          </p:cNvPr>
          <p:cNvPicPr>
            <a:picLocks noGrp="1" noChangeAspect="1"/>
          </p:cNvPicPr>
          <p:nvPr>
            <p:ph idx="1"/>
          </p:nvPr>
        </p:nvPicPr>
        <p:blipFill>
          <a:blip r:embed="rId3"/>
          <a:stretch>
            <a:fillRect/>
          </a:stretch>
        </p:blipFill>
        <p:spPr>
          <a:xfrm>
            <a:off x="4869850" y="1888744"/>
            <a:ext cx="4100414" cy="2925766"/>
          </a:xfrm>
        </p:spPr>
      </p:pic>
      <p:sp>
        <p:nvSpPr>
          <p:cNvPr id="4" name="Slide Number Placeholder 3">
            <a:extLst>
              <a:ext uri="{FF2B5EF4-FFF2-40B4-BE49-F238E27FC236}">
                <a16:creationId xmlns:a16="http://schemas.microsoft.com/office/drawing/2014/main" id="{2E32A0A2-7BF5-CB40-A5B6-852B8DD92D9B}"/>
              </a:ext>
            </a:extLst>
          </p:cNvPr>
          <p:cNvSpPr>
            <a:spLocks noGrp="1"/>
          </p:cNvSpPr>
          <p:nvPr>
            <p:ph type="sldNum" sz="quarter" idx="12"/>
          </p:nvPr>
        </p:nvSpPr>
        <p:spPr/>
        <p:txBody>
          <a:bodyPr/>
          <a:lstStyle/>
          <a:p>
            <a:fld id="{08397662-D04D-1E47-B838-317557611CF5}" type="slidenum">
              <a:rPr lang="en-US" smtClean="0"/>
              <a:t>4</a:t>
            </a:fld>
            <a:endParaRPr lang="en-US"/>
          </a:p>
        </p:txBody>
      </p:sp>
      <p:pic>
        <p:nvPicPr>
          <p:cNvPr id="3" name="Picture 2">
            <a:extLst>
              <a:ext uri="{FF2B5EF4-FFF2-40B4-BE49-F238E27FC236}">
                <a16:creationId xmlns:a16="http://schemas.microsoft.com/office/drawing/2014/main" id="{E015D1DF-8B4E-9F4E-980B-2720E56BCC8D}"/>
              </a:ext>
            </a:extLst>
          </p:cNvPr>
          <p:cNvPicPr>
            <a:picLocks noChangeAspect="1"/>
          </p:cNvPicPr>
          <p:nvPr/>
        </p:nvPicPr>
        <p:blipFill>
          <a:blip r:embed="rId4"/>
          <a:stretch>
            <a:fillRect/>
          </a:stretch>
        </p:blipFill>
        <p:spPr>
          <a:xfrm>
            <a:off x="232591" y="1506892"/>
            <a:ext cx="4637259" cy="3608123"/>
          </a:xfrm>
          <a:prstGeom prst="rect">
            <a:avLst/>
          </a:prstGeom>
        </p:spPr>
      </p:pic>
      <p:sp>
        <p:nvSpPr>
          <p:cNvPr id="5" name="TextBox 4">
            <a:extLst>
              <a:ext uri="{FF2B5EF4-FFF2-40B4-BE49-F238E27FC236}">
                <a16:creationId xmlns:a16="http://schemas.microsoft.com/office/drawing/2014/main" id="{79A99919-BB06-FA4D-B282-16FE8F3803DF}"/>
              </a:ext>
            </a:extLst>
          </p:cNvPr>
          <p:cNvSpPr txBox="1"/>
          <p:nvPr/>
        </p:nvSpPr>
        <p:spPr>
          <a:xfrm>
            <a:off x="328330" y="5201085"/>
            <a:ext cx="3386376" cy="523220"/>
          </a:xfrm>
          <a:prstGeom prst="rect">
            <a:avLst/>
          </a:prstGeom>
          <a:noFill/>
        </p:spPr>
        <p:txBody>
          <a:bodyPr wrap="none" rtlCol="0">
            <a:spAutoFit/>
          </a:bodyPr>
          <a:lstStyle/>
          <a:p>
            <a:r>
              <a:rPr lang="en-US" sz="1400" dirty="0"/>
              <a:t>Source: https://</a:t>
            </a:r>
            <a:r>
              <a:rPr lang="en-US" sz="1400" dirty="0" err="1"/>
              <a:t>www.sos-usa.org</a:t>
            </a:r>
            <a:r>
              <a:rPr lang="en-US" sz="1400" dirty="0"/>
              <a:t>/our-impact/</a:t>
            </a:r>
            <a:br>
              <a:rPr lang="en-US" sz="1400" dirty="0"/>
            </a:br>
            <a:r>
              <a:rPr lang="en-US" sz="1400" dirty="0" err="1"/>
              <a:t>childrens</a:t>
            </a:r>
            <a:r>
              <a:rPr lang="en-US" sz="1400" dirty="0"/>
              <a:t>-statistics/</a:t>
            </a:r>
            <a:r>
              <a:rPr lang="en-US" sz="1400" dirty="0" err="1"/>
              <a:t>africa</a:t>
            </a:r>
            <a:endParaRPr lang="en-US" sz="1400" dirty="0"/>
          </a:p>
        </p:txBody>
      </p:sp>
      <p:sp>
        <p:nvSpPr>
          <p:cNvPr id="7" name="TextBox 6">
            <a:extLst>
              <a:ext uri="{FF2B5EF4-FFF2-40B4-BE49-F238E27FC236}">
                <a16:creationId xmlns:a16="http://schemas.microsoft.com/office/drawing/2014/main" id="{D7FC9F39-3804-4546-9AEA-93930730E768}"/>
              </a:ext>
            </a:extLst>
          </p:cNvPr>
          <p:cNvSpPr txBox="1"/>
          <p:nvPr/>
        </p:nvSpPr>
        <p:spPr>
          <a:xfrm>
            <a:off x="4869850" y="5201085"/>
            <a:ext cx="4191917" cy="523220"/>
          </a:xfrm>
          <a:prstGeom prst="rect">
            <a:avLst/>
          </a:prstGeom>
          <a:noFill/>
        </p:spPr>
        <p:txBody>
          <a:bodyPr wrap="none" rtlCol="0">
            <a:spAutoFit/>
          </a:bodyPr>
          <a:lstStyle/>
          <a:p>
            <a:r>
              <a:rPr lang="en-US" sz="1400" dirty="0"/>
              <a:t>Source: http://thehill.com/homenews/administration</a:t>
            </a:r>
            <a:br>
              <a:rPr lang="en-US" sz="1400" dirty="0"/>
            </a:br>
            <a:r>
              <a:rPr lang="en-US" sz="1400" dirty="0"/>
              <a:t>/370112-pence-defends-trump-after-s-hole-controversy</a:t>
            </a:r>
          </a:p>
        </p:txBody>
      </p:sp>
    </p:spTree>
    <p:extLst>
      <p:ext uri="{BB962C8B-B14F-4D97-AF65-F5344CB8AC3E}">
        <p14:creationId xmlns:p14="http://schemas.microsoft.com/office/powerpoint/2010/main" val="10728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4ED7AA-D51C-FA4D-B9B5-4DF120522A9E}"/>
              </a:ext>
            </a:extLst>
          </p:cNvPr>
          <p:cNvSpPr>
            <a:spLocks noGrp="1"/>
          </p:cNvSpPr>
          <p:nvPr>
            <p:ph type="sldNum" sz="quarter" idx="12"/>
          </p:nvPr>
        </p:nvSpPr>
        <p:spPr/>
        <p:txBody>
          <a:bodyPr/>
          <a:lstStyle/>
          <a:p>
            <a:fld id="{08397662-D04D-1E47-B838-317557611CF5}" type="slidenum">
              <a:rPr lang="en-US" smtClean="0"/>
              <a:t>40</a:t>
            </a:fld>
            <a:endParaRPr lang="en-US"/>
          </a:p>
        </p:txBody>
      </p:sp>
      <p:pic>
        <p:nvPicPr>
          <p:cNvPr id="5" name="Picture 4">
            <a:extLst>
              <a:ext uri="{FF2B5EF4-FFF2-40B4-BE49-F238E27FC236}">
                <a16:creationId xmlns:a16="http://schemas.microsoft.com/office/drawing/2014/main" id="{6890A46A-EDD1-DF40-9846-1D14B95A8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326" y="1940279"/>
            <a:ext cx="3511024" cy="2694733"/>
          </a:xfrm>
          <a:prstGeom prst="rect">
            <a:avLst/>
          </a:prstGeom>
        </p:spPr>
      </p:pic>
      <p:pic>
        <p:nvPicPr>
          <p:cNvPr id="6" name="Picture 5">
            <a:extLst>
              <a:ext uri="{FF2B5EF4-FFF2-40B4-BE49-F238E27FC236}">
                <a16:creationId xmlns:a16="http://schemas.microsoft.com/office/drawing/2014/main" id="{6141A16B-BE90-C94A-BE13-AD5F76CC8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47" y="1940278"/>
            <a:ext cx="3517681" cy="2694733"/>
          </a:xfrm>
          <a:prstGeom prst="rect">
            <a:avLst/>
          </a:prstGeom>
        </p:spPr>
      </p:pic>
      <p:sp>
        <p:nvSpPr>
          <p:cNvPr id="7" name="TextBox 6">
            <a:extLst>
              <a:ext uri="{FF2B5EF4-FFF2-40B4-BE49-F238E27FC236}">
                <a16:creationId xmlns:a16="http://schemas.microsoft.com/office/drawing/2014/main" id="{132D4B70-724D-7347-84E0-3BC351AB0C7F}"/>
              </a:ext>
            </a:extLst>
          </p:cNvPr>
          <p:cNvSpPr txBox="1"/>
          <p:nvPr/>
        </p:nvSpPr>
        <p:spPr>
          <a:xfrm>
            <a:off x="2035155" y="4941683"/>
            <a:ext cx="433132" cy="369332"/>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0CB30706-72DE-4545-9036-44776AD9BA8D}"/>
              </a:ext>
            </a:extLst>
          </p:cNvPr>
          <p:cNvSpPr txBox="1"/>
          <p:nvPr/>
        </p:nvSpPr>
        <p:spPr>
          <a:xfrm>
            <a:off x="6457950" y="4941683"/>
            <a:ext cx="450764"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315070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0788" y="342240"/>
            <a:ext cx="8229600" cy="683288"/>
          </a:xfrm>
        </p:spPr>
        <p:txBody>
          <a:bodyPr>
            <a:normAutofit/>
          </a:bodyPr>
          <a:lstStyle/>
          <a:p>
            <a:pPr algn="ctr"/>
            <a:r>
              <a:rPr lang="en-US" dirty="0">
                <a:solidFill>
                  <a:schemeClr val="accent1">
                    <a:lumMod val="50000"/>
                  </a:schemeClr>
                </a:solidFill>
              </a:rPr>
              <a:t>Future Research Agenda</a:t>
            </a:r>
          </a:p>
        </p:txBody>
      </p:sp>
      <p:sp>
        <p:nvSpPr>
          <p:cNvPr id="4" name="Slide Number Placeholder 3"/>
          <p:cNvSpPr>
            <a:spLocks noGrp="1"/>
          </p:cNvSpPr>
          <p:nvPr>
            <p:ph type="sldNum" sz="quarter" idx="12"/>
          </p:nvPr>
        </p:nvSpPr>
        <p:spPr/>
        <p:txBody>
          <a:bodyPr/>
          <a:lstStyle/>
          <a:p>
            <a:fld id="{08397662-D04D-1E47-B838-317557611CF5}" type="slidenum">
              <a:rPr lang="en-US" smtClean="0"/>
              <a:t>41</a:t>
            </a:fld>
            <a:endParaRPr lang="en-US"/>
          </a:p>
        </p:txBody>
      </p:sp>
      <p:sp>
        <p:nvSpPr>
          <p:cNvPr id="9" name="Oval 8"/>
          <p:cNvSpPr/>
          <p:nvPr/>
        </p:nvSpPr>
        <p:spPr>
          <a:xfrm>
            <a:off x="924307" y="4230823"/>
            <a:ext cx="2542903" cy="2490652"/>
          </a:xfrm>
          <a:prstGeom prst="ellipse">
            <a:avLst/>
          </a:prstGeom>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Public Administration</a:t>
            </a:r>
          </a:p>
        </p:txBody>
      </p:sp>
      <p:sp>
        <p:nvSpPr>
          <p:cNvPr id="5" name="Oval 4"/>
          <p:cNvSpPr/>
          <p:nvPr/>
        </p:nvSpPr>
        <p:spPr>
          <a:xfrm>
            <a:off x="924307" y="2384472"/>
            <a:ext cx="2542903" cy="2490652"/>
          </a:xfrm>
          <a:prstGeom prst="ellipse">
            <a:avLst/>
          </a:prstGeom>
          <a:noFill/>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Nonprofit Management</a:t>
            </a:r>
          </a:p>
        </p:txBody>
      </p:sp>
      <p:sp>
        <p:nvSpPr>
          <p:cNvPr id="10" name="TextBox 9"/>
          <p:cNvSpPr txBox="1"/>
          <p:nvPr/>
        </p:nvSpPr>
        <p:spPr>
          <a:xfrm>
            <a:off x="1643074" y="4377629"/>
            <a:ext cx="1105367" cy="307777"/>
          </a:xfrm>
          <a:prstGeom prst="rect">
            <a:avLst/>
          </a:prstGeom>
          <a:noFill/>
        </p:spPr>
        <p:txBody>
          <a:bodyPr wrap="none" rtlCol="0">
            <a:spAutoFit/>
          </a:bodyPr>
          <a:lstStyle/>
          <a:p>
            <a:r>
              <a:rPr lang="en-US" sz="1400" dirty="0"/>
              <a:t>Social Equity</a:t>
            </a:r>
          </a:p>
        </p:txBody>
      </p:sp>
      <p:sp>
        <p:nvSpPr>
          <p:cNvPr id="11" name="Right Arrow 10"/>
          <p:cNvSpPr/>
          <p:nvPr/>
        </p:nvSpPr>
        <p:spPr>
          <a:xfrm>
            <a:off x="3963543" y="4074094"/>
            <a:ext cx="1592525" cy="914848"/>
          </a:xfrm>
          <a:prstGeom prst="rightArrow">
            <a:avLst/>
          </a:prstGeom>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t>Philanthropy</a:t>
            </a:r>
          </a:p>
        </p:txBody>
      </p:sp>
      <p:sp>
        <p:nvSpPr>
          <p:cNvPr id="12" name="Oval 11"/>
          <p:cNvSpPr/>
          <p:nvPr/>
        </p:nvSpPr>
        <p:spPr>
          <a:xfrm>
            <a:off x="5954512" y="3629798"/>
            <a:ext cx="2144459" cy="2055366"/>
          </a:xfrm>
          <a:prstGeom prst="ellipse">
            <a:avLst/>
          </a:prstGeom>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t>Demand (Beneficiaries)</a:t>
            </a:r>
          </a:p>
        </p:txBody>
      </p:sp>
      <p:sp>
        <p:nvSpPr>
          <p:cNvPr id="13" name="Oval 12"/>
          <p:cNvSpPr/>
          <p:nvPr/>
        </p:nvSpPr>
        <p:spPr>
          <a:xfrm>
            <a:off x="5802112" y="2301913"/>
            <a:ext cx="2542903" cy="2046880"/>
          </a:xfrm>
          <a:prstGeom prst="ellipse">
            <a:avLst/>
          </a:prstGeom>
          <a:noFill/>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Supply (Donors)</a:t>
            </a:r>
          </a:p>
        </p:txBody>
      </p:sp>
      <p:sp>
        <p:nvSpPr>
          <p:cNvPr id="15" name="Right Arrow 14"/>
          <p:cNvSpPr/>
          <p:nvPr/>
        </p:nvSpPr>
        <p:spPr>
          <a:xfrm rot="16200000">
            <a:off x="6828706" y="1810899"/>
            <a:ext cx="396070" cy="398421"/>
          </a:xfrm>
          <a:prstGeom prst="rightArrow">
            <a:avLst/>
          </a:prstGeom>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6" name="Right Arrow 15"/>
          <p:cNvSpPr/>
          <p:nvPr/>
        </p:nvSpPr>
        <p:spPr>
          <a:xfrm rot="5400000">
            <a:off x="6975106" y="5722076"/>
            <a:ext cx="396071" cy="398421"/>
          </a:xfrm>
          <a:prstGeom prst="rightArrow">
            <a:avLst/>
          </a:prstGeom>
          <a:ln w="19050">
            <a:solidFill>
              <a:schemeClr val="tx1"/>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7" name="Rectangle 16"/>
          <p:cNvSpPr/>
          <p:nvPr/>
        </p:nvSpPr>
        <p:spPr>
          <a:xfrm>
            <a:off x="6150677" y="1417916"/>
            <a:ext cx="1851657" cy="304862"/>
          </a:xfrm>
          <a:prstGeom prst="rect">
            <a:avLst/>
          </a:prstGeom>
          <a:ln w="19050">
            <a:prstDash val="sysDot"/>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Domestic</a:t>
            </a:r>
          </a:p>
        </p:txBody>
      </p:sp>
      <p:sp>
        <p:nvSpPr>
          <p:cNvPr id="18" name="Rectangle 17"/>
          <p:cNvSpPr/>
          <p:nvPr/>
        </p:nvSpPr>
        <p:spPr>
          <a:xfrm>
            <a:off x="6147734" y="6220811"/>
            <a:ext cx="1851657" cy="290521"/>
          </a:xfrm>
          <a:prstGeom prst="rect">
            <a:avLst/>
          </a:prstGeom>
          <a:ln w="19050">
            <a:prstDash val="sysDot"/>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t>International</a:t>
            </a:r>
          </a:p>
        </p:txBody>
      </p:sp>
      <p:sp>
        <p:nvSpPr>
          <p:cNvPr id="14" name="TextBox 13"/>
          <p:cNvSpPr txBox="1"/>
          <p:nvPr/>
        </p:nvSpPr>
        <p:spPr>
          <a:xfrm>
            <a:off x="6571661" y="3901751"/>
            <a:ext cx="1003801" cy="307777"/>
          </a:xfrm>
          <a:prstGeom prst="rect">
            <a:avLst/>
          </a:prstGeom>
          <a:noFill/>
        </p:spPr>
        <p:txBody>
          <a:bodyPr wrap="none" rtlCol="0">
            <a:spAutoFit/>
          </a:bodyPr>
          <a:lstStyle/>
          <a:p>
            <a:r>
              <a:rPr lang="en-US" sz="1400"/>
              <a:t>Fundraising</a:t>
            </a:r>
            <a:endParaRPr lang="en-US" sz="1400" dirty="0"/>
          </a:p>
        </p:txBody>
      </p:sp>
    </p:spTree>
    <p:extLst>
      <p:ext uri="{BB962C8B-B14F-4D97-AF65-F5344CB8AC3E}">
        <p14:creationId xmlns:p14="http://schemas.microsoft.com/office/powerpoint/2010/main" val="1894049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932A-428A-124A-9ED8-A991F3E9E3A8}"/>
              </a:ext>
            </a:extLst>
          </p:cNvPr>
          <p:cNvSpPr>
            <a:spLocks noGrp="1"/>
          </p:cNvSpPr>
          <p:nvPr>
            <p:ph type="title"/>
          </p:nvPr>
        </p:nvSpPr>
        <p:spPr>
          <a:xfrm>
            <a:off x="628650" y="0"/>
            <a:ext cx="7886700" cy="1091045"/>
          </a:xfrm>
        </p:spPr>
        <p:txBody>
          <a:bodyPr>
            <a:normAutofit/>
          </a:bodyPr>
          <a:lstStyle/>
          <a:p>
            <a:pPr algn="ctr"/>
            <a:r>
              <a:rPr lang="en-US" dirty="0">
                <a:solidFill>
                  <a:schemeClr val="accent1">
                    <a:lumMod val="50000"/>
                  </a:schemeClr>
                </a:solidFill>
                <a:latin typeface="Gill Sans MT" panose="020B0502020104020203" pitchFamily="34" charset="0"/>
              </a:rPr>
              <a:t>Beneficiaries Portrayal and Fundraising</a:t>
            </a:r>
          </a:p>
        </p:txBody>
      </p:sp>
      <p:sp>
        <p:nvSpPr>
          <p:cNvPr id="3" name="Content Placeholder 2">
            <a:extLst>
              <a:ext uri="{FF2B5EF4-FFF2-40B4-BE49-F238E27FC236}">
                <a16:creationId xmlns:a16="http://schemas.microsoft.com/office/drawing/2014/main" id="{A78148B9-1274-FE4E-BA50-AFD946285F8F}"/>
              </a:ext>
            </a:extLst>
          </p:cNvPr>
          <p:cNvSpPr>
            <a:spLocks noGrp="1"/>
          </p:cNvSpPr>
          <p:nvPr>
            <p:ph idx="1"/>
          </p:nvPr>
        </p:nvSpPr>
        <p:spPr>
          <a:xfrm>
            <a:off x="377439" y="954521"/>
            <a:ext cx="8389122" cy="5766955"/>
          </a:xfrm>
        </p:spPr>
        <p:txBody>
          <a:bodyPr>
            <a:normAutofit lnSpcReduction="10000"/>
          </a:bodyPr>
          <a:lstStyle/>
          <a:p>
            <a:pPr marL="0" indent="0">
              <a:buNone/>
            </a:pPr>
            <a:r>
              <a:rPr lang="en-US" i="1" dirty="0"/>
              <a:t>Journal Articles </a:t>
            </a:r>
          </a:p>
          <a:p>
            <a:r>
              <a:rPr lang="en-US" dirty="0"/>
              <a:t>Faces of the Needy:  The Portrayal of Destitute Children in the Fundraising Campaigns of NGOs in India. With Angela M. Eikenberry. </a:t>
            </a:r>
            <a:r>
              <a:rPr lang="en-US" i="1" dirty="0"/>
              <a:t>International Journal of Nonprofit and Voluntary Sector Marketing 21(1):31-43.</a:t>
            </a:r>
          </a:p>
          <a:p>
            <a:pPr marL="0" indent="0">
              <a:buNone/>
            </a:pPr>
            <a:endParaRPr lang="en-US" i="1" dirty="0"/>
          </a:p>
          <a:p>
            <a:pPr marL="0" indent="0">
              <a:buNone/>
            </a:pPr>
            <a:r>
              <a:rPr lang="en-US" i="1" dirty="0"/>
              <a:t>Book Chapter</a:t>
            </a:r>
          </a:p>
          <a:p>
            <a:r>
              <a:rPr lang="en-US" dirty="0">
                <a:latin typeface="Gill Sans MT" panose="020B0502020104020203" pitchFamily="34" charset="0"/>
              </a:rPr>
              <a:t>A Critical Fundraising Perspectives: Understanding the Beneficiaries Experience</a:t>
            </a:r>
            <a:r>
              <a:rPr lang="en-US" i="1" dirty="0">
                <a:latin typeface="Gill Sans MT" panose="020B0502020104020203" pitchFamily="34" charset="0"/>
              </a:rPr>
              <a:t>. </a:t>
            </a:r>
            <a:r>
              <a:rPr lang="en-US" dirty="0">
                <a:latin typeface="Gill Sans MT" panose="020B0502020104020203" pitchFamily="34" charset="0"/>
              </a:rPr>
              <a:t>With Angela M. Eikenberry. </a:t>
            </a:r>
            <a:r>
              <a:rPr lang="en-US" i="1" dirty="0">
                <a:latin typeface="Gill Sans MT" panose="020B0502020104020203" pitchFamily="34" charset="0"/>
              </a:rPr>
              <a:t>Reframing Nonprofit Management: Democracy, Inclusion, and Social Change (Forthcoming).  </a:t>
            </a:r>
          </a:p>
          <a:p>
            <a:endParaRPr lang="en-US" i="1" dirty="0">
              <a:latin typeface="Gill Sans MT" panose="020B0502020104020203" pitchFamily="34" charset="0"/>
            </a:endParaRPr>
          </a:p>
          <a:p>
            <a:pPr marL="0" indent="0">
              <a:buNone/>
            </a:pPr>
            <a:r>
              <a:rPr lang="en-US" i="1" dirty="0"/>
              <a:t>Future Research Question</a:t>
            </a:r>
          </a:p>
          <a:p>
            <a:r>
              <a:rPr lang="en-US" dirty="0"/>
              <a:t>How does beneficiaries portrayal effect donors perceptions about people living in the developing countries?</a:t>
            </a:r>
          </a:p>
          <a:p>
            <a:pPr lvl="1"/>
            <a:r>
              <a:rPr lang="en-US" dirty="0"/>
              <a:t>Further investigating the relationship between representation and fundraising success such as large sample, field experiments etc. </a:t>
            </a:r>
          </a:p>
          <a:p>
            <a:pPr marL="342900" lvl="1" indent="0">
              <a:buNone/>
            </a:pPr>
            <a:endParaRPr lang="en-US" dirty="0"/>
          </a:p>
          <a:p>
            <a:endParaRPr lang="en-US" dirty="0"/>
          </a:p>
        </p:txBody>
      </p:sp>
      <p:sp>
        <p:nvSpPr>
          <p:cNvPr id="4" name="Slide Number Placeholder 3">
            <a:extLst>
              <a:ext uri="{FF2B5EF4-FFF2-40B4-BE49-F238E27FC236}">
                <a16:creationId xmlns:a16="http://schemas.microsoft.com/office/drawing/2014/main" id="{F7F03A89-0F10-9A46-94EA-666FF066F589}"/>
              </a:ext>
            </a:extLst>
          </p:cNvPr>
          <p:cNvSpPr>
            <a:spLocks noGrp="1"/>
          </p:cNvSpPr>
          <p:nvPr>
            <p:ph type="sldNum" sz="quarter" idx="12"/>
          </p:nvPr>
        </p:nvSpPr>
        <p:spPr/>
        <p:txBody>
          <a:bodyPr/>
          <a:lstStyle/>
          <a:p>
            <a:fld id="{08397662-D04D-1E47-B838-317557611CF5}" type="slidenum">
              <a:rPr lang="en-US" smtClean="0"/>
              <a:t>42</a:t>
            </a:fld>
            <a:endParaRPr lang="en-US"/>
          </a:p>
        </p:txBody>
      </p:sp>
    </p:spTree>
    <p:extLst>
      <p:ext uri="{BB962C8B-B14F-4D97-AF65-F5344CB8AC3E}">
        <p14:creationId xmlns:p14="http://schemas.microsoft.com/office/powerpoint/2010/main" val="1367411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753"/>
            <a:ext cx="7886700" cy="1325563"/>
          </a:xfrm>
        </p:spPr>
        <p:txBody>
          <a:bodyPr>
            <a:normAutofit/>
          </a:bodyPr>
          <a:lstStyle/>
          <a:p>
            <a:pPr algn="ctr"/>
            <a:r>
              <a:rPr lang="en-US" dirty="0">
                <a:solidFill>
                  <a:schemeClr val="accent1">
                    <a:lumMod val="50000"/>
                  </a:schemeClr>
                </a:solidFill>
                <a:latin typeface="Gill Sans MT" panose="020B0502020104020203" pitchFamily="34" charset="0"/>
              </a:rPr>
              <a:t>Social Media Use and Fundraising</a:t>
            </a:r>
            <a:br>
              <a:rPr lang="en-US" dirty="0">
                <a:solidFill>
                  <a:schemeClr val="accent1">
                    <a:lumMod val="50000"/>
                  </a:schemeClr>
                </a:solidFill>
                <a:latin typeface="Gill Sans MT" panose="020B0502020104020203" pitchFamily="34" charset="0"/>
              </a:rPr>
            </a:br>
            <a:endParaRPr lang="en-US"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a:xfrm>
            <a:off x="628650" y="1056697"/>
            <a:ext cx="7886700" cy="5299653"/>
          </a:xfrm>
        </p:spPr>
        <p:txBody>
          <a:bodyPr>
            <a:normAutofit/>
          </a:bodyPr>
          <a:lstStyle/>
          <a:p>
            <a:pPr marL="0" indent="0">
              <a:buNone/>
            </a:pPr>
            <a:r>
              <a:rPr lang="en-US" i="1" dirty="0">
                <a:latin typeface="Gill Sans MT" panose="020B0502020104020203" pitchFamily="34" charset="0"/>
              </a:rPr>
              <a:t>Under Review</a:t>
            </a:r>
          </a:p>
          <a:p>
            <a:r>
              <a:rPr lang="en-US" dirty="0">
                <a:latin typeface="Gill Sans MT" panose="020B0502020104020203" pitchFamily="34" charset="0"/>
              </a:rPr>
              <a:t>Success in an Online Giving Day: The Role of Social Media and Budget Size in Fundraising. </a:t>
            </a:r>
            <a:r>
              <a:rPr lang="en-US" i="1" dirty="0">
                <a:latin typeface="Gill Sans MT" panose="020B0502020104020203" pitchFamily="34" charset="0"/>
              </a:rPr>
              <a:t>Nonprofit Voluntary Sector Quarterly (NVSQ). </a:t>
            </a:r>
            <a:r>
              <a:rPr lang="en-US" dirty="0">
                <a:latin typeface="Gill Sans MT" panose="020B0502020104020203" pitchFamily="34" charset="0"/>
              </a:rPr>
              <a:t>Revise &amp; Resubmitted. </a:t>
            </a:r>
          </a:p>
          <a:p>
            <a:pPr marL="0" indent="0">
              <a:buNone/>
            </a:pPr>
            <a:endParaRPr lang="en-US" dirty="0"/>
          </a:p>
          <a:p>
            <a:r>
              <a:rPr lang="en-US" dirty="0"/>
              <a:t>What is the role of social media in fundraising?</a:t>
            </a:r>
          </a:p>
          <a:p>
            <a:pPr lvl="1"/>
            <a:r>
              <a:rPr lang="en-US" dirty="0"/>
              <a:t>Continue to work in exploring the relationship between social media usage by nonprofits and success in giving days. </a:t>
            </a:r>
          </a:p>
          <a:p>
            <a:pPr lvl="1"/>
            <a:r>
              <a:rPr lang="en-US" dirty="0"/>
              <a:t>Giving days such as #</a:t>
            </a:r>
            <a:r>
              <a:rPr lang="en-US" dirty="0" err="1"/>
              <a:t>GivingTuesday</a:t>
            </a:r>
            <a:r>
              <a:rPr lang="en-US" dirty="0"/>
              <a:t> and Omaha Gives. </a:t>
            </a:r>
          </a:p>
          <a:p>
            <a:pPr marL="342900" lvl="1" indent="0">
              <a:buNone/>
            </a:pPr>
            <a:endParaRPr lang="en-US" dirty="0"/>
          </a:p>
          <a:p>
            <a:r>
              <a:rPr lang="en-US" dirty="0"/>
              <a:t>What is the role of social media in advocacy organizations such as climate change or feminist organizations?</a:t>
            </a:r>
          </a:p>
          <a:p>
            <a:pPr lvl="1"/>
            <a:r>
              <a:rPr lang="en-US" dirty="0"/>
              <a:t>How are advocacy organizations use social media to engage general public?</a:t>
            </a:r>
          </a:p>
          <a:p>
            <a:pPr lvl="1"/>
            <a:r>
              <a:rPr lang="en-US" dirty="0"/>
              <a:t>Does social media engagement (social network) by advocacy organizations leads to successful fundraising?</a:t>
            </a:r>
          </a:p>
          <a:p>
            <a:endParaRPr lang="en-US" dirty="0"/>
          </a:p>
        </p:txBody>
      </p:sp>
      <p:sp>
        <p:nvSpPr>
          <p:cNvPr id="4" name="Slide Number Placeholder 3"/>
          <p:cNvSpPr>
            <a:spLocks noGrp="1"/>
          </p:cNvSpPr>
          <p:nvPr>
            <p:ph type="sldNum" sz="quarter" idx="12"/>
          </p:nvPr>
        </p:nvSpPr>
        <p:spPr/>
        <p:txBody>
          <a:bodyPr/>
          <a:lstStyle/>
          <a:p>
            <a:fld id="{08397662-D04D-1E47-B838-317557611CF5}" type="slidenum">
              <a:rPr lang="en-US" smtClean="0"/>
              <a:t>43</a:t>
            </a:fld>
            <a:endParaRPr lang="en-US"/>
          </a:p>
        </p:txBody>
      </p:sp>
    </p:spTree>
    <p:extLst>
      <p:ext uri="{BB962C8B-B14F-4D97-AF65-F5344CB8AC3E}">
        <p14:creationId xmlns:p14="http://schemas.microsoft.com/office/powerpoint/2010/main" val="190307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80"/>
            <a:ext cx="8229600" cy="593673"/>
          </a:xfrm>
        </p:spPr>
        <p:txBody>
          <a:bodyPr>
            <a:normAutofit/>
          </a:bodyPr>
          <a:lstStyle/>
          <a:p>
            <a:pPr algn="ctr"/>
            <a:r>
              <a:rPr lang="en-US" dirty="0">
                <a:solidFill>
                  <a:schemeClr val="accent1">
                    <a:lumMod val="50000"/>
                  </a:schemeClr>
                </a:solidFill>
              </a:rPr>
              <a:t>Work in Process</a:t>
            </a:r>
          </a:p>
        </p:txBody>
      </p:sp>
      <p:sp>
        <p:nvSpPr>
          <p:cNvPr id="3" name="Content Placeholder 2"/>
          <p:cNvSpPr>
            <a:spLocks noGrp="1"/>
          </p:cNvSpPr>
          <p:nvPr>
            <p:ph idx="1"/>
          </p:nvPr>
        </p:nvSpPr>
        <p:spPr>
          <a:xfrm>
            <a:off x="192947" y="775953"/>
            <a:ext cx="8741328" cy="6082047"/>
          </a:xfrm>
        </p:spPr>
        <p:txBody>
          <a:bodyPr>
            <a:normAutofit fontScale="92500"/>
          </a:bodyPr>
          <a:lstStyle/>
          <a:p>
            <a:pPr marL="0" indent="0">
              <a:buNone/>
            </a:pPr>
            <a:r>
              <a:rPr lang="en-US" i="1" dirty="0">
                <a:latin typeface="Gill Sans MT" panose="020B0502020104020203" pitchFamily="34" charset="0"/>
              </a:rPr>
              <a:t>Dissertation papers</a:t>
            </a:r>
          </a:p>
          <a:p>
            <a:r>
              <a:rPr lang="en-US" dirty="0">
                <a:latin typeface="Gill Sans MT" panose="020B0502020104020203" pitchFamily="34" charset="0"/>
              </a:rPr>
              <a:t>Is Poverty Color-Blind: Implications of Imagery on Implicit Association Test. Plan for submission to </a:t>
            </a:r>
            <a:r>
              <a:rPr lang="en-US" i="1" dirty="0">
                <a:latin typeface="Gill Sans MT" panose="020B0502020104020203" pitchFamily="34" charset="0"/>
              </a:rPr>
              <a:t>Nonprofit Voluntary Sector Quarterly (NVSQ).</a:t>
            </a:r>
          </a:p>
          <a:p>
            <a:pPr marL="0" indent="0">
              <a:buNone/>
            </a:pPr>
            <a:endParaRPr lang="en-US" i="1" dirty="0">
              <a:latin typeface="Gill Sans MT" panose="020B0502020104020203" pitchFamily="34" charset="0"/>
            </a:endParaRPr>
          </a:p>
          <a:p>
            <a:r>
              <a:rPr lang="en-US" dirty="0">
                <a:latin typeface="Gill Sans MT" panose="020B0502020104020203" pitchFamily="34" charset="0"/>
              </a:rPr>
              <a:t>Race, Gender, and Poverty: </a:t>
            </a:r>
            <a:r>
              <a:rPr lang="en-US" dirty="0" err="1">
                <a:latin typeface="Gill Sans MT" panose="020B0502020104020203" pitchFamily="34" charset="0"/>
              </a:rPr>
              <a:t>Semiological</a:t>
            </a:r>
            <a:r>
              <a:rPr lang="en-US" dirty="0">
                <a:latin typeface="Gill Sans MT" panose="020B0502020104020203" pitchFamily="34" charset="0"/>
              </a:rPr>
              <a:t> Analysis of Representation of Poor in Fundraising Campaigns by INGOs. Plan for submission to </a:t>
            </a:r>
            <a:r>
              <a:rPr lang="en-US" i="1" dirty="0">
                <a:latin typeface="Gill Sans MT" panose="020B0502020104020203" pitchFamily="34" charset="0"/>
              </a:rPr>
              <a:t>Third World Quarterly. </a:t>
            </a:r>
          </a:p>
          <a:p>
            <a:endParaRPr lang="en-US" i="1" dirty="0">
              <a:latin typeface="Gill Sans MT" panose="020B0502020104020203" pitchFamily="34" charset="0"/>
            </a:endParaRPr>
          </a:p>
          <a:p>
            <a:r>
              <a:rPr lang="en-US" dirty="0">
                <a:latin typeface="Gill Sans MT" panose="020B0502020104020203" pitchFamily="34" charset="0"/>
              </a:rPr>
              <a:t>Transition of Fundraising Strategies by INGOs: Towards Deliberate Positivism. Plan for submission to </a:t>
            </a:r>
            <a:r>
              <a:rPr lang="en-US" i="1" dirty="0" err="1">
                <a:latin typeface="Gill Sans MT" panose="020B0502020104020203" pitchFamily="34" charset="0"/>
              </a:rPr>
              <a:t>Voluntas</a:t>
            </a:r>
            <a:r>
              <a:rPr lang="en-US" i="1" dirty="0">
                <a:latin typeface="Gill Sans MT" panose="020B0502020104020203" pitchFamily="34" charset="0"/>
              </a:rPr>
              <a:t>: International Journal of Voluntary and Nonprofit Organizations. </a:t>
            </a:r>
          </a:p>
          <a:p>
            <a:endParaRPr lang="en-US" dirty="0">
              <a:latin typeface="Gill Sans MT" panose="020B0502020104020203" pitchFamily="34" charset="0"/>
            </a:endParaRPr>
          </a:p>
          <a:p>
            <a:pPr marL="0" indent="0">
              <a:buNone/>
            </a:pPr>
            <a:r>
              <a:rPr lang="en-US" i="1" dirty="0">
                <a:latin typeface="Gill Sans MT" panose="020B0502020104020203" pitchFamily="34" charset="0"/>
              </a:rPr>
              <a:t>Other Project</a:t>
            </a:r>
          </a:p>
          <a:p>
            <a:r>
              <a:rPr lang="en-US" dirty="0">
                <a:latin typeface="Gill Sans MT" panose="020B0502020104020203" pitchFamily="34" charset="0"/>
              </a:rPr>
              <a:t>A Meta-Analysis of Place-Based Giving Days in the United States: The Landscape and Effects</a:t>
            </a:r>
            <a:r>
              <a:rPr lang="en-US" i="1" dirty="0">
                <a:latin typeface="Gill Sans MT" panose="020B0502020104020203" pitchFamily="34" charset="0"/>
              </a:rPr>
              <a:t>. </a:t>
            </a:r>
            <a:r>
              <a:rPr lang="en-US" dirty="0">
                <a:latin typeface="Gill Sans MT" panose="020B0502020104020203" pitchFamily="34" charset="0"/>
              </a:rPr>
              <a:t>With Catherine Humphries-Brown and Angela M. Eikenberry. Plan for submission to </a:t>
            </a:r>
            <a:r>
              <a:rPr lang="en-US" i="1" dirty="0">
                <a:latin typeface="Gill Sans MT" panose="020B0502020104020203" pitchFamily="34" charset="0"/>
              </a:rPr>
              <a:t>Journal of Public and Nonprofit Affairs</a:t>
            </a:r>
            <a:r>
              <a:rPr lang="en-US" dirty="0">
                <a:latin typeface="Gill Sans MT" panose="020B0502020104020203" pitchFamily="34" charset="0"/>
              </a:rPr>
              <a:t>. </a:t>
            </a:r>
          </a:p>
          <a:p>
            <a:pPr marL="0" indent="0">
              <a:buNone/>
            </a:pPr>
            <a:endParaRPr lang="en-US" sz="20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8397662-D04D-1E47-B838-317557611CF5}" type="slidenum">
              <a:rPr lang="en-US" smtClean="0"/>
              <a:t>44</a:t>
            </a:fld>
            <a:endParaRPr lang="en-US"/>
          </a:p>
        </p:txBody>
      </p:sp>
    </p:spTree>
    <p:extLst>
      <p:ext uri="{BB962C8B-B14F-4D97-AF65-F5344CB8AC3E}">
        <p14:creationId xmlns:p14="http://schemas.microsoft.com/office/powerpoint/2010/main" val="2257019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397662-D04D-1E47-B838-317557611CF5}" type="slidenum">
              <a:rPr lang="en-US" smtClean="0"/>
              <a:t>45</a:t>
            </a:fld>
            <a:endParaRPr lang="en-US"/>
          </a:p>
        </p:txBody>
      </p:sp>
      <p:sp>
        <p:nvSpPr>
          <p:cNvPr id="3" name="TextBox 2"/>
          <p:cNvSpPr txBox="1"/>
          <p:nvPr/>
        </p:nvSpPr>
        <p:spPr>
          <a:xfrm>
            <a:off x="1419727" y="1749286"/>
            <a:ext cx="6208294" cy="2585323"/>
          </a:xfrm>
          <a:prstGeom prst="rect">
            <a:avLst/>
          </a:prstGeom>
          <a:noFill/>
        </p:spPr>
        <p:txBody>
          <a:bodyPr wrap="square" rtlCol="0">
            <a:spAutoFit/>
          </a:bodyPr>
          <a:lstStyle/>
          <a:p>
            <a:pPr algn="ctr"/>
            <a:r>
              <a:rPr lang="en-US" sz="6600" dirty="0">
                <a:latin typeface="Gill Sans MT" charset="0"/>
                <a:ea typeface="Gill Sans MT" charset="0"/>
                <a:cs typeface="Gill Sans MT" charset="0"/>
              </a:rPr>
              <a:t>Thank you!</a:t>
            </a:r>
            <a:endParaRPr lang="en-US" sz="2400" dirty="0">
              <a:latin typeface="Gill Sans MT" charset="0"/>
              <a:ea typeface="Gill Sans MT" charset="0"/>
              <a:cs typeface="Gill Sans MT" charset="0"/>
            </a:endParaRPr>
          </a:p>
          <a:p>
            <a:pPr algn="ctr"/>
            <a:endParaRPr lang="en-US" sz="2400" dirty="0">
              <a:latin typeface="Gill Sans MT" charset="0"/>
              <a:ea typeface="Gill Sans MT" charset="0"/>
              <a:cs typeface="Gill Sans MT" charset="0"/>
            </a:endParaRPr>
          </a:p>
          <a:p>
            <a:pPr algn="ctr"/>
            <a:endParaRPr lang="en-US" sz="2400" dirty="0">
              <a:latin typeface="Gill Sans MT" charset="0"/>
              <a:ea typeface="Gill Sans MT" charset="0"/>
              <a:cs typeface="Gill Sans MT" charset="0"/>
            </a:endParaRPr>
          </a:p>
          <a:p>
            <a:pPr algn="ctr"/>
            <a:r>
              <a:rPr lang="en-US" sz="2400" dirty="0">
                <a:latin typeface="Gill Sans MT" charset="0"/>
                <a:ea typeface="Gill Sans MT" charset="0"/>
                <a:cs typeface="Gill Sans MT" charset="0"/>
              </a:rPr>
              <a:t>Abhishek </a:t>
            </a:r>
            <a:r>
              <a:rPr lang="en-US" sz="2400" dirty="0" err="1">
                <a:latin typeface="Gill Sans MT" charset="0"/>
                <a:ea typeface="Gill Sans MT" charset="0"/>
                <a:cs typeface="Gill Sans MT" charset="0"/>
              </a:rPr>
              <a:t>Bhati</a:t>
            </a:r>
            <a:endParaRPr lang="en-US" sz="2400" dirty="0">
              <a:latin typeface="Gill Sans MT" charset="0"/>
              <a:ea typeface="Gill Sans MT" charset="0"/>
              <a:cs typeface="Gill Sans MT" charset="0"/>
            </a:endParaRPr>
          </a:p>
          <a:p>
            <a:pPr algn="ctr"/>
            <a:r>
              <a:rPr lang="en-US" sz="2400" dirty="0" err="1">
                <a:latin typeface="Gill Sans MT" charset="0"/>
                <a:ea typeface="Gill Sans MT" charset="0"/>
                <a:cs typeface="Gill Sans MT" charset="0"/>
              </a:rPr>
              <a:t>abhati@unomaha.edu</a:t>
            </a:r>
            <a:endParaRPr lang="en-US" sz="2400" dirty="0">
              <a:latin typeface="Gill Sans MT" charset="0"/>
              <a:ea typeface="Gill Sans MT" charset="0"/>
              <a:cs typeface="Gill Sans MT" charset="0"/>
            </a:endParaRPr>
          </a:p>
        </p:txBody>
      </p:sp>
    </p:spTree>
    <p:extLst>
      <p:ext uri="{BB962C8B-B14F-4D97-AF65-F5344CB8AC3E}">
        <p14:creationId xmlns:p14="http://schemas.microsoft.com/office/powerpoint/2010/main" val="281468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397662-D04D-1E47-B838-317557611CF5}" type="slidenum">
              <a:rPr lang="en-US" smtClean="0"/>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005912"/>
              </p:ext>
            </p:extLst>
          </p:nvPr>
        </p:nvGraphicFramePr>
        <p:xfrm>
          <a:off x="725714" y="290283"/>
          <a:ext cx="7789636" cy="6066070"/>
        </p:xfrm>
        <a:graphic>
          <a:graphicData uri="http://schemas.openxmlformats.org/drawingml/2006/table">
            <a:tbl>
              <a:tblPr firstRow="1" firstCol="1" bandRow="1">
                <a:tableStyleId>{793D81CF-94F2-401A-BA57-92F5A7B2D0C5}</a:tableStyleId>
              </a:tblPr>
              <a:tblGrid>
                <a:gridCol w="682725">
                  <a:extLst>
                    <a:ext uri="{9D8B030D-6E8A-4147-A177-3AD203B41FA5}">
                      <a16:colId xmlns:a16="http://schemas.microsoft.com/office/drawing/2014/main" val="20000"/>
                    </a:ext>
                  </a:extLst>
                </a:gridCol>
                <a:gridCol w="1997571">
                  <a:extLst>
                    <a:ext uri="{9D8B030D-6E8A-4147-A177-3AD203B41FA5}">
                      <a16:colId xmlns:a16="http://schemas.microsoft.com/office/drawing/2014/main" val="20001"/>
                    </a:ext>
                  </a:extLst>
                </a:gridCol>
                <a:gridCol w="3355917">
                  <a:extLst>
                    <a:ext uri="{9D8B030D-6E8A-4147-A177-3AD203B41FA5}">
                      <a16:colId xmlns:a16="http://schemas.microsoft.com/office/drawing/2014/main" val="20002"/>
                    </a:ext>
                  </a:extLst>
                </a:gridCol>
                <a:gridCol w="1753423">
                  <a:extLst>
                    <a:ext uri="{9D8B030D-6E8A-4147-A177-3AD203B41FA5}">
                      <a16:colId xmlns:a16="http://schemas.microsoft.com/office/drawing/2014/main" val="20003"/>
                    </a:ext>
                  </a:extLst>
                </a:gridCol>
              </a:tblGrid>
              <a:tr h="466620">
                <a:tc>
                  <a:txBody>
                    <a:bodyPr/>
                    <a:lstStyle/>
                    <a:p>
                      <a:pPr marL="0" marR="0">
                        <a:lnSpc>
                          <a:spcPct val="107000"/>
                        </a:lnSpc>
                        <a:spcBef>
                          <a:spcPts val="0"/>
                        </a:spcBef>
                        <a:spcAft>
                          <a:spcPts val="0"/>
                        </a:spcAft>
                      </a:pPr>
                      <a:r>
                        <a:rPr lang="en-US" sz="1400">
                          <a:effectLst/>
                        </a:rPr>
                        <a:t>S. No.</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Task</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Higher numbers reflect association between</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Observations:</a:t>
                      </a:r>
                    </a:p>
                    <a:p>
                      <a:pPr marL="0" marR="0">
                        <a:lnSpc>
                          <a:spcPct val="107000"/>
                        </a:lnSpc>
                        <a:spcBef>
                          <a:spcPts val="0"/>
                        </a:spcBef>
                        <a:spcAft>
                          <a:spcPts val="0"/>
                        </a:spcAft>
                      </a:pPr>
                      <a:r>
                        <a:rPr lang="en-US" sz="1400">
                          <a:effectLst/>
                        </a:rPr>
                        <a:t>Implicit (Explicit)</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0"/>
                  </a:ext>
                </a:extLst>
              </a:tr>
              <a:tr h="233311">
                <a:tc>
                  <a:txBody>
                    <a:bodyPr/>
                    <a:lstStyle/>
                    <a:p>
                      <a:pPr marL="0" marR="0">
                        <a:lnSpc>
                          <a:spcPct val="107000"/>
                        </a:lnSpc>
                        <a:spcBef>
                          <a:spcPts val="0"/>
                        </a:spcBef>
                        <a:spcAft>
                          <a:spcPts val="0"/>
                        </a:spcAft>
                      </a:pPr>
                      <a:r>
                        <a:rPr lang="en-US" sz="1400" dirty="0">
                          <a:effectLst/>
                        </a:rPr>
                        <a:t>1.</a:t>
                      </a:r>
                      <a:endParaRPr lang="en-US" sz="1400" dirty="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Age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Young + Good/Old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351, 204 (356,308)</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1"/>
                  </a:ext>
                </a:extLst>
              </a:tr>
              <a:tr h="233311">
                <a:tc>
                  <a:txBody>
                    <a:bodyPr/>
                    <a:lstStyle/>
                    <a:p>
                      <a:pPr marL="0" marR="0">
                        <a:lnSpc>
                          <a:spcPct val="107000"/>
                        </a:lnSpc>
                        <a:spcBef>
                          <a:spcPts val="0"/>
                        </a:spcBef>
                        <a:spcAft>
                          <a:spcPts val="0"/>
                        </a:spcAft>
                      </a:pPr>
                      <a:r>
                        <a:rPr lang="en-US" sz="1400">
                          <a:effectLst/>
                        </a:rPr>
                        <a:t>2.</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Race attitude </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White + Good/Black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732,881 (759,566)</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2"/>
                  </a:ext>
                </a:extLst>
              </a:tr>
              <a:tr h="233311">
                <a:tc>
                  <a:txBody>
                    <a:bodyPr/>
                    <a:lstStyle/>
                    <a:p>
                      <a:pPr marL="0" marR="0">
                        <a:lnSpc>
                          <a:spcPct val="107000"/>
                        </a:lnSpc>
                        <a:spcBef>
                          <a:spcPts val="0"/>
                        </a:spcBef>
                        <a:spcAft>
                          <a:spcPts val="0"/>
                        </a:spcAft>
                      </a:pPr>
                      <a:r>
                        <a:rPr lang="en-US" sz="1400">
                          <a:effectLst/>
                        </a:rPr>
                        <a:t>3.</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Skin-tone attitude </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Light skin + Good/Dark skin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122,988 (72,735)</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3"/>
                  </a:ext>
                </a:extLst>
              </a:tr>
              <a:tr h="233311">
                <a:tc>
                  <a:txBody>
                    <a:bodyPr/>
                    <a:lstStyle/>
                    <a:p>
                      <a:pPr marL="0" marR="0">
                        <a:lnSpc>
                          <a:spcPct val="107000"/>
                        </a:lnSpc>
                        <a:spcBef>
                          <a:spcPts val="0"/>
                        </a:spcBef>
                        <a:spcAft>
                          <a:spcPts val="0"/>
                        </a:spcAft>
                      </a:pPr>
                      <a:r>
                        <a:rPr lang="en-US" sz="1400">
                          <a:effectLst/>
                        </a:rPr>
                        <a:t>4.</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Child-race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White + Good/Black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28,816 (41,886)</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4"/>
                  </a:ext>
                </a:extLst>
              </a:tr>
              <a:tr h="466620">
                <a:tc>
                  <a:txBody>
                    <a:bodyPr/>
                    <a:lstStyle/>
                    <a:p>
                      <a:pPr marL="0" marR="0">
                        <a:lnSpc>
                          <a:spcPct val="107000"/>
                        </a:lnSpc>
                        <a:spcBef>
                          <a:spcPts val="0"/>
                        </a:spcBef>
                        <a:spcAft>
                          <a:spcPts val="0"/>
                        </a:spcAft>
                      </a:pPr>
                      <a:r>
                        <a:rPr lang="en-US" sz="1400">
                          <a:effectLst/>
                        </a:rPr>
                        <a:t>5.</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dirty="0">
                          <a:effectLst/>
                        </a:rPr>
                        <a:t>Arab-Muslim attitude</a:t>
                      </a:r>
                      <a:endParaRPr lang="en-US" sz="1400" dirty="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Other Peoples + Good/Arab Muslims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77,254 (37,499)</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5"/>
                  </a:ext>
                </a:extLst>
              </a:tr>
              <a:tr h="233311">
                <a:tc>
                  <a:txBody>
                    <a:bodyPr/>
                    <a:lstStyle/>
                    <a:p>
                      <a:pPr marL="0" marR="0">
                        <a:lnSpc>
                          <a:spcPct val="107000"/>
                        </a:lnSpc>
                        <a:spcBef>
                          <a:spcPts val="0"/>
                        </a:spcBef>
                        <a:spcAft>
                          <a:spcPts val="0"/>
                        </a:spcAft>
                      </a:pPr>
                      <a:r>
                        <a:rPr lang="en-US" sz="1400">
                          <a:effectLst/>
                        </a:rPr>
                        <a:t>6.</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Religion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Christian + Good/Jewish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66,092 (43,711)</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6"/>
                  </a:ext>
                </a:extLst>
              </a:tr>
              <a:tr h="233311">
                <a:tc>
                  <a:txBody>
                    <a:bodyPr/>
                    <a:lstStyle/>
                    <a:p>
                      <a:pPr marL="0" marR="0">
                        <a:lnSpc>
                          <a:spcPct val="107000"/>
                        </a:lnSpc>
                        <a:spcBef>
                          <a:spcPts val="0"/>
                        </a:spcBef>
                        <a:spcAft>
                          <a:spcPts val="0"/>
                        </a:spcAft>
                      </a:pPr>
                      <a:r>
                        <a:rPr lang="en-US" sz="1400">
                          <a:effectLst/>
                        </a:rPr>
                        <a:t>7.</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Disability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Abled + Good/Disabled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38,544 (23,120)</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7"/>
                  </a:ext>
                </a:extLst>
              </a:tr>
              <a:tr h="466620">
                <a:tc>
                  <a:txBody>
                    <a:bodyPr/>
                    <a:lstStyle/>
                    <a:p>
                      <a:pPr marL="0" marR="0">
                        <a:lnSpc>
                          <a:spcPct val="107000"/>
                        </a:lnSpc>
                        <a:spcBef>
                          <a:spcPts val="0"/>
                        </a:spcBef>
                        <a:spcAft>
                          <a:spcPts val="0"/>
                        </a:spcAft>
                      </a:pPr>
                      <a:r>
                        <a:rPr lang="en-US" sz="1400">
                          <a:effectLst/>
                        </a:rPr>
                        <a:t>8.</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Sexuality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Straight People + Good/Gay People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269,683 (168,498)</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8"/>
                  </a:ext>
                </a:extLst>
              </a:tr>
              <a:tr h="233311">
                <a:tc>
                  <a:txBody>
                    <a:bodyPr/>
                    <a:lstStyle/>
                    <a:p>
                      <a:pPr marL="0" marR="0">
                        <a:lnSpc>
                          <a:spcPct val="107000"/>
                        </a:lnSpc>
                        <a:spcBef>
                          <a:spcPts val="0"/>
                        </a:spcBef>
                        <a:spcAft>
                          <a:spcPts val="0"/>
                        </a:spcAft>
                      </a:pPr>
                      <a:r>
                        <a:rPr lang="en-US" sz="1400">
                          <a:effectLst/>
                        </a:rPr>
                        <a:t>9.</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Weight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Thin + Good/Obese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199,329(110,548)</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09"/>
                  </a:ext>
                </a:extLst>
              </a:tr>
              <a:tr h="466620">
                <a:tc>
                  <a:txBody>
                    <a:bodyPr/>
                    <a:lstStyle/>
                    <a:p>
                      <a:pPr marL="0" marR="0">
                        <a:lnSpc>
                          <a:spcPct val="107000"/>
                        </a:lnSpc>
                        <a:spcBef>
                          <a:spcPts val="0"/>
                        </a:spcBef>
                        <a:spcAft>
                          <a:spcPts val="0"/>
                        </a:spcAft>
                      </a:pPr>
                      <a:r>
                        <a:rPr lang="en-US" sz="1400">
                          <a:effectLst/>
                        </a:rPr>
                        <a:t>10.</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Race-weapons stereotype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White + Harmless Objects/Black + Weapons</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85,742 (91,771)</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0"/>
                  </a:ext>
                </a:extLst>
              </a:tr>
              <a:tr h="466620">
                <a:tc>
                  <a:txBody>
                    <a:bodyPr/>
                    <a:lstStyle/>
                    <a:p>
                      <a:pPr marL="0" marR="0">
                        <a:lnSpc>
                          <a:spcPct val="107000"/>
                        </a:lnSpc>
                        <a:spcBef>
                          <a:spcPts val="0"/>
                        </a:spcBef>
                        <a:spcAft>
                          <a:spcPts val="0"/>
                        </a:spcAft>
                      </a:pPr>
                      <a:r>
                        <a:rPr lang="en-US" sz="1400">
                          <a:effectLst/>
                        </a:rPr>
                        <a:t>11.</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American-native stereotype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White Am. + American/Native Am. + Foreign</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44,878 (41,966)</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1"/>
                  </a:ext>
                </a:extLst>
              </a:tr>
              <a:tr h="466620">
                <a:tc>
                  <a:txBody>
                    <a:bodyPr/>
                    <a:lstStyle/>
                    <a:p>
                      <a:pPr marL="0" marR="0">
                        <a:lnSpc>
                          <a:spcPct val="107000"/>
                        </a:lnSpc>
                        <a:spcBef>
                          <a:spcPts val="0"/>
                        </a:spcBef>
                        <a:spcAft>
                          <a:spcPts val="0"/>
                        </a:spcAft>
                      </a:pPr>
                      <a:r>
                        <a:rPr lang="en-US" sz="1400">
                          <a:effectLst/>
                        </a:rPr>
                        <a:t>12.</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American-Asian</a:t>
                      </a:r>
                    </a:p>
                    <a:p>
                      <a:pPr marL="0" marR="0">
                        <a:lnSpc>
                          <a:spcPct val="107000"/>
                        </a:lnSpc>
                        <a:spcBef>
                          <a:spcPts val="0"/>
                        </a:spcBef>
                        <a:spcAft>
                          <a:spcPts val="0"/>
                        </a:spcAft>
                      </a:pPr>
                      <a:r>
                        <a:rPr lang="en-US" sz="1400">
                          <a:effectLst/>
                        </a:rPr>
                        <a:t>stereotype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White + American/ Asian + Foreign</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57,569 (27,734)</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2"/>
                  </a:ext>
                </a:extLst>
              </a:tr>
              <a:tr h="466620">
                <a:tc>
                  <a:txBody>
                    <a:bodyPr/>
                    <a:lstStyle/>
                    <a:p>
                      <a:pPr marL="0" marR="0">
                        <a:lnSpc>
                          <a:spcPct val="107000"/>
                        </a:lnSpc>
                        <a:spcBef>
                          <a:spcPts val="0"/>
                        </a:spcBef>
                        <a:spcAft>
                          <a:spcPts val="0"/>
                        </a:spcAft>
                      </a:pPr>
                      <a:r>
                        <a:rPr lang="en-US" sz="1400">
                          <a:effectLst/>
                        </a:rPr>
                        <a:t>13.</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Gender-science</a:t>
                      </a:r>
                    </a:p>
                    <a:p>
                      <a:pPr marL="0" marR="0">
                        <a:lnSpc>
                          <a:spcPct val="107000"/>
                        </a:lnSpc>
                        <a:spcBef>
                          <a:spcPts val="0"/>
                        </a:spcBef>
                        <a:spcAft>
                          <a:spcPts val="0"/>
                        </a:spcAft>
                      </a:pPr>
                      <a:r>
                        <a:rPr lang="en-US" sz="1400">
                          <a:effectLst/>
                        </a:rPr>
                        <a:t>stereotype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Male + Science/Female + Liberal Arts</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299,298 (139,182)</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3"/>
                  </a:ext>
                </a:extLst>
              </a:tr>
              <a:tr h="466620">
                <a:tc>
                  <a:txBody>
                    <a:bodyPr/>
                    <a:lstStyle/>
                    <a:p>
                      <a:pPr marL="0" marR="0">
                        <a:lnSpc>
                          <a:spcPct val="107000"/>
                        </a:lnSpc>
                        <a:spcBef>
                          <a:spcPts val="0"/>
                        </a:spcBef>
                        <a:spcAft>
                          <a:spcPts val="0"/>
                        </a:spcAft>
                      </a:pPr>
                      <a:r>
                        <a:rPr lang="en-US" sz="1400">
                          <a:effectLst/>
                        </a:rPr>
                        <a:t>14.</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Gender-career stereotype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Male + Career/Female + Family</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83,084 (82,550)</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4"/>
                  </a:ext>
                </a:extLst>
              </a:tr>
              <a:tr h="233311">
                <a:tc>
                  <a:txBody>
                    <a:bodyPr/>
                    <a:lstStyle/>
                    <a:p>
                      <a:pPr marL="0" marR="0">
                        <a:lnSpc>
                          <a:spcPct val="107000"/>
                        </a:lnSpc>
                        <a:spcBef>
                          <a:spcPts val="0"/>
                        </a:spcBef>
                        <a:spcAft>
                          <a:spcPts val="0"/>
                        </a:spcAft>
                      </a:pPr>
                      <a:r>
                        <a:rPr lang="en-US" sz="1400">
                          <a:effectLst/>
                        </a:rPr>
                        <a:t>15.</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Presidential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Bush + Good/Other President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68,123 (73,595)</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5"/>
                  </a:ext>
                </a:extLst>
              </a:tr>
              <a:tr h="233311">
                <a:tc>
                  <a:txBody>
                    <a:bodyPr/>
                    <a:lstStyle/>
                    <a:p>
                      <a:pPr marL="0" marR="0">
                        <a:lnSpc>
                          <a:spcPct val="107000"/>
                        </a:lnSpc>
                        <a:spcBef>
                          <a:spcPts val="0"/>
                        </a:spcBef>
                        <a:spcAft>
                          <a:spcPts val="0"/>
                        </a:spcAft>
                      </a:pPr>
                      <a:r>
                        <a:rPr lang="en-US" sz="1400">
                          <a:effectLst/>
                        </a:rPr>
                        <a:t>16.</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Election 2004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Bush + Good/Gore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22,904 (21,421)</a:t>
                      </a:r>
                      <a:endParaRPr lang="en-US" sz="140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6"/>
                  </a:ext>
                </a:extLst>
              </a:tr>
              <a:tr h="233311">
                <a:tc>
                  <a:txBody>
                    <a:bodyPr/>
                    <a:lstStyle/>
                    <a:p>
                      <a:pPr marL="0" marR="0">
                        <a:lnSpc>
                          <a:spcPct val="107000"/>
                        </a:lnSpc>
                        <a:spcBef>
                          <a:spcPts val="0"/>
                        </a:spcBef>
                        <a:spcAft>
                          <a:spcPts val="0"/>
                        </a:spcAft>
                      </a:pPr>
                      <a:r>
                        <a:rPr lang="en-US" sz="1400">
                          <a:effectLst/>
                        </a:rPr>
                        <a:t>17.</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Election 2000 attitude</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a:effectLst/>
                        </a:rPr>
                        <a:t>Bush + Good/Kerry + Bad</a:t>
                      </a:r>
                      <a:endParaRPr lang="en-US" sz="1400">
                        <a:effectLst/>
                        <a:latin typeface="Calibri" charset="0"/>
                        <a:ea typeface="Calibri" charset="0"/>
                        <a:cs typeface="Times New Roman" charset="0"/>
                      </a:endParaRPr>
                    </a:p>
                  </a:txBody>
                  <a:tcPr marL="63981" marR="63981" marT="0" marB="0"/>
                </a:tc>
                <a:tc>
                  <a:txBody>
                    <a:bodyPr/>
                    <a:lstStyle/>
                    <a:p>
                      <a:pPr marL="0" marR="0">
                        <a:lnSpc>
                          <a:spcPct val="107000"/>
                        </a:lnSpc>
                        <a:spcBef>
                          <a:spcPts val="0"/>
                        </a:spcBef>
                        <a:spcAft>
                          <a:spcPts val="0"/>
                        </a:spcAft>
                      </a:pPr>
                      <a:r>
                        <a:rPr lang="en-US" sz="1400" dirty="0">
                          <a:effectLst/>
                        </a:rPr>
                        <a:t>27,146 (29,925)</a:t>
                      </a:r>
                      <a:endParaRPr lang="en-US" sz="1400" dirty="0">
                        <a:effectLst/>
                        <a:latin typeface="Calibri" charset="0"/>
                        <a:ea typeface="Calibri" charset="0"/>
                        <a:cs typeface="Times New Roman" charset="0"/>
                      </a:endParaRPr>
                    </a:p>
                  </a:txBody>
                  <a:tcPr marL="63981" marR="63981"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009343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50000"/>
                  </a:schemeClr>
                </a:solidFill>
              </a:rPr>
              <a:t>Semiotics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51" y="2380344"/>
            <a:ext cx="8603411" cy="3352800"/>
          </a:xfrm>
        </p:spPr>
      </p:pic>
      <p:sp>
        <p:nvSpPr>
          <p:cNvPr id="4" name="Slide Number Placeholder 3"/>
          <p:cNvSpPr>
            <a:spLocks noGrp="1"/>
          </p:cNvSpPr>
          <p:nvPr>
            <p:ph type="sldNum" sz="quarter" idx="12"/>
          </p:nvPr>
        </p:nvSpPr>
        <p:spPr/>
        <p:txBody>
          <a:bodyPr/>
          <a:lstStyle/>
          <a:p>
            <a:fld id="{08397662-D04D-1E47-B838-317557611CF5}" type="slidenum">
              <a:rPr lang="en-US" smtClean="0"/>
              <a:t>47</a:t>
            </a:fld>
            <a:endParaRPr lang="en-US"/>
          </a:p>
        </p:txBody>
      </p:sp>
    </p:spTree>
    <p:extLst>
      <p:ext uri="{BB962C8B-B14F-4D97-AF65-F5344CB8AC3E}">
        <p14:creationId xmlns:p14="http://schemas.microsoft.com/office/powerpoint/2010/main" val="1508981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88ECB-74B1-7244-87EE-B591274F96AA}"/>
              </a:ext>
            </a:extLst>
          </p:cNvPr>
          <p:cNvSpPr>
            <a:spLocks noGrp="1"/>
          </p:cNvSpPr>
          <p:nvPr>
            <p:ph type="sldNum" sz="quarter" idx="12"/>
          </p:nvPr>
        </p:nvSpPr>
        <p:spPr>
          <a:xfrm>
            <a:off x="6457950" y="6387882"/>
            <a:ext cx="2057400" cy="365125"/>
          </a:xfrm>
        </p:spPr>
        <p:txBody>
          <a:bodyPr/>
          <a:lstStyle/>
          <a:p>
            <a:fld id="{08397662-D04D-1E47-B838-317557611CF5}" type="slidenum">
              <a:rPr lang="en-US" sz="1600" smtClean="0"/>
              <a:t>48</a:t>
            </a:fld>
            <a:endParaRPr lang="en-US" sz="1600"/>
          </a:p>
        </p:txBody>
      </p:sp>
      <p:graphicFrame>
        <p:nvGraphicFramePr>
          <p:cNvPr id="5" name="Table 4">
            <a:extLst>
              <a:ext uri="{FF2B5EF4-FFF2-40B4-BE49-F238E27FC236}">
                <a16:creationId xmlns:a16="http://schemas.microsoft.com/office/drawing/2014/main" id="{9275BAE0-C324-AC4E-8BC1-ACD4FCCFAD61}"/>
              </a:ext>
            </a:extLst>
          </p:cNvPr>
          <p:cNvGraphicFramePr>
            <a:graphicFrameLocks noGrp="1"/>
          </p:cNvGraphicFramePr>
          <p:nvPr>
            <p:extLst>
              <p:ext uri="{D42A27DB-BD31-4B8C-83A1-F6EECF244321}">
                <p14:modId xmlns:p14="http://schemas.microsoft.com/office/powerpoint/2010/main" val="292518074"/>
              </p:ext>
            </p:extLst>
          </p:nvPr>
        </p:nvGraphicFramePr>
        <p:xfrm>
          <a:off x="0" y="189185"/>
          <a:ext cx="9002111" cy="6678078"/>
        </p:xfrm>
        <a:graphic>
          <a:graphicData uri="http://schemas.openxmlformats.org/drawingml/2006/table">
            <a:tbl>
              <a:tblPr>
                <a:tableStyleId>{2D5ABB26-0587-4C30-8999-92F81FD0307C}</a:tableStyleId>
              </a:tblPr>
              <a:tblGrid>
                <a:gridCol w="2433225">
                  <a:extLst>
                    <a:ext uri="{9D8B030D-6E8A-4147-A177-3AD203B41FA5}">
                      <a16:colId xmlns:a16="http://schemas.microsoft.com/office/drawing/2014/main" val="1128537195"/>
                    </a:ext>
                  </a:extLst>
                </a:gridCol>
                <a:gridCol w="1313777">
                  <a:extLst>
                    <a:ext uri="{9D8B030D-6E8A-4147-A177-3AD203B41FA5}">
                      <a16:colId xmlns:a16="http://schemas.microsoft.com/office/drawing/2014/main" val="3891159985"/>
                    </a:ext>
                  </a:extLst>
                </a:gridCol>
                <a:gridCol w="1104046">
                  <a:extLst>
                    <a:ext uri="{9D8B030D-6E8A-4147-A177-3AD203B41FA5}">
                      <a16:colId xmlns:a16="http://schemas.microsoft.com/office/drawing/2014/main" val="2124598960"/>
                    </a:ext>
                  </a:extLst>
                </a:gridCol>
                <a:gridCol w="1269736">
                  <a:extLst>
                    <a:ext uri="{9D8B030D-6E8A-4147-A177-3AD203B41FA5}">
                      <a16:colId xmlns:a16="http://schemas.microsoft.com/office/drawing/2014/main" val="2011318430"/>
                    </a:ext>
                  </a:extLst>
                </a:gridCol>
                <a:gridCol w="1567550">
                  <a:extLst>
                    <a:ext uri="{9D8B030D-6E8A-4147-A177-3AD203B41FA5}">
                      <a16:colId xmlns:a16="http://schemas.microsoft.com/office/drawing/2014/main" val="2335855367"/>
                    </a:ext>
                  </a:extLst>
                </a:gridCol>
                <a:gridCol w="1313777">
                  <a:extLst>
                    <a:ext uri="{9D8B030D-6E8A-4147-A177-3AD203B41FA5}">
                      <a16:colId xmlns:a16="http://schemas.microsoft.com/office/drawing/2014/main" val="2073105180"/>
                    </a:ext>
                  </a:extLst>
                </a:gridCol>
              </a:tblGrid>
              <a:tr h="262427">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(No Giving)</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(&lt;$10)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($10-$100)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($100-$1000)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(&gt;$1000)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4196185723"/>
                  </a:ext>
                </a:extLst>
              </a:tr>
              <a:tr h="262427">
                <a:tc>
                  <a:txBody>
                    <a:bodyPr/>
                    <a:lstStyle/>
                    <a:p>
                      <a:pPr marL="0" marR="0">
                        <a:lnSpc>
                          <a:spcPct val="115000"/>
                        </a:lnSpc>
                        <a:spcBef>
                          <a:spcPts val="0"/>
                        </a:spcBef>
                        <a:spcAft>
                          <a:spcPts val="0"/>
                        </a:spcAft>
                      </a:pPr>
                      <a:r>
                        <a:rPr lang="en-US" sz="1500" b="1" dirty="0">
                          <a:effectLst/>
                        </a:rPr>
                        <a:t>Implicit Bias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210622664"/>
                  </a:ext>
                </a:extLst>
              </a:tr>
              <a:tr h="262427">
                <a:tc>
                  <a:txBody>
                    <a:bodyPr/>
                    <a:lstStyle/>
                    <a:p>
                      <a:pPr marL="0" marR="0">
                        <a:lnSpc>
                          <a:spcPct val="115000"/>
                        </a:lnSpc>
                        <a:spcBef>
                          <a:spcPts val="0"/>
                        </a:spcBef>
                        <a:spcAft>
                          <a:spcPts val="0"/>
                        </a:spcAft>
                      </a:pPr>
                      <a:r>
                        <a:rPr lang="en-US" sz="1500">
                          <a:effectLst/>
                        </a:rPr>
                        <a:t>   IAT Score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0.074***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-0.031**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-0.039***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4005566967"/>
                  </a:ext>
                </a:extLst>
              </a:tr>
              <a:tr h="262427">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855303554"/>
                  </a:ext>
                </a:extLst>
              </a:tr>
              <a:tr h="262427">
                <a:tc>
                  <a:txBody>
                    <a:bodyPr/>
                    <a:lstStyle/>
                    <a:p>
                      <a:pPr marL="0" marR="0">
                        <a:lnSpc>
                          <a:spcPct val="115000"/>
                        </a:lnSpc>
                        <a:spcBef>
                          <a:spcPts val="0"/>
                        </a:spcBef>
                        <a:spcAft>
                          <a:spcPts val="0"/>
                        </a:spcAft>
                      </a:pPr>
                      <a:r>
                        <a:rPr lang="en-US" sz="1500" b="1" dirty="0">
                          <a:effectLst/>
                        </a:rPr>
                        <a:t>Education</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2066985862"/>
                  </a:ext>
                </a:extLst>
              </a:tr>
              <a:tr h="262427">
                <a:tc>
                  <a:txBody>
                    <a:bodyPr/>
                    <a:lstStyle/>
                    <a:p>
                      <a:pPr marL="0" marR="0">
                        <a:lnSpc>
                          <a:spcPct val="115000"/>
                        </a:lnSpc>
                        <a:spcBef>
                          <a:spcPts val="0"/>
                        </a:spcBef>
                        <a:spcAft>
                          <a:spcPts val="0"/>
                        </a:spcAft>
                      </a:pPr>
                      <a:r>
                        <a:rPr lang="en-US" sz="1500" dirty="0">
                          <a:effectLst/>
                        </a:rPr>
                        <a:t>   More than 4 years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4164093896"/>
                  </a:ext>
                </a:extLst>
              </a:tr>
              <a:tr h="292320">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(0.007)</a:t>
                      </a:r>
                    </a:p>
                  </a:txBody>
                  <a:tcPr marL="21077" marR="21077" marT="0" marB="0"/>
                </a:tc>
                <a:extLst>
                  <a:ext uri="{0D108BD9-81ED-4DB2-BD59-A6C34878D82A}">
                    <a16:rowId xmlns:a16="http://schemas.microsoft.com/office/drawing/2014/main" val="3838595663"/>
                  </a:ext>
                </a:extLst>
              </a:tr>
              <a:tr h="292320">
                <a:tc>
                  <a:txBody>
                    <a:bodyPr/>
                    <a:lstStyle/>
                    <a:p>
                      <a:pPr marL="0" marR="0">
                        <a:lnSpc>
                          <a:spcPct val="115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Gender</a:t>
                      </a:r>
                    </a:p>
                  </a:txBody>
                  <a:tcPr marL="21077" marR="21077" marT="0" marB="0"/>
                </a:tc>
                <a:tc>
                  <a:txBody>
                    <a:bodyPr/>
                    <a:lstStyle/>
                    <a:p>
                      <a:pPr marL="0" marR="0" algn="ctr">
                        <a:lnSpc>
                          <a:spcPct val="115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endParaRPr lang="en-US" sz="1500" dirty="0">
                        <a:effectLst/>
                      </a:endParaRPr>
                    </a:p>
                  </a:txBody>
                  <a:tcPr marL="21077" marR="21077" marT="0" marB="0"/>
                </a:tc>
                <a:extLst>
                  <a:ext uri="{0D108BD9-81ED-4DB2-BD59-A6C34878D82A}">
                    <a16:rowId xmlns:a16="http://schemas.microsoft.com/office/drawing/2014/main" val="424661289"/>
                  </a:ext>
                </a:extLst>
              </a:tr>
              <a:tr h="262427">
                <a:tc>
                  <a:txBody>
                    <a:bodyPr/>
                    <a:lstStyle/>
                    <a:p>
                      <a:pPr marL="0" marR="0">
                        <a:lnSpc>
                          <a:spcPct val="115000"/>
                        </a:lnSpc>
                        <a:spcBef>
                          <a:spcPts val="0"/>
                        </a:spcBef>
                        <a:spcAft>
                          <a:spcPts val="0"/>
                        </a:spcAft>
                      </a:pPr>
                      <a:r>
                        <a:rPr lang="en-US" sz="1500" dirty="0">
                          <a:effectLst/>
                        </a:rPr>
                        <a:t>   Male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0.066**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-0.044*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-0.040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027570540"/>
                  </a:ext>
                </a:extLst>
              </a:tr>
              <a:tr h="262427">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35138233"/>
                  </a:ext>
                </a:extLst>
              </a:tr>
              <a:tr h="262427">
                <a:tc>
                  <a:txBody>
                    <a:bodyPr/>
                    <a:lstStyle/>
                    <a:p>
                      <a:pPr marL="0" marR="0">
                        <a:lnSpc>
                          <a:spcPct val="115000"/>
                        </a:lnSpc>
                        <a:spcBef>
                          <a:spcPts val="0"/>
                        </a:spcBef>
                        <a:spcAft>
                          <a:spcPts val="0"/>
                        </a:spcAft>
                      </a:pPr>
                      <a:r>
                        <a:rPr lang="en-US" sz="1500" b="1" dirty="0">
                          <a:effectLst/>
                        </a:rPr>
                        <a:t>Race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564862563"/>
                  </a:ext>
                </a:extLst>
              </a:tr>
              <a:tr h="262427">
                <a:tc>
                  <a:txBody>
                    <a:bodyPr/>
                    <a:lstStyle/>
                    <a:p>
                      <a:pPr marL="0" marR="0">
                        <a:lnSpc>
                          <a:spcPct val="115000"/>
                        </a:lnSpc>
                        <a:spcBef>
                          <a:spcPts val="0"/>
                        </a:spcBef>
                        <a:spcAft>
                          <a:spcPts val="0"/>
                        </a:spcAft>
                      </a:pPr>
                      <a:r>
                        <a:rPr lang="en-US" sz="1500">
                          <a:effectLst/>
                        </a:rPr>
                        <a:t>   White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2508339868"/>
                  </a:ext>
                </a:extLst>
              </a:tr>
              <a:tr h="262427">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4029774437"/>
                  </a:ext>
                </a:extLst>
              </a:tr>
              <a:tr h="262427">
                <a:tc>
                  <a:txBody>
                    <a:bodyPr/>
                    <a:lstStyle/>
                    <a:p>
                      <a:pPr marL="0" marR="0">
                        <a:lnSpc>
                          <a:spcPct val="115000"/>
                        </a:lnSpc>
                        <a:spcBef>
                          <a:spcPts val="0"/>
                        </a:spcBef>
                        <a:spcAft>
                          <a:spcPts val="0"/>
                        </a:spcAft>
                      </a:pPr>
                      <a:r>
                        <a:rPr lang="en-US" sz="1500" b="1" dirty="0">
                          <a:effectLst/>
                        </a:rPr>
                        <a:t>Religiosity</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792763968"/>
                  </a:ext>
                </a:extLst>
              </a:tr>
              <a:tr h="262427">
                <a:tc>
                  <a:txBody>
                    <a:bodyPr/>
                    <a:lstStyle/>
                    <a:p>
                      <a:pPr marL="0" marR="0">
                        <a:lnSpc>
                          <a:spcPct val="115000"/>
                        </a:lnSpc>
                        <a:spcBef>
                          <a:spcPts val="0"/>
                        </a:spcBef>
                        <a:spcAft>
                          <a:spcPts val="0"/>
                        </a:spcAft>
                      </a:pPr>
                      <a:r>
                        <a:rPr lang="en-US" sz="1500" dirty="0">
                          <a:effectLst/>
                        </a:rPr>
                        <a:t> Slightly Religious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-0.057**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236505392"/>
                  </a:ext>
                </a:extLst>
              </a:tr>
              <a:tr h="331618">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(0.008)</a:t>
                      </a:r>
                    </a:p>
                  </a:txBody>
                  <a:tcPr marL="21077" marR="21077" marT="0" marB="0"/>
                </a:tc>
                <a:extLst>
                  <a:ext uri="{0D108BD9-81ED-4DB2-BD59-A6C34878D82A}">
                    <a16:rowId xmlns:a16="http://schemas.microsoft.com/office/drawing/2014/main" val="859432507"/>
                  </a:ext>
                </a:extLst>
              </a:tr>
              <a:tr h="504020">
                <a:tc>
                  <a:txBody>
                    <a:bodyPr/>
                    <a:lstStyle/>
                    <a:p>
                      <a:pPr marL="0" marR="0">
                        <a:lnSpc>
                          <a:spcPct val="115000"/>
                        </a:lnSpc>
                        <a:spcBef>
                          <a:spcPts val="0"/>
                        </a:spcBef>
                        <a:spcAft>
                          <a:spcPts val="0"/>
                        </a:spcAft>
                      </a:pPr>
                      <a:r>
                        <a:rPr lang="en-US" sz="1500">
                          <a:effectLst/>
                        </a:rPr>
                        <a:t>Moderately/Strongly Religious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rowSpan="2">
                  <a:txBody>
                    <a:bodyPr/>
                    <a:lstStyle/>
                    <a:p>
                      <a:pPr marL="0" marR="0" algn="ctr">
                        <a:lnSpc>
                          <a:spcPct val="115000"/>
                        </a:lnSpc>
                        <a:spcBef>
                          <a:spcPts val="0"/>
                        </a:spcBef>
                        <a:spcAft>
                          <a:spcPts val="0"/>
                        </a:spcAft>
                      </a:pPr>
                      <a:r>
                        <a:rPr lang="en-US" sz="1500" dirty="0">
                          <a:effectLst/>
                        </a:rPr>
                        <a:t>-0.097***</a:t>
                      </a:r>
                    </a:p>
                    <a:p>
                      <a:pPr marL="0" marR="0" algn="ctr">
                        <a:lnSpc>
                          <a:spcPct val="115000"/>
                        </a:lnSpc>
                        <a:spcBef>
                          <a:spcPts val="0"/>
                        </a:spcBef>
                        <a:spcAft>
                          <a:spcPts val="0"/>
                        </a:spcAft>
                      </a:pPr>
                      <a:r>
                        <a:rPr lang="en-US" sz="1500" dirty="0">
                          <a:effectLst/>
                        </a:rPr>
                        <a:t>(0.025)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rowSpan="2">
                  <a:txBody>
                    <a:bodyPr/>
                    <a:lstStyle/>
                    <a:p>
                      <a:pPr marL="0" marR="0" algn="ctr">
                        <a:lnSpc>
                          <a:spcPct val="115000"/>
                        </a:lnSpc>
                        <a:spcBef>
                          <a:spcPts val="0"/>
                        </a:spcBef>
                        <a:spcAft>
                          <a:spcPts val="0"/>
                        </a:spcAft>
                      </a:pPr>
                      <a:r>
                        <a:rPr lang="en-US" sz="1500" dirty="0">
                          <a:effectLst/>
                        </a:rPr>
                        <a:t>-0.029***</a:t>
                      </a:r>
                    </a:p>
                    <a:p>
                      <a:pPr marL="0" marR="0" algn="ctr">
                        <a:lnSpc>
                          <a:spcPct val="115000"/>
                        </a:lnSpc>
                        <a:spcBef>
                          <a:spcPts val="0"/>
                        </a:spcBef>
                        <a:spcAft>
                          <a:spcPts val="0"/>
                        </a:spcAft>
                      </a:pPr>
                      <a:r>
                        <a:rPr lang="en-US" sz="1500" dirty="0">
                          <a:effectLst/>
                        </a:rPr>
                        <a:t>(0.009)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rowSpan="2">
                  <a:txBody>
                    <a:bodyPr/>
                    <a:lstStyle/>
                    <a:p>
                      <a:pPr marL="0" marR="0" algn="ctr">
                        <a:lnSpc>
                          <a:spcPct val="115000"/>
                        </a:lnSpc>
                        <a:spcBef>
                          <a:spcPts val="0"/>
                        </a:spcBef>
                        <a:spcAft>
                          <a:spcPts val="0"/>
                        </a:spcAft>
                      </a:pPr>
                      <a:r>
                        <a:rPr lang="en-US" sz="1500" dirty="0">
                          <a:effectLst/>
                        </a:rPr>
                        <a:t>0.034***</a:t>
                      </a:r>
                    </a:p>
                    <a:p>
                      <a:pPr marL="0" marR="0" algn="ctr">
                        <a:lnSpc>
                          <a:spcPct val="115000"/>
                        </a:lnSpc>
                        <a:spcBef>
                          <a:spcPts val="0"/>
                        </a:spcBef>
                        <a:spcAft>
                          <a:spcPts val="0"/>
                        </a:spcAft>
                      </a:pPr>
                      <a:r>
                        <a:rPr lang="en-US" sz="1500" dirty="0">
                          <a:effectLst/>
                        </a:rPr>
                        <a:t>(0.011)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rowSpan="2">
                  <a:txBody>
                    <a:bodyPr/>
                    <a:lstStyle/>
                    <a:p>
                      <a:pPr marL="0" marR="0" algn="ctr">
                        <a:lnSpc>
                          <a:spcPct val="115000"/>
                        </a:lnSpc>
                        <a:spcBef>
                          <a:spcPts val="0"/>
                        </a:spcBef>
                        <a:spcAft>
                          <a:spcPts val="0"/>
                        </a:spcAft>
                      </a:pPr>
                      <a:r>
                        <a:rPr lang="en-US" sz="1500" dirty="0">
                          <a:effectLst/>
                        </a:rPr>
                        <a:t>0.062***</a:t>
                      </a:r>
                    </a:p>
                    <a:p>
                      <a:pPr marL="0" marR="0" algn="ctr">
                        <a:lnSpc>
                          <a:spcPct val="115000"/>
                        </a:lnSpc>
                        <a:spcBef>
                          <a:spcPts val="0"/>
                        </a:spcBef>
                        <a:spcAft>
                          <a:spcPts val="0"/>
                        </a:spcAft>
                      </a:pPr>
                      <a:r>
                        <a:rPr lang="en-US" sz="1500" dirty="0">
                          <a:effectLst/>
                        </a:rPr>
                        <a:t>(0.017)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rowSpan="2">
                  <a:txBody>
                    <a:bodyPr/>
                    <a:lstStyle/>
                    <a:p>
                      <a:pPr marL="0" marR="0" algn="ctr">
                        <a:lnSpc>
                          <a:spcPct val="115000"/>
                        </a:lnSpc>
                        <a:spcBef>
                          <a:spcPts val="0"/>
                        </a:spcBef>
                        <a:spcAft>
                          <a:spcPts val="0"/>
                        </a:spcAft>
                      </a:pPr>
                      <a:r>
                        <a:rPr lang="en-US" sz="1500" dirty="0">
                          <a:effectLst/>
                        </a:rPr>
                        <a:t>0.029***</a:t>
                      </a:r>
                    </a:p>
                    <a:p>
                      <a:pPr marL="0" marR="0" algn="ctr">
                        <a:lnSpc>
                          <a:spcPct val="115000"/>
                        </a:lnSpc>
                        <a:spcBef>
                          <a:spcPts val="0"/>
                        </a:spcBef>
                        <a:spcAft>
                          <a:spcPts val="0"/>
                        </a:spcAft>
                      </a:pPr>
                      <a:r>
                        <a:rPr lang="en-US" sz="1500" dirty="0">
                          <a:effectLst/>
                        </a:rPr>
                        <a:t>(0.009)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80476087"/>
                  </a:ext>
                </a:extLst>
              </a:tr>
              <a:tr h="262427">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20582882"/>
                  </a:ext>
                </a:extLst>
              </a:tr>
              <a:tr h="262427">
                <a:tc>
                  <a:txBody>
                    <a:bodyPr/>
                    <a:lstStyle/>
                    <a:p>
                      <a:pPr marL="0" marR="0">
                        <a:lnSpc>
                          <a:spcPct val="115000"/>
                        </a:lnSpc>
                        <a:spcBef>
                          <a:spcPts val="0"/>
                        </a:spcBef>
                        <a:spcAft>
                          <a:spcPts val="0"/>
                        </a:spcAft>
                      </a:pPr>
                      <a:r>
                        <a:rPr lang="en-US" sz="1500" b="1" dirty="0">
                          <a:effectLst/>
                        </a:rPr>
                        <a:t>Income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835655032"/>
                  </a:ext>
                </a:extLst>
              </a:tr>
              <a:tr h="262427">
                <a:tc>
                  <a:txBody>
                    <a:bodyPr/>
                    <a:lstStyle/>
                    <a:p>
                      <a:pPr marL="0" marR="0">
                        <a:lnSpc>
                          <a:spcPct val="115000"/>
                        </a:lnSpc>
                        <a:spcBef>
                          <a:spcPts val="0"/>
                        </a:spcBef>
                        <a:spcAft>
                          <a:spcPts val="0"/>
                        </a:spcAft>
                      </a:pPr>
                      <a:r>
                        <a:rPr lang="en-US" sz="1500">
                          <a:effectLst/>
                        </a:rPr>
                        <a:t>    $50,000 - $$99,999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-0.087***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0.055***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924454498"/>
                  </a:ext>
                </a:extLst>
              </a:tr>
              <a:tr h="524854">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(0.008)</a:t>
                      </a:r>
                    </a:p>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230846650"/>
                  </a:ext>
                </a:extLst>
              </a:tr>
              <a:tr h="262427">
                <a:tc>
                  <a:txBody>
                    <a:bodyPr/>
                    <a:lstStyle/>
                    <a:p>
                      <a:pPr marL="0" marR="0">
                        <a:lnSpc>
                          <a:spcPct val="115000"/>
                        </a:lnSpc>
                        <a:spcBef>
                          <a:spcPts val="0"/>
                        </a:spcBef>
                        <a:spcAft>
                          <a:spcPts val="0"/>
                        </a:spcAft>
                      </a:pPr>
                      <a:r>
                        <a:rPr lang="en-US" sz="1500">
                          <a:effectLst/>
                        </a:rPr>
                        <a:t>    More than $100,000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-0.085***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0.054**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215130595"/>
                  </a:ext>
                </a:extLst>
              </a:tr>
              <a:tr h="262427">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53272365"/>
                  </a:ext>
                </a:extLst>
              </a:tr>
            </a:tbl>
          </a:graphicData>
        </a:graphic>
      </p:graphicFrame>
    </p:spTree>
    <p:extLst>
      <p:ext uri="{BB962C8B-B14F-4D97-AF65-F5344CB8AC3E}">
        <p14:creationId xmlns:p14="http://schemas.microsoft.com/office/powerpoint/2010/main" val="984799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74DFCD-00BA-B046-9704-A4A49FEBC8FB}"/>
              </a:ext>
            </a:extLst>
          </p:cNvPr>
          <p:cNvSpPr>
            <a:spLocks noGrp="1"/>
          </p:cNvSpPr>
          <p:nvPr>
            <p:ph type="sldNum" sz="quarter" idx="12"/>
          </p:nvPr>
        </p:nvSpPr>
        <p:spPr/>
        <p:txBody>
          <a:bodyPr/>
          <a:lstStyle/>
          <a:p>
            <a:fld id="{08397662-D04D-1E47-B838-317557611CF5}" type="slidenum">
              <a:rPr lang="en-US" smtClean="0"/>
              <a:t>49</a:t>
            </a:fld>
            <a:endParaRPr lang="en-US"/>
          </a:p>
        </p:txBody>
      </p:sp>
      <p:graphicFrame>
        <p:nvGraphicFramePr>
          <p:cNvPr id="5" name="Table 4">
            <a:extLst>
              <a:ext uri="{FF2B5EF4-FFF2-40B4-BE49-F238E27FC236}">
                <a16:creationId xmlns:a16="http://schemas.microsoft.com/office/drawing/2014/main" id="{510094C0-2C4D-4C49-8A07-3C90543056F1}"/>
              </a:ext>
            </a:extLst>
          </p:cNvPr>
          <p:cNvGraphicFramePr>
            <a:graphicFrameLocks noGrp="1"/>
          </p:cNvGraphicFramePr>
          <p:nvPr>
            <p:extLst>
              <p:ext uri="{D42A27DB-BD31-4B8C-83A1-F6EECF244321}">
                <p14:modId xmlns:p14="http://schemas.microsoft.com/office/powerpoint/2010/main" val="2311365614"/>
              </p:ext>
            </p:extLst>
          </p:nvPr>
        </p:nvGraphicFramePr>
        <p:xfrm>
          <a:off x="297574" y="309881"/>
          <a:ext cx="8718330" cy="6046470"/>
        </p:xfrm>
        <a:graphic>
          <a:graphicData uri="http://schemas.openxmlformats.org/drawingml/2006/table">
            <a:tbl>
              <a:tblPr>
                <a:tableStyleId>{2D5ABB26-0587-4C30-8999-92F81FD0307C}</a:tableStyleId>
              </a:tblPr>
              <a:tblGrid>
                <a:gridCol w="2356520">
                  <a:extLst>
                    <a:ext uri="{9D8B030D-6E8A-4147-A177-3AD203B41FA5}">
                      <a16:colId xmlns:a16="http://schemas.microsoft.com/office/drawing/2014/main" val="4250356800"/>
                    </a:ext>
                  </a:extLst>
                </a:gridCol>
                <a:gridCol w="1272362">
                  <a:extLst>
                    <a:ext uri="{9D8B030D-6E8A-4147-A177-3AD203B41FA5}">
                      <a16:colId xmlns:a16="http://schemas.microsoft.com/office/drawing/2014/main" val="2327357456"/>
                    </a:ext>
                  </a:extLst>
                </a:gridCol>
                <a:gridCol w="1069242">
                  <a:extLst>
                    <a:ext uri="{9D8B030D-6E8A-4147-A177-3AD203B41FA5}">
                      <a16:colId xmlns:a16="http://schemas.microsoft.com/office/drawing/2014/main" val="3435669398"/>
                    </a:ext>
                  </a:extLst>
                </a:gridCol>
                <a:gridCol w="1229710">
                  <a:extLst>
                    <a:ext uri="{9D8B030D-6E8A-4147-A177-3AD203B41FA5}">
                      <a16:colId xmlns:a16="http://schemas.microsoft.com/office/drawing/2014/main" val="661049582"/>
                    </a:ext>
                  </a:extLst>
                </a:gridCol>
                <a:gridCol w="1518134">
                  <a:extLst>
                    <a:ext uri="{9D8B030D-6E8A-4147-A177-3AD203B41FA5}">
                      <a16:colId xmlns:a16="http://schemas.microsoft.com/office/drawing/2014/main" val="551302649"/>
                    </a:ext>
                  </a:extLst>
                </a:gridCol>
                <a:gridCol w="1272362">
                  <a:extLst>
                    <a:ext uri="{9D8B030D-6E8A-4147-A177-3AD203B41FA5}">
                      <a16:colId xmlns:a16="http://schemas.microsoft.com/office/drawing/2014/main" val="1036385406"/>
                    </a:ext>
                  </a:extLst>
                </a:gridCol>
              </a:tblGrid>
              <a:tr h="124634">
                <a:tc>
                  <a:txBody>
                    <a:bodyPr/>
                    <a:lstStyle/>
                    <a:p>
                      <a:pPr marL="0" marR="0">
                        <a:lnSpc>
                          <a:spcPct val="115000"/>
                        </a:lnSpc>
                        <a:spcBef>
                          <a:spcPts val="0"/>
                        </a:spcBef>
                        <a:spcAft>
                          <a:spcPts val="0"/>
                        </a:spcAft>
                      </a:pPr>
                      <a:r>
                        <a:rPr lang="en-US" sz="1500" b="1" dirty="0">
                          <a:effectLst/>
                        </a:rPr>
                        <a:t>Age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2069973276"/>
                  </a:ext>
                </a:extLst>
              </a:tr>
              <a:tr h="124634">
                <a:tc>
                  <a:txBody>
                    <a:bodyPr/>
                    <a:lstStyle/>
                    <a:p>
                      <a:pPr marL="0" marR="0">
                        <a:lnSpc>
                          <a:spcPct val="115000"/>
                        </a:lnSpc>
                        <a:spcBef>
                          <a:spcPts val="0"/>
                        </a:spcBef>
                        <a:spcAft>
                          <a:spcPts val="0"/>
                        </a:spcAft>
                      </a:pPr>
                      <a:r>
                        <a:rPr lang="en-US" sz="1500" dirty="0">
                          <a:effectLst/>
                        </a:rPr>
                        <a:t>   35 - 54 years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0.066***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-0.044***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4292647"/>
                  </a:ext>
                </a:extLst>
              </a:tr>
              <a:tr h="249270">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(0.007)</a:t>
                      </a:r>
                    </a:p>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2796438397"/>
                  </a:ext>
                </a:extLst>
              </a:tr>
              <a:tr h="124634">
                <a:tc>
                  <a:txBody>
                    <a:bodyPr/>
                    <a:lstStyle/>
                    <a:p>
                      <a:pPr marL="0" marR="0">
                        <a:lnSpc>
                          <a:spcPct val="115000"/>
                        </a:lnSpc>
                        <a:spcBef>
                          <a:spcPts val="0"/>
                        </a:spcBef>
                        <a:spcAft>
                          <a:spcPts val="0"/>
                        </a:spcAft>
                      </a:pPr>
                      <a:r>
                        <a:rPr lang="en-US" sz="1500">
                          <a:effectLst/>
                        </a:rPr>
                        <a:t>   More than 54 years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0.103***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-0.041**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-0.064***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2134210347"/>
                  </a:ext>
                </a:extLst>
              </a:tr>
              <a:tr h="124634">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2095923355"/>
                  </a:ext>
                </a:extLst>
              </a:tr>
              <a:tr h="124634">
                <a:tc>
                  <a:txBody>
                    <a:bodyPr/>
                    <a:lstStyle/>
                    <a:p>
                      <a:pPr marL="0" marR="0">
                        <a:lnSpc>
                          <a:spcPct val="115000"/>
                        </a:lnSpc>
                        <a:spcBef>
                          <a:spcPts val="0"/>
                        </a:spcBef>
                        <a:spcAft>
                          <a:spcPts val="0"/>
                        </a:spcAft>
                      </a:pPr>
                      <a:r>
                        <a:rPr lang="en-US" sz="1500" b="1" dirty="0">
                          <a:effectLst/>
                        </a:rPr>
                        <a:t>Political ID</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115027619"/>
                  </a:ext>
                </a:extLst>
              </a:tr>
              <a:tr h="124634">
                <a:tc>
                  <a:txBody>
                    <a:bodyPr/>
                    <a:lstStyle/>
                    <a:p>
                      <a:pPr marL="0" marR="0">
                        <a:lnSpc>
                          <a:spcPct val="115000"/>
                        </a:lnSpc>
                        <a:spcBef>
                          <a:spcPts val="0"/>
                        </a:spcBef>
                        <a:spcAft>
                          <a:spcPts val="0"/>
                        </a:spcAft>
                      </a:pPr>
                      <a:r>
                        <a:rPr lang="en-US" sz="1500">
                          <a:effectLst/>
                        </a:rPr>
                        <a:t>   Republican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0.157***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0.043***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-0.071***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-0.036***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560550120"/>
                  </a:ext>
                </a:extLst>
              </a:tr>
              <a:tr h="249270">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(0.009)</a:t>
                      </a:r>
                    </a:p>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294877693"/>
                  </a:ext>
                </a:extLst>
              </a:tr>
              <a:tr h="124634">
                <a:tc>
                  <a:txBody>
                    <a:bodyPr/>
                    <a:lstStyle/>
                    <a:p>
                      <a:pPr marL="0" marR="0">
                        <a:lnSpc>
                          <a:spcPct val="115000"/>
                        </a:lnSpc>
                        <a:spcBef>
                          <a:spcPts val="0"/>
                        </a:spcBef>
                        <a:spcAft>
                          <a:spcPts val="0"/>
                        </a:spcAft>
                      </a:pPr>
                      <a:r>
                        <a:rPr lang="en-US" sz="1500" dirty="0">
                          <a:effectLst/>
                        </a:rPr>
                        <a:t>   Independent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0.055**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-0.040**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58607383"/>
                  </a:ext>
                </a:extLst>
              </a:tr>
              <a:tr h="249270">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(0.008)</a:t>
                      </a:r>
                    </a:p>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4062834000"/>
                  </a:ext>
                </a:extLst>
              </a:tr>
              <a:tr h="124634">
                <a:tc>
                  <a:txBody>
                    <a:bodyPr/>
                    <a:lstStyle/>
                    <a:p>
                      <a:pPr marL="0" marR="0">
                        <a:lnSpc>
                          <a:spcPct val="115000"/>
                        </a:lnSpc>
                        <a:spcBef>
                          <a:spcPts val="0"/>
                        </a:spcBef>
                        <a:spcAft>
                          <a:spcPts val="0"/>
                        </a:spcAft>
                      </a:pPr>
                      <a:r>
                        <a:rPr lang="en-US" sz="1500">
                          <a:effectLst/>
                        </a:rPr>
                        <a:t>   Other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0.070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-0.197**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0.075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201827554"/>
                  </a:ext>
                </a:extLst>
              </a:tr>
              <a:tr h="124634">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(0.069)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(0.059)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(0.079)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(0.070)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650211439"/>
                  </a:ext>
                </a:extLst>
              </a:tr>
              <a:tr h="124634">
                <a:tc>
                  <a:txBody>
                    <a:bodyPr/>
                    <a:lstStyle/>
                    <a:p>
                      <a:pPr marL="0" marR="0">
                        <a:lnSpc>
                          <a:spcPct val="115000"/>
                        </a:lnSpc>
                        <a:spcBef>
                          <a:spcPts val="0"/>
                        </a:spcBef>
                        <a:spcAft>
                          <a:spcPts val="0"/>
                        </a:spcAft>
                      </a:pPr>
                      <a:r>
                        <a:rPr lang="en-US" sz="1500" b="1" dirty="0">
                          <a:effectLst/>
                        </a:rPr>
                        <a:t>Past Giving Behavior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13810239"/>
                  </a:ext>
                </a:extLst>
              </a:tr>
              <a:tr h="124634">
                <a:tc>
                  <a:txBody>
                    <a:bodyPr/>
                    <a:lstStyle/>
                    <a:p>
                      <a:pPr marL="0" marR="0">
                        <a:lnSpc>
                          <a:spcPct val="115000"/>
                        </a:lnSpc>
                        <a:spcBef>
                          <a:spcPts val="0"/>
                        </a:spcBef>
                        <a:spcAft>
                          <a:spcPts val="0"/>
                        </a:spcAft>
                      </a:pPr>
                      <a:r>
                        <a:rPr lang="en-US" sz="1500">
                          <a:effectLst/>
                        </a:rPr>
                        <a:t>   Donated outside US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-0.298***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-0.072***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0.110***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0.194***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0.067***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985415704"/>
                  </a:ext>
                </a:extLst>
              </a:tr>
              <a:tr h="124634">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(0.031)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937978284"/>
                  </a:ext>
                </a:extLst>
              </a:tr>
              <a:tr h="124634">
                <a:tc>
                  <a:txBody>
                    <a:bodyPr/>
                    <a:lstStyle/>
                    <a:p>
                      <a:pPr marL="0" marR="0">
                        <a:lnSpc>
                          <a:spcPct val="115000"/>
                        </a:lnSpc>
                        <a:spcBef>
                          <a:spcPts val="0"/>
                        </a:spcBef>
                        <a:spcAft>
                          <a:spcPts val="0"/>
                        </a:spcAft>
                      </a:pPr>
                      <a:r>
                        <a:rPr lang="en-US" sz="1500" b="1" dirty="0">
                          <a:effectLst/>
                        </a:rPr>
                        <a:t>Condition</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069149083"/>
                  </a:ext>
                </a:extLst>
              </a:tr>
              <a:tr h="124634">
                <a:tc>
                  <a:txBody>
                    <a:bodyPr/>
                    <a:lstStyle/>
                    <a:p>
                      <a:pPr marL="0" marR="0">
                        <a:lnSpc>
                          <a:spcPct val="115000"/>
                        </a:lnSpc>
                        <a:spcBef>
                          <a:spcPts val="0"/>
                        </a:spcBef>
                        <a:spcAft>
                          <a:spcPts val="0"/>
                        </a:spcAft>
                      </a:pPr>
                      <a:r>
                        <a:rPr lang="en-US" sz="1500" dirty="0">
                          <a:effectLst/>
                        </a:rPr>
                        <a:t>   Happy/Positive Image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0.042*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-0.012*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279289052"/>
                  </a:ext>
                </a:extLst>
              </a:tr>
              <a:tr h="124634">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(0.014)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(0.006)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4020751161"/>
                  </a:ext>
                </a:extLst>
              </a:tr>
              <a:tr h="124634">
                <a:tc>
                  <a:txBody>
                    <a:bodyPr/>
                    <a:lstStyle/>
                    <a:p>
                      <a:pPr marL="0" marR="0">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3230275165"/>
                  </a:ext>
                </a:extLst>
              </a:tr>
              <a:tr h="124634">
                <a:tc>
                  <a:txBody>
                    <a:bodyPr/>
                    <a:lstStyle/>
                    <a:p>
                      <a:pPr marL="0" marR="0">
                        <a:lnSpc>
                          <a:spcPct val="115000"/>
                        </a:lnSpc>
                        <a:spcBef>
                          <a:spcPts val="0"/>
                        </a:spcBef>
                        <a:spcAft>
                          <a:spcPts val="0"/>
                        </a:spcAft>
                      </a:pPr>
                      <a:r>
                        <a:rPr lang="en-US" sz="1500">
                          <a:effectLst/>
                        </a:rPr>
                        <a:t>Observations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678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678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a:effectLst/>
                        </a:rPr>
                        <a:t>678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678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dirty="0">
                          <a:effectLst/>
                        </a:rPr>
                        <a:t>678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716475194"/>
                  </a:ext>
                </a:extLst>
              </a:tr>
            </a:tbl>
          </a:graphicData>
        </a:graphic>
      </p:graphicFrame>
      <p:graphicFrame>
        <p:nvGraphicFramePr>
          <p:cNvPr id="6" name="Table 5">
            <a:extLst>
              <a:ext uri="{FF2B5EF4-FFF2-40B4-BE49-F238E27FC236}">
                <a16:creationId xmlns:a16="http://schemas.microsoft.com/office/drawing/2014/main" id="{B86158DE-0F25-6840-A12F-DD19BBD79A29}"/>
              </a:ext>
            </a:extLst>
          </p:cNvPr>
          <p:cNvGraphicFramePr>
            <a:graphicFrameLocks noGrp="1"/>
          </p:cNvGraphicFramePr>
          <p:nvPr>
            <p:extLst>
              <p:ext uri="{D42A27DB-BD31-4B8C-83A1-F6EECF244321}">
                <p14:modId xmlns:p14="http://schemas.microsoft.com/office/powerpoint/2010/main" val="1788619020"/>
              </p:ext>
            </p:extLst>
          </p:nvPr>
        </p:nvGraphicFramePr>
        <p:xfrm>
          <a:off x="297574" y="112305"/>
          <a:ext cx="8576441" cy="262890"/>
        </p:xfrm>
        <a:graphic>
          <a:graphicData uri="http://schemas.openxmlformats.org/drawingml/2006/table">
            <a:tbl>
              <a:tblPr>
                <a:tableStyleId>{2D5ABB26-0587-4C30-8999-92F81FD0307C}</a:tableStyleId>
              </a:tblPr>
              <a:tblGrid>
                <a:gridCol w="2318169">
                  <a:extLst>
                    <a:ext uri="{9D8B030D-6E8A-4147-A177-3AD203B41FA5}">
                      <a16:colId xmlns:a16="http://schemas.microsoft.com/office/drawing/2014/main" val="4155342127"/>
                    </a:ext>
                  </a:extLst>
                </a:gridCol>
                <a:gridCol w="1251654">
                  <a:extLst>
                    <a:ext uri="{9D8B030D-6E8A-4147-A177-3AD203B41FA5}">
                      <a16:colId xmlns:a16="http://schemas.microsoft.com/office/drawing/2014/main" val="3667847643"/>
                    </a:ext>
                  </a:extLst>
                </a:gridCol>
                <a:gridCol w="1051841">
                  <a:extLst>
                    <a:ext uri="{9D8B030D-6E8A-4147-A177-3AD203B41FA5}">
                      <a16:colId xmlns:a16="http://schemas.microsoft.com/office/drawing/2014/main" val="1211346849"/>
                    </a:ext>
                  </a:extLst>
                </a:gridCol>
                <a:gridCol w="1209696">
                  <a:extLst>
                    <a:ext uri="{9D8B030D-6E8A-4147-A177-3AD203B41FA5}">
                      <a16:colId xmlns:a16="http://schemas.microsoft.com/office/drawing/2014/main" val="1762083142"/>
                    </a:ext>
                  </a:extLst>
                </a:gridCol>
                <a:gridCol w="1493427">
                  <a:extLst>
                    <a:ext uri="{9D8B030D-6E8A-4147-A177-3AD203B41FA5}">
                      <a16:colId xmlns:a16="http://schemas.microsoft.com/office/drawing/2014/main" val="1202804820"/>
                    </a:ext>
                  </a:extLst>
                </a:gridCol>
                <a:gridCol w="1251654">
                  <a:extLst>
                    <a:ext uri="{9D8B030D-6E8A-4147-A177-3AD203B41FA5}">
                      <a16:colId xmlns:a16="http://schemas.microsoft.com/office/drawing/2014/main" val="3481108046"/>
                    </a:ext>
                  </a:extLst>
                </a:gridCol>
              </a:tblGrid>
              <a:tr h="252455">
                <a:tc>
                  <a:txBody>
                    <a:bodyPr/>
                    <a:lstStyle/>
                    <a:p>
                      <a:pPr marL="0" marR="0">
                        <a:lnSpc>
                          <a:spcPct val="115000"/>
                        </a:lnSpc>
                        <a:spcBef>
                          <a:spcPts val="0"/>
                        </a:spcBef>
                        <a:spcAft>
                          <a:spcPts val="0"/>
                        </a:spcAft>
                      </a:pPr>
                      <a:r>
                        <a:rPr lang="en-US" sz="1500" b="1" dirty="0">
                          <a:effectLst/>
                        </a:rPr>
                        <a:t>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a:t>
                      </a:r>
                      <a:r>
                        <a:rPr lang="en-US" sz="1500" b="1" dirty="0" err="1">
                          <a:effectLst/>
                        </a:rPr>
                        <a:t>NoGiving</a:t>
                      </a:r>
                      <a:r>
                        <a:rPr lang="en-US" sz="1500" b="1" dirty="0">
                          <a:effectLst/>
                        </a:rPr>
                        <a: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(&lt;$10)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($10-$100)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($100-$1000)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tc>
                  <a:txBody>
                    <a:bodyPr/>
                    <a:lstStyle/>
                    <a:p>
                      <a:pPr marL="0" marR="0" algn="ctr">
                        <a:lnSpc>
                          <a:spcPct val="115000"/>
                        </a:lnSpc>
                        <a:spcBef>
                          <a:spcPts val="0"/>
                        </a:spcBef>
                        <a:spcAft>
                          <a:spcPts val="0"/>
                        </a:spcAft>
                      </a:pPr>
                      <a:r>
                        <a:rPr lang="en-US" sz="1500" b="1" dirty="0" err="1">
                          <a:effectLst/>
                        </a:rPr>
                        <a:t>Pr</a:t>
                      </a:r>
                      <a:r>
                        <a:rPr lang="en-US" sz="1500" b="1" dirty="0">
                          <a:effectLst/>
                        </a:rPr>
                        <a:t>(&gt;$1000)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1077" marR="21077" marT="0" marB="0"/>
                </a:tc>
                <a:extLst>
                  <a:ext uri="{0D108BD9-81ED-4DB2-BD59-A6C34878D82A}">
                    <a16:rowId xmlns:a16="http://schemas.microsoft.com/office/drawing/2014/main" val="176638312"/>
                  </a:ext>
                </a:extLst>
              </a:tr>
            </a:tbl>
          </a:graphicData>
        </a:graphic>
      </p:graphicFrame>
      <p:sp>
        <p:nvSpPr>
          <p:cNvPr id="2" name="TextBox 1">
            <a:extLst>
              <a:ext uri="{FF2B5EF4-FFF2-40B4-BE49-F238E27FC236}">
                <a16:creationId xmlns:a16="http://schemas.microsoft.com/office/drawing/2014/main" id="{6CF3572F-012E-3F4D-A872-C53B2F7AF90F}"/>
              </a:ext>
            </a:extLst>
          </p:cNvPr>
          <p:cNvSpPr txBox="1"/>
          <p:nvPr/>
        </p:nvSpPr>
        <p:spPr>
          <a:xfrm>
            <a:off x="297574" y="6490643"/>
            <a:ext cx="4051109" cy="461665"/>
          </a:xfrm>
          <a:prstGeom prst="rect">
            <a:avLst/>
          </a:prstGeom>
          <a:noFill/>
        </p:spPr>
        <p:txBody>
          <a:bodyPr wrap="none" rtlCol="0">
            <a:spAutoFit/>
          </a:bodyPr>
          <a:lstStyle/>
          <a:p>
            <a:r>
              <a:rPr lang="en-US" sz="1200" dirty="0"/>
              <a:t>Standard errors in parentheses *** p&lt;0.01, ** p&lt;0.05, * p&lt;0.1</a:t>
            </a:r>
          </a:p>
          <a:p>
            <a:endParaRPr lang="en-US" sz="1200" dirty="0"/>
          </a:p>
        </p:txBody>
      </p:sp>
    </p:spTree>
    <p:extLst>
      <p:ext uri="{BB962C8B-B14F-4D97-AF65-F5344CB8AC3E}">
        <p14:creationId xmlns:p14="http://schemas.microsoft.com/office/powerpoint/2010/main" val="139598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3412" y="470863"/>
            <a:ext cx="7886700" cy="575705"/>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Background</a:t>
            </a:r>
          </a:p>
        </p:txBody>
      </p:sp>
      <p:sp>
        <p:nvSpPr>
          <p:cNvPr id="3" name="Content Placeholder 2"/>
          <p:cNvSpPr>
            <a:spLocks noGrp="1"/>
          </p:cNvSpPr>
          <p:nvPr>
            <p:ph idx="1"/>
          </p:nvPr>
        </p:nvSpPr>
        <p:spPr>
          <a:xfrm>
            <a:off x="463412" y="1325562"/>
            <a:ext cx="8217176" cy="5395913"/>
          </a:xfrm>
        </p:spPr>
        <p:txBody>
          <a:bodyPr>
            <a:noAutofit/>
          </a:bodyPr>
          <a:lstStyle/>
          <a:p>
            <a:r>
              <a:rPr lang="en-US" sz="2400" dirty="0">
                <a:latin typeface="Gill Sans MT" panose="020B0502020104020203" pitchFamily="34" charset="0"/>
              </a:rPr>
              <a:t>Growth in nonprofit sector with simultaneously decrease in government funding, leading to </a:t>
            </a:r>
            <a:r>
              <a:rPr lang="en-US" sz="2400" i="1" dirty="0">
                <a:latin typeface="Gill Sans MT" panose="020B0502020104020203" pitchFamily="34" charset="0"/>
              </a:rPr>
              <a:t>greater </a:t>
            </a:r>
            <a:r>
              <a:rPr lang="en-US" sz="2400" dirty="0">
                <a:latin typeface="Gill Sans MT" panose="020B0502020104020203" pitchFamily="34" charset="0"/>
              </a:rPr>
              <a:t>competition in the sector (Eikenberry &amp; </a:t>
            </a:r>
            <a:r>
              <a:rPr lang="en-US" sz="2400" dirty="0" err="1">
                <a:latin typeface="Gill Sans MT" panose="020B0502020104020203" pitchFamily="34" charset="0"/>
              </a:rPr>
              <a:t>Kluver</a:t>
            </a:r>
            <a:r>
              <a:rPr lang="en-US" sz="2400" dirty="0">
                <a:latin typeface="Gill Sans MT" panose="020B0502020104020203" pitchFamily="34" charset="0"/>
              </a:rPr>
              <a:t>, 2004). </a:t>
            </a:r>
          </a:p>
          <a:p>
            <a:endParaRPr lang="en-US" sz="2400" dirty="0">
              <a:latin typeface="Gill Sans MT" panose="020B0502020104020203" pitchFamily="34" charset="0"/>
            </a:endParaRPr>
          </a:p>
          <a:p>
            <a:r>
              <a:rPr lang="en-US" sz="2400" dirty="0">
                <a:latin typeface="Gill Sans MT" panose="020B0502020104020203" pitchFamily="34" charset="0"/>
              </a:rPr>
              <a:t>Weakening of beneficiaries’ position as donors</a:t>
            </a:r>
            <a:r>
              <a:rPr lang="en-US" sz="2400" dirty="0">
                <a:solidFill>
                  <a:srgbClr val="FF0000"/>
                </a:solidFill>
                <a:latin typeface="Gill Sans MT" panose="020B0502020104020203" pitchFamily="34" charset="0"/>
              </a:rPr>
              <a:t> </a:t>
            </a:r>
            <a:r>
              <a:rPr lang="en-US" sz="2400" dirty="0">
                <a:latin typeface="Gill Sans MT" panose="020B0502020104020203" pitchFamily="34" charset="0"/>
              </a:rPr>
              <a:t>are taking central role in philanthropy (Ostrander, 2007).</a:t>
            </a:r>
          </a:p>
          <a:p>
            <a:pPr>
              <a:lnSpc>
                <a:spcPct val="100000"/>
              </a:lnSpc>
            </a:pPr>
            <a:endParaRPr lang="en-US" sz="2400" dirty="0">
              <a:latin typeface="Gill Sans MT" charset="0"/>
              <a:ea typeface="Gill Sans MT" charset="0"/>
              <a:cs typeface="Gill Sans MT" charset="0"/>
            </a:endParaRPr>
          </a:p>
          <a:p>
            <a:pPr>
              <a:lnSpc>
                <a:spcPct val="100000"/>
              </a:lnSpc>
            </a:pPr>
            <a:r>
              <a:rPr lang="en-US" sz="2400" dirty="0">
                <a:latin typeface="Gill Sans MT" charset="0"/>
                <a:ea typeface="Gill Sans MT" charset="0"/>
                <a:cs typeface="Gill Sans MT" charset="0"/>
              </a:rPr>
              <a:t>Increasingly, International NGOs harness the power of media to showcase need or generate funds (</a:t>
            </a:r>
            <a:r>
              <a:rPr lang="en-US" sz="2400" dirty="0" err="1">
                <a:latin typeface="Gill Sans MT" charset="0"/>
                <a:ea typeface="Gill Sans MT" charset="0"/>
                <a:cs typeface="Gill Sans MT" charset="0"/>
              </a:rPr>
              <a:t>Vestergaard</a:t>
            </a:r>
            <a:r>
              <a:rPr lang="en-US" sz="2400" dirty="0">
                <a:latin typeface="Gill Sans MT" charset="0"/>
                <a:ea typeface="Gill Sans MT" charset="0"/>
                <a:cs typeface="Gill Sans MT" charset="0"/>
              </a:rPr>
              <a:t>, 2013).</a:t>
            </a:r>
          </a:p>
          <a:p>
            <a:pPr>
              <a:lnSpc>
                <a:spcPct val="100000"/>
              </a:lnSpc>
            </a:pPr>
            <a:endParaRPr lang="en-US" sz="2400" dirty="0">
              <a:latin typeface="Gill Sans MT" charset="0"/>
              <a:ea typeface="Gill Sans MT" charset="0"/>
              <a:cs typeface="Gill Sans MT" charset="0"/>
            </a:endParaRPr>
          </a:p>
          <a:p>
            <a:pPr>
              <a:lnSpc>
                <a:spcPct val="100000"/>
              </a:lnSpc>
            </a:pPr>
            <a:r>
              <a:rPr lang="en-US" sz="2400" dirty="0">
                <a:latin typeface="Gill Sans MT" charset="0"/>
                <a:ea typeface="Gill Sans MT" charset="0"/>
                <a:cs typeface="Gill Sans MT" charset="0"/>
              </a:rPr>
              <a:t>Most often INGOs use either negative or “ideal victim” images such as of children and women (</a:t>
            </a:r>
            <a:r>
              <a:rPr lang="en-US" sz="2400" dirty="0" err="1">
                <a:latin typeface="Gill Sans MT" charset="0"/>
                <a:ea typeface="Gill Sans MT" charset="0"/>
                <a:cs typeface="Gill Sans MT" charset="0"/>
              </a:rPr>
              <a:t>Lissner</a:t>
            </a:r>
            <a:r>
              <a:rPr lang="en-US" sz="2400" dirty="0">
                <a:latin typeface="Gill Sans MT" charset="0"/>
                <a:ea typeface="Gill Sans MT" charset="0"/>
                <a:cs typeface="Gill Sans MT" charset="0"/>
              </a:rPr>
              <a:t>, 1981; Dogra, 2012).</a:t>
            </a:r>
          </a:p>
        </p:txBody>
      </p:sp>
      <p:sp>
        <p:nvSpPr>
          <p:cNvPr id="4" name="Slide Number Placeholder 3"/>
          <p:cNvSpPr>
            <a:spLocks noGrp="1"/>
          </p:cNvSpPr>
          <p:nvPr>
            <p:ph type="sldNum" sz="quarter" idx="12"/>
          </p:nvPr>
        </p:nvSpPr>
        <p:spPr/>
        <p:txBody>
          <a:bodyPr/>
          <a:lstStyle/>
          <a:p>
            <a:fld id="{08397662-D04D-1E47-B838-317557611CF5}" type="slidenum">
              <a:rPr lang="en-US" smtClean="0"/>
              <a:t>5</a:t>
            </a:fld>
            <a:endParaRPr lang="en-US" dirty="0"/>
          </a:p>
        </p:txBody>
      </p:sp>
    </p:spTree>
    <p:extLst>
      <p:ext uri="{BB962C8B-B14F-4D97-AF65-F5344CB8AC3E}">
        <p14:creationId xmlns:p14="http://schemas.microsoft.com/office/powerpoint/2010/main" val="106889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55DE-BA7B-7C47-B012-2DA8343D59A2}"/>
              </a:ext>
            </a:extLst>
          </p:cNvPr>
          <p:cNvSpPr>
            <a:spLocks noGrp="1"/>
          </p:cNvSpPr>
          <p:nvPr>
            <p:ph type="title"/>
          </p:nvPr>
        </p:nvSpPr>
        <p:spPr>
          <a:xfrm>
            <a:off x="553836" y="0"/>
            <a:ext cx="7886700" cy="1325563"/>
          </a:xfrm>
        </p:spPr>
        <p:txBody>
          <a:bodyPr/>
          <a:lstStyle/>
          <a:p>
            <a:pPr algn="ctr"/>
            <a:r>
              <a:rPr lang="en-US" dirty="0">
                <a:solidFill>
                  <a:schemeClr val="accent1">
                    <a:lumMod val="50000"/>
                  </a:schemeClr>
                </a:solidFill>
                <a:latin typeface="Gill Sans MT" charset="0"/>
              </a:rPr>
              <a:t>Literature Areas</a:t>
            </a:r>
          </a:p>
        </p:txBody>
      </p:sp>
      <p:sp>
        <p:nvSpPr>
          <p:cNvPr id="4" name="Slide Number Placeholder 3">
            <a:extLst>
              <a:ext uri="{FF2B5EF4-FFF2-40B4-BE49-F238E27FC236}">
                <a16:creationId xmlns:a16="http://schemas.microsoft.com/office/drawing/2014/main" id="{DC473FA1-BA0F-F442-808E-2D0BEC2F2FA3}"/>
              </a:ext>
            </a:extLst>
          </p:cNvPr>
          <p:cNvSpPr>
            <a:spLocks noGrp="1"/>
          </p:cNvSpPr>
          <p:nvPr>
            <p:ph type="sldNum" sz="quarter" idx="12"/>
          </p:nvPr>
        </p:nvSpPr>
        <p:spPr/>
        <p:txBody>
          <a:bodyPr/>
          <a:lstStyle/>
          <a:p>
            <a:fld id="{08397662-D04D-1E47-B838-317557611CF5}" type="slidenum">
              <a:rPr lang="en-US" smtClean="0"/>
              <a:t>6</a:t>
            </a:fld>
            <a:endParaRPr lang="en-US"/>
          </a:p>
        </p:txBody>
      </p:sp>
      <p:graphicFrame>
        <p:nvGraphicFramePr>
          <p:cNvPr id="5" name="Content Placeholder 4">
            <a:extLst>
              <a:ext uri="{FF2B5EF4-FFF2-40B4-BE49-F238E27FC236}">
                <a16:creationId xmlns:a16="http://schemas.microsoft.com/office/drawing/2014/main" id="{0FB5B101-8182-3C4E-B041-5AD324119DB1}"/>
              </a:ext>
            </a:extLst>
          </p:cNvPr>
          <p:cNvGraphicFramePr>
            <a:graphicFrameLocks noGrp="1"/>
          </p:cNvGraphicFramePr>
          <p:nvPr>
            <p:ph idx="1"/>
            <p:extLst>
              <p:ext uri="{D42A27DB-BD31-4B8C-83A1-F6EECF244321}">
                <p14:modId xmlns:p14="http://schemas.microsoft.com/office/powerpoint/2010/main" val="1465274683"/>
              </p:ext>
            </p:extLst>
          </p:nvPr>
        </p:nvGraphicFramePr>
        <p:xfrm>
          <a:off x="453459" y="147454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5CAAFE3F-1ACE-5440-9F19-210E99A30D9F}"/>
              </a:ext>
            </a:extLst>
          </p:cNvPr>
          <p:cNvCxnSpPr>
            <a:cxnSpLocks/>
          </p:cNvCxnSpPr>
          <p:nvPr/>
        </p:nvCxnSpPr>
        <p:spPr>
          <a:xfrm flipH="1">
            <a:off x="4245950" y="3779991"/>
            <a:ext cx="2523744" cy="0"/>
          </a:xfrm>
          <a:prstGeom prst="straightConnector1">
            <a:avLst/>
          </a:prstGeom>
          <a:ln w="444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0080070-F5DD-DB4C-B014-442AF8F925CB}"/>
              </a:ext>
            </a:extLst>
          </p:cNvPr>
          <p:cNvSpPr txBox="1"/>
          <p:nvPr/>
        </p:nvSpPr>
        <p:spPr>
          <a:xfrm>
            <a:off x="6769694" y="3456825"/>
            <a:ext cx="2211503" cy="646331"/>
          </a:xfrm>
          <a:prstGeom prst="rect">
            <a:avLst/>
          </a:prstGeom>
          <a:noFill/>
        </p:spPr>
        <p:txBody>
          <a:bodyPr wrap="none" rtlCol="0">
            <a:spAutoFit/>
          </a:bodyPr>
          <a:lstStyle/>
          <a:p>
            <a:r>
              <a:rPr lang="en-US" dirty="0"/>
              <a:t>Representation </a:t>
            </a:r>
            <a:br>
              <a:rPr lang="en-US" dirty="0"/>
            </a:br>
            <a:r>
              <a:rPr lang="en-US" dirty="0"/>
              <a:t>of Poor &amp; Fundraising</a:t>
            </a:r>
          </a:p>
        </p:txBody>
      </p:sp>
      <p:sp>
        <p:nvSpPr>
          <p:cNvPr id="3" name="TextBox 2">
            <a:extLst>
              <a:ext uri="{FF2B5EF4-FFF2-40B4-BE49-F238E27FC236}">
                <a16:creationId xmlns:a16="http://schemas.microsoft.com/office/drawing/2014/main" id="{72BABEDC-22F1-414D-B491-8AA56DB1B2E8}"/>
              </a:ext>
            </a:extLst>
          </p:cNvPr>
          <p:cNvSpPr txBox="1"/>
          <p:nvPr/>
        </p:nvSpPr>
        <p:spPr>
          <a:xfrm>
            <a:off x="5519216" y="1163151"/>
            <a:ext cx="3695307" cy="923330"/>
          </a:xfrm>
          <a:prstGeom prst="rect">
            <a:avLst/>
          </a:prstGeom>
          <a:noFill/>
        </p:spPr>
        <p:txBody>
          <a:bodyPr wrap="none" rtlCol="0">
            <a:spAutoFit/>
          </a:bodyPr>
          <a:lstStyle/>
          <a:p>
            <a:r>
              <a:rPr lang="en-US" dirty="0"/>
              <a:t>Growing dependence of INGOs</a:t>
            </a:r>
          </a:p>
          <a:p>
            <a:r>
              <a:rPr lang="en-US" dirty="0"/>
              <a:t>towards donors, pushes organizations</a:t>
            </a:r>
          </a:p>
          <a:p>
            <a:r>
              <a:rPr lang="en-US" dirty="0"/>
              <a:t>to act more “businesslike.” </a:t>
            </a:r>
          </a:p>
        </p:txBody>
      </p:sp>
      <p:sp>
        <p:nvSpPr>
          <p:cNvPr id="8" name="TextBox 7">
            <a:extLst>
              <a:ext uri="{FF2B5EF4-FFF2-40B4-BE49-F238E27FC236}">
                <a16:creationId xmlns:a16="http://schemas.microsoft.com/office/drawing/2014/main" id="{78F1E5E7-F413-8545-8023-E57264475C7D}"/>
              </a:ext>
            </a:extLst>
          </p:cNvPr>
          <p:cNvSpPr txBox="1"/>
          <p:nvPr/>
        </p:nvSpPr>
        <p:spPr>
          <a:xfrm>
            <a:off x="224589" y="5698701"/>
            <a:ext cx="3299493" cy="923330"/>
          </a:xfrm>
          <a:prstGeom prst="rect">
            <a:avLst/>
          </a:prstGeom>
          <a:noFill/>
        </p:spPr>
        <p:txBody>
          <a:bodyPr wrap="none" rtlCol="0">
            <a:spAutoFit/>
          </a:bodyPr>
          <a:lstStyle/>
          <a:p>
            <a:r>
              <a:rPr lang="en-US" dirty="0"/>
              <a:t>Debates about </a:t>
            </a:r>
            <a:r>
              <a:rPr lang="en-US" i="1" dirty="0"/>
              <a:t>power</a:t>
            </a:r>
            <a:r>
              <a:rPr lang="en-US" dirty="0"/>
              <a:t>, perception,</a:t>
            </a:r>
          </a:p>
          <a:p>
            <a:r>
              <a:rPr lang="en-US" dirty="0"/>
              <a:t>social equity, global justice of the </a:t>
            </a:r>
          </a:p>
          <a:p>
            <a:r>
              <a:rPr lang="en-US" dirty="0"/>
              <a:t>marginalized. </a:t>
            </a:r>
          </a:p>
        </p:txBody>
      </p:sp>
      <p:sp>
        <p:nvSpPr>
          <p:cNvPr id="9" name="TextBox 8">
            <a:extLst>
              <a:ext uri="{FF2B5EF4-FFF2-40B4-BE49-F238E27FC236}">
                <a16:creationId xmlns:a16="http://schemas.microsoft.com/office/drawing/2014/main" id="{76E71B50-CAA9-DB40-8ECD-D6ECF6A3EF9B}"/>
              </a:ext>
            </a:extLst>
          </p:cNvPr>
          <p:cNvSpPr txBox="1"/>
          <p:nvPr/>
        </p:nvSpPr>
        <p:spPr>
          <a:xfrm>
            <a:off x="224589" y="1325563"/>
            <a:ext cx="3888336" cy="923330"/>
          </a:xfrm>
          <a:prstGeom prst="rect">
            <a:avLst/>
          </a:prstGeom>
          <a:noFill/>
        </p:spPr>
        <p:txBody>
          <a:bodyPr wrap="square" rtlCol="0">
            <a:spAutoFit/>
          </a:bodyPr>
          <a:lstStyle/>
          <a:p>
            <a:r>
              <a:rPr lang="en-US" dirty="0"/>
              <a:t>Donor centric philanthropy, INGOs showcasing their work using “ideal victim” to solicit donations.</a:t>
            </a:r>
          </a:p>
        </p:txBody>
      </p:sp>
      <p:sp>
        <p:nvSpPr>
          <p:cNvPr id="10" name="TextBox 9">
            <a:extLst>
              <a:ext uri="{FF2B5EF4-FFF2-40B4-BE49-F238E27FC236}">
                <a16:creationId xmlns:a16="http://schemas.microsoft.com/office/drawing/2014/main" id="{DA7F5D21-F50C-B347-9292-FA87702D6A3E}"/>
              </a:ext>
            </a:extLst>
          </p:cNvPr>
          <p:cNvSpPr txBox="1"/>
          <p:nvPr/>
        </p:nvSpPr>
        <p:spPr>
          <a:xfrm>
            <a:off x="5584734" y="5571522"/>
            <a:ext cx="3462807" cy="923330"/>
          </a:xfrm>
          <a:prstGeom prst="rect">
            <a:avLst/>
          </a:prstGeom>
          <a:noFill/>
        </p:spPr>
        <p:txBody>
          <a:bodyPr wrap="none" rtlCol="0">
            <a:spAutoFit/>
          </a:bodyPr>
          <a:lstStyle/>
          <a:p>
            <a:r>
              <a:rPr lang="en-US" dirty="0"/>
              <a:t>Explicit (conscious) and Implicit</a:t>
            </a:r>
          </a:p>
          <a:p>
            <a:r>
              <a:rPr lang="en-US" dirty="0"/>
              <a:t>Biases using empirical tools such as</a:t>
            </a:r>
          </a:p>
          <a:p>
            <a:r>
              <a:rPr lang="en-US" dirty="0"/>
              <a:t>IAT. </a:t>
            </a:r>
          </a:p>
        </p:txBody>
      </p:sp>
    </p:spTree>
    <p:extLst>
      <p:ext uri="{BB962C8B-B14F-4D97-AF65-F5344CB8AC3E}">
        <p14:creationId xmlns:p14="http://schemas.microsoft.com/office/powerpoint/2010/main" val="321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79" y="50207"/>
            <a:ext cx="7886700" cy="1325563"/>
          </a:xfrm>
        </p:spPr>
        <p:txBody>
          <a:bodyPr>
            <a:normAutofit/>
          </a:bodyPr>
          <a:lstStyle/>
          <a:p>
            <a:pPr algn="ctr"/>
            <a:r>
              <a:rPr lang="en-US" sz="3000" dirty="0">
                <a:solidFill>
                  <a:schemeClr val="accent1">
                    <a:lumMod val="50000"/>
                  </a:schemeClr>
                </a:solidFill>
                <a:latin typeface="Gill Sans MT" charset="0"/>
                <a:ea typeface="Gill Sans MT" charset="0"/>
                <a:cs typeface="Gill Sans MT" charset="0"/>
              </a:rPr>
              <a:t>Research Gap</a:t>
            </a:r>
          </a:p>
        </p:txBody>
      </p:sp>
      <p:sp>
        <p:nvSpPr>
          <p:cNvPr id="4" name="Slide Number Placeholder 3"/>
          <p:cNvSpPr>
            <a:spLocks noGrp="1"/>
          </p:cNvSpPr>
          <p:nvPr>
            <p:ph type="sldNum" sz="quarter" idx="12"/>
          </p:nvPr>
        </p:nvSpPr>
        <p:spPr/>
        <p:txBody>
          <a:bodyPr/>
          <a:lstStyle/>
          <a:p>
            <a:fld id="{08397662-D04D-1E47-B838-317557611CF5}" type="slidenum">
              <a:rPr lang="en-US" smtClean="0"/>
              <a:t>7</a:t>
            </a:fld>
            <a:endParaRPr lang="en-US"/>
          </a:p>
        </p:txBody>
      </p:sp>
      <p:cxnSp>
        <p:nvCxnSpPr>
          <p:cNvPr id="9" name="Straight Arrow Connector 8"/>
          <p:cNvCxnSpPr/>
          <p:nvPr/>
        </p:nvCxnSpPr>
        <p:spPr>
          <a:xfrm>
            <a:off x="3166467" y="4652365"/>
            <a:ext cx="2528888" cy="0"/>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5166360" y="3095192"/>
            <a:ext cx="1291590" cy="919024"/>
          </a:xfrm>
          <a:prstGeom prst="straightConnector1">
            <a:avLst/>
          </a:prstGeom>
          <a:ln w="444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2624328" y="3095192"/>
            <a:ext cx="1320810" cy="919024"/>
          </a:xfrm>
          <a:prstGeom prst="straightConnector1">
            <a:avLst/>
          </a:prstGeom>
          <a:ln w="444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44279" y="3455581"/>
            <a:ext cx="80169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53169" y="3055633"/>
            <a:ext cx="2241319" cy="369332"/>
          </a:xfrm>
          <a:prstGeom prst="rect">
            <a:avLst/>
          </a:prstGeom>
          <a:noFill/>
        </p:spPr>
        <p:txBody>
          <a:bodyPr wrap="none" rtlCol="0">
            <a:spAutoFit/>
          </a:bodyPr>
          <a:lstStyle/>
          <a:p>
            <a:r>
              <a:rPr lang="en-US" dirty="0">
                <a:latin typeface="Gill Sans MT" panose="020B0502020104020203" pitchFamily="34" charset="0"/>
              </a:rPr>
              <a:t>Developing Countries</a:t>
            </a:r>
          </a:p>
        </p:txBody>
      </p:sp>
      <p:sp>
        <p:nvSpPr>
          <p:cNvPr id="13" name="TextBox 12"/>
          <p:cNvSpPr txBox="1"/>
          <p:nvPr/>
        </p:nvSpPr>
        <p:spPr>
          <a:xfrm>
            <a:off x="6798118" y="3471272"/>
            <a:ext cx="2196370" cy="369332"/>
          </a:xfrm>
          <a:prstGeom prst="rect">
            <a:avLst/>
          </a:prstGeom>
          <a:noFill/>
        </p:spPr>
        <p:txBody>
          <a:bodyPr wrap="none" rtlCol="0">
            <a:spAutoFit/>
          </a:bodyPr>
          <a:lstStyle/>
          <a:p>
            <a:r>
              <a:rPr lang="en-US" dirty="0">
                <a:latin typeface="Gill Sans MT" panose="020B0502020104020203" pitchFamily="34" charset="0"/>
              </a:rPr>
              <a:t>Developed Countries</a:t>
            </a:r>
          </a:p>
        </p:txBody>
      </p:sp>
      <p:sp>
        <p:nvSpPr>
          <p:cNvPr id="3" name="Rectangle 2">
            <a:extLst>
              <a:ext uri="{FF2B5EF4-FFF2-40B4-BE49-F238E27FC236}">
                <a16:creationId xmlns:a16="http://schemas.microsoft.com/office/drawing/2014/main" id="{E4A9AC8D-FD02-9D45-879C-F212C76547E2}"/>
              </a:ext>
            </a:extLst>
          </p:cNvPr>
          <p:cNvSpPr/>
          <p:nvPr/>
        </p:nvSpPr>
        <p:spPr>
          <a:xfrm>
            <a:off x="3706219" y="1890054"/>
            <a:ext cx="1731562" cy="1115568"/>
          </a:xfrm>
          <a:prstGeom prst="rect">
            <a:avLst/>
          </a:prstGeom>
          <a:solidFill>
            <a:schemeClr val="accent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Beneficiaries</a:t>
            </a:r>
            <a:endParaRPr lang="en-US" sz="2800" dirty="0">
              <a:latin typeface="Gill Sans MT" panose="020B0502020104020203" pitchFamily="34" charset="0"/>
            </a:endParaRPr>
          </a:p>
        </p:txBody>
      </p:sp>
      <p:sp>
        <p:nvSpPr>
          <p:cNvPr id="14" name="Rectangle 13">
            <a:extLst>
              <a:ext uri="{FF2B5EF4-FFF2-40B4-BE49-F238E27FC236}">
                <a16:creationId xmlns:a16="http://schemas.microsoft.com/office/drawing/2014/main" id="{731E31B5-C268-C445-A426-C385950CC003}"/>
              </a:ext>
            </a:extLst>
          </p:cNvPr>
          <p:cNvSpPr/>
          <p:nvPr/>
        </p:nvSpPr>
        <p:spPr>
          <a:xfrm>
            <a:off x="1338889" y="4100377"/>
            <a:ext cx="1731562" cy="1115568"/>
          </a:xfrm>
          <a:prstGeom prst="rect">
            <a:avLst/>
          </a:prstGeom>
          <a:solidFill>
            <a:schemeClr val="accent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Donors</a:t>
            </a:r>
            <a:endParaRPr lang="en-US" sz="2800" dirty="0">
              <a:latin typeface="Gill Sans MT" panose="020B0502020104020203" pitchFamily="34" charset="0"/>
            </a:endParaRPr>
          </a:p>
        </p:txBody>
      </p:sp>
      <p:sp>
        <p:nvSpPr>
          <p:cNvPr id="15" name="Rectangle 14">
            <a:extLst>
              <a:ext uri="{FF2B5EF4-FFF2-40B4-BE49-F238E27FC236}">
                <a16:creationId xmlns:a16="http://schemas.microsoft.com/office/drawing/2014/main" id="{20508D6A-A189-354A-8178-5B6096793C51}"/>
              </a:ext>
            </a:extLst>
          </p:cNvPr>
          <p:cNvSpPr/>
          <p:nvPr/>
        </p:nvSpPr>
        <p:spPr>
          <a:xfrm>
            <a:off x="5887388" y="4100377"/>
            <a:ext cx="1731562" cy="1115568"/>
          </a:xfrm>
          <a:prstGeom prst="rect">
            <a:avLst/>
          </a:prstGeom>
          <a:solidFill>
            <a:schemeClr val="accent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MT" panose="020B0502020104020203" pitchFamily="34" charset="0"/>
              </a:rPr>
              <a:t>Fundraising   ($)</a:t>
            </a:r>
            <a:endParaRPr lang="en-US" sz="2800" dirty="0">
              <a:latin typeface="Gill Sans MT" panose="020B0502020104020203" pitchFamily="34" charset="0"/>
            </a:endParaRPr>
          </a:p>
        </p:txBody>
      </p:sp>
      <p:sp>
        <p:nvSpPr>
          <p:cNvPr id="7" name="TextBox 6">
            <a:extLst>
              <a:ext uri="{FF2B5EF4-FFF2-40B4-BE49-F238E27FC236}">
                <a16:creationId xmlns:a16="http://schemas.microsoft.com/office/drawing/2014/main" id="{57CEBAC4-FDA2-1E41-B921-13C8789B07CB}"/>
              </a:ext>
            </a:extLst>
          </p:cNvPr>
          <p:cNvSpPr txBox="1"/>
          <p:nvPr/>
        </p:nvSpPr>
        <p:spPr>
          <a:xfrm>
            <a:off x="3659699" y="4822744"/>
            <a:ext cx="1824602" cy="369332"/>
          </a:xfrm>
          <a:prstGeom prst="rect">
            <a:avLst/>
          </a:prstGeom>
          <a:noFill/>
        </p:spPr>
        <p:txBody>
          <a:bodyPr wrap="none" rtlCol="0">
            <a:spAutoFit/>
          </a:bodyPr>
          <a:lstStyle/>
          <a:p>
            <a:r>
              <a:rPr lang="en-US" dirty="0"/>
              <a:t>Why people give?</a:t>
            </a:r>
          </a:p>
        </p:txBody>
      </p:sp>
    </p:spTree>
    <p:extLst>
      <p:ext uri="{BB962C8B-B14F-4D97-AF65-F5344CB8AC3E}">
        <p14:creationId xmlns:p14="http://schemas.microsoft.com/office/powerpoint/2010/main" val="20326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2031"/>
            <a:ext cx="7886700" cy="566436"/>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Images of Poverty</a:t>
            </a:r>
          </a:p>
        </p:txBody>
      </p:sp>
      <p:sp>
        <p:nvSpPr>
          <p:cNvPr id="3" name="Content Placeholder 2"/>
          <p:cNvSpPr>
            <a:spLocks noGrp="1"/>
          </p:cNvSpPr>
          <p:nvPr>
            <p:ph idx="1"/>
          </p:nvPr>
        </p:nvSpPr>
        <p:spPr>
          <a:xfrm>
            <a:off x="218661" y="1510981"/>
            <a:ext cx="5860592" cy="5204174"/>
          </a:xfrm>
        </p:spPr>
        <p:txBody>
          <a:bodyPr>
            <a:normAutofit/>
          </a:bodyPr>
          <a:lstStyle/>
          <a:p>
            <a:r>
              <a:rPr lang="en-US" dirty="0">
                <a:latin typeface="Gill Sans MT" panose="020B0502020104020203" pitchFamily="34" charset="0"/>
              </a:rPr>
              <a:t>International NGOs (INGOs) stereotype poor by showing only images of children and women as they seem more “ideal victims” (Batson et al., 2005; Dean, 2015).</a:t>
            </a:r>
          </a:p>
          <a:p>
            <a:endParaRPr lang="en-US" sz="2400" dirty="0">
              <a:latin typeface="Gill Sans MT" panose="020B0502020104020203" pitchFamily="34" charset="0"/>
            </a:endParaRPr>
          </a:p>
          <a:p>
            <a:r>
              <a:rPr lang="en-US" sz="2400" dirty="0">
                <a:latin typeface="Gill Sans MT" panose="020B0502020104020203" pitchFamily="34" charset="0"/>
              </a:rPr>
              <a:t>Several scholars and practitioners have criticized INGOs</a:t>
            </a:r>
            <a:r>
              <a:rPr lang="en-US" sz="2400" dirty="0">
                <a:solidFill>
                  <a:srgbClr val="FF0000"/>
                </a:solidFill>
                <a:latin typeface="Gill Sans MT" panose="020B0502020104020203" pitchFamily="34" charset="0"/>
              </a:rPr>
              <a:t> </a:t>
            </a:r>
            <a:r>
              <a:rPr lang="en-US" sz="2400" dirty="0">
                <a:latin typeface="Gill Sans MT" panose="020B0502020104020203" pitchFamily="34" charset="0"/>
              </a:rPr>
              <a:t>for using </a:t>
            </a:r>
            <a:r>
              <a:rPr lang="en-US" sz="2400" i="1" dirty="0">
                <a:latin typeface="Gill Sans MT" panose="020B0502020104020203" pitchFamily="34" charset="0"/>
              </a:rPr>
              <a:t>negative</a:t>
            </a:r>
            <a:r>
              <a:rPr lang="en-US" sz="2400" dirty="0">
                <a:latin typeface="Gill Sans MT" panose="020B0502020104020203" pitchFamily="34" charset="0"/>
              </a:rPr>
              <a:t> images of beneficiaries (Cohen, 2001). </a:t>
            </a:r>
          </a:p>
          <a:p>
            <a:pPr>
              <a:lnSpc>
                <a:spcPct val="70000"/>
              </a:lnSpc>
            </a:pPr>
            <a:endParaRPr lang="en-US" sz="2400" dirty="0">
              <a:latin typeface="Gill Sans MT" charset="0"/>
              <a:ea typeface="Gill Sans MT" charset="0"/>
              <a:cs typeface="Gill Sans MT" charset="0"/>
            </a:endParaRPr>
          </a:p>
          <a:p>
            <a:pPr>
              <a:lnSpc>
                <a:spcPct val="100000"/>
              </a:lnSpc>
              <a:spcBef>
                <a:spcPts val="1200"/>
              </a:spcBef>
            </a:pPr>
            <a:r>
              <a:rPr lang="en-US" dirty="0">
                <a:latin typeface="Gill Sans MT" charset="0"/>
                <a:ea typeface="Gill Sans MT" charset="0"/>
                <a:cs typeface="Gill Sans MT" charset="0"/>
              </a:rPr>
              <a:t>INGOs often portray problems of the poor as </a:t>
            </a:r>
            <a:r>
              <a:rPr lang="en-US" i="1" dirty="0">
                <a:latin typeface="Gill Sans MT" charset="0"/>
                <a:ea typeface="Gill Sans MT" charset="0"/>
                <a:cs typeface="Gill Sans MT" charset="0"/>
              </a:rPr>
              <a:t>simplistic </a:t>
            </a:r>
            <a:r>
              <a:rPr lang="en-US" dirty="0">
                <a:latin typeface="Gill Sans MT" charset="0"/>
                <a:ea typeface="Gill Sans MT" charset="0"/>
                <a:cs typeface="Gill Sans MT" charset="0"/>
              </a:rPr>
              <a:t>and</a:t>
            </a:r>
            <a:r>
              <a:rPr lang="en-US" i="1" dirty="0">
                <a:latin typeface="Gill Sans MT" charset="0"/>
                <a:ea typeface="Gill Sans MT" charset="0"/>
                <a:cs typeface="Gill Sans MT" charset="0"/>
              </a:rPr>
              <a:t> </a:t>
            </a:r>
            <a:r>
              <a:rPr lang="en-US" dirty="0">
                <a:latin typeface="Gill Sans MT" charset="0"/>
                <a:ea typeface="Gill Sans MT" charset="0"/>
                <a:cs typeface="Gill Sans MT" charset="0"/>
              </a:rPr>
              <a:t>out of context</a:t>
            </a:r>
            <a:r>
              <a:rPr lang="en-US" i="1" dirty="0">
                <a:latin typeface="Gill Sans MT" charset="0"/>
                <a:ea typeface="Gill Sans MT" charset="0"/>
                <a:cs typeface="Gill Sans MT" charset="0"/>
              </a:rPr>
              <a:t>. </a:t>
            </a:r>
            <a:r>
              <a:rPr lang="en-US" dirty="0">
                <a:latin typeface="Gill Sans MT" charset="0"/>
                <a:ea typeface="Gill Sans MT" charset="0"/>
                <a:cs typeface="Gill Sans MT" charset="0"/>
              </a:rPr>
              <a:t>(Dogra, 2012)</a:t>
            </a:r>
            <a:r>
              <a:rPr lang="en-US" i="1" dirty="0">
                <a:latin typeface="Gill Sans MT" charset="0"/>
                <a:ea typeface="Gill Sans MT" charset="0"/>
                <a:cs typeface="Gill Sans MT" charset="0"/>
              </a:rPr>
              <a:t> </a:t>
            </a:r>
          </a:p>
          <a:p>
            <a:pPr marL="0" indent="0">
              <a:lnSpc>
                <a:spcPct val="100000"/>
              </a:lnSpc>
              <a:spcBef>
                <a:spcPts val="1200"/>
              </a:spcBef>
              <a:buNone/>
            </a:pPr>
            <a:endParaRPr lang="en-US" i="1"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normAutofit/>
          </a:bodyPr>
          <a:lstStyle/>
          <a:p>
            <a:fld id="{08397662-D04D-1E47-B838-317557611CF5}" type="slidenum">
              <a:rPr lang="en-US" sz="1200" smtClean="0"/>
              <a:pPr/>
              <a:t>8</a:t>
            </a:fld>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441" y="2429875"/>
            <a:ext cx="2722418" cy="2595067"/>
          </a:xfrm>
          <a:prstGeom prst="rect">
            <a:avLst/>
          </a:prstGeom>
        </p:spPr>
      </p:pic>
    </p:spTree>
    <p:extLst>
      <p:ext uri="{BB962C8B-B14F-4D97-AF65-F5344CB8AC3E}">
        <p14:creationId xmlns:p14="http://schemas.microsoft.com/office/powerpoint/2010/main" val="410108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81"/>
            <a:ext cx="7886700" cy="1325563"/>
          </a:xfrm>
        </p:spPr>
        <p:txBody>
          <a:bodyPr>
            <a:normAutofit/>
          </a:bodyPr>
          <a:lstStyle/>
          <a:p>
            <a:pPr algn="ctr"/>
            <a:r>
              <a:rPr lang="en-US" dirty="0">
                <a:solidFill>
                  <a:schemeClr val="accent1">
                    <a:lumMod val="50000"/>
                  </a:schemeClr>
                </a:solidFill>
                <a:latin typeface="Gill Sans MT" charset="0"/>
                <a:ea typeface="Gill Sans MT" charset="0"/>
                <a:cs typeface="Gill Sans MT" charset="0"/>
              </a:rPr>
              <a:t>Research Questions</a:t>
            </a:r>
          </a:p>
        </p:txBody>
      </p:sp>
      <p:sp>
        <p:nvSpPr>
          <p:cNvPr id="3" name="Content Placeholder 2"/>
          <p:cNvSpPr>
            <a:spLocks noGrp="1"/>
          </p:cNvSpPr>
          <p:nvPr>
            <p:ph idx="1"/>
          </p:nvPr>
        </p:nvSpPr>
        <p:spPr>
          <a:xfrm>
            <a:off x="361742" y="1931830"/>
            <a:ext cx="8340132" cy="3940935"/>
          </a:xfrm>
        </p:spPr>
        <p:txBody>
          <a:bodyPr>
            <a:normAutofit fontScale="92500"/>
          </a:bodyPr>
          <a:lstStyle/>
          <a:p>
            <a:pPr marL="514350" indent="-514350">
              <a:lnSpc>
                <a:spcPct val="100000"/>
              </a:lnSpc>
              <a:buFont typeface="+mj-lt"/>
              <a:buAutoNum type="arabicPeriod"/>
            </a:pPr>
            <a:r>
              <a:rPr lang="en-US" dirty="0">
                <a:latin typeface="Gill Sans MT" charset="0"/>
                <a:ea typeface="Gill Sans MT" charset="0"/>
                <a:cs typeface="Gill Sans MT" charset="0"/>
              </a:rPr>
              <a:t>How are people from developing countries portrayed or represented in the United States by INGOs working in the area of international development in their fundraising/advocacy materials? </a:t>
            </a:r>
            <a:br>
              <a:rPr lang="en-US" dirty="0">
                <a:latin typeface="Gill Sans MT" charset="0"/>
                <a:ea typeface="Gill Sans MT" charset="0"/>
                <a:cs typeface="Gill Sans MT" charset="0"/>
              </a:rPr>
            </a:b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latin typeface="Gill Sans MT" charset="0"/>
                <a:ea typeface="Gill Sans MT" charset="0"/>
                <a:cs typeface="Gill Sans MT" charset="0"/>
              </a:rPr>
              <a:t>Does the portrayal or representation of people in developing countries by INGOs in their fundraising/advocacy materials lead to stereotyping and racial bias? </a:t>
            </a:r>
          </a:p>
          <a:p>
            <a:pPr marL="514350" indent="-514350">
              <a:lnSpc>
                <a:spcPct val="100000"/>
              </a:lnSpc>
              <a:buFont typeface="+mj-lt"/>
              <a:buAutoNum type="arabicPeriod"/>
            </a:pPr>
            <a:endParaRPr lang="en-US" dirty="0">
              <a:latin typeface="Gill Sans MT" charset="0"/>
              <a:ea typeface="Gill Sans MT" charset="0"/>
              <a:cs typeface="Gill Sans MT" charset="0"/>
            </a:endParaRPr>
          </a:p>
          <a:p>
            <a:pPr marL="514350" indent="-514350">
              <a:lnSpc>
                <a:spcPct val="100000"/>
              </a:lnSpc>
              <a:buFont typeface="+mj-lt"/>
              <a:buAutoNum type="arabicPeriod"/>
            </a:pPr>
            <a:r>
              <a:rPr lang="en-US" dirty="0">
                <a:latin typeface="Gill Sans MT" charset="0"/>
                <a:ea typeface="Gill Sans MT" charset="0"/>
                <a:cs typeface="Gill Sans MT" charset="0"/>
              </a:rPr>
              <a:t>Do racial biases affect the willingness to give to people living to the developing countries?</a:t>
            </a:r>
          </a:p>
        </p:txBody>
      </p:sp>
      <p:sp>
        <p:nvSpPr>
          <p:cNvPr id="4" name="Slide Number Placeholder 3"/>
          <p:cNvSpPr>
            <a:spLocks noGrp="1"/>
          </p:cNvSpPr>
          <p:nvPr>
            <p:ph type="sldNum" sz="quarter" idx="12"/>
          </p:nvPr>
        </p:nvSpPr>
        <p:spPr/>
        <p:txBody>
          <a:bodyPr/>
          <a:lstStyle/>
          <a:p>
            <a:fld id="{08397662-D04D-1E47-B838-317557611CF5}" type="slidenum">
              <a:rPr lang="en-US" sz="1200" smtClean="0"/>
              <a:t>9</a:t>
            </a:fld>
            <a:endParaRPr lang="en-US" sz="1200" dirty="0"/>
          </a:p>
        </p:txBody>
      </p:sp>
    </p:spTree>
    <p:extLst>
      <p:ext uri="{BB962C8B-B14F-4D97-AF65-F5344CB8AC3E}">
        <p14:creationId xmlns:p14="http://schemas.microsoft.com/office/powerpoint/2010/main" val="344158898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6985</TotalTime>
  <Words>4143</Words>
  <Application>Microsoft Office PowerPoint</Application>
  <PresentationFormat>On-screen Show (4:3)</PresentationFormat>
  <Paragraphs>1110</Paragraphs>
  <Slides>49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Cambria Math</vt:lpstr>
      <vt:lpstr>Gill Sans MT</vt:lpstr>
      <vt:lpstr>Helvetica</vt:lpstr>
      <vt:lpstr>Times New Roman</vt:lpstr>
      <vt:lpstr>Office Theme</vt:lpstr>
      <vt:lpstr>1_Office Theme</vt:lpstr>
      <vt:lpstr> Is Poverty Color Blind?  Implications of Imagery Used by International Nongovernmental Organizations (INGOs) in the United States</vt:lpstr>
      <vt:lpstr>Plan of Presentation</vt:lpstr>
      <vt:lpstr>Research Questions</vt:lpstr>
      <vt:lpstr>PowerPoint Presentation</vt:lpstr>
      <vt:lpstr>Background</vt:lpstr>
      <vt:lpstr>Literature Areas</vt:lpstr>
      <vt:lpstr>Research Gap</vt:lpstr>
      <vt:lpstr>Images of Poverty</vt:lpstr>
      <vt:lpstr>Research Questions</vt:lpstr>
      <vt:lpstr>Mixed Methods Approach</vt:lpstr>
      <vt:lpstr>Data Collection Process</vt:lpstr>
      <vt:lpstr>List of International NGOs</vt:lpstr>
      <vt:lpstr>Data Collection Process</vt:lpstr>
      <vt:lpstr>Data Collection Process</vt:lpstr>
      <vt:lpstr>Data Collection Process</vt:lpstr>
      <vt:lpstr>Data Collection Process</vt:lpstr>
      <vt:lpstr>Data Collection Process</vt:lpstr>
      <vt:lpstr>Research Questions</vt:lpstr>
      <vt:lpstr>“Infantilization” of Poverty/Ideal Victim</vt:lpstr>
      <vt:lpstr>“Infantilization” of Poverty/Ideal Victim</vt:lpstr>
      <vt:lpstr>“Infantilization” of Poverty/Ideal Victim</vt:lpstr>
      <vt:lpstr>“Infantilization” of Poverty/Ideal Victim</vt:lpstr>
      <vt:lpstr>Stereotyping Poverty</vt:lpstr>
      <vt:lpstr>“Face-ism” and Objectification of  Women</vt:lpstr>
      <vt:lpstr>‘Face-ism’ and Desire to Help</vt:lpstr>
      <vt:lpstr>Research Questions</vt:lpstr>
      <vt:lpstr>Data Collection Process</vt:lpstr>
      <vt:lpstr>Data Sources</vt:lpstr>
      <vt:lpstr>Measuring Biases</vt:lpstr>
      <vt:lpstr>Measuring Implicit Biases</vt:lpstr>
      <vt:lpstr>Data Sources</vt:lpstr>
      <vt:lpstr>Experiment Design</vt:lpstr>
      <vt:lpstr>Descriptive Statistics </vt:lpstr>
      <vt:lpstr>PowerPoint Presentation</vt:lpstr>
      <vt:lpstr>PowerPoint Presentation</vt:lpstr>
      <vt:lpstr>Research Questions</vt:lpstr>
      <vt:lpstr>PowerPoint Presentation</vt:lpstr>
      <vt:lpstr>PowerPoint Presentation</vt:lpstr>
      <vt:lpstr>Key Takeaways</vt:lpstr>
      <vt:lpstr>PowerPoint Presentation</vt:lpstr>
      <vt:lpstr>Future Research Agenda</vt:lpstr>
      <vt:lpstr>Beneficiaries Portrayal and Fundraising</vt:lpstr>
      <vt:lpstr>Social Media Use and Fundraising </vt:lpstr>
      <vt:lpstr>Work in Process</vt:lpstr>
      <vt:lpstr>PowerPoint Presentation</vt:lpstr>
      <vt:lpstr>PowerPoint Presentation</vt:lpstr>
      <vt:lpstr>Semiotics</vt:lpstr>
      <vt:lpstr>PowerPoint Presentation</vt:lpstr>
      <vt:lpstr>PowerPoint Presentation</vt:lpstr>
    </vt:vector>
  </TitlesOfParts>
  <Company>University of Nebraska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Abhishek Bhati</cp:lastModifiedBy>
  <cp:revision>430</cp:revision>
  <cp:lastPrinted>2017-09-08T19:15:13Z</cp:lastPrinted>
  <dcterms:created xsi:type="dcterms:W3CDTF">2013-04-11T13:54:15Z</dcterms:created>
  <dcterms:modified xsi:type="dcterms:W3CDTF">2018-03-01T20:15:47Z</dcterms:modified>
</cp:coreProperties>
</file>