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Merriweather"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8B0722-E4DB-4C5E-B9AD-F61DDD1828DC}">
  <a:tblStyle styleId="{758B0722-E4DB-4C5E-B9AD-F61DDD1828D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048b7a25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048b7a25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048b7a25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048b7a2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048b7a25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048b7a25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935810e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8935810e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dad4cf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8dad4cf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8935810e7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8935810e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8935810e7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8935810e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8935810e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8935810e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8935810e7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8935810e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8935810e7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8935810e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8ded3cf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8ded3cf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935810e7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8935810e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048b7a2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048b7a2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7950" y="1318100"/>
            <a:ext cx="7688100" cy="199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Big Mouth</a:t>
            </a:r>
            <a:r>
              <a:rPr lang="en"/>
              <a:t> as Comprehensive Sexuality Education</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Kristina Medero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Relevance</a:t>
            </a:r>
            <a:endParaRPr/>
          </a:p>
        </p:txBody>
      </p:sp>
      <p:graphicFrame>
        <p:nvGraphicFramePr>
          <p:cNvPr id="149" name="Google Shape;149;p22"/>
          <p:cNvGraphicFramePr/>
          <p:nvPr/>
        </p:nvGraphicFramePr>
        <p:xfrm>
          <a:off x="1689775" y="2078875"/>
          <a:ext cx="5943600" cy="2941320"/>
        </p:xfrm>
        <a:graphic>
          <a:graphicData uri="http://schemas.openxmlformats.org/drawingml/2006/table">
            <a:tbl>
              <a:tblPr>
                <a:noFill/>
                <a:tableStyleId>{758B0722-E4DB-4C5E-B9AD-F61DDD1828DC}</a:tableStyleId>
              </a:tblPr>
              <a:tblGrid>
                <a:gridCol w="1895475">
                  <a:extLst>
                    <a:ext uri="{9D8B030D-6E8A-4147-A177-3AD203B41FA5}">
                      <a16:colId xmlns:a16="http://schemas.microsoft.com/office/drawing/2014/main" val="20000"/>
                    </a:ext>
                  </a:extLst>
                </a:gridCol>
                <a:gridCol w="40481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Information Type</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Definition</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Scientific Knowledge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Value-neutral information that presents information solely with a scientific definition.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Ex. Narrator- The uterus is the center of female reproductive system. (Big Mouth, s01e01)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Common-Sense Knowledge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Value-base information that presents topics in regards to a social contexts.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Ex. Jessi- Just go to the gift shop and see if they have any feminine products.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Nick- Okay, great. Should I keep a receipt, and you reimburse me later?</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Jess - Blood is coming out of my vagina! (Big Mouth, s01e02_)</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150" name="Google Shape;150;p22"/>
          <p:cNvSpPr txBox="1"/>
          <p:nvPr/>
        </p:nvSpPr>
        <p:spPr>
          <a:xfrm>
            <a:off x="585250" y="41872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Social Context (Ivinson, 2007)</a:t>
            </a:r>
            <a:endParaRPr sz="12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727650" y="11668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Inclusive</a:t>
            </a:r>
            <a:endParaRPr/>
          </a:p>
        </p:txBody>
      </p:sp>
      <p:graphicFrame>
        <p:nvGraphicFramePr>
          <p:cNvPr id="157" name="Google Shape;157;p23"/>
          <p:cNvGraphicFramePr/>
          <p:nvPr/>
        </p:nvGraphicFramePr>
        <p:xfrm>
          <a:off x="1651800" y="1917525"/>
          <a:ext cx="5943600" cy="3068320"/>
        </p:xfrm>
        <a:graphic>
          <a:graphicData uri="http://schemas.openxmlformats.org/drawingml/2006/table">
            <a:tbl>
              <a:tblPr>
                <a:noFill/>
                <a:tableStyleId>{758B0722-E4DB-4C5E-B9AD-F61DDD1828DC}</a:tableStyleId>
              </a:tblPr>
              <a:tblGrid>
                <a:gridCol w="933450">
                  <a:extLst>
                    <a:ext uri="{9D8B030D-6E8A-4147-A177-3AD203B41FA5}">
                      <a16:colId xmlns:a16="http://schemas.microsoft.com/office/drawing/2014/main" val="20000"/>
                    </a:ext>
                  </a:extLst>
                </a:gridCol>
                <a:gridCol w="50101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Group</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Definition</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Male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Sexuality information pertaining to SIECUS six components that is specific to heterosexual males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Ex. Sexual behavior that depicts heterosexual male masturbation</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LQBTQ+</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Sexuality information pertaining to SIECUS six components that is specific to LGBTQ+ members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Ex. Sexuality topics which depict the difficulty of LGBTQ+ marriage and/or adoption</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Female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Sexuality information pertaining to SIECUS six components that is specific to heterosexual females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Ex. Abortion topic information specific to the female choice and experience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158" name="Google Shape;158;p23"/>
          <p:cNvSpPr txBox="1"/>
          <p:nvPr/>
        </p:nvSpPr>
        <p:spPr>
          <a:xfrm>
            <a:off x="295300" y="238375"/>
            <a:ext cx="78522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Inclusivity with information specific to males, LGBTQ+, and Females (SIECUS, 2008)</a:t>
            </a:r>
            <a:endParaRPr sz="12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729450" y="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One-way ANOVA</a:t>
            </a:r>
            <a:endParaRPr/>
          </a:p>
        </p:txBody>
      </p:sp>
      <p:graphicFrame>
        <p:nvGraphicFramePr>
          <p:cNvPr id="164" name="Google Shape;164;p24"/>
          <p:cNvGraphicFramePr/>
          <p:nvPr/>
        </p:nvGraphicFramePr>
        <p:xfrm>
          <a:off x="191575" y="987575"/>
          <a:ext cx="8764450" cy="4109720"/>
        </p:xfrm>
        <a:graphic>
          <a:graphicData uri="http://schemas.openxmlformats.org/drawingml/2006/table">
            <a:tbl>
              <a:tblPr>
                <a:noFill/>
                <a:tableStyleId>{758B0722-E4DB-4C5E-B9AD-F61DDD1828DC}</a:tableStyleId>
              </a:tblPr>
              <a:tblGrid>
                <a:gridCol w="1650750">
                  <a:extLst>
                    <a:ext uri="{9D8B030D-6E8A-4147-A177-3AD203B41FA5}">
                      <a16:colId xmlns:a16="http://schemas.microsoft.com/office/drawing/2014/main" val="20000"/>
                    </a:ext>
                  </a:extLst>
                </a:gridCol>
                <a:gridCol w="1890600">
                  <a:extLst>
                    <a:ext uri="{9D8B030D-6E8A-4147-A177-3AD203B41FA5}">
                      <a16:colId xmlns:a16="http://schemas.microsoft.com/office/drawing/2014/main" val="20001"/>
                    </a:ext>
                  </a:extLst>
                </a:gridCol>
                <a:gridCol w="1046875">
                  <a:extLst>
                    <a:ext uri="{9D8B030D-6E8A-4147-A177-3AD203B41FA5}">
                      <a16:colId xmlns:a16="http://schemas.microsoft.com/office/drawing/2014/main" val="20002"/>
                    </a:ext>
                  </a:extLst>
                </a:gridCol>
                <a:gridCol w="1142825">
                  <a:extLst>
                    <a:ext uri="{9D8B030D-6E8A-4147-A177-3AD203B41FA5}">
                      <a16:colId xmlns:a16="http://schemas.microsoft.com/office/drawing/2014/main" val="20003"/>
                    </a:ext>
                  </a:extLst>
                </a:gridCol>
                <a:gridCol w="1100500">
                  <a:extLst>
                    <a:ext uri="{9D8B030D-6E8A-4147-A177-3AD203B41FA5}">
                      <a16:colId xmlns:a16="http://schemas.microsoft.com/office/drawing/2014/main" val="20004"/>
                    </a:ext>
                  </a:extLst>
                </a:gridCol>
                <a:gridCol w="973500">
                  <a:extLst>
                    <a:ext uri="{9D8B030D-6E8A-4147-A177-3AD203B41FA5}">
                      <a16:colId xmlns:a16="http://schemas.microsoft.com/office/drawing/2014/main" val="20005"/>
                    </a:ext>
                  </a:extLst>
                </a:gridCol>
                <a:gridCol w="959400">
                  <a:extLst>
                    <a:ext uri="{9D8B030D-6E8A-4147-A177-3AD203B41FA5}">
                      <a16:colId xmlns:a16="http://schemas.microsoft.com/office/drawing/2014/main" val="20006"/>
                    </a:ext>
                  </a:extLst>
                </a:gridCol>
              </a:tblGrid>
              <a:tr h="309875">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tcPr>
                </a:tc>
                <a:tc>
                  <a:txBody>
                    <a:bodyPr/>
                    <a:lstStyle/>
                    <a:p>
                      <a:pPr marL="171450" lvl="0" indent="-17145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12700" cap="flat" cmpd="sng">
                      <a:solidFill>
                        <a:srgbClr val="FFFFFF"/>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Present</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Relevant</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Inclusive</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12700" cap="flat" cmpd="sng">
                      <a:solidFill>
                        <a:srgbClr val="FFFFFF"/>
                      </a:solidFill>
                      <a:prstDash val="solid"/>
                      <a:round/>
                      <a:headEnd type="none" w="sm" len="sm"/>
                      <a:tailEnd type="none" w="sm" len="sm"/>
                    </a:ln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Topic</a:t>
                      </a:r>
                      <a:endParaRPr sz="1200" b="1">
                        <a:latin typeface="Times New Roman"/>
                        <a:ea typeface="Times New Roman"/>
                        <a:cs typeface="Times New Roman"/>
                        <a:sym typeface="Times New Roman"/>
                      </a:endParaRPr>
                    </a:p>
                  </a:txBody>
                  <a:tcPr marL="63500" marR="63500" marT="63500" marB="63500"/>
                </a:tc>
                <a:tc>
                  <a:txBody>
                    <a:bodyPr/>
                    <a:lstStyle/>
                    <a:p>
                      <a:pPr marL="171450" lvl="0" indent="-171450" algn="l" rtl="0">
                        <a:spcBef>
                          <a:spcPts val="0"/>
                        </a:spcBef>
                        <a:spcAft>
                          <a:spcPts val="0"/>
                        </a:spcAft>
                        <a:buNone/>
                      </a:pPr>
                      <a:r>
                        <a:rPr lang="en" sz="1200" b="1">
                          <a:latin typeface="Times New Roman"/>
                          <a:ea typeface="Times New Roman"/>
                          <a:cs typeface="Times New Roman"/>
                          <a:sym typeface="Times New Roman"/>
                        </a:rPr>
                        <a:t>Sub-Topic</a:t>
                      </a:r>
                      <a:endParaRPr sz="1200" b="1">
                        <a:latin typeface="Times New Roman"/>
                        <a:ea typeface="Times New Roman"/>
                        <a:cs typeface="Times New Roman"/>
                        <a:sym typeface="Times New Roman"/>
                      </a:endParaRPr>
                    </a:p>
                  </a:txBody>
                  <a:tcPr marL="63500" marR="63500" marT="63500" marB="63500">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Scene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Topic</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Info</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Scene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Social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Context</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Scene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Male</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Info</a:t>
                      </a: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Scene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LGBT+</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Info</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Scene #</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Female</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 sz="1200" b="1">
                          <a:latin typeface="Times New Roman"/>
                          <a:ea typeface="Times New Roman"/>
                          <a:cs typeface="Times New Roman"/>
                          <a:sym typeface="Times New Roman"/>
                        </a:rPr>
                        <a:t>Info </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Human Development</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Sexual Anatomy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Puberty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Reproduction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Body Image</a:t>
                      </a:r>
                      <a:endParaRPr sz="1200">
                        <a:latin typeface="Times New Roman"/>
                        <a:ea typeface="Times New Roman"/>
                        <a:cs typeface="Times New Roman"/>
                        <a:sym typeface="Times New Roman"/>
                      </a:endParaRPr>
                    </a:p>
                  </a:txBody>
                  <a:tcPr marL="63500" marR="63500" marT="63500" marB="63500">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Relationships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Families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Friendship</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Romantic Relationships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Raising Children</a:t>
                      </a:r>
                      <a:endParaRPr sz="1200">
                        <a:latin typeface="Times New Roman"/>
                        <a:ea typeface="Times New Roman"/>
                        <a:cs typeface="Times New Roman"/>
                        <a:sym typeface="Times New Roman"/>
                      </a:endParaRPr>
                    </a:p>
                  </a:txBody>
                  <a:tcPr marL="63500" marR="63500" marT="63500" marB="63500">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3098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Totals</a:t>
                      </a:r>
                      <a:endParaRPr sz="1200" b="1">
                        <a:latin typeface="Times New Roman"/>
                        <a:ea typeface="Times New Roman"/>
                        <a:cs typeface="Times New Roman"/>
                        <a:sym typeface="Times New Roman"/>
                      </a:endParaRPr>
                    </a:p>
                  </a:txBody>
                  <a:tcPr marL="63500" marR="63500" marT="63500" marB="63500">
                    <a:lnL w="12700" cap="flat" cmpd="sng">
                      <a:solidFill>
                        <a:srgbClr val="FFFFFF"/>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70" name="Google Shape;170;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Merriweather"/>
                <a:ea typeface="Merriweather"/>
                <a:cs typeface="Merriweather"/>
                <a:sym typeface="Merriweather"/>
              </a:rPr>
              <a:t>This Study will identify if the Netflix series </a:t>
            </a:r>
            <a:r>
              <a:rPr lang="en" sz="1400" i="1">
                <a:latin typeface="Merriweather"/>
                <a:ea typeface="Merriweather"/>
                <a:cs typeface="Merriweather"/>
                <a:sym typeface="Merriweather"/>
              </a:rPr>
              <a:t>Big Mouth </a:t>
            </a:r>
            <a:r>
              <a:rPr lang="en" sz="1400">
                <a:latin typeface="Merriweather"/>
                <a:ea typeface="Merriweather"/>
                <a:cs typeface="Merriweather"/>
                <a:sym typeface="Merriweather"/>
              </a:rPr>
              <a:t>is a viable source for comprehensive sex education. With adolescents increasingly using the internet for sex education, understanding this online streaming series will add to the cumulative knowledge of health communication attempting to optimize  sexuality information dispensed through entertainment to promote positive behavior change.</a:t>
            </a:r>
            <a:endParaRPr sz="1400">
              <a:latin typeface="Merriweather"/>
              <a:ea typeface="Merriweather"/>
              <a:cs typeface="Merriweather"/>
              <a:sym typeface="Merriweather"/>
            </a:endParaRPr>
          </a:p>
          <a:p>
            <a:pPr marL="0" lvl="0" indent="0" algn="ctr" rtl="0">
              <a:spcBef>
                <a:spcPts val="1600"/>
              </a:spcBef>
              <a:spcAft>
                <a:spcPts val="1600"/>
              </a:spcAft>
              <a:buNone/>
            </a:pPr>
            <a:r>
              <a:rPr lang="en" sz="3000">
                <a:solidFill>
                  <a:schemeClr val="dk1"/>
                </a:solidFill>
                <a:latin typeface="Merriweather"/>
                <a:ea typeface="Merriweather"/>
                <a:cs typeface="Merriweather"/>
                <a:sym typeface="Merriweather"/>
              </a:rPr>
              <a:t>QUESTIONS?</a:t>
            </a:r>
            <a:endParaRPr sz="3000">
              <a:solidFill>
                <a:schemeClr val="dk1"/>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76" name="Google Shape;176;p26"/>
          <p:cNvSpPr txBox="1">
            <a:spLocks noGrp="1"/>
          </p:cNvSpPr>
          <p:nvPr>
            <p:ph type="body" idx="1"/>
          </p:nvPr>
        </p:nvSpPr>
        <p:spPr>
          <a:xfrm>
            <a:off x="729450" y="1755800"/>
            <a:ext cx="7688700" cy="3199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Baran, S. J., &amp; Davis, D. K. (2015) Mass communication theory: Foundations, ferment, and future. Stamford, CT: Cengage Learning.</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Booker, N. A., Miller A. N., &amp; Ngure, P. (2016). Heavy sexual content versus safer sex content: A content analysis of entertainment education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drama shuga. Health Communication, 31(12), 1437-1446.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Clair, R. P., Carlo, S., Lam, C., Nussman, J., Phillips, C., Sánchez, V., &amp; ... Yakova, L. (2014).Narrative theory and criticism: An overview toward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clusters and empathy. Review Of Communication, 14(1), 1-18. </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Ivinson, G. (2007). Pedagogic discourse and sex education: Myths, science, and subversion. SexEducation, 7(2), 201-216.</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Irvine, J. M. (2002). Talk About Sex: The Battles over Sex Education in the United States. Berkley, CA: University of California Press</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Jensen, R. E. (2007). Using science to argue for sexual education in U.S. public schools Dr. Ella Flagg Young and the 1913 ‘Chicago Experiment’.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Science Communication, 29(2), 217-241.</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Kunkel, D., Biely, E., Eyal, K., Cope-Farrar, K., Donnerstein, E., &amp; Fandrich, R. (2003). Sex on TV 3: Content and context. Menlo Park, CA: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Kaiser Family Foundation.</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Moran, J. P. (2003). Sex education and the rise of the new right. Review in American History,31(2), 283-289.</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Moyer-Gusé, E. (2008). Toward a theory of entertainment persuasion: Explaining the persuasive effects of entertainment-education messages.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Communication Theory, 18, 407–425</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Moyer-Gusé, E. Mahood, C., &amp; Brookes, S. (2011). Entertainment-education in the context of humor: Effects on safer sex intentions and risk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perceptions. Health Communication, 26, 765–77.</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The Sexuality Information and Education Council of the United States,Community Action Kit: What Is Comprehensive Sexuality Education </a:t>
            </a:r>
            <a:endParaRPr sz="1000">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1000">
                <a:latin typeface="Times New Roman"/>
                <a:ea typeface="Times New Roman"/>
                <a:cs typeface="Times New Roman"/>
                <a:sym typeface="Times New Roman"/>
              </a:rPr>
              <a:t>(2008), available at http://www.communityactionkit.org/index.cfm?pageld=888.</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Zhou S, &amp; Sloan, W.M.D (2015). Research Methods in Communication. Northport, AL: Vision Press</a:t>
            </a:r>
            <a:endParaRPr sz="10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93" name="Google Shape;93;p14"/>
          <p:cNvSpPr txBox="1">
            <a:spLocks noGrp="1"/>
          </p:cNvSpPr>
          <p:nvPr>
            <p:ph type="body" idx="1"/>
          </p:nvPr>
        </p:nvSpPr>
        <p:spPr>
          <a:xfrm>
            <a:off x="729450" y="1793550"/>
            <a:ext cx="7688700" cy="31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Sex Education</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Development in the US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Current Trends in Research</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Entertainment-Education</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Theoretical Expectations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SIECUS (2008) analytical guide</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Normative Theory</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Research Questions</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Method</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Variables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Analysis</a:t>
            </a:r>
            <a:endParaRPr sz="14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 Education</a:t>
            </a:r>
            <a:endParaRPr/>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Development in the US (Irvine, 2002, Jensen, 2007)</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1913 Chicago Experiment</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1964 SIECUS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2002 </a:t>
            </a:r>
            <a:r>
              <a:rPr lang="en" sz="1400" i="1">
                <a:latin typeface="Merriweather"/>
                <a:ea typeface="Merriweather"/>
                <a:cs typeface="Merriweather"/>
                <a:sym typeface="Merriweather"/>
              </a:rPr>
              <a:t>Talk About Sex</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Current Trends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Knowledge Gaps (Marques et al., 2015)</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Entertainment-Education  (Moyer-Guse, Mahood, &amp; Brookes, 2011)</a:t>
            </a:r>
            <a:endParaRPr sz="1400">
              <a:latin typeface="Merriweather"/>
              <a:ea typeface="Merriweather"/>
              <a:cs typeface="Merriweather"/>
              <a:sym typeface="Merriweather"/>
            </a:endParaRPr>
          </a:p>
          <a:p>
            <a:pPr marL="1371600" lvl="2"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one of the most used behavior change methods of sex education</a:t>
            </a:r>
            <a:endParaRPr sz="14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Entertainment-Education</a:t>
            </a:r>
            <a:endParaRPr/>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Drama (Booker, Miller, &amp; Ngure, 2016)</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Narrative</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Reduced Counterarguing</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Humor (Mckee et al., 2014, Moyer-Guse et al., 2011)</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Males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Relevance</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Social Script (Clair et al., 2014)</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Inclusivity</a:t>
            </a:r>
            <a:endParaRPr sz="1400">
              <a:latin typeface="Merriweather"/>
              <a:ea typeface="Merriweather"/>
              <a:cs typeface="Merriweather"/>
              <a:sym typeface="Merriweather"/>
            </a:endParaRPr>
          </a:p>
          <a:p>
            <a:pPr marL="0" lvl="0" indent="0" algn="l" rtl="0">
              <a:spcBef>
                <a:spcPts val="1600"/>
              </a:spcBef>
              <a:spcAft>
                <a:spcPts val="1600"/>
              </a:spcAft>
              <a:buNone/>
            </a:pPr>
            <a:endParaRPr sz="1400">
              <a:latin typeface="Merriweather"/>
              <a:ea typeface="Merriweather"/>
              <a:cs typeface="Merriweather"/>
              <a:sym typeface="Merriweather"/>
            </a:endParaRPr>
          </a:p>
        </p:txBody>
      </p:sp>
      <p:pic>
        <p:nvPicPr>
          <p:cNvPr id="106" name="Google Shape;106;p16"/>
          <p:cNvPicPr preferRelativeResize="0"/>
          <p:nvPr/>
        </p:nvPicPr>
        <p:blipFill>
          <a:blip r:embed="rId3">
            <a:alphaModFix/>
          </a:blip>
          <a:stretch>
            <a:fillRect/>
          </a:stretch>
        </p:blipFill>
        <p:spPr>
          <a:xfrm>
            <a:off x="7003563" y="1050213"/>
            <a:ext cx="1743075" cy="2619375"/>
          </a:xfrm>
          <a:prstGeom prst="rect">
            <a:avLst/>
          </a:prstGeom>
          <a:noFill/>
          <a:ln>
            <a:noFill/>
          </a:ln>
        </p:spPr>
      </p:pic>
      <p:pic>
        <p:nvPicPr>
          <p:cNvPr id="107" name="Google Shape;107;p16"/>
          <p:cNvPicPr preferRelativeResize="0"/>
          <p:nvPr/>
        </p:nvPicPr>
        <p:blipFill>
          <a:blip r:embed="rId4">
            <a:alphaModFix/>
          </a:blip>
          <a:stretch>
            <a:fillRect/>
          </a:stretch>
        </p:blipFill>
        <p:spPr>
          <a:xfrm>
            <a:off x="6079250" y="3239650"/>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Theoretical Expectations</a:t>
            </a:r>
            <a:endParaRPr/>
          </a:p>
        </p:txBody>
      </p:sp>
      <p:sp>
        <p:nvSpPr>
          <p:cNvPr id="113" name="Google Shape;113;p17"/>
          <p:cNvSpPr txBox="1">
            <a:spLocks noGrp="1"/>
          </p:cNvSpPr>
          <p:nvPr>
            <p:ph type="body" idx="1"/>
          </p:nvPr>
        </p:nvSpPr>
        <p:spPr>
          <a:xfrm>
            <a:off x="729450" y="2078875"/>
            <a:ext cx="7688700" cy="2759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SIECUS (2008) </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Specific to US values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Six components: human development, relationships, personal skills, sexual behavior, sexual health, and society &amp; culture</a:t>
            </a:r>
            <a:endParaRPr sz="1400">
              <a:latin typeface="Merriweather"/>
              <a:ea typeface="Merriweather"/>
              <a:cs typeface="Merriweather"/>
              <a:sym typeface="Merriweather"/>
            </a:endParaRPr>
          </a:p>
          <a:p>
            <a:pPr marL="0" lvl="0" indent="0" algn="l" rtl="0">
              <a:spcBef>
                <a:spcPts val="0"/>
              </a:spcBef>
              <a:spcAft>
                <a:spcPts val="0"/>
              </a:spcAft>
              <a:buNone/>
            </a:pP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Normative Theory:</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Normative theory explains “how a media system should be structured and operated in order to conform to or realize a set of ideal social values” (Baran &amp; Davis, 2015, p. 16)</a:t>
            </a:r>
            <a:endParaRPr sz="14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Questions</a:t>
            </a:r>
            <a:endParaRPr/>
          </a:p>
        </p:txBody>
      </p:sp>
      <p:sp>
        <p:nvSpPr>
          <p:cNvPr id="119" name="Google Shape;119;p18"/>
          <p:cNvSpPr txBox="1">
            <a:spLocks noGrp="1"/>
          </p:cNvSpPr>
          <p:nvPr>
            <p:ph type="body" idx="1"/>
          </p:nvPr>
        </p:nvSpPr>
        <p:spPr>
          <a:xfrm>
            <a:off x="729450" y="2078875"/>
            <a:ext cx="7688700" cy="27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latin typeface="Merriweather"/>
                <a:ea typeface="Merriweather"/>
                <a:cs typeface="Merriweather"/>
                <a:sym typeface="Merriweather"/>
              </a:rPr>
              <a:t>RQ1: To what extent does the Netflix series Big Mouth meet the SIECUS ideal  </a:t>
            </a: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r>
              <a:rPr lang="en" sz="1400">
                <a:latin typeface="Merriweather"/>
                <a:ea typeface="Merriweather"/>
                <a:cs typeface="Merriweather"/>
                <a:sym typeface="Merriweather"/>
              </a:rPr>
              <a:t>comprehensive sexuality education?</a:t>
            </a: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endParaRPr sz="1400">
              <a:latin typeface="Merriweather"/>
              <a:ea typeface="Merriweather"/>
              <a:cs typeface="Merriweather"/>
              <a:sym typeface="Merriweather"/>
            </a:endParaRPr>
          </a:p>
          <a:p>
            <a:pPr marL="0" lvl="0" indent="457200" algn="l" rtl="0">
              <a:lnSpc>
                <a:spcPct val="100000"/>
              </a:lnSpc>
              <a:spcBef>
                <a:spcPts val="0"/>
              </a:spcBef>
              <a:spcAft>
                <a:spcPts val="0"/>
              </a:spcAft>
              <a:buNone/>
            </a:pPr>
            <a:r>
              <a:rPr lang="en" sz="1400">
                <a:latin typeface="Merriweather"/>
                <a:ea typeface="Merriweather"/>
                <a:cs typeface="Merriweather"/>
                <a:sym typeface="Merriweather"/>
              </a:rPr>
              <a:t>RQ1a: To what extent does the Netflix series Big Mouth present inclusive </a:t>
            </a:r>
            <a:endParaRPr sz="1400">
              <a:latin typeface="Merriweather"/>
              <a:ea typeface="Merriweather"/>
              <a:cs typeface="Merriweather"/>
              <a:sym typeface="Merriweather"/>
            </a:endParaRPr>
          </a:p>
          <a:p>
            <a:pPr marL="0" lvl="0" indent="457200" algn="l" rtl="0">
              <a:lnSpc>
                <a:spcPct val="100000"/>
              </a:lnSpc>
              <a:spcBef>
                <a:spcPts val="0"/>
              </a:spcBef>
              <a:spcAft>
                <a:spcPts val="0"/>
              </a:spcAft>
              <a:buNone/>
            </a:pPr>
            <a:r>
              <a:rPr lang="en" sz="1400">
                <a:latin typeface="Merriweather"/>
                <a:ea typeface="Merriweather"/>
                <a:cs typeface="Merriweather"/>
                <a:sym typeface="Merriweather"/>
              </a:rPr>
              <a:t>sexuality education?</a:t>
            </a:r>
            <a:endParaRPr sz="1400">
              <a:latin typeface="Merriweather"/>
              <a:ea typeface="Merriweather"/>
              <a:cs typeface="Merriweather"/>
              <a:sym typeface="Merriweather"/>
            </a:endParaRPr>
          </a:p>
          <a:p>
            <a:pPr marL="0" lvl="0" indent="457200" algn="l" rtl="0">
              <a:lnSpc>
                <a:spcPct val="100000"/>
              </a:lnSpc>
              <a:spcBef>
                <a:spcPts val="0"/>
              </a:spcBef>
              <a:spcAft>
                <a:spcPts val="0"/>
              </a:spcAft>
              <a:buNone/>
            </a:pPr>
            <a:endParaRPr sz="1400">
              <a:latin typeface="Merriweather"/>
              <a:ea typeface="Merriweather"/>
              <a:cs typeface="Merriweather"/>
              <a:sym typeface="Merriweather"/>
            </a:endParaRPr>
          </a:p>
          <a:p>
            <a:pPr marL="457200" lvl="0" indent="0" algn="l" rtl="0">
              <a:lnSpc>
                <a:spcPct val="100000"/>
              </a:lnSpc>
              <a:spcBef>
                <a:spcPts val="0"/>
              </a:spcBef>
              <a:spcAft>
                <a:spcPts val="0"/>
              </a:spcAft>
              <a:buNone/>
            </a:pPr>
            <a:r>
              <a:rPr lang="en" sz="1400">
                <a:latin typeface="Merriweather"/>
                <a:ea typeface="Merriweather"/>
                <a:cs typeface="Merriweather"/>
                <a:sym typeface="Merriweather"/>
              </a:rPr>
              <a:t>RQ1b: To what extent does the Netflix series Big Mouth present relevant sexuality education?</a:t>
            </a:r>
            <a:endParaRPr sz="1400">
              <a:latin typeface="Merriweather"/>
              <a:ea typeface="Merriweather"/>
              <a:cs typeface="Merriweather"/>
              <a:sym typeface="Merriweather"/>
            </a:endParaRPr>
          </a:p>
          <a:p>
            <a:pPr marL="457200" lvl="0" indent="0" algn="l" rtl="0">
              <a:lnSpc>
                <a:spcPct val="100000"/>
              </a:lnSpc>
              <a:spcBef>
                <a:spcPts val="0"/>
              </a:spcBef>
              <a:spcAft>
                <a:spcPts val="0"/>
              </a:spcAft>
              <a:buNone/>
            </a:pP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r>
              <a:rPr lang="en" sz="1400">
                <a:latin typeface="Merriweather"/>
                <a:ea typeface="Merriweather"/>
                <a:cs typeface="Merriweather"/>
                <a:sym typeface="Merriweather"/>
              </a:rPr>
              <a:t>RQ2: To what extent is the Netflix series Big Mouth a potential source for sexuality </a:t>
            </a: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r>
              <a:rPr lang="en" sz="1400">
                <a:latin typeface="Merriweather"/>
                <a:ea typeface="Merriweather"/>
                <a:cs typeface="Merriweather"/>
                <a:sym typeface="Merriweather"/>
              </a:rPr>
              <a:t>education?</a:t>
            </a: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endParaRPr sz="1400">
              <a:latin typeface="Merriweather"/>
              <a:ea typeface="Merriweather"/>
              <a:cs typeface="Merriweather"/>
              <a:sym typeface="Merriweather"/>
            </a:endParaRPr>
          </a:p>
          <a:p>
            <a:pPr marL="0" lvl="0" indent="0" algn="l" rtl="0">
              <a:lnSpc>
                <a:spcPct val="100000"/>
              </a:lnSpc>
              <a:spcBef>
                <a:spcPts val="0"/>
              </a:spcBef>
              <a:spcAft>
                <a:spcPts val="0"/>
              </a:spcAft>
              <a:buNone/>
            </a:pPr>
            <a:endParaRPr sz="14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Content Analysis</a:t>
            </a:r>
            <a:endParaRPr/>
          </a:p>
        </p:txBody>
      </p:sp>
      <p:sp>
        <p:nvSpPr>
          <p:cNvPr id="125" name="Google Shape;125;p19"/>
          <p:cNvSpPr txBox="1">
            <a:spLocks noGrp="1"/>
          </p:cNvSpPr>
          <p:nvPr>
            <p:ph type="body" idx="1"/>
          </p:nvPr>
        </p:nvSpPr>
        <p:spPr>
          <a:xfrm>
            <a:off x="729450" y="1951800"/>
            <a:ext cx="7688700" cy="29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Merriweather"/>
                <a:ea typeface="Merriweather"/>
                <a:cs typeface="Merriweather"/>
                <a:sym typeface="Merriweather"/>
              </a:rPr>
              <a:t>Since this study aims to summarize the series to see if it aligns with SIECUS (2008) standards, a content analysis will be appropriate to examine extent of comprehensive material.</a:t>
            </a:r>
            <a:endParaRPr sz="1400">
              <a:latin typeface="Merriweather"/>
              <a:ea typeface="Merriweather"/>
              <a:cs typeface="Merriweather"/>
              <a:sym typeface="Merriweather"/>
            </a:endParaRPr>
          </a:p>
          <a:p>
            <a:pPr marL="457200" lvl="0" indent="-317500" algn="l" rtl="0">
              <a:spcBef>
                <a:spcPts val="1600"/>
              </a:spcBef>
              <a:spcAft>
                <a:spcPts val="0"/>
              </a:spcAft>
              <a:buSzPts val="1400"/>
              <a:buFont typeface="Merriweather"/>
              <a:buChar char="●"/>
            </a:pPr>
            <a:r>
              <a:rPr lang="en" sz="1400">
                <a:latin typeface="Merriweather"/>
                <a:ea typeface="Merriweather"/>
                <a:cs typeface="Merriweather"/>
                <a:sym typeface="Merriweather"/>
              </a:rPr>
              <a:t>Train second coder</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Intercoder reliability </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Identify scenes (Kunkel et al., 2003)</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516 minutes of coding material </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Two seasons</a:t>
            </a:r>
            <a:endParaRPr sz="1400">
              <a:latin typeface="Merriweather"/>
              <a:ea typeface="Merriweather"/>
              <a:cs typeface="Merriweather"/>
              <a:sym typeface="Merriweather"/>
            </a:endParaRPr>
          </a:p>
          <a:p>
            <a:pPr marL="457200" marR="0" lvl="0" indent="0" algn="l" rtl="0">
              <a:lnSpc>
                <a:spcPct val="115000"/>
              </a:lnSpc>
              <a:spcBef>
                <a:spcPts val="1600"/>
              </a:spcBef>
              <a:spcAft>
                <a:spcPts val="0"/>
              </a:spcAft>
              <a:buNone/>
            </a:pPr>
            <a:endParaRPr sz="1400">
              <a:latin typeface="Merriweather"/>
              <a:ea typeface="Merriweather"/>
              <a:cs typeface="Merriweather"/>
              <a:sym typeface="Merriweathe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Variables</a:t>
            </a:r>
            <a:endParaRPr/>
          </a:p>
        </p:txBody>
      </p:sp>
      <p:sp>
        <p:nvSpPr>
          <p:cNvPr id="131" name="Google Shape;131;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Independent Variables:</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Comprehensive Sex Education</a:t>
            </a:r>
            <a:endParaRPr sz="1400">
              <a:latin typeface="Merriweather"/>
              <a:ea typeface="Merriweather"/>
              <a:cs typeface="Merriweather"/>
              <a:sym typeface="Merriweather"/>
            </a:endParaRPr>
          </a:p>
          <a:p>
            <a:pPr marL="1371600" lvl="2"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Present</a:t>
            </a:r>
            <a:endParaRPr sz="1400">
              <a:latin typeface="Merriweather"/>
              <a:ea typeface="Merriweather"/>
              <a:cs typeface="Merriweather"/>
              <a:sym typeface="Merriweather"/>
            </a:endParaRPr>
          </a:p>
          <a:p>
            <a:pPr marL="1371600" lvl="2"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Inclusive</a:t>
            </a:r>
            <a:endParaRPr sz="1400">
              <a:latin typeface="Merriweather"/>
              <a:ea typeface="Merriweather"/>
              <a:cs typeface="Merriweather"/>
              <a:sym typeface="Merriweather"/>
            </a:endParaRPr>
          </a:p>
          <a:p>
            <a:pPr marL="1371600" lvl="2"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Relevant</a:t>
            </a:r>
            <a:endParaRPr sz="1400">
              <a:latin typeface="Merriweather"/>
              <a:ea typeface="Merriweather"/>
              <a:cs typeface="Merriweather"/>
              <a:sym typeface="Merriweather"/>
            </a:endParaRPr>
          </a:p>
          <a:p>
            <a:pPr marL="0" lvl="0" indent="0" algn="l" rtl="0">
              <a:spcBef>
                <a:spcPts val="0"/>
              </a:spcBef>
              <a:spcAft>
                <a:spcPts val="0"/>
              </a:spcAft>
              <a:buNone/>
            </a:pP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Dependent Variable:</a:t>
            </a:r>
            <a:endParaRPr sz="1400">
              <a:latin typeface="Merriweather"/>
              <a:ea typeface="Merriweather"/>
              <a:cs typeface="Merriweather"/>
              <a:sym typeface="Merriweather"/>
            </a:endParaRPr>
          </a:p>
          <a:p>
            <a:pPr marL="914400" lvl="1"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Big Mouth scenes</a:t>
            </a:r>
            <a:endParaRPr sz="1400">
              <a:latin typeface="Merriweather"/>
              <a:ea typeface="Merriweather"/>
              <a:cs typeface="Merriweather"/>
              <a:sym typeface="Merriweather"/>
            </a:endParaRPr>
          </a:p>
          <a:p>
            <a:pPr marL="1371600" lvl="2"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Normative Sex Education</a:t>
            </a:r>
            <a:endParaRPr sz="1400">
              <a:latin typeface="Merriweather"/>
              <a:ea typeface="Merriweather"/>
              <a:cs typeface="Merriweather"/>
              <a:sym typeface="Merriweather"/>
            </a:endParaRPr>
          </a:p>
        </p:txBody>
      </p:sp>
      <p:pic>
        <p:nvPicPr>
          <p:cNvPr id="132" name="Google Shape;132;p20"/>
          <p:cNvPicPr preferRelativeResize="0"/>
          <p:nvPr/>
        </p:nvPicPr>
        <p:blipFill>
          <a:blip r:embed="rId3">
            <a:alphaModFix/>
          </a:blip>
          <a:stretch>
            <a:fillRect/>
          </a:stretch>
        </p:blipFill>
        <p:spPr>
          <a:xfrm>
            <a:off x="5781250" y="786150"/>
            <a:ext cx="2857500" cy="1600200"/>
          </a:xfrm>
          <a:prstGeom prst="rect">
            <a:avLst/>
          </a:prstGeom>
          <a:noFill/>
          <a:ln>
            <a:noFill/>
          </a:ln>
        </p:spPr>
      </p:pic>
      <p:pic>
        <p:nvPicPr>
          <p:cNvPr id="133" name="Google Shape;133;p20"/>
          <p:cNvPicPr preferRelativeResize="0"/>
          <p:nvPr/>
        </p:nvPicPr>
        <p:blipFill>
          <a:blip r:embed="rId4">
            <a:alphaModFix/>
          </a:blip>
          <a:stretch>
            <a:fillRect/>
          </a:stretch>
        </p:blipFill>
        <p:spPr>
          <a:xfrm>
            <a:off x="4869538" y="2337875"/>
            <a:ext cx="2619375" cy="1743075"/>
          </a:xfrm>
          <a:prstGeom prst="rect">
            <a:avLst/>
          </a:prstGeom>
          <a:noFill/>
          <a:ln>
            <a:noFill/>
          </a:ln>
        </p:spPr>
      </p:pic>
      <p:pic>
        <p:nvPicPr>
          <p:cNvPr id="134" name="Google Shape;134;p20"/>
          <p:cNvPicPr preferRelativeResize="0"/>
          <p:nvPr/>
        </p:nvPicPr>
        <p:blipFill>
          <a:blip r:embed="rId5">
            <a:alphaModFix/>
          </a:blip>
          <a:stretch>
            <a:fillRect/>
          </a:stretch>
        </p:blipFill>
        <p:spPr>
          <a:xfrm>
            <a:off x="7157850" y="2231450"/>
            <a:ext cx="1733550" cy="255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727650" y="11952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Comprehensive Knowledge</a:t>
            </a:r>
            <a:endParaRPr/>
          </a:p>
        </p:txBody>
      </p:sp>
      <p:graphicFrame>
        <p:nvGraphicFramePr>
          <p:cNvPr id="141" name="Google Shape;141;p21"/>
          <p:cNvGraphicFramePr/>
          <p:nvPr>
            <p:extLst>
              <p:ext uri="{D42A27DB-BD31-4B8C-83A1-F6EECF244321}">
                <p14:modId xmlns:p14="http://schemas.microsoft.com/office/powerpoint/2010/main" val="3525273340"/>
              </p:ext>
            </p:extLst>
          </p:nvPr>
        </p:nvGraphicFramePr>
        <p:xfrm>
          <a:off x="435800" y="1893094"/>
          <a:ext cx="8037500" cy="3174737"/>
        </p:xfrm>
        <a:graphic>
          <a:graphicData uri="http://schemas.openxmlformats.org/drawingml/2006/table">
            <a:tbl>
              <a:tblPr>
                <a:noFill/>
                <a:tableStyleId>{758B0722-E4DB-4C5E-B9AD-F61DDD1828DC}</a:tableStyleId>
              </a:tblPr>
              <a:tblGrid>
                <a:gridCol w="1247825">
                  <a:extLst>
                    <a:ext uri="{9D8B030D-6E8A-4147-A177-3AD203B41FA5}">
                      <a16:colId xmlns:a16="http://schemas.microsoft.com/office/drawing/2014/main" val="20000"/>
                    </a:ext>
                  </a:extLst>
                </a:gridCol>
                <a:gridCol w="2336625">
                  <a:extLst>
                    <a:ext uri="{9D8B030D-6E8A-4147-A177-3AD203B41FA5}">
                      <a16:colId xmlns:a16="http://schemas.microsoft.com/office/drawing/2014/main" val="20001"/>
                    </a:ext>
                  </a:extLst>
                </a:gridCol>
                <a:gridCol w="4453050">
                  <a:extLst>
                    <a:ext uri="{9D8B030D-6E8A-4147-A177-3AD203B41FA5}">
                      <a16:colId xmlns:a16="http://schemas.microsoft.com/office/drawing/2014/main" val="20002"/>
                    </a:ext>
                  </a:extLst>
                </a:gridCol>
              </a:tblGrid>
              <a:tr h="357187">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Topic</a:t>
                      </a:r>
                      <a:endParaRPr sz="1200" b="1">
                        <a:latin typeface="Times New Roman"/>
                        <a:ea typeface="Times New Roman"/>
                        <a:cs typeface="Times New Roman"/>
                        <a:sym typeface="Times New Roman"/>
                      </a:endParaRPr>
                    </a:p>
                  </a:txBody>
                  <a:tcPr marL="63500" marR="63500" marT="63500" marB="63500"/>
                </a:tc>
                <a:tc>
                  <a:txBody>
                    <a:bodyPr/>
                    <a:lstStyle/>
                    <a:p>
                      <a:pPr marL="171450" lvl="0" indent="-171450" algn="l" rtl="0">
                        <a:spcBef>
                          <a:spcPts val="0"/>
                        </a:spcBef>
                        <a:spcAft>
                          <a:spcPts val="0"/>
                        </a:spcAft>
                        <a:buNone/>
                      </a:pPr>
                      <a:r>
                        <a:rPr lang="en" sz="1200" b="1">
                          <a:latin typeface="Times New Roman"/>
                          <a:ea typeface="Times New Roman"/>
                          <a:cs typeface="Times New Roman"/>
                          <a:sym typeface="Times New Roman"/>
                        </a:rPr>
                        <a:t>Sub-Topic</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Definition of Topic: Information specific to...</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4087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Human Development</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Sexual Anatomy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Puberty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Reproduction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Body Image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Male and female anatomy and reproductive systems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Hormonal body changes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Biological reproduction and conception processes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How body change relates to self-esteem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4087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Relationships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Families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Friendship</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Romantic Relationships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Raising Children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dirty="0">
                          <a:latin typeface="Times New Roman"/>
                          <a:ea typeface="Times New Roman"/>
                          <a:cs typeface="Times New Roman"/>
                          <a:sym typeface="Times New Roman"/>
                        </a:rPr>
                        <a:t>Talking to parents or caregiver about sexuality</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 sz="1200" dirty="0">
                          <a:latin typeface="Times New Roman"/>
                          <a:ea typeface="Times New Roman"/>
                          <a:cs typeface="Times New Roman"/>
                          <a:sym typeface="Times New Roman"/>
                        </a:rPr>
                        <a:t>Talking to friends about sexuality</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 sz="1200" dirty="0">
                          <a:latin typeface="Times New Roman"/>
                          <a:ea typeface="Times New Roman"/>
                          <a:cs typeface="Times New Roman"/>
                          <a:sym typeface="Times New Roman"/>
                        </a:rPr>
                        <a:t>Healthy and happy relationships with partners</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 sz="1200" dirty="0">
                          <a:latin typeface="Times New Roman"/>
                          <a:ea typeface="Times New Roman"/>
                          <a:cs typeface="Times New Roman"/>
                          <a:sym typeface="Times New Roman"/>
                        </a:rPr>
                        <a:t>Discussing teen parenthood</a:t>
                      </a:r>
                      <a:endParaRPr sz="12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142" name="Google Shape;142;p21"/>
          <p:cNvSpPr txBox="1"/>
          <p:nvPr/>
        </p:nvSpPr>
        <p:spPr>
          <a:xfrm>
            <a:off x="0" y="314325"/>
            <a:ext cx="6297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Six Components of Comprehensive Sex Education (SIECUS 2008)			</a:t>
            </a:r>
            <a:endParaRPr sz="1200"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On-screen Show (16:9)</PresentationFormat>
  <Paragraphs>194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Raleway</vt:lpstr>
      <vt:lpstr>Merriweather</vt:lpstr>
      <vt:lpstr>Lato</vt:lpstr>
      <vt:lpstr>Arial</vt:lpstr>
      <vt:lpstr>Times New Roman</vt:lpstr>
      <vt:lpstr>Streamline</vt:lpstr>
      <vt:lpstr>Big Mouth as Comprehensive Sexuality Education</vt:lpstr>
      <vt:lpstr>Outline</vt:lpstr>
      <vt:lpstr>Sex Education</vt:lpstr>
      <vt:lpstr>Entertainment-Education</vt:lpstr>
      <vt:lpstr>Theoretical Expectations</vt:lpstr>
      <vt:lpstr>Research Questions</vt:lpstr>
      <vt:lpstr>Method: Content Analysis</vt:lpstr>
      <vt:lpstr>Variables</vt:lpstr>
      <vt:lpstr>Comprehensive Knowledge</vt:lpstr>
      <vt:lpstr>Social Relevance</vt:lpstr>
      <vt:lpstr>Inclusive</vt:lpstr>
      <vt:lpstr>Analysis: One-way ANOVA</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Mouth as Comprehensive Sexuality Education</dc:title>
  <cp:lastModifiedBy>Kristina Medero</cp:lastModifiedBy>
  <cp:revision>1</cp:revision>
  <dcterms:modified xsi:type="dcterms:W3CDTF">2019-02-19T22:01:42Z</dcterms:modified>
</cp:coreProperties>
</file>