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5143500" type="screen16x9"/>
  <p:notesSz cx="6858000" cy="9144000"/>
  <p:embeddedFontLst>
    <p:embeddedFont>
      <p:font typeface="Merriweather" panose="020B0604020202020204" charset="0"/>
      <p:regular r:id="rId15"/>
      <p:bold r:id="rId16"/>
      <p:italic r:id="rId17"/>
      <p:boldItalic r:id="rId18"/>
    </p:embeddedFont>
    <p:embeddedFont>
      <p:font typeface="Roboto" panose="020B0604020202020204" charset="0"/>
      <p:regular r:id="rId19"/>
      <p:bold r:id="rId20"/>
      <p:italic r:id="rId21"/>
      <p:boldItalic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AC7DD66-6228-45A2-A88B-84C88053261C}">
  <a:tblStyle styleId="{8AC7DD66-6228-45A2-A88B-84C88053261C}" styleName="Table_0">
    <a:wholeTbl>
      <a:tcTxStyle>
        <a:font>
          <a:latin typeface="Arial"/>
          <a:ea typeface="Arial"/>
          <a:cs typeface="Arial"/>
        </a:font>
        <a:srgbClr val="000000"/>
      </a:tcTxStyle>
      <a:tcStyle>
        <a:tcBdr>
          <a:left>
            <a:ln w="12700" cap="flat" cmpd="sng">
              <a:solidFill>
                <a:srgbClr val="000000"/>
              </a:solidFill>
              <a:prstDash val="solid"/>
              <a:round/>
              <a:headEnd type="none" w="sm" len="sm"/>
              <a:tailEnd type="none" w="sm" len="sm"/>
            </a:ln>
          </a:left>
          <a:right>
            <a:ln w="12700" cap="flat" cmpd="sng">
              <a:solidFill>
                <a:srgbClr val="000000"/>
              </a:solidFill>
              <a:prstDash val="solid"/>
              <a:round/>
              <a:headEnd type="none" w="sm" len="sm"/>
              <a:tailEnd type="none" w="sm" len="sm"/>
            </a:ln>
          </a:right>
          <a:top>
            <a:ln w="12700" cap="flat" cmpd="sng">
              <a:solidFill>
                <a:srgbClr val="000000"/>
              </a:solidFill>
              <a:prstDash val="solid"/>
              <a:round/>
              <a:headEnd type="none" w="sm" len="sm"/>
              <a:tailEnd type="none" w="sm" len="sm"/>
            </a:ln>
          </a:top>
          <a:bottom>
            <a:ln w="12700" cap="flat" cmpd="sng">
              <a:solidFill>
                <a:srgbClr val="000000"/>
              </a:solidFill>
              <a:prstDash val="solid"/>
              <a:round/>
              <a:headEnd type="none" w="sm" len="sm"/>
              <a:tailEnd type="none" w="sm" len="sm"/>
            </a:ln>
          </a:bottom>
          <a:insideH>
            <a:ln w="12700" cap="flat" cmpd="sng">
              <a:solidFill>
                <a:srgbClr val="000000"/>
              </a:solidFill>
              <a:prstDash val="solid"/>
              <a:round/>
              <a:headEnd type="none" w="sm" len="sm"/>
              <a:tailEnd type="none" w="sm" len="sm"/>
            </a:ln>
          </a:insideH>
          <a:insideV>
            <a:ln w="12700"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0C21CD82-39E1-4089-922E-71A0642083F2}" styleName="Table_1">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7" d="100"/>
          <a:sy n="107" d="100"/>
        </p:scale>
        <p:origin x="754"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7.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font" Target="fonts/font6.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font" Target="fonts/font1.fntdata"/><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font" Target="fonts/font8.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387289e102_0_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387289e102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389105bac4_0_12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389105bac4_0_1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38dab7464e_0_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 name="Google Shape;128;g38dab7464e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89105bac4_0_5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89105bac4_0_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389105bac4_0_6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389105bac4_0_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389105bac4_0_10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 name="Google Shape;80;g389105bac4_0_1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389105bac4_0_7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389105bac4_0_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389105bac4_0_9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389105bac4_0_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4fbc01b677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4fbc01b677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4fbc01b677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4fbc01b677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389105bac4_0_11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389105bac4_0_1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sp>
        <p:nvSpPr>
          <p:cNvPr id="10" name="Google Shape;10;p2"/>
          <p:cNvSpPr/>
          <p:nvPr/>
        </p:nvSpPr>
        <p:spPr>
          <a:xfrm>
            <a:off x="-125" y="0"/>
            <a:ext cx="9144250" cy="4398100"/>
          </a:xfrm>
          <a:custGeom>
            <a:avLst/>
            <a:gdLst/>
            <a:ahLst/>
            <a:cxnLst/>
            <a:rect l="l" t="t" r="r" b="b"/>
            <a:pathLst>
              <a:path w="365770" h="175924" extrusionOk="0">
                <a:moveTo>
                  <a:pt x="0" y="0"/>
                </a:moveTo>
                <a:lnTo>
                  <a:pt x="365770" y="0"/>
                </a:lnTo>
                <a:lnTo>
                  <a:pt x="365760" y="70914"/>
                </a:lnTo>
                <a:lnTo>
                  <a:pt x="0" y="175924"/>
                </a:lnTo>
                <a:close/>
              </a:path>
            </a:pathLst>
          </a:custGeom>
          <a:solidFill>
            <a:schemeClr val="lt1"/>
          </a:solidFill>
          <a:ln>
            <a:noFill/>
          </a:ln>
        </p:spPr>
      </p:sp>
      <p:sp>
        <p:nvSpPr>
          <p:cNvPr id="11" name="Google Shape;11;p2"/>
          <p:cNvSpPr txBox="1">
            <a:spLocks noGrp="1"/>
          </p:cNvSpPr>
          <p:nvPr>
            <p:ph type="ctrTitle"/>
          </p:nvPr>
        </p:nvSpPr>
        <p:spPr>
          <a:xfrm>
            <a:off x="311700" y="539725"/>
            <a:ext cx="8520600" cy="1282500"/>
          </a:xfrm>
          <a:prstGeom prst="rect">
            <a:avLst/>
          </a:prstGeom>
        </p:spPr>
        <p:txBody>
          <a:bodyPr spcFirstLastPara="1" wrap="square" lIns="91425" tIns="91425" rIns="91425" bIns="91425" anchor="t" anchorCtr="0"/>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a:endParaRPr/>
          </a:p>
        </p:txBody>
      </p:sp>
      <p:sp>
        <p:nvSpPr>
          <p:cNvPr id="12" name="Google Shape;12;p2"/>
          <p:cNvSpPr txBox="1">
            <a:spLocks noGrp="1"/>
          </p:cNvSpPr>
          <p:nvPr>
            <p:ph type="subTitle" idx="1"/>
          </p:nvPr>
        </p:nvSpPr>
        <p:spPr>
          <a:xfrm>
            <a:off x="311700" y="1878560"/>
            <a:ext cx="4242600" cy="738300"/>
          </a:xfrm>
          <a:prstGeom prst="rect">
            <a:avLst/>
          </a:prstGeom>
        </p:spPr>
        <p:txBody>
          <a:bodyPr spcFirstLastPara="1" wrap="square" lIns="91425" tIns="91425" rIns="91425" bIns="91425" anchor="t" anchorCtr="0"/>
          <a:lstStyle>
            <a:lvl1pPr lvl="0">
              <a:lnSpc>
                <a:spcPct val="100000"/>
              </a:lnSpc>
              <a:spcBef>
                <a:spcPts val="0"/>
              </a:spcBef>
              <a:spcAft>
                <a:spcPts val="0"/>
              </a:spcAft>
              <a:buClr>
                <a:schemeClr val="lt2"/>
              </a:buClr>
              <a:buSzPts val="1600"/>
              <a:buNone/>
              <a:defRPr sz="1600">
                <a:solidFill>
                  <a:schemeClr val="lt2"/>
                </a:solidFill>
              </a:defRPr>
            </a:lvl1pPr>
            <a:lvl2pPr lvl="1">
              <a:lnSpc>
                <a:spcPct val="100000"/>
              </a:lnSpc>
              <a:spcBef>
                <a:spcPts val="0"/>
              </a:spcBef>
              <a:spcAft>
                <a:spcPts val="0"/>
              </a:spcAft>
              <a:buClr>
                <a:schemeClr val="lt2"/>
              </a:buClr>
              <a:buSzPts val="1600"/>
              <a:buNone/>
              <a:defRPr sz="1600">
                <a:solidFill>
                  <a:schemeClr val="lt2"/>
                </a:solidFill>
              </a:defRPr>
            </a:lvl2pPr>
            <a:lvl3pPr lvl="2">
              <a:lnSpc>
                <a:spcPct val="100000"/>
              </a:lnSpc>
              <a:spcBef>
                <a:spcPts val="0"/>
              </a:spcBef>
              <a:spcAft>
                <a:spcPts val="0"/>
              </a:spcAft>
              <a:buClr>
                <a:schemeClr val="lt2"/>
              </a:buClr>
              <a:buSzPts val="1600"/>
              <a:buNone/>
              <a:defRPr sz="1600">
                <a:solidFill>
                  <a:schemeClr val="lt2"/>
                </a:solidFill>
              </a:defRPr>
            </a:lvl3pPr>
            <a:lvl4pPr lvl="3">
              <a:lnSpc>
                <a:spcPct val="100000"/>
              </a:lnSpc>
              <a:spcBef>
                <a:spcPts val="0"/>
              </a:spcBef>
              <a:spcAft>
                <a:spcPts val="0"/>
              </a:spcAft>
              <a:buClr>
                <a:schemeClr val="lt2"/>
              </a:buClr>
              <a:buSzPts val="1600"/>
              <a:buNone/>
              <a:defRPr sz="1600">
                <a:solidFill>
                  <a:schemeClr val="lt2"/>
                </a:solidFill>
              </a:defRPr>
            </a:lvl4pPr>
            <a:lvl5pPr lvl="4">
              <a:lnSpc>
                <a:spcPct val="100000"/>
              </a:lnSpc>
              <a:spcBef>
                <a:spcPts val="0"/>
              </a:spcBef>
              <a:spcAft>
                <a:spcPts val="0"/>
              </a:spcAft>
              <a:buClr>
                <a:schemeClr val="lt2"/>
              </a:buClr>
              <a:buSzPts val="1600"/>
              <a:buNone/>
              <a:defRPr sz="1600">
                <a:solidFill>
                  <a:schemeClr val="lt2"/>
                </a:solidFill>
              </a:defRPr>
            </a:lvl5pPr>
            <a:lvl6pPr lvl="5">
              <a:lnSpc>
                <a:spcPct val="100000"/>
              </a:lnSpc>
              <a:spcBef>
                <a:spcPts val="0"/>
              </a:spcBef>
              <a:spcAft>
                <a:spcPts val="0"/>
              </a:spcAft>
              <a:buClr>
                <a:schemeClr val="lt2"/>
              </a:buClr>
              <a:buSzPts val="1600"/>
              <a:buNone/>
              <a:defRPr sz="1600">
                <a:solidFill>
                  <a:schemeClr val="lt2"/>
                </a:solidFill>
              </a:defRPr>
            </a:lvl6pPr>
            <a:lvl7pPr lvl="6">
              <a:lnSpc>
                <a:spcPct val="100000"/>
              </a:lnSpc>
              <a:spcBef>
                <a:spcPts val="0"/>
              </a:spcBef>
              <a:spcAft>
                <a:spcPts val="0"/>
              </a:spcAft>
              <a:buClr>
                <a:schemeClr val="lt2"/>
              </a:buClr>
              <a:buSzPts val="1600"/>
              <a:buNone/>
              <a:defRPr sz="1600">
                <a:solidFill>
                  <a:schemeClr val="lt2"/>
                </a:solidFill>
              </a:defRPr>
            </a:lvl7pPr>
            <a:lvl8pPr lvl="7">
              <a:lnSpc>
                <a:spcPct val="100000"/>
              </a:lnSpc>
              <a:spcBef>
                <a:spcPts val="0"/>
              </a:spcBef>
              <a:spcAft>
                <a:spcPts val="0"/>
              </a:spcAft>
              <a:buClr>
                <a:schemeClr val="lt2"/>
              </a:buClr>
              <a:buSzPts val="1600"/>
              <a:buNone/>
              <a:defRPr sz="1600">
                <a:solidFill>
                  <a:schemeClr val="lt2"/>
                </a:solidFill>
              </a:defRPr>
            </a:lvl8pPr>
            <a:lvl9pPr lvl="8">
              <a:lnSpc>
                <a:spcPct val="100000"/>
              </a:lnSpc>
              <a:spcBef>
                <a:spcPts val="0"/>
              </a:spcBef>
              <a:spcAft>
                <a:spcPts val="0"/>
              </a:spcAft>
              <a:buClr>
                <a:schemeClr val="lt2"/>
              </a:buClr>
              <a:buSzPts val="1600"/>
              <a:buNone/>
              <a:defRPr sz="1600">
                <a:solidFill>
                  <a:schemeClr val="lt2"/>
                </a:solidFill>
              </a:defRPr>
            </a:lvl9pPr>
          </a:lstStyle>
          <a:p>
            <a:endParaRPr/>
          </a:p>
        </p:txBody>
      </p:sp>
      <p:sp>
        <p:nvSpPr>
          <p:cNvPr id="13" name="Google Shape;13;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54"/>
        <p:cNvGrpSpPr/>
        <p:nvPr/>
      </p:nvGrpSpPr>
      <p:grpSpPr>
        <a:xfrm>
          <a:off x="0" y="0"/>
          <a:ext cx="0" cy="0"/>
          <a:chOff x="0" y="0"/>
          <a:chExt cx="0" cy="0"/>
        </a:xfrm>
      </p:grpSpPr>
      <p:sp>
        <p:nvSpPr>
          <p:cNvPr id="55" name="Google Shape;55;p11"/>
          <p:cNvSpPr txBox="1">
            <a:spLocks noGrp="1"/>
          </p:cNvSpPr>
          <p:nvPr>
            <p:ph type="title" hasCustomPrompt="1"/>
          </p:nvPr>
        </p:nvSpPr>
        <p:spPr>
          <a:xfrm>
            <a:off x="311750" y="831175"/>
            <a:ext cx="5334900" cy="1244700"/>
          </a:xfrm>
          <a:prstGeom prst="rect">
            <a:avLst/>
          </a:prstGeom>
        </p:spPr>
        <p:txBody>
          <a:bodyPr spcFirstLastPara="1" wrap="square" lIns="91425" tIns="91425" rIns="91425" bIns="91425" anchor="b" anchorCtr="0"/>
          <a:lstStyle>
            <a:lvl1pPr lvl="0">
              <a:spcBef>
                <a:spcPts val="0"/>
              </a:spcBef>
              <a:spcAft>
                <a:spcPts val="0"/>
              </a:spcAft>
              <a:buClr>
                <a:schemeClr val="lt1"/>
              </a:buClr>
              <a:buSzPts val="10000"/>
              <a:buNone/>
              <a:defRPr sz="10000">
                <a:solidFill>
                  <a:schemeClr val="lt1"/>
                </a:solidFill>
              </a:defRPr>
            </a:lvl1pPr>
            <a:lvl2pPr lvl="1">
              <a:spcBef>
                <a:spcPts val="0"/>
              </a:spcBef>
              <a:spcAft>
                <a:spcPts val="0"/>
              </a:spcAft>
              <a:buClr>
                <a:schemeClr val="lt1"/>
              </a:buClr>
              <a:buSzPts val="10000"/>
              <a:buNone/>
              <a:defRPr sz="10000">
                <a:solidFill>
                  <a:schemeClr val="lt1"/>
                </a:solidFill>
              </a:defRPr>
            </a:lvl2pPr>
            <a:lvl3pPr lvl="2">
              <a:spcBef>
                <a:spcPts val="0"/>
              </a:spcBef>
              <a:spcAft>
                <a:spcPts val="0"/>
              </a:spcAft>
              <a:buClr>
                <a:schemeClr val="lt1"/>
              </a:buClr>
              <a:buSzPts val="10000"/>
              <a:buNone/>
              <a:defRPr sz="10000">
                <a:solidFill>
                  <a:schemeClr val="lt1"/>
                </a:solidFill>
              </a:defRPr>
            </a:lvl3pPr>
            <a:lvl4pPr lvl="3">
              <a:spcBef>
                <a:spcPts val="0"/>
              </a:spcBef>
              <a:spcAft>
                <a:spcPts val="0"/>
              </a:spcAft>
              <a:buClr>
                <a:schemeClr val="lt1"/>
              </a:buClr>
              <a:buSzPts val="10000"/>
              <a:buNone/>
              <a:defRPr sz="10000">
                <a:solidFill>
                  <a:schemeClr val="lt1"/>
                </a:solidFill>
              </a:defRPr>
            </a:lvl4pPr>
            <a:lvl5pPr lvl="4">
              <a:spcBef>
                <a:spcPts val="0"/>
              </a:spcBef>
              <a:spcAft>
                <a:spcPts val="0"/>
              </a:spcAft>
              <a:buClr>
                <a:schemeClr val="lt1"/>
              </a:buClr>
              <a:buSzPts val="10000"/>
              <a:buNone/>
              <a:defRPr sz="10000">
                <a:solidFill>
                  <a:schemeClr val="lt1"/>
                </a:solidFill>
              </a:defRPr>
            </a:lvl5pPr>
            <a:lvl6pPr lvl="5">
              <a:spcBef>
                <a:spcPts val="0"/>
              </a:spcBef>
              <a:spcAft>
                <a:spcPts val="0"/>
              </a:spcAft>
              <a:buClr>
                <a:schemeClr val="lt1"/>
              </a:buClr>
              <a:buSzPts val="10000"/>
              <a:buNone/>
              <a:defRPr sz="10000">
                <a:solidFill>
                  <a:schemeClr val="lt1"/>
                </a:solidFill>
              </a:defRPr>
            </a:lvl6pPr>
            <a:lvl7pPr lvl="6">
              <a:spcBef>
                <a:spcPts val="0"/>
              </a:spcBef>
              <a:spcAft>
                <a:spcPts val="0"/>
              </a:spcAft>
              <a:buClr>
                <a:schemeClr val="lt1"/>
              </a:buClr>
              <a:buSzPts val="10000"/>
              <a:buNone/>
              <a:defRPr sz="10000">
                <a:solidFill>
                  <a:schemeClr val="lt1"/>
                </a:solidFill>
              </a:defRPr>
            </a:lvl7pPr>
            <a:lvl8pPr lvl="7">
              <a:spcBef>
                <a:spcPts val="0"/>
              </a:spcBef>
              <a:spcAft>
                <a:spcPts val="0"/>
              </a:spcAft>
              <a:buClr>
                <a:schemeClr val="lt1"/>
              </a:buClr>
              <a:buSzPts val="10000"/>
              <a:buNone/>
              <a:defRPr sz="10000">
                <a:solidFill>
                  <a:schemeClr val="lt1"/>
                </a:solidFill>
              </a:defRPr>
            </a:lvl8pPr>
            <a:lvl9pPr lvl="8">
              <a:spcBef>
                <a:spcPts val="0"/>
              </a:spcBef>
              <a:spcAft>
                <a:spcPts val="0"/>
              </a:spcAft>
              <a:buClr>
                <a:schemeClr val="lt1"/>
              </a:buClr>
              <a:buSzPts val="10000"/>
              <a:buNone/>
              <a:defRPr sz="10000">
                <a:solidFill>
                  <a:schemeClr val="lt1"/>
                </a:solidFill>
              </a:defRPr>
            </a:lvl9pPr>
          </a:lstStyle>
          <a:p>
            <a:r>
              <a:t>xx%</a:t>
            </a:r>
          </a:p>
        </p:txBody>
      </p:sp>
      <p:sp>
        <p:nvSpPr>
          <p:cNvPr id="56" name="Google Shape;56;p11"/>
          <p:cNvSpPr txBox="1">
            <a:spLocks noGrp="1"/>
          </p:cNvSpPr>
          <p:nvPr>
            <p:ph type="body" idx="1"/>
          </p:nvPr>
        </p:nvSpPr>
        <p:spPr>
          <a:xfrm>
            <a:off x="311700" y="2121425"/>
            <a:ext cx="5334900" cy="942600"/>
          </a:xfrm>
          <a:prstGeom prst="rect">
            <a:avLst/>
          </a:prstGeom>
        </p:spPr>
        <p:txBody>
          <a:bodyPr spcFirstLastPara="1" wrap="square" lIns="91425" tIns="91425" rIns="91425" bIns="91425" anchor="t" anchorCtr="0"/>
          <a:lstStyle>
            <a:lvl1pPr marL="457200" lvl="0" indent="-311150">
              <a:spcBef>
                <a:spcPts val="0"/>
              </a:spcBef>
              <a:spcAft>
                <a:spcPts val="0"/>
              </a:spcAft>
              <a:buClr>
                <a:schemeClr val="accent2"/>
              </a:buClr>
              <a:buSzPts val="1300"/>
              <a:buChar char="●"/>
              <a:defRPr>
                <a:solidFill>
                  <a:schemeClr val="accent2"/>
                </a:solidFill>
              </a:defRPr>
            </a:lvl1pPr>
            <a:lvl2pPr marL="914400" lvl="1" indent="-298450">
              <a:spcBef>
                <a:spcPts val="1600"/>
              </a:spcBef>
              <a:spcAft>
                <a:spcPts val="0"/>
              </a:spcAft>
              <a:buClr>
                <a:schemeClr val="accent2"/>
              </a:buClr>
              <a:buSzPts val="1100"/>
              <a:buChar char="○"/>
              <a:defRPr>
                <a:solidFill>
                  <a:schemeClr val="accent2"/>
                </a:solidFill>
              </a:defRPr>
            </a:lvl2pPr>
            <a:lvl3pPr marL="1371600" lvl="2" indent="-298450">
              <a:spcBef>
                <a:spcPts val="1600"/>
              </a:spcBef>
              <a:spcAft>
                <a:spcPts val="0"/>
              </a:spcAft>
              <a:buClr>
                <a:schemeClr val="accent2"/>
              </a:buClr>
              <a:buSzPts val="1100"/>
              <a:buChar char="■"/>
              <a:defRPr>
                <a:solidFill>
                  <a:schemeClr val="accent2"/>
                </a:solidFill>
              </a:defRPr>
            </a:lvl3pPr>
            <a:lvl4pPr marL="1828800" lvl="3" indent="-298450">
              <a:spcBef>
                <a:spcPts val="1600"/>
              </a:spcBef>
              <a:spcAft>
                <a:spcPts val="0"/>
              </a:spcAft>
              <a:buClr>
                <a:schemeClr val="accent2"/>
              </a:buClr>
              <a:buSzPts val="1100"/>
              <a:buChar char="●"/>
              <a:defRPr>
                <a:solidFill>
                  <a:schemeClr val="accent2"/>
                </a:solidFill>
              </a:defRPr>
            </a:lvl4pPr>
            <a:lvl5pPr marL="2286000" lvl="4" indent="-298450">
              <a:spcBef>
                <a:spcPts val="1600"/>
              </a:spcBef>
              <a:spcAft>
                <a:spcPts val="0"/>
              </a:spcAft>
              <a:buClr>
                <a:schemeClr val="accent2"/>
              </a:buClr>
              <a:buSzPts val="1100"/>
              <a:buChar char="○"/>
              <a:defRPr>
                <a:solidFill>
                  <a:schemeClr val="accent2"/>
                </a:solidFill>
              </a:defRPr>
            </a:lvl5pPr>
            <a:lvl6pPr marL="2743200" lvl="5" indent="-298450">
              <a:spcBef>
                <a:spcPts val="1600"/>
              </a:spcBef>
              <a:spcAft>
                <a:spcPts val="0"/>
              </a:spcAft>
              <a:buClr>
                <a:schemeClr val="accent2"/>
              </a:buClr>
              <a:buSzPts val="1100"/>
              <a:buChar char="■"/>
              <a:defRPr>
                <a:solidFill>
                  <a:schemeClr val="accent2"/>
                </a:solidFill>
              </a:defRPr>
            </a:lvl6pPr>
            <a:lvl7pPr marL="3200400" lvl="6" indent="-298450">
              <a:spcBef>
                <a:spcPts val="1600"/>
              </a:spcBef>
              <a:spcAft>
                <a:spcPts val="0"/>
              </a:spcAft>
              <a:buClr>
                <a:schemeClr val="accent2"/>
              </a:buClr>
              <a:buSzPts val="1100"/>
              <a:buChar char="●"/>
              <a:defRPr>
                <a:solidFill>
                  <a:schemeClr val="accent2"/>
                </a:solidFill>
              </a:defRPr>
            </a:lvl7pPr>
            <a:lvl8pPr marL="3657600" lvl="7" indent="-298450">
              <a:spcBef>
                <a:spcPts val="1600"/>
              </a:spcBef>
              <a:spcAft>
                <a:spcPts val="0"/>
              </a:spcAft>
              <a:buClr>
                <a:schemeClr val="accent2"/>
              </a:buClr>
              <a:buSzPts val="1100"/>
              <a:buChar char="○"/>
              <a:defRPr>
                <a:solidFill>
                  <a:schemeClr val="accent2"/>
                </a:solidFill>
              </a:defRPr>
            </a:lvl8pPr>
            <a:lvl9pPr marL="4114800" lvl="8" indent="-298450">
              <a:spcBef>
                <a:spcPts val="1600"/>
              </a:spcBef>
              <a:spcAft>
                <a:spcPts val="1600"/>
              </a:spcAft>
              <a:buClr>
                <a:schemeClr val="accent2"/>
              </a:buClr>
              <a:buSzPts val="1100"/>
              <a:buChar char="■"/>
              <a:defRPr>
                <a:solidFill>
                  <a:schemeClr val="accent2"/>
                </a:solidFill>
              </a:defRPr>
            </a:lvl9pPr>
          </a:lstStyle>
          <a:p>
            <a:endParaRPr/>
          </a:p>
        </p:txBody>
      </p:sp>
      <p:sp>
        <p:nvSpPr>
          <p:cNvPr id="57" name="Google Shape;5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8"/>
        <p:cNvGrpSpPr/>
        <p:nvPr/>
      </p:nvGrpSpPr>
      <p:grpSpPr>
        <a:xfrm>
          <a:off x="0" y="0"/>
          <a:ext cx="0" cy="0"/>
          <a:chOff x="0" y="0"/>
          <a:chExt cx="0" cy="0"/>
        </a:xfrm>
      </p:grpSpPr>
      <p:sp>
        <p:nvSpPr>
          <p:cNvPr id="59" name="Google Shape;5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accent3"/>
        </a:solidFill>
        <a:effectLst/>
      </p:bgPr>
    </p:bg>
    <p:spTree>
      <p:nvGrpSpPr>
        <p:cNvPr id="1" name="Shape 14"/>
        <p:cNvGrpSpPr/>
        <p:nvPr/>
      </p:nvGrpSpPr>
      <p:grpSpPr>
        <a:xfrm>
          <a:off x="0" y="0"/>
          <a:ext cx="0" cy="0"/>
          <a:chOff x="0" y="0"/>
          <a:chExt cx="0" cy="0"/>
        </a:xfrm>
      </p:grpSpPr>
      <p:sp>
        <p:nvSpPr>
          <p:cNvPr id="15" name="Google Shape;15;p3"/>
          <p:cNvSpPr/>
          <p:nvPr/>
        </p:nvSpPr>
        <p:spPr>
          <a:xfrm>
            <a:off x="0" y="48099"/>
            <a:ext cx="9144250" cy="4398100"/>
          </a:xfrm>
          <a:custGeom>
            <a:avLst/>
            <a:gdLst/>
            <a:ahLst/>
            <a:cxnLst/>
            <a:rect l="l" t="t" r="r" b="b"/>
            <a:pathLst>
              <a:path w="365770" h="175924" extrusionOk="0">
                <a:moveTo>
                  <a:pt x="0" y="0"/>
                </a:moveTo>
                <a:lnTo>
                  <a:pt x="365770" y="0"/>
                </a:lnTo>
                <a:lnTo>
                  <a:pt x="365760" y="70914"/>
                </a:lnTo>
                <a:lnTo>
                  <a:pt x="0" y="175924"/>
                </a:lnTo>
                <a:close/>
              </a:path>
            </a:pathLst>
          </a:custGeom>
          <a:solidFill>
            <a:schemeClr val="lt1"/>
          </a:solidFill>
          <a:ln>
            <a:noFill/>
          </a:ln>
        </p:spPr>
      </p:sp>
      <p:sp>
        <p:nvSpPr>
          <p:cNvPr id="16" name="Google Shape;16;p3"/>
          <p:cNvSpPr/>
          <p:nvPr/>
        </p:nvSpPr>
        <p:spPr>
          <a:xfrm>
            <a:off x="0" y="0"/>
            <a:ext cx="9144250" cy="4398100"/>
          </a:xfrm>
          <a:custGeom>
            <a:avLst/>
            <a:gdLst/>
            <a:ahLst/>
            <a:cxnLst/>
            <a:rect l="l" t="t" r="r" b="b"/>
            <a:pathLst>
              <a:path w="365770" h="175924" extrusionOk="0">
                <a:moveTo>
                  <a:pt x="0" y="0"/>
                </a:moveTo>
                <a:lnTo>
                  <a:pt x="365770" y="0"/>
                </a:lnTo>
                <a:lnTo>
                  <a:pt x="365760" y="70914"/>
                </a:lnTo>
                <a:lnTo>
                  <a:pt x="0" y="175924"/>
                </a:lnTo>
                <a:close/>
              </a:path>
            </a:pathLst>
          </a:custGeom>
          <a:solidFill>
            <a:schemeClr val="accent3"/>
          </a:solidFill>
          <a:ln>
            <a:noFill/>
          </a:ln>
        </p:spPr>
      </p:sp>
      <p:sp>
        <p:nvSpPr>
          <p:cNvPr id="17" name="Google Shape;17;p3"/>
          <p:cNvSpPr txBox="1">
            <a:spLocks noGrp="1"/>
          </p:cNvSpPr>
          <p:nvPr>
            <p:ph type="title"/>
          </p:nvPr>
        </p:nvSpPr>
        <p:spPr>
          <a:xfrm>
            <a:off x="311700" y="539725"/>
            <a:ext cx="8520600" cy="1282500"/>
          </a:xfrm>
          <a:prstGeom prst="rect">
            <a:avLst/>
          </a:prstGeom>
        </p:spPr>
        <p:txBody>
          <a:bodyPr spcFirstLastPara="1" wrap="square" lIns="91425" tIns="91425" rIns="91425" bIns="91425" anchor="t" anchorCtr="0"/>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a:endParaRPr/>
          </a:p>
        </p:txBody>
      </p:sp>
      <p:sp>
        <p:nvSpPr>
          <p:cNvPr id="18" name="Google Shape;18;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9"/>
        <p:cNvGrpSpPr/>
        <p:nvPr/>
      </p:nvGrpSpPr>
      <p:grpSpPr>
        <a:xfrm>
          <a:off x="0" y="0"/>
          <a:ext cx="0" cy="0"/>
          <a:chOff x="0" y="0"/>
          <a:chExt cx="0" cy="0"/>
        </a:xfrm>
      </p:grpSpPr>
      <p:sp>
        <p:nvSpPr>
          <p:cNvPr id="20" name="Google Shape;20;p4"/>
          <p:cNvSpPr/>
          <p:nvPr/>
        </p:nvSpPr>
        <p:spPr>
          <a:xfrm>
            <a:off x="0" y="0"/>
            <a:ext cx="4314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4"/>
          <p:cNvSpPr/>
          <p:nvPr/>
        </p:nvSpPr>
        <p:spPr>
          <a:xfrm>
            <a:off x="0" y="44125"/>
            <a:ext cx="4313625" cy="4399375"/>
          </a:xfrm>
          <a:custGeom>
            <a:avLst/>
            <a:gdLst/>
            <a:ahLst/>
            <a:cxnLst/>
            <a:rect l="l" t="t" r="r" b="b"/>
            <a:pathLst>
              <a:path w="172545" h="175975" extrusionOk="0">
                <a:moveTo>
                  <a:pt x="0" y="157"/>
                </a:moveTo>
                <a:lnTo>
                  <a:pt x="172419" y="0"/>
                </a:lnTo>
                <a:lnTo>
                  <a:pt x="172545" y="126541"/>
                </a:lnTo>
                <a:lnTo>
                  <a:pt x="0" y="175975"/>
                </a:lnTo>
                <a:close/>
              </a:path>
            </a:pathLst>
          </a:custGeom>
          <a:solidFill>
            <a:schemeClr val="accent2"/>
          </a:solidFill>
          <a:ln>
            <a:noFill/>
          </a:ln>
        </p:spPr>
      </p:sp>
      <p:sp>
        <p:nvSpPr>
          <p:cNvPr id="22" name="Google Shape;22;p4"/>
          <p:cNvSpPr/>
          <p:nvPr/>
        </p:nvSpPr>
        <p:spPr>
          <a:xfrm>
            <a:off x="-125" y="0"/>
            <a:ext cx="4316900" cy="4395600"/>
          </a:xfrm>
          <a:custGeom>
            <a:avLst/>
            <a:gdLst/>
            <a:ahLst/>
            <a:cxnLst/>
            <a:rect l="l" t="t" r="r" b="b"/>
            <a:pathLst>
              <a:path w="172676" h="175824" extrusionOk="0">
                <a:moveTo>
                  <a:pt x="0" y="6"/>
                </a:moveTo>
                <a:lnTo>
                  <a:pt x="172676" y="0"/>
                </a:lnTo>
                <a:lnTo>
                  <a:pt x="172562" y="126442"/>
                </a:lnTo>
                <a:lnTo>
                  <a:pt x="0" y="175824"/>
                </a:lnTo>
                <a:close/>
              </a:path>
            </a:pathLst>
          </a:custGeom>
          <a:solidFill>
            <a:schemeClr val="dk1"/>
          </a:solidFill>
          <a:ln>
            <a:noFill/>
          </a:ln>
        </p:spPr>
      </p:sp>
      <p:sp>
        <p:nvSpPr>
          <p:cNvPr id="23" name="Google Shape;23;p4"/>
          <p:cNvSpPr txBox="1">
            <a:spLocks noGrp="1"/>
          </p:cNvSpPr>
          <p:nvPr>
            <p:ph type="title"/>
          </p:nvPr>
        </p:nvSpPr>
        <p:spPr>
          <a:xfrm>
            <a:off x="311725" y="500925"/>
            <a:ext cx="3706500" cy="2508900"/>
          </a:xfrm>
          <a:prstGeom prst="rect">
            <a:avLst/>
          </a:prstGeom>
        </p:spPr>
        <p:txBody>
          <a:bodyPr spcFirstLastPara="1" wrap="square" lIns="91425" tIns="91425" rIns="91425" bIns="91425" anchor="t" anchorCtr="0"/>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24" name="Google Shape;24;p4"/>
          <p:cNvSpPr txBox="1">
            <a:spLocks noGrp="1"/>
          </p:cNvSpPr>
          <p:nvPr>
            <p:ph type="body" idx="1"/>
          </p:nvPr>
        </p:nvSpPr>
        <p:spPr>
          <a:xfrm>
            <a:off x="4644675" y="500925"/>
            <a:ext cx="4166400" cy="40986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25" name="Google Shape;25;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6"/>
        <p:cNvGrpSpPr/>
        <p:nvPr/>
      </p:nvGrpSpPr>
      <p:grpSpPr>
        <a:xfrm>
          <a:off x="0" y="0"/>
          <a:ext cx="0" cy="0"/>
          <a:chOff x="0" y="0"/>
          <a:chExt cx="0" cy="0"/>
        </a:xfrm>
      </p:grpSpPr>
      <p:sp>
        <p:nvSpPr>
          <p:cNvPr id="27" name="Google Shape;27;p5"/>
          <p:cNvSpPr/>
          <p:nvPr/>
        </p:nvSpPr>
        <p:spPr>
          <a:xfrm>
            <a:off x="0" y="0"/>
            <a:ext cx="9144000" cy="12771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5"/>
          <p:cNvSpPr txBox="1">
            <a:spLocks noGrp="1"/>
          </p:cNvSpPr>
          <p:nvPr>
            <p:ph type="title"/>
          </p:nvPr>
        </p:nvSpPr>
        <p:spPr>
          <a:xfrm>
            <a:off x="311725" y="500925"/>
            <a:ext cx="8520600" cy="623700"/>
          </a:xfrm>
          <a:prstGeom prst="rect">
            <a:avLst/>
          </a:prstGeom>
        </p:spPr>
        <p:txBody>
          <a:bodyPr spcFirstLastPara="1" wrap="square" lIns="91425" tIns="91425" rIns="91425" bIns="91425" anchor="t" anchorCtr="0"/>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29" name="Google Shape;29;p5"/>
          <p:cNvSpPr txBox="1">
            <a:spLocks noGrp="1"/>
          </p:cNvSpPr>
          <p:nvPr>
            <p:ph type="body" idx="1"/>
          </p:nvPr>
        </p:nvSpPr>
        <p:spPr>
          <a:xfrm>
            <a:off x="311700" y="1505700"/>
            <a:ext cx="3999900" cy="30762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30" name="Google Shape;30;p5"/>
          <p:cNvSpPr txBox="1">
            <a:spLocks noGrp="1"/>
          </p:cNvSpPr>
          <p:nvPr>
            <p:ph type="body" idx="2"/>
          </p:nvPr>
        </p:nvSpPr>
        <p:spPr>
          <a:xfrm>
            <a:off x="4832400" y="1505700"/>
            <a:ext cx="3999900" cy="30762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31" name="Google Shape;31;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2"/>
        <p:cNvGrpSpPr/>
        <p:nvPr/>
      </p:nvGrpSpPr>
      <p:grpSpPr>
        <a:xfrm>
          <a:off x="0" y="0"/>
          <a:ext cx="0" cy="0"/>
          <a:chOff x="0" y="0"/>
          <a:chExt cx="0" cy="0"/>
        </a:xfrm>
      </p:grpSpPr>
      <p:sp>
        <p:nvSpPr>
          <p:cNvPr id="33" name="Google Shape;33;p6"/>
          <p:cNvSpPr/>
          <p:nvPr/>
        </p:nvSpPr>
        <p:spPr>
          <a:xfrm>
            <a:off x="0" y="0"/>
            <a:ext cx="9144000" cy="12771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6"/>
          <p:cNvSpPr txBox="1">
            <a:spLocks noGrp="1"/>
          </p:cNvSpPr>
          <p:nvPr>
            <p:ph type="title"/>
          </p:nvPr>
        </p:nvSpPr>
        <p:spPr>
          <a:xfrm>
            <a:off x="311725" y="500925"/>
            <a:ext cx="8520600" cy="623700"/>
          </a:xfrm>
          <a:prstGeom prst="rect">
            <a:avLst/>
          </a:prstGeom>
        </p:spPr>
        <p:txBody>
          <a:bodyPr spcFirstLastPara="1" wrap="square" lIns="91425" tIns="91425" rIns="91425" bIns="91425" anchor="t" anchorCtr="0"/>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35" name="Google Shape;35;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6"/>
        <p:cNvGrpSpPr/>
        <p:nvPr/>
      </p:nvGrpSpPr>
      <p:grpSpPr>
        <a:xfrm>
          <a:off x="0" y="0"/>
          <a:ext cx="0" cy="0"/>
          <a:chOff x="0" y="0"/>
          <a:chExt cx="0" cy="0"/>
        </a:xfrm>
      </p:grpSpPr>
      <p:sp>
        <p:nvSpPr>
          <p:cNvPr id="37" name="Google Shape;37;p7"/>
          <p:cNvSpPr/>
          <p:nvPr/>
        </p:nvSpPr>
        <p:spPr>
          <a:xfrm>
            <a:off x="0" y="0"/>
            <a:ext cx="37644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7"/>
          <p:cNvSpPr txBox="1">
            <a:spLocks noGrp="1"/>
          </p:cNvSpPr>
          <p:nvPr>
            <p:ph type="title"/>
          </p:nvPr>
        </p:nvSpPr>
        <p:spPr>
          <a:xfrm>
            <a:off x="311725" y="500925"/>
            <a:ext cx="3127500" cy="1829100"/>
          </a:xfrm>
          <a:prstGeom prst="rect">
            <a:avLst/>
          </a:prstGeom>
        </p:spPr>
        <p:txBody>
          <a:bodyPr spcFirstLastPara="1" wrap="square" lIns="91425" tIns="91425" rIns="91425" bIns="91425" anchor="t" anchorCtr="0"/>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39" name="Google Shape;39;p7"/>
          <p:cNvSpPr txBox="1">
            <a:spLocks noGrp="1"/>
          </p:cNvSpPr>
          <p:nvPr>
            <p:ph type="body" idx="1"/>
          </p:nvPr>
        </p:nvSpPr>
        <p:spPr>
          <a:xfrm>
            <a:off x="311700" y="2390650"/>
            <a:ext cx="3127500" cy="2298000"/>
          </a:xfrm>
          <a:prstGeom prst="rect">
            <a:avLst/>
          </a:prstGeom>
        </p:spPr>
        <p:txBody>
          <a:bodyPr spcFirstLastPara="1" wrap="square" lIns="91425" tIns="91425" rIns="91425" bIns="91425" anchor="t" anchorCtr="0"/>
          <a:lstStyle>
            <a:lvl1pPr marL="457200" lvl="0" indent="-311150">
              <a:spcBef>
                <a:spcPts val="0"/>
              </a:spcBef>
              <a:spcAft>
                <a:spcPts val="0"/>
              </a:spcAft>
              <a:buClr>
                <a:schemeClr val="accent2"/>
              </a:buClr>
              <a:buSzPts val="1300"/>
              <a:buChar char="●"/>
              <a:defRPr>
                <a:solidFill>
                  <a:schemeClr val="accent2"/>
                </a:solidFill>
              </a:defRPr>
            </a:lvl1pPr>
            <a:lvl2pPr marL="914400" lvl="1" indent="-298450">
              <a:spcBef>
                <a:spcPts val="1600"/>
              </a:spcBef>
              <a:spcAft>
                <a:spcPts val="0"/>
              </a:spcAft>
              <a:buClr>
                <a:schemeClr val="accent2"/>
              </a:buClr>
              <a:buSzPts val="1100"/>
              <a:buChar char="○"/>
              <a:defRPr>
                <a:solidFill>
                  <a:schemeClr val="accent2"/>
                </a:solidFill>
              </a:defRPr>
            </a:lvl2pPr>
            <a:lvl3pPr marL="1371600" lvl="2" indent="-298450">
              <a:spcBef>
                <a:spcPts val="1600"/>
              </a:spcBef>
              <a:spcAft>
                <a:spcPts val="0"/>
              </a:spcAft>
              <a:buClr>
                <a:schemeClr val="accent2"/>
              </a:buClr>
              <a:buSzPts val="1100"/>
              <a:buChar char="■"/>
              <a:defRPr>
                <a:solidFill>
                  <a:schemeClr val="accent2"/>
                </a:solidFill>
              </a:defRPr>
            </a:lvl3pPr>
            <a:lvl4pPr marL="1828800" lvl="3" indent="-298450">
              <a:spcBef>
                <a:spcPts val="1600"/>
              </a:spcBef>
              <a:spcAft>
                <a:spcPts val="0"/>
              </a:spcAft>
              <a:buClr>
                <a:schemeClr val="accent2"/>
              </a:buClr>
              <a:buSzPts val="1100"/>
              <a:buChar char="●"/>
              <a:defRPr>
                <a:solidFill>
                  <a:schemeClr val="accent2"/>
                </a:solidFill>
              </a:defRPr>
            </a:lvl4pPr>
            <a:lvl5pPr marL="2286000" lvl="4" indent="-298450">
              <a:spcBef>
                <a:spcPts val="1600"/>
              </a:spcBef>
              <a:spcAft>
                <a:spcPts val="0"/>
              </a:spcAft>
              <a:buClr>
                <a:schemeClr val="accent2"/>
              </a:buClr>
              <a:buSzPts val="1100"/>
              <a:buChar char="○"/>
              <a:defRPr>
                <a:solidFill>
                  <a:schemeClr val="accent2"/>
                </a:solidFill>
              </a:defRPr>
            </a:lvl5pPr>
            <a:lvl6pPr marL="2743200" lvl="5" indent="-298450">
              <a:spcBef>
                <a:spcPts val="1600"/>
              </a:spcBef>
              <a:spcAft>
                <a:spcPts val="0"/>
              </a:spcAft>
              <a:buClr>
                <a:schemeClr val="accent2"/>
              </a:buClr>
              <a:buSzPts val="1100"/>
              <a:buChar char="■"/>
              <a:defRPr>
                <a:solidFill>
                  <a:schemeClr val="accent2"/>
                </a:solidFill>
              </a:defRPr>
            </a:lvl6pPr>
            <a:lvl7pPr marL="3200400" lvl="6" indent="-298450">
              <a:spcBef>
                <a:spcPts val="1600"/>
              </a:spcBef>
              <a:spcAft>
                <a:spcPts val="0"/>
              </a:spcAft>
              <a:buClr>
                <a:schemeClr val="accent2"/>
              </a:buClr>
              <a:buSzPts val="1100"/>
              <a:buChar char="●"/>
              <a:defRPr>
                <a:solidFill>
                  <a:schemeClr val="accent2"/>
                </a:solidFill>
              </a:defRPr>
            </a:lvl7pPr>
            <a:lvl8pPr marL="3657600" lvl="7" indent="-298450">
              <a:spcBef>
                <a:spcPts val="1600"/>
              </a:spcBef>
              <a:spcAft>
                <a:spcPts val="0"/>
              </a:spcAft>
              <a:buClr>
                <a:schemeClr val="accent2"/>
              </a:buClr>
              <a:buSzPts val="1100"/>
              <a:buChar char="○"/>
              <a:defRPr>
                <a:solidFill>
                  <a:schemeClr val="accent2"/>
                </a:solidFill>
              </a:defRPr>
            </a:lvl8pPr>
            <a:lvl9pPr marL="4114800" lvl="8" indent="-298450">
              <a:spcBef>
                <a:spcPts val="1600"/>
              </a:spcBef>
              <a:spcAft>
                <a:spcPts val="1600"/>
              </a:spcAft>
              <a:buClr>
                <a:schemeClr val="accent2"/>
              </a:buClr>
              <a:buSzPts val="1100"/>
              <a:buChar char="■"/>
              <a:defRPr>
                <a:solidFill>
                  <a:schemeClr val="accent2"/>
                </a:solidFill>
              </a:defRPr>
            </a:lvl9pPr>
          </a:lstStyle>
          <a:p>
            <a:endParaRPr/>
          </a:p>
        </p:txBody>
      </p:sp>
      <p:sp>
        <p:nvSpPr>
          <p:cNvPr id="40" name="Google Shape;40;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41"/>
        <p:cNvGrpSpPr/>
        <p:nvPr/>
      </p:nvGrpSpPr>
      <p:grpSpPr>
        <a:xfrm>
          <a:off x="0" y="0"/>
          <a:ext cx="0" cy="0"/>
          <a:chOff x="0" y="0"/>
          <a:chExt cx="0" cy="0"/>
        </a:xfrm>
      </p:grpSpPr>
      <p:sp>
        <p:nvSpPr>
          <p:cNvPr id="42" name="Google Shape;42;p8"/>
          <p:cNvSpPr txBox="1">
            <a:spLocks noGrp="1"/>
          </p:cNvSpPr>
          <p:nvPr>
            <p:ph type="title"/>
          </p:nvPr>
        </p:nvSpPr>
        <p:spPr>
          <a:xfrm>
            <a:off x="311675" y="798600"/>
            <a:ext cx="6247800" cy="3546300"/>
          </a:xfrm>
          <a:prstGeom prst="rect">
            <a:avLst/>
          </a:prstGeom>
        </p:spPr>
        <p:txBody>
          <a:bodyPr spcFirstLastPara="1" wrap="square" lIns="91425" tIns="91425" rIns="91425" bIns="91425" anchor="ctr" anchorCtr="0"/>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a:endParaRPr/>
          </a:p>
        </p:txBody>
      </p:sp>
      <p:sp>
        <p:nvSpPr>
          <p:cNvPr id="43" name="Google Shape;43;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4"/>
        <p:cNvGrpSpPr/>
        <p:nvPr/>
      </p:nvGrpSpPr>
      <p:grpSpPr>
        <a:xfrm>
          <a:off x="0" y="0"/>
          <a:ext cx="0" cy="0"/>
          <a:chOff x="0" y="0"/>
          <a:chExt cx="0" cy="0"/>
        </a:xfrm>
      </p:grpSpPr>
      <p:sp>
        <p:nvSpPr>
          <p:cNvPr id="45" name="Google Shape;45;p9"/>
          <p:cNvSpPr/>
          <p:nvPr/>
        </p:nvSpPr>
        <p:spPr>
          <a:xfrm>
            <a:off x="0" y="0"/>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9"/>
          <p:cNvSpPr txBox="1">
            <a:spLocks noGrp="1"/>
          </p:cNvSpPr>
          <p:nvPr>
            <p:ph type="title"/>
          </p:nvPr>
        </p:nvSpPr>
        <p:spPr>
          <a:xfrm>
            <a:off x="311300" y="500925"/>
            <a:ext cx="3704400" cy="2049600"/>
          </a:xfrm>
          <a:prstGeom prst="rect">
            <a:avLst/>
          </a:prstGeom>
        </p:spPr>
        <p:txBody>
          <a:bodyPr spcFirstLastPara="1" wrap="square" lIns="91425" tIns="91425" rIns="91425" bIns="91425" anchor="t" anchorCtr="0"/>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47" name="Google Shape;47;p9"/>
          <p:cNvSpPr txBox="1">
            <a:spLocks noGrp="1"/>
          </p:cNvSpPr>
          <p:nvPr>
            <p:ph type="subTitle" idx="1"/>
          </p:nvPr>
        </p:nvSpPr>
        <p:spPr>
          <a:xfrm>
            <a:off x="304800" y="2626725"/>
            <a:ext cx="3704400" cy="926700"/>
          </a:xfrm>
          <a:prstGeom prst="rect">
            <a:avLst/>
          </a:prstGeom>
        </p:spPr>
        <p:txBody>
          <a:bodyPr spcFirstLastPara="1" wrap="square" lIns="91425" tIns="91425" rIns="91425" bIns="91425" anchor="t" anchorCtr="0"/>
          <a:lstStyle>
            <a:lvl1pPr lvl="0">
              <a:lnSpc>
                <a:spcPct val="100000"/>
              </a:lnSpc>
              <a:spcBef>
                <a:spcPts val="0"/>
              </a:spcBef>
              <a:spcAft>
                <a:spcPts val="0"/>
              </a:spcAft>
              <a:buClr>
                <a:schemeClr val="accent2"/>
              </a:buClr>
              <a:buSzPts val="1600"/>
              <a:buNone/>
              <a:defRPr sz="1600">
                <a:solidFill>
                  <a:schemeClr val="accent2"/>
                </a:solidFill>
              </a:defRPr>
            </a:lvl1pPr>
            <a:lvl2pPr lvl="1">
              <a:lnSpc>
                <a:spcPct val="100000"/>
              </a:lnSpc>
              <a:spcBef>
                <a:spcPts val="0"/>
              </a:spcBef>
              <a:spcAft>
                <a:spcPts val="0"/>
              </a:spcAft>
              <a:buClr>
                <a:schemeClr val="accent2"/>
              </a:buClr>
              <a:buSzPts val="1600"/>
              <a:buNone/>
              <a:defRPr sz="1600">
                <a:solidFill>
                  <a:schemeClr val="accent2"/>
                </a:solidFill>
              </a:defRPr>
            </a:lvl2pPr>
            <a:lvl3pPr lvl="2">
              <a:lnSpc>
                <a:spcPct val="100000"/>
              </a:lnSpc>
              <a:spcBef>
                <a:spcPts val="0"/>
              </a:spcBef>
              <a:spcAft>
                <a:spcPts val="0"/>
              </a:spcAft>
              <a:buClr>
                <a:schemeClr val="accent2"/>
              </a:buClr>
              <a:buSzPts val="1600"/>
              <a:buNone/>
              <a:defRPr sz="1600">
                <a:solidFill>
                  <a:schemeClr val="accent2"/>
                </a:solidFill>
              </a:defRPr>
            </a:lvl3pPr>
            <a:lvl4pPr lvl="3">
              <a:lnSpc>
                <a:spcPct val="100000"/>
              </a:lnSpc>
              <a:spcBef>
                <a:spcPts val="0"/>
              </a:spcBef>
              <a:spcAft>
                <a:spcPts val="0"/>
              </a:spcAft>
              <a:buClr>
                <a:schemeClr val="accent2"/>
              </a:buClr>
              <a:buSzPts val="1600"/>
              <a:buNone/>
              <a:defRPr sz="1600">
                <a:solidFill>
                  <a:schemeClr val="accent2"/>
                </a:solidFill>
              </a:defRPr>
            </a:lvl4pPr>
            <a:lvl5pPr lvl="4">
              <a:lnSpc>
                <a:spcPct val="100000"/>
              </a:lnSpc>
              <a:spcBef>
                <a:spcPts val="0"/>
              </a:spcBef>
              <a:spcAft>
                <a:spcPts val="0"/>
              </a:spcAft>
              <a:buClr>
                <a:schemeClr val="accent2"/>
              </a:buClr>
              <a:buSzPts val="1600"/>
              <a:buNone/>
              <a:defRPr sz="1600">
                <a:solidFill>
                  <a:schemeClr val="accent2"/>
                </a:solidFill>
              </a:defRPr>
            </a:lvl5pPr>
            <a:lvl6pPr lvl="5">
              <a:lnSpc>
                <a:spcPct val="100000"/>
              </a:lnSpc>
              <a:spcBef>
                <a:spcPts val="0"/>
              </a:spcBef>
              <a:spcAft>
                <a:spcPts val="0"/>
              </a:spcAft>
              <a:buClr>
                <a:schemeClr val="accent2"/>
              </a:buClr>
              <a:buSzPts val="1600"/>
              <a:buNone/>
              <a:defRPr sz="1600">
                <a:solidFill>
                  <a:schemeClr val="accent2"/>
                </a:solidFill>
              </a:defRPr>
            </a:lvl6pPr>
            <a:lvl7pPr lvl="6">
              <a:lnSpc>
                <a:spcPct val="100000"/>
              </a:lnSpc>
              <a:spcBef>
                <a:spcPts val="0"/>
              </a:spcBef>
              <a:spcAft>
                <a:spcPts val="0"/>
              </a:spcAft>
              <a:buClr>
                <a:schemeClr val="accent2"/>
              </a:buClr>
              <a:buSzPts val="1600"/>
              <a:buNone/>
              <a:defRPr sz="1600">
                <a:solidFill>
                  <a:schemeClr val="accent2"/>
                </a:solidFill>
              </a:defRPr>
            </a:lvl7pPr>
            <a:lvl8pPr lvl="7">
              <a:lnSpc>
                <a:spcPct val="100000"/>
              </a:lnSpc>
              <a:spcBef>
                <a:spcPts val="0"/>
              </a:spcBef>
              <a:spcAft>
                <a:spcPts val="0"/>
              </a:spcAft>
              <a:buClr>
                <a:schemeClr val="accent2"/>
              </a:buClr>
              <a:buSzPts val="1600"/>
              <a:buNone/>
              <a:defRPr sz="1600">
                <a:solidFill>
                  <a:schemeClr val="accent2"/>
                </a:solidFill>
              </a:defRPr>
            </a:lvl8pPr>
            <a:lvl9pPr lvl="8">
              <a:lnSpc>
                <a:spcPct val="100000"/>
              </a:lnSpc>
              <a:spcBef>
                <a:spcPts val="0"/>
              </a:spcBef>
              <a:spcAft>
                <a:spcPts val="0"/>
              </a:spcAft>
              <a:buClr>
                <a:schemeClr val="accent2"/>
              </a:buClr>
              <a:buSzPts val="1600"/>
              <a:buNone/>
              <a:defRPr sz="1600">
                <a:solidFill>
                  <a:schemeClr val="accent2"/>
                </a:solidFill>
              </a:defRPr>
            </a:lvl9pPr>
          </a:lstStyle>
          <a:p>
            <a:endParaRPr/>
          </a:p>
        </p:txBody>
      </p:sp>
      <p:sp>
        <p:nvSpPr>
          <p:cNvPr id="48" name="Google Shape;48;p9"/>
          <p:cNvSpPr txBox="1">
            <a:spLocks noGrp="1"/>
          </p:cNvSpPr>
          <p:nvPr>
            <p:ph type="body" idx="2"/>
          </p:nvPr>
        </p:nvSpPr>
        <p:spPr>
          <a:xfrm>
            <a:off x="4879025" y="500925"/>
            <a:ext cx="3954000" cy="41115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49" name="Google Shape;49;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0"/>
        <p:cNvGrpSpPr/>
        <p:nvPr/>
      </p:nvGrpSpPr>
      <p:grpSpPr>
        <a:xfrm>
          <a:off x="0" y="0"/>
          <a:ext cx="0" cy="0"/>
          <a:chOff x="0" y="0"/>
          <a:chExt cx="0" cy="0"/>
        </a:xfrm>
      </p:grpSpPr>
      <p:sp>
        <p:nvSpPr>
          <p:cNvPr id="51" name="Google Shape;51;p10"/>
          <p:cNvSpPr/>
          <p:nvPr/>
        </p:nvSpPr>
        <p:spPr>
          <a:xfrm>
            <a:off x="0" y="4369000"/>
            <a:ext cx="9144000" cy="7743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10"/>
          <p:cNvSpPr txBox="1">
            <a:spLocks noGrp="1"/>
          </p:cNvSpPr>
          <p:nvPr>
            <p:ph type="body" idx="1"/>
          </p:nvPr>
        </p:nvSpPr>
        <p:spPr>
          <a:xfrm>
            <a:off x="311700" y="4521400"/>
            <a:ext cx="7979400" cy="4605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Clr>
                <a:schemeClr val="lt1"/>
              </a:buClr>
              <a:buSzPts val="1300"/>
              <a:buFont typeface="Merriweather"/>
              <a:buNone/>
              <a:defRPr>
                <a:solidFill>
                  <a:schemeClr val="lt1"/>
                </a:solidFill>
                <a:latin typeface="Merriweather"/>
                <a:ea typeface="Merriweather"/>
                <a:cs typeface="Merriweather"/>
                <a:sym typeface="Merriweather"/>
              </a:defRPr>
            </a:lvl1pPr>
          </a:lstStyle>
          <a:p>
            <a:endParaRPr/>
          </a:p>
        </p:txBody>
      </p:sp>
      <p:sp>
        <p:nvSpPr>
          <p:cNvPr id="53" name="Google Shape;5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paradigm">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1pPr>
            <a:lvl2pPr lvl="1">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2pPr>
            <a:lvl3pPr lvl="2">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3pPr>
            <a:lvl4pPr lvl="3">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4pPr>
            <a:lvl5pPr lvl="4">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5pPr>
            <a:lvl6pPr lvl="5">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6pPr>
            <a:lvl7pPr lvl="6">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7pPr>
            <a:lvl8pPr lvl="7">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8pPr>
            <a:lvl9pPr lvl="8">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11150">
              <a:lnSpc>
                <a:spcPct val="115000"/>
              </a:lnSpc>
              <a:spcBef>
                <a:spcPts val="0"/>
              </a:spcBef>
              <a:spcAft>
                <a:spcPts val="0"/>
              </a:spcAft>
              <a:buClr>
                <a:schemeClr val="dk2"/>
              </a:buClr>
              <a:buSzPts val="1300"/>
              <a:buFont typeface="Roboto"/>
              <a:buChar char="●"/>
              <a:defRPr sz="1300">
                <a:solidFill>
                  <a:schemeClr val="dk2"/>
                </a:solidFill>
                <a:latin typeface="Roboto"/>
                <a:ea typeface="Roboto"/>
                <a:cs typeface="Roboto"/>
                <a:sym typeface="Roboto"/>
              </a:defRPr>
            </a:lvl1pPr>
            <a:lvl2pPr marL="914400" lvl="1"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2pPr>
            <a:lvl3pPr marL="1371600" lvl="2"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3pPr>
            <a:lvl4pPr marL="1828800" lvl="3"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4pPr>
            <a:lvl5pPr marL="2286000" lvl="4"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5pPr>
            <a:lvl6pPr marL="2743200" lvl="5"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6pPr>
            <a:lvl7pPr marL="3200400" lvl="6"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7pPr>
            <a:lvl8pPr marL="3657600" lvl="7"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8pPr>
            <a:lvl9pPr marL="4114800" lvl="8" indent="-298450">
              <a:lnSpc>
                <a:spcPct val="115000"/>
              </a:lnSpc>
              <a:spcBef>
                <a:spcPts val="1600"/>
              </a:spcBef>
              <a:spcAft>
                <a:spcPts val="1600"/>
              </a:spcAft>
              <a:buClr>
                <a:schemeClr val="dk2"/>
              </a:buClr>
              <a:buSzPts val="1100"/>
              <a:buFont typeface="Roboto"/>
              <a:buChar char="■"/>
              <a:defRPr sz="1100">
                <a:solidFill>
                  <a:schemeClr val="dk2"/>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latin typeface="Roboto"/>
                <a:ea typeface="Roboto"/>
                <a:cs typeface="Roboto"/>
                <a:sym typeface="Roboto"/>
              </a:defRPr>
            </a:lvl1pPr>
            <a:lvl2pPr lvl="1" algn="r">
              <a:buNone/>
              <a:defRPr sz="1000">
                <a:solidFill>
                  <a:schemeClr val="dk2"/>
                </a:solidFill>
                <a:latin typeface="Roboto"/>
                <a:ea typeface="Roboto"/>
                <a:cs typeface="Roboto"/>
                <a:sym typeface="Roboto"/>
              </a:defRPr>
            </a:lvl2pPr>
            <a:lvl3pPr lvl="2" algn="r">
              <a:buNone/>
              <a:defRPr sz="1000">
                <a:solidFill>
                  <a:schemeClr val="dk2"/>
                </a:solidFill>
                <a:latin typeface="Roboto"/>
                <a:ea typeface="Roboto"/>
                <a:cs typeface="Roboto"/>
                <a:sym typeface="Roboto"/>
              </a:defRPr>
            </a:lvl3pPr>
            <a:lvl4pPr lvl="3" algn="r">
              <a:buNone/>
              <a:defRPr sz="1000">
                <a:solidFill>
                  <a:schemeClr val="dk2"/>
                </a:solidFill>
                <a:latin typeface="Roboto"/>
                <a:ea typeface="Roboto"/>
                <a:cs typeface="Roboto"/>
                <a:sym typeface="Roboto"/>
              </a:defRPr>
            </a:lvl4pPr>
            <a:lvl5pPr lvl="4" algn="r">
              <a:buNone/>
              <a:defRPr sz="1000">
                <a:solidFill>
                  <a:schemeClr val="dk2"/>
                </a:solidFill>
                <a:latin typeface="Roboto"/>
                <a:ea typeface="Roboto"/>
                <a:cs typeface="Roboto"/>
                <a:sym typeface="Roboto"/>
              </a:defRPr>
            </a:lvl5pPr>
            <a:lvl6pPr lvl="5" algn="r">
              <a:buNone/>
              <a:defRPr sz="1000">
                <a:solidFill>
                  <a:schemeClr val="dk2"/>
                </a:solidFill>
                <a:latin typeface="Roboto"/>
                <a:ea typeface="Roboto"/>
                <a:cs typeface="Roboto"/>
                <a:sym typeface="Roboto"/>
              </a:defRPr>
            </a:lvl6pPr>
            <a:lvl7pPr lvl="6" algn="r">
              <a:buNone/>
              <a:defRPr sz="1000">
                <a:solidFill>
                  <a:schemeClr val="dk2"/>
                </a:solidFill>
                <a:latin typeface="Roboto"/>
                <a:ea typeface="Roboto"/>
                <a:cs typeface="Roboto"/>
                <a:sym typeface="Roboto"/>
              </a:defRPr>
            </a:lvl7pPr>
            <a:lvl8pPr lvl="7" algn="r">
              <a:buNone/>
              <a:defRPr sz="1000">
                <a:solidFill>
                  <a:schemeClr val="dk2"/>
                </a:solidFill>
                <a:latin typeface="Roboto"/>
                <a:ea typeface="Roboto"/>
                <a:cs typeface="Roboto"/>
                <a:sym typeface="Roboto"/>
              </a:defRPr>
            </a:lvl8pPr>
            <a:lvl9pPr lvl="8" algn="r">
              <a:buNone/>
              <a:defRPr sz="1000">
                <a:solidFill>
                  <a:schemeClr val="dk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Google Shape;64;p13"/>
          <p:cNvSpPr txBox="1">
            <a:spLocks noGrp="1"/>
          </p:cNvSpPr>
          <p:nvPr>
            <p:ph type="ctrTitle"/>
          </p:nvPr>
        </p:nvSpPr>
        <p:spPr>
          <a:xfrm>
            <a:off x="347225" y="511300"/>
            <a:ext cx="8520600" cy="1563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Voluntourism:</a:t>
            </a:r>
            <a:endParaRPr/>
          </a:p>
          <a:p>
            <a:pPr marL="0" lvl="0" indent="0" algn="l" rtl="0">
              <a:spcBef>
                <a:spcPts val="0"/>
              </a:spcBef>
              <a:spcAft>
                <a:spcPts val="0"/>
              </a:spcAft>
              <a:buNone/>
            </a:pPr>
            <a:r>
              <a:rPr lang="en" sz="3000"/>
              <a:t>A Content Analysis of Advertisement to Volunteer in The Global South</a:t>
            </a:r>
            <a:endParaRPr sz="3000"/>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65" name="Google Shape;65;p13"/>
          <p:cNvSpPr txBox="1">
            <a:spLocks noGrp="1"/>
          </p:cNvSpPr>
          <p:nvPr>
            <p:ph type="subTitle" idx="1"/>
          </p:nvPr>
        </p:nvSpPr>
        <p:spPr>
          <a:xfrm>
            <a:off x="347225" y="2141410"/>
            <a:ext cx="4242600" cy="738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By: Kristina Medero</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22"/>
          <p:cNvSpPr txBox="1">
            <a:spLocks noGrp="1"/>
          </p:cNvSpPr>
          <p:nvPr>
            <p:ph type="title"/>
          </p:nvPr>
        </p:nvSpPr>
        <p:spPr>
          <a:xfrm>
            <a:off x="311725" y="500925"/>
            <a:ext cx="8520600" cy="623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accent3"/>
                </a:solidFill>
              </a:rPr>
              <a:t>Discussion</a:t>
            </a:r>
            <a:endParaRPr>
              <a:solidFill>
                <a:schemeClr val="accent3"/>
              </a:solidFill>
            </a:endParaRPr>
          </a:p>
        </p:txBody>
      </p:sp>
      <p:sp>
        <p:nvSpPr>
          <p:cNvPr id="119" name="Google Shape;119;p22"/>
          <p:cNvSpPr txBox="1"/>
          <p:nvPr/>
        </p:nvSpPr>
        <p:spPr>
          <a:xfrm>
            <a:off x="382300" y="1434875"/>
            <a:ext cx="8499000" cy="3465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latin typeface="Merriweather"/>
                <a:ea typeface="Merriweather"/>
                <a:cs typeface="Merriweather"/>
                <a:sym typeface="Merriweather"/>
              </a:rPr>
              <a:t>RQ: </a:t>
            </a:r>
            <a:r>
              <a:rPr lang="en">
                <a:latin typeface="Merriweather"/>
                <a:ea typeface="Merriweather"/>
                <a:cs typeface="Merriweather"/>
                <a:sym typeface="Merriweather"/>
              </a:rPr>
              <a:t>What marketing techniques do volunteer tourism organizations that require more time investment use most to advertise to potential recruits?</a:t>
            </a:r>
            <a:endParaRPr>
              <a:latin typeface="Merriweather"/>
              <a:ea typeface="Merriweather"/>
              <a:cs typeface="Merriweather"/>
              <a:sym typeface="Merriweather"/>
            </a:endParaRPr>
          </a:p>
          <a:p>
            <a:pPr marL="0" lvl="0" indent="0" algn="l" rtl="0">
              <a:spcBef>
                <a:spcPts val="0"/>
              </a:spcBef>
              <a:spcAft>
                <a:spcPts val="0"/>
              </a:spcAft>
              <a:buNone/>
            </a:pPr>
            <a:endParaRPr>
              <a:latin typeface="Merriweather"/>
              <a:ea typeface="Merriweather"/>
              <a:cs typeface="Merriweather"/>
              <a:sym typeface="Merriweather"/>
            </a:endParaRPr>
          </a:p>
          <a:p>
            <a:pPr marL="0" lvl="0" indent="0" algn="l" rtl="0">
              <a:spcBef>
                <a:spcPts val="0"/>
              </a:spcBef>
              <a:spcAft>
                <a:spcPts val="0"/>
              </a:spcAft>
              <a:buNone/>
            </a:pPr>
            <a:endParaRPr>
              <a:latin typeface="Merriweather"/>
              <a:ea typeface="Merriweather"/>
              <a:cs typeface="Merriweather"/>
              <a:sym typeface="Merriweather"/>
            </a:endParaRPr>
          </a:p>
          <a:p>
            <a:pPr marL="0" lvl="0" indent="0" algn="l" rtl="0">
              <a:spcBef>
                <a:spcPts val="0"/>
              </a:spcBef>
              <a:spcAft>
                <a:spcPts val="0"/>
              </a:spcAft>
              <a:buNone/>
            </a:pPr>
            <a:r>
              <a:rPr lang="en">
                <a:latin typeface="Merriweather"/>
                <a:ea typeface="Merriweather"/>
                <a:cs typeface="Merriweather"/>
                <a:sym typeface="Merriweather"/>
              </a:rPr>
              <a:t>Limitations</a:t>
            </a:r>
            <a:endParaRPr>
              <a:latin typeface="Merriweather"/>
              <a:ea typeface="Merriweather"/>
              <a:cs typeface="Merriweather"/>
              <a:sym typeface="Merriweather"/>
            </a:endParaRPr>
          </a:p>
          <a:p>
            <a:pPr marL="0" lvl="0" indent="0" algn="l" rtl="0">
              <a:spcBef>
                <a:spcPts val="0"/>
              </a:spcBef>
              <a:spcAft>
                <a:spcPts val="0"/>
              </a:spcAft>
              <a:buNone/>
            </a:pPr>
            <a:endParaRPr>
              <a:latin typeface="Merriweather"/>
              <a:ea typeface="Merriweather"/>
              <a:cs typeface="Merriweather"/>
              <a:sym typeface="Merriweather"/>
            </a:endParaRPr>
          </a:p>
          <a:p>
            <a:pPr marL="0" lvl="0" indent="457200" algn="l" rtl="0">
              <a:spcBef>
                <a:spcPts val="0"/>
              </a:spcBef>
              <a:spcAft>
                <a:spcPts val="0"/>
              </a:spcAft>
              <a:buNone/>
            </a:pPr>
            <a:r>
              <a:rPr lang="en">
                <a:latin typeface="Merriweather"/>
                <a:ea typeface="Merriweather"/>
                <a:cs typeface="Merriweather"/>
                <a:sym typeface="Merriweather"/>
              </a:rPr>
              <a:t>Volunteer perspective and effects? </a:t>
            </a:r>
            <a:endParaRPr>
              <a:latin typeface="Merriweather"/>
              <a:ea typeface="Merriweather"/>
              <a:cs typeface="Merriweather"/>
              <a:sym typeface="Merriweather"/>
            </a:endParaRPr>
          </a:p>
          <a:p>
            <a:pPr marL="0" lvl="0" indent="457200" algn="l" rtl="0">
              <a:spcBef>
                <a:spcPts val="0"/>
              </a:spcBef>
              <a:spcAft>
                <a:spcPts val="0"/>
              </a:spcAft>
              <a:buClr>
                <a:srgbClr val="000000"/>
              </a:buClr>
              <a:buSzPts val="1100"/>
              <a:buFont typeface="Arial"/>
              <a:buNone/>
            </a:pPr>
            <a:r>
              <a:rPr lang="en">
                <a:latin typeface="Merriweather"/>
                <a:ea typeface="Merriweather"/>
                <a:cs typeface="Merriweather"/>
                <a:sym typeface="Merriweather"/>
              </a:rPr>
              <a:t>Better define volunteer tourism</a:t>
            </a:r>
            <a:endParaRPr>
              <a:latin typeface="Merriweather"/>
              <a:ea typeface="Merriweather"/>
              <a:cs typeface="Merriweather"/>
              <a:sym typeface="Merriweather"/>
            </a:endParaRPr>
          </a:p>
          <a:p>
            <a:pPr marL="0" lvl="0" indent="0" algn="l" rtl="0">
              <a:spcBef>
                <a:spcPts val="0"/>
              </a:spcBef>
              <a:spcAft>
                <a:spcPts val="0"/>
              </a:spcAft>
              <a:buNone/>
            </a:pPr>
            <a:endParaRPr>
              <a:latin typeface="Merriweather"/>
              <a:ea typeface="Merriweather"/>
              <a:cs typeface="Merriweather"/>
              <a:sym typeface="Merriweather"/>
            </a:endParaRPr>
          </a:p>
          <a:p>
            <a:pPr marL="0" lvl="0" indent="0" algn="l" rtl="0">
              <a:spcBef>
                <a:spcPts val="0"/>
              </a:spcBef>
              <a:spcAft>
                <a:spcPts val="0"/>
              </a:spcAft>
              <a:buNone/>
            </a:pPr>
            <a:r>
              <a:rPr lang="en">
                <a:latin typeface="Merriweather"/>
                <a:ea typeface="Merriweather"/>
                <a:cs typeface="Merriweather"/>
                <a:sym typeface="Merriweather"/>
              </a:rPr>
              <a:t>Future Research</a:t>
            </a:r>
            <a:endParaRPr>
              <a:latin typeface="Merriweather"/>
              <a:ea typeface="Merriweather"/>
              <a:cs typeface="Merriweather"/>
              <a:sym typeface="Merriweather"/>
            </a:endParaRPr>
          </a:p>
          <a:p>
            <a:pPr marL="0" lvl="0" indent="0" algn="l" rtl="0">
              <a:spcBef>
                <a:spcPts val="0"/>
              </a:spcBef>
              <a:spcAft>
                <a:spcPts val="0"/>
              </a:spcAft>
              <a:buNone/>
            </a:pPr>
            <a:endParaRPr>
              <a:latin typeface="Merriweather"/>
              <a:ea typeface="Merriweather"/>
              <a:cs typeface="Merriweather"/>
              <a:sym typeface="Merriweather"/>
            </a:endParaRPr>
          </a:p>
          <a:p>
            <a:pPr marL="0" lvl="0" indent="457200" algn="l" rtl="0">
              <a:spcBef>
                <a:spcPts val="0"/>
              </a:spcBef>
              <a:spcAft>
                <a:spcPts val="0"/>
              </a:spcAft>
              <a:buNone/>
            </a:pPr>
            <a:r>
              <a:rPr lang="en">
                <a:latin typeface="Merriweather"/>
                <a:ea typeface="Merriweather"/>
                <a:cs typeface="Merriweather"/>
                <a:sym typeface="Merriweather"/>
              </a:rPr>
              <a:t>Diversity</a:t>
            </a:r>
            <a:endParaRPr>
              <a:latin typeface="Merriweather"/>
              <a:ea typeface="Merriweather"/>
              <a:cs typeface="Merriweather"/>
              <a:sym typeface="Merriweather"/>
            </a:endParaRPr>
          </a:p>
          <a:p>
            <a:pPr marL="0" lvl="0" indent="457200" algn="l" rtl="0">
              <a:spcBef>
                <a:spcPts val="0"/>
              </a:spcBef>
              <a:spcAft>
                <a:spcPts val="0"/>
              </a:spcAft>
              <a:buNone/>
            </a:pPr>
            <a:r>
              <a:rPr lang="en">
                <a:latin typeface="Merriweather"/>
                <a:ea typeface="Merriweather"/>
                <a:cs typeface="Merriweather"/>
                <a:sym typeface="Merriweather"/>
              </a:rPr>
              <a:t>Critical theory (Foss &amp; Foss, 1994)</a:t>
            </a:r>
            <a:endParaRPr>
              <a:latin typeface="Merriweather"/>
              <a:ea typeface="Merriweather"/>
              <a:cs typeface="Merriweather"/>
              <a:sym typeface="Merriweather"/>
            </a:endParaRPr>
          </a:p>
          <a:p>
            <a:pPr marL="0" lvl="0" indent="457200" algn="l" rtl="0">
              <a:spcBef>
                <a:spcPts val="0"/>
              </a:spcBef>
              <a:spcAft>
                <a:spcPts val="0"/>
              </a:spcAft>
              <a:buNone/>
            </a:pPr>
            <a:endParaRPr>
              <a:latin typeface="Merriweather"/>
              <a:ea typeface="Merriweather"/>
              <a:cs typeface="Merriweather"/>
              <a:sym typeface="Merriweathe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23"/>
          <p:cNvSpPr txBox="1">
            <a:spLocks noGrp="1"/>
          </p:cNvSpPr>
          <p:nvPr>
            <p:ph type="title"/>
          </p:nvPr>
        </p:nvSpPr>
        <p:spPr>
          <a:xfrm>
            <a:off x="363625" y="483100"/>
            <a:ext cx="8520600" cy="623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accent3"/>
                </a:solidFill>
              </a:rPr>
              <a:t>Conclusion</a:t>
            </a:r>
            <a:endParaRPr>
              <a:solidFill>
                <a:schemeClr val="accent3"/>
              </a:solidFill>
            </a:endParaRPr>
          </a:p>
        </p:txBody>
      </p:sp>
      <p:sp>
        <p:nvSpPr>
          <p:cNvPr id="125" name="Google Shape;125;p23"/>
          <p:cNvSpPr txBox="1"/>
          <p:nvPr/>
        </p:nvSpPr>
        <p:spPr>
          <a:xfrm>
            <a:off x="363175" y="1660175"/>
            <a:ext cx="8521500" cy="3346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Merriweather"/>
                <a:ea typeface="Merriweather"/>
                <a:cs typeface="Merriweather"/>
                <a:sym typeface="Merriweather"/>
              </a:rPr>
              <a:t>This study quantitatively added to the field of communication by analyzing the rhetoric and images on the websites of volunteer tourism organizations. Overall, the marketing strategies used by volunteer tourism organization vary, and more research is needed to understand the nuance of how each organization aims to address cultural intelligence. </a:t>
            </a:r>
            <a:endParaRPr>
              <a:latin typeface="Merriweather"/>
              <a:ea typeface="Merriweather"/>
              <a:cs typeface="Merriweather"/>
              <a:sym typeface="Merriweather"/>
            </a:endParaRPr>
          </a:p>
          <a:p>
            <a:pPr marL="0" lvl="0" indent="0" algn="l" rtl="0">
              <a:spcBef>
                <a:spcPts val="0"/>
              </a:spcBef>
              <a:spcAft>
                <a:spcPts val="0"/>
              </a:spcAft>
              <a:buNone/>
            </a:pPr>
            <a:endParaRPr>
              <a:latin typeface="Merriweather"/>
              <a:ea typeface="Merriweather"/>
              <a:cs typeface="Merriweather"/>
              <a:sym typeface="Merriweather"/>
            </a:endParaRPr>
          </a:p>
          <a:p>
            <a:pPr marL="0" lvl="0" indent="0" algn="l" rtl="0">
              <a:spcBef>
                <a:spcPts val="0"/>
              </a:spcBef>
              <a:spcAft>
                <a:spcPts val="0"/>
              </a:spcAft>
              <a:buNone/>
            </a:pPr>
            <a:endParaRPr>
              <a:latin typeface="Merriweather"/>
              <a:ea typeface="Merriweather"/>
              <a:cs typeface="Merriweather"/>
              <a:sym typeface="Merriweather"/>
            </a:endParaRPr>
          </a:p>
          <a:p>
            <a:pPr marL="0" lvl="0" indent="0" algn="ctr" rtl="0">
              <a:spcBef>
                <a:spcPts val="0"/>
              </a:spcBef>
              <a:spcAft>
                <a:spcPts val="0"/>
              </a:spcAft>
              <a:buNone/>
            </a:pPr>
            <a:r>
              <a:rPr lang="en" sz="3600">
                <a:latin typeface="Merriweather"/>
                <a:ea typeface="Merriweather"/>
                <a:cs typeface="Merriweather"/>
                <a:sym typeface="Merriweather"/>
              </a:rPr>
              <a:t>Questions?</a:t>
            </a:r>
            <a:endParaRPr sz="3600">
              <a:latin typeface="Merriweather"/>
              <a:ea typeface="Merriweather"/>
              <a:cs typeface="Merriweather"/>
              <a:sym typeface="Merriweathe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4"/>
          <p:cNvSpPr txBox="1">
            <a:spLocks noGrp="1"/>
          </p:cNvSpPr>
          <p:nvPr>
            <p:ph type="title"/>
          </p:nvPr>
        </p:nvSpPr>
        <p:spPr>
          <a:xfrm>
            <a:off x="311725" y="500925"/>
            <a:ext cx="8520600" cy="623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accent3"/>
                </a:solidFill>
              </a:rPr>
              <a:t>References</a:t>
            </a:r>
            <a:endParaRPr>
              <a:solidFill>
                <a:schemeClr val="accent3"/>
              </a:solidFill>
            </a:endParaRPr>
          </a:p>
        </p:txBody>
      </p:sp>
      <p:sp>
        <p:nvSpPr>
          <p:cNvPr id="131" name="Google Shape;131;p24"/>
          <p:cNvSpPr txBox="1"/>
          <p:nvPr/>
        </p:nvSpPr>
        <p:spPr>
          <a:xfrm>
            <a:off x="156000" y="1274450"/>
            <a:ext cx="8832000" cy="3716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1000">
                <a:latin typeface="Merriweather"/>
                <a:ea typeface="Merriweather"/>
                <a:cs typeface="Merriweather"/>
                <a:sym typeface="Merriweather"/>
              </a:rPr>
              <a:t>Blackman, D. A., &amp; Benson, A. M. (2010) The role of the psychological contract in managing research volunteer tourism. Journal of Travel &amp; </a:t>
            </a:r>
            <a:endParaRPr sz="1000">
              <a:latin typeface="Merriweather"/>
              <a:ea typeface="Merriweather"/>
              <a:cs typeface="Merriweather"/>
              <a:sym typeface="Merriweather"/>
            </a:endParaRPr>
          </a:p>
          <a:p>
            <a:pPr marL="0" lvl="0" indent="457200" algn="l" rtl="0">
              <a:lnSpc>
                <a:spcPct val="115000"/>
              </a:lnSpc>
              <a:spcBef>
                <a:spcPts val="0"/>
              </a:spcBef>
              <a:spcAft>
                <a:spcPts val="0"/>
              </a:spcAft>
              <a:buNone/>
            </a:pPr>
            <a:r>
              <a:rPr lang="en" sz="1000">
                <a:latin typeface="Merriweather"/>
                <a:ea typeface="Merriweather"/>
                <a:cs typeface="Merriweather"/>
                <a:sym typeface="Merriweather"/>
              </a:rPr>
              <a:t>Tourism Marketing, 27, 221- 235. </a:t>
            </a:r>
            <a:endParaRPr sz="1000">
              <a:latin typeface="Merriweather"/>
              <a:ea typeface="Merriweather"/>
              <a:cs typeface="Merriweather"/>
              <a:sym typeface="Merriweather"/>
            </a:endParaRPr>
          </a:p>
          <a:p>
            <a:pPr marL="0" lvl="0" indent="0" algn="l" rtl="0">
              <a:lnSpc>
                <a:spcPct val="115000"/>
              </a:lnSpc>
              <a:spcBef>
                <a:spcPts val="0"/>
              </a:spcBef>
              <a:spcAft>
                <a:spcPts val="0"/>
              </a:spcAft>
              <a:buNone/>
            </a:pPr>
            <a:r>
              <a:rPr lang="en" sz="1000">
                <a:latin typeface="Merriweather"/>
                <a:ea typeface="Merriweather"/>
                <a:cs typeface="Merriweather"/>
                <a:sym typeface="Merriweather"/>
              </a:rPr>
              <a:t>Bortree, D. S., &amp; Water, R. D. (2014). Race and inclusion in volunteerism: Using  communication theory to improve volunteer retention.  </a:t>
            </a:r>
            <a:endParaRPr sz="1000">
              <a:latin typeface="Merriweather"/>
              <a:ea typeface="Merriweather"/>
              <a:cs typeface="Merriweather"/>
              <a:sym typeface="Merriweather"/>
            </a:endParaRPr>
          </a:p>
          <a:p>
            <a:pPr marL="0" lvl="0" indent="457200" algn="l" rtl="0">
              <a:lnSpc>
                <a:spcPct val="115000"/>
              </a:lnSpc>
              <a:spcBef>
                <a:spcPts val="0"/>
              </a:spcBef>
              <a:spcAft>
                <a:spcPts val="0"/>
              </a:spcAft>
              <a:buNone/>
            </a:pPr>
            <a:r>
              <a:rPr lang="en" sz="1000">
                <a:latin typeface="Merriweather"/>
                <a:ea typeface="Merriweather"/>
                <a:cs typeface="Merriweather"/>
                <a:sym typeface="Merriweather"/>
              </a:rPr>
              <a:t>Journal of Public Relations Research, 26, 215-234.</a:t>
            </a:r>
            <a:endParaRPr sz="1000">
              <a:latin typeface="Merriweather"/>
              <a:ea typeface="Merriweather"/>
              <a:cs typeface="Merriweather"/>
              <a:sym typeface="Merriweather"/>
            </a:endParaRPr>
          </a:p>
          <a:p>
            <a:pPr marL="0" lvl="0" indent="0" algn="l" rtl="0">
              <a:lnSpc>
                <a:spcPct val="115000"/>
              </a:lnSpc>
              <a:spcBef>
                <a:spcPts val="0"/>
              </a:spcBef>
              <a:spcAft>
                <a:spcPts val="0"/>
              </a:spcAft>
              <a:buNone/>
            </a:pPr>
            <a:r>
              <a:rPr lang="en" sz="1000">
                <a:latin typeface="Merriweather"/>
                <a:ea typeface="Merriweather"/>
                <a:cs typeface="Merriweather"/>
                <a:sym typeface="Merriweather"/>
              </a:rPr>
              <a:t>Butcher, J., &amp; Smith, P. (2015) Volunteer tourism: The lifestyle politics of international  development. New York, NY: Routledge </a:t>
            </a:r>
            <a:endParaRPr sz="1000">
              <a:latin typeface="Merriweather"/>
              <a:ea typeface="Merriweather"/>
              <a:cs typeface="Merriweather"/>
              <a:sym typeface="Merriweather"/>
            </a:endParaRPr>
          </a:p>
          <a:p>
            <a:pPr marL="0" lvl="0" indent="0" algn="l" rtl="0">
              <a:lnSpc>
                <a:spcPct val="115000"/>
              </a:lnSpc>
              <a:spcBef>
                <a:spcPts val="0"/>
              </a:spcBef>
              <a:spcAft>
                <a:spcPts val="0"/>
              </a:spcAft>
              <a:buNone/>
            </a:pPr>
            <a:r>
              <a:rPr lang="en" sz="1000">
                <a:latin typeface="Merriweather"/>
                <a:ea typeface="Merriweather"/>
                <a:cs typeface="Merriweather"/>
                <a:sym typeface="Merriweather"/>
              </a:rPr>
              <a:t>Foss, S., &amp; Foss, K. (1994). Inviting Transformation: Presentational Speaking for a Changing World. Long Grove, IL: Waveland Press, Inc.</a:t>
            </a:r>
            <a:endParaRPr sz="1000">
              <a:latin typeface="Merriweather"/>
              <a:ea typeface="Merriweather"/>
              <a:cs typeface="Merriweather"/>
              <a:sym typeface="Merriweather"/>
            </a:endParaRPr>
          </a:p>
          <a:p>
            <a:pPr marL="0" lvl="0" indent="0" algn="l" rtl="0">
              <a:lnSpc>
                <a:spcPct val="115000"/>
              </a:lnSpc>
              <a:spcBef>
                <a:spcPts val="0"/>
              </a:spcBef>
              <a:spcAft>
                <a:spcPts val="0"/>
              </a:spcAft>
              <a:buNone/>
            </a:pPr>
            <a:r>
              <a:rPr lang="en" sz="1000">
                <a:latin typeface="Merriweather"/>
                <a:ea typeface="Merriweather"/>
                <a:cs typeface="Merriweather"/>
                <a:sym typeface="Merriweather"/>
              </a:rPr>
              <a:t>Higgins-Desbiolles, F. (2008) Justice tourism and alternative globalisation. Journal of Sustainable Tourism, 16(3), 345-364.</a:t>
            </a:r>
            <a:endParaRPr sz="1000">
              <a:latin typeface="Merriweather"/>
              <a:ea typeface="Merriweather"/>
              <a:cs typeface="Merriweather"/>
              <a:sym typeface="Merriweather"/>
            </a:endParaRPr>
          </a:p>
          <a:p>
            <a:pPr marL="0" lvl="0" indent="0" algn="l" rtl="0">
              <a:lnSpc>
                <a:spcPct val="115000"/>
              </a:lnSpc>
              <a:spcBef>
                <a:spcPts val="0"/>
              </a:spcBef>
              <a:spcAft>
                <a:spcPts val="0"/>
              </a:spcAft>
              <a:buNone/>
            </a:pPr>
            <a:r>
              <a:rPr lang="en" sz="1000">
                <a:latin typeface="Merriweather"/>
                <a:ea typeface="Merriweather"/>
                <a:cs typeface="Merriweather"/>
                <a:sym typeface="Merriweather"/>
              </a:rPr>
              <a:t>Kim, N. (2014). Advertising strategies for charities: Promoting consumers’ donation of time versus money. International Journal of </a:t>
            </a:r>
            <a:endParaRPr sz="1000">
              <a:latin typeface="Merriweather"/>
              <a:ea typeface="Merriweather"/>
              <a:cs typeface="Merriweather"/>
              <a:sym typeface="Merriweather"/>
            </a:endParaRPr>
          </a:p>
          <a:p>
            <a:pPr marL="0" lvl="0" indent="457200" algn="l" rtl="0">
              <a:lnSpc>
                <a:spcPct val="115000"/>
              </a:lnSpc>
              <a:spcBef>
                <a:spcPts val="0"/>
              </a:spcBef>
              <a:spcAft>
                <a:spcPts val="0"/>
              </a:spcAft>
              <a:buNone/>
            </a:pPr>
            <a:r>
              <a:rPr lang="en" sz="1000">
                <a:latin typeface="Merriweather"/>
                <a:ea typeface="Merriweather"/>
                <a:cs typeface="Merriweather"/>
                <a:sym typeface="Merriweather"/>
              </a:rPr>
              <a:t>Advertising, 33(4), 707-724.</a:t>
            </a:r>
            <a:endParaRPr sz="1000">
              <a:latin typeface="Merriweather"/>
              <a:ea typeface="Merriweather"/>
              <a:cs typeface="Merriweather"/>
              <a:sym typeface="Merriweather"/>
            </a:endParaRPr>
          </a:p>
          <a:p>
            <a:pPr marL="0" lvl="0" indent="0" algn="l" rtl="0">
              <a:lnSpc>
                <a:spcPct val="115000"/>
              </a:lnSpc>
              <a:spcBef>
                <a:spcPts val="0"/>
              </a:spcBef>
              <a:spcAft>
                <a:spcPts val="0"/>
              </a:spcAft>
              <a:buNone/>
            </a:pPr>
            <a:r>
              <a:rPr lang="en" sz="1000">
                <a:latin typeface="Merriweather"/>
                <a:ea typeface="Merriweather"/>
                <a:cs typeface="Merriweather"/>
                <a:sym typeface="Merriweather"/>
              </a:rPr>
              <a:t>Kirillova, K., Lehto, X., &amp; Cai, L. (2015). Volunteer tourism and intercultural sensitivity: The role of interaction with host communities. </a:t>
            </a:r>
            <a:endParaRPr sz="1000">
              <a:latin typeface="Merriweather"/>
              <a:ea typeface="Merriweather"/>
              <a:cs typeface="Merriweather"/>
              <a:sym typeface="Merriweather"/>
            </a:endParaRPr>
          </a:p>
          <a:p>
            <a:pPr marL="0" lvl="0" indent="457200" algn="l" rtl="0">
              <a:lnSpc>
                <a:spcPct val="115000"/>
              </a:lnSpc>
              <a:spcBef>
                <a:spcPts val="0"/>
              </a:spcBef>
              <a:spcAft>
                <a:spcPts val="0"/>
              </a:spcAft>
              <a:buNone/>
            </a:pPr>
            <a:r>
              <a:rPr lang="en" sz="1000">
                <a:latin typeface="Merriweather"/>
                <a:ea typeface="Merriweather"/>
                <a:cs typeface="Merriweather"/>
                <a:sym typeface="Merriweather"/>
              </a:rPr>
              <a:t>Journal of Travel &amp; Tourism Marketing, 32(4), 382-400.</a:t>
            </a:r>
            <a:endParaRPr sz="1000">
              <a:latin typeface="Merriweather"/>
              <a:ea typeface="Merriweather"/>
              <a:cs typeface="Merriweather"/>
              <a:sym typeface="Merriweather"/>
            </a:endParaRPr>
          </a:p>
          <a:p>
            <a:pPr marL="0" lvl="0" indent="0" algn="l" rtl="0">
              <a:lnSpc>
                <a:spcPct val="115000"/>
              </a:lnSpc>
              <a:spcBef>
                <a:spcPts val="0"/>
              </a:spcBef>
              <a:spcAft>
                <a:spcPts val="0"/>
              </a:spcAft>
              <a:buNone/>
            </a:pPr>
            <a:r>
              <a:rPr lang="en" sz="1000">
                <a:latin typeface="Merriweather"/>
                <a:ea typeface="Merriweather"/>
                <a:cs typeface="Merriweather"/>
                <a:sym typeface="Merriweather"/>
              </a:rPr>
              <a:t>Nadeau, J. &amp; Lord, D. (2017). Justice motivation and place image influences on volunteer tourism: Perceptions, responses, and </a:t>
            </a:r>
            <a:endParaRPr sz="1000">
              <a:latin typeface="Merriweather"/>
              <a:ea typeface="Merriweather"/>
              <a:cs typeface="Merriweather"/>
              <a:sym typeface="Merriweather"/>
            </a:endParaRPr>
          </a:p>
          <a:p>
            <a:pPr marL="0" lvl="0" indent="457200" algn="l" rtl="0">
              <a:lnSpc>
                <a:spcPct val="115000"/>
              </a:lnSpc>
              <a:spcBef>
                <a:spcPts val="0"/>
              </a:spcBef>
              <a:spcAft>
                <a:spcPts val="0"/>
              </a:spcAft>
              <a:buNone/>
            </a:pPr>
            <a:r>
              <a:rPr lang="en" sz="1000">
                <a:latin typeface="Merriweather"/>
                <a:ea typeface="Merriweather"/>
                <a:cs typeface="Merriweather"/>
                <a:sym typeface="Merriweather"/>
              </a:rPr>
              <a:t>deliberations.  Journal of Travel &amp; Tourism Marketing, 34(8), 1101-1114.</a:t>
            </a:r>
            <a:endParaRPr sz="1000">
              <a:latin typeface="Merriweather"/>
              <a:ea typeface="Merriweather"/>
              <a:cs typeface="Merriweather"/>
              <a:sym typeface="Merriweather"/>
            </a:endParaRPr>
          </a:p>
          <a:p>
            <a:pPr marL="0" lvl="0" indent="0" algn="l" rtl="0">
              <a:lnSpc>
                <a:spcPct val="115000"/>
              </a:lnSpc>
              <a:spcBef>
                <a:spcPts val="0"/>
              </a:spcBef>
              <a:spcAft>
                <a:spcPts val="0"/>
              </a:spcAft>
              <a:buNone/>
            </a:pPr>
            <a:r>
              <a:rPr lang="en" sz="1000">
                <a:latin typeface="Merriweather"/>
                <a:ea typeface="Merriweather"/>
                <a:cs typeface="Merriweather"/>
                <a:sym typeface="Merriweather"/>
              </a:rPr>
              <a:t>Park, J. H. (2018) Cultural implications of international volunteer tourism: US students’ experiences in Cameroon. Tourism Geographies, </a:t>
            </a:r>
            <a:endParaRPr sz="1000">
              <a:latin typeface="Merriweather"/>
              <a:ea typeface="Merriweather"/>
              <a:cs typeface="Merriweather"/>
              <a:sym typeface="Merriweather"/>
            </a:endParaRPr>
          </a:p>
          <a:p>
            <a:pPr marL="0" lvl="0" indent="457200" algn="l" rtl="0">
              <a:lnSpc>
                <a:spcPct val="115000"/>
              </a:lnSpc>
              <a:spcBef>
                <a:spcPts val="0"/>
              </a:spcBef>
              <a:spcAft>
                <a:spcPts val="0"/>
              </a:spcAft>
              <a:buNone/>
            </a:pPr>
            <a:r>
              <a:rPr lang="en" sz="1000">
                <a:latin typeface="Merriweather"/>
                <a:ea typeface="Merriweather"/>
                <a:cs typeface="Merriweather"/>
                <a:sym typeface="Merriweather"/>
              </a:rPr>
              <a:t>20(1), 144-162.</a:t>
            </a:r>
            <a:endParaRPr sz="1000">
              <a:latin typeface="Merriweather"/>
              <a:ea typeface="Merriweather"/>
              <a:cs typeface="Merriweather"/>
              <a:sym typeface="Merriweather"/>
            </a:endParaRPr>
          </a:p>
          <a:p>
            <a:pPr marL="0" lvl="0" indent="0" algn="l" rtl="0">
              <a:lnSpc>
                <a:spcPct val="115000"/>
              </a:lnSpc>
              <a:spcBef>
                <a:spcPts val="0"/>
              </a:spcBef>
              <a:spcAft>
                <a:spcPts val="0"/>
              </a:spcAft>
              <a:buNone/>
            </a:pPr>
            <a:r>
              <a:rPr lang="en" sz="1000">
                <a:latin typeface="Merriweather"/>
                <a:ea typeface="Merriweather"/>
                <a:cs typeface="Merriweather"/>
                <a:sym typeface="Merriweather"/>
              </a:rPr>
              <a:t>Taylor, R. (2015). Volunteer service in africa: Another path to international diplomacy. Torch, 8-11.</a:t>
            </a:r>
            <a:endParaRPr sz="1000">
              <a:latin typeface="Merriweather"/>
              <a:ea typeface="Merriweather"/>
              <a:cs typeface="Merriweather"/>
              <a:sym typeface="Merriweather"/>
            </a:endParaRPr>
          </a:p>
          <a:p>
            <a:pPr marL="0" lvl="0" indent="0" algn="l" rtl="0">
              <a:lnSpc>
                <a:spcPct val="115000"/>
              </a:lnSpc>
              <a:spcBef>
                <a:spcPts val="0"/>
              </a:spcBef>
              <a:spcAft>
                <a:spcPts val="0"/>
              </a:spcAft>
              <a:buNone/>
            </a:pPr>
            <a:r>
              <a:rPr lang="en" sz="1000">
                <a:latin typeface="Merriweather"/>
                <a:ea typeface="Merriweather"/>
                <a:cs typeface="Merriweather"/>
                <a:sym typeface="Merriweather"/>
              </a:rPr>
              <a:t>Wearing, S. (2002). Re-centering the self in volunteer tourism. In G. M. S. Dann (Ed.), The tourist as a metaphor of the social world, </a:t>
            </a:r>
            <a:endParaRPr sz="1000">
              <a:latin typeface="Merriweather"/>
              <a:ea typeface="Merriweather"/>
              <a:cs typeface="Merriweather"/>
              <a:sym typeface="Merriweather"/>
            </a:endParaRPr>
          </a:p>
          <a:p>
            <a:pPr marL="0" lvl="0" indent="457200" algn="l" rtl="0">
              <a:lnSpc>
                <a:spcPct val="115000"/>
              </a:lnSpc>
              <a:spcBef>
                <a:spcPts val="0"/>
              </a:spcBef>
              <a:spcAft>
                <a:spcPts val="0"/>
              </a:spcAft>
              <a:buNone/>
            </a:pPr>
            <a:r>
              <a:rPr lang="en" sz="1000">
                <a:latin typeface="Merriweather"/>
                <a:ea typeface="Merriweather"/>
                <a:cs typeface="Merriweather"/>
                <a:sym typeface="Merriweather"/>
              </a:rPr>
              <a:t>237–262. New York, NY: CAB International.</a:t>
            </a:r>
            <a:endParaRPr sz="1000">
              <a:latin typeface="Merriweather"/>
              <a:ea typeface="Merriweather"/>
              <a:cs typeface="Merriweather"/>
              <a:sym typeface="Merriweather"/>
            </a:endParaRPr>
          </a:p>
          <a:p>
            <a:pPr marL="0" lvl="0" indent="0" algn="l" rtl="0">
              <a:lnSpc>
                <a:spcPct val="115000"/>
              </a:lnSpc>
              <a:spcBef>
                <a:spcPts val="0"/>
              </a:spcBef>
              <a:spcAft>
                <a:spcPts val="0"/>
              </a:spcAft>
              <a:buNone/>
            </a:pPr>
            <a:r>
              <a:rPr lang="en" sz="1000">
                <a:latin typeface="Merriweather"/>
                <a:ea typeface="Merriweather"/>
                <a:cs typeface="Merriweather"/>
                <a:sym typeface="Merriweather"/>
              </a:rPr>
              <a:t>Wearing, S., &amp; Neil, J. (2000). Refiguring self and identity through volunteer tourism. Society and Leisure, 23(2), 389-419.</a:t>
            </a:r>
            <a:endParaRPr sz="1000">
              <a:latin typeface="Merriweather"/>
              <a:ea typeface="Merriweather"/>
              <a:cs typeface="Merriweather"/>
              <a:sym typeface="Merriweather"/>
            </a:endParaRPr>
          </a:p>
          <a:p>
            <a:pPr marL="0" lvl="0" indent="0" algn="l" rtl="0">
              <a:lnSpc>
                <a:spcPct val="115000"/>
              </a:lnSpc>
              <a:spcBef>
                <a:spcPts val="0"/>
              </a:spcBef>
              <a:spcAft>
                <a:spcPts val="0"/>
              </a:spcAft>
              <a:buNone/>
            </a:pPr>
            <a:r>
              <a:rPr lang="en" sz="1000">
                <a:latin typeface="Merriweather"/>
                <a:ea typeface="Merriweather"/>
                <a:cs typeface="Merriweather"/>
                <a:sym typeface="Merriweather"/>
              </a:rPr>
              <a:t>Varner, I., Beamer, L. (2011). Intercultural communication in the global workplace. New York,NY: The McGraw-Hill Companies</a:t>
            </a:r>
            <a:endParaRPr sz="1000">
              <a:latin typeface="Merriweather"/>
              <a:ea typeface="Merriweather"/>
              <a:cs typeface="Merriweather"/>
              <a:sym typeface="Merriweather"/>
            </a:endParaRPr>
          </a:p>
          <a:p>
            <a:pPr marL="0" lvl="0" indent="0" algn="l" rtl="0">
              <a:lnSpc>
                <a:spcPct val="115000"/>
              </a:lnSpc>
              <a:spcBef>
                <a:spcPts val="0"/>
              </a:spcBef>
              <a:spcAft>
                <a:spcPts val="0"/>
              </a:spcAft>
              <a:buNone/>
            </a:pPr>
            <a:r>
              <a:rPr lang="en" sz="1000">
                <a:latin typeface="Merriweather"/>
                <a:ea typeface="Merriweather"/>
                <a:cs typeface="Merriweather"/>
                <a:sym typeface="Merriweather"/>
              </a:rPr>
              <a:t>Zhou S, &amp; Sloan, W.M.D (2015). Research Methods in Communication. Northport, AL: Vision Press</a:t>
            </a:r>
            <a:endParaRPr sz="1000">
              <a:latin typeface="Merriweather"/>
              <a:ea typeface="Merriweather"/>
              <a:cs typeface="Merriweather"/>
              <a:sym typeface="Merriweather"/>
            </a:endParaRPr>
          </a:p>
          <a:p>
            <a:pPr marL="0" lvl="0" indent="0" algn="l" rtl="0">
              <a:spcBef>
                <a:spcPts val="0"/>
              </a:spcBef>
              <a:spcAft>
                <a:spcPts val="0"/>
              </a:spcAft>
              <a:buNone/>
            </a:pPr>
            <a:endParaRPr sz="1000">
              <a:latin typeface="Merriweather"/>
              <a:ea typeface="Merriweather"/>
              <a:cs typeface="Merriweather"/>
              <a:sym typeface="Merriweather"/>
            </a:endParaRPr>
          </a:p>
          <a:p>
            <a:pPr marL="0" lvl="0" indent="0" algn="l" rtl="0">
              <a:spcBef>
                <a:spcPts val="0"/>
              </a:spcBef>
              <a:spcAft>
                <a:spcPts val="0"/>
              </a:spcAft>
              <a:buNone/>
            </a:pPr>
            <a:endParaRPr sz="1000">
              <a:latin typeface="Merriweather"/>
              <a:ea typeface="Merriweather"/>
              <a:cs typeface="Merriweather"/>
              <a:sym typeface="Merriweathe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14"/>
          <p:cNvSpPr txBox="1">
            <a:spLocks noGrp="1"/>
          </p:cNvSpPr>
          <p:nvPr>
            <p:ph type="title"/>
          </p:nvPr>
        </p:nvSpPr>
        <p:spPr>
          <a:xfrm>
            <a:off x="311725" y="500925"/>
            <a:ext cx="3706500" cy="2508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Outline</a:t>
            </a:r>
            <a:endParaRPr/>
          </a:p>
        </p:txBody>
      </p:sp>
      <p:sp>
        <p:nvSpPr>
          <p:cNvPr id="71" name="Google Shape;71;p14"/>
          <p:cNvSpPr txBox="1">
            <a:spLocks noGrp="1"/>
          </p:cNvSpPr>
          <p:nvPr>
            <p:ph type="body" idx="1"/>
          </p:nvPr>
        </p:nvSpPr>
        <p:spPr>
          <a:xfrm>
            <a:off x="4644675" y="500925"/>
            <a:ext cx="4166400" cy="4098600"/>
          </a:xfrm>
          <a:prstGeom prst="rect">
            <a:avLst/>
          </a:prstGeom>
        </p:spPr>
        <p:txBody>
          <a:bodyPr spcFirstLastPara="1" wrap="square" lIns="91425" tIns="91425" rIns="91425" bIns="91425" anchor="t" anchorCtr="0">
            <a:noAutofit/>
          </a:bodyPr>
          <a:lstStyle/>
          <a:p>
            <a:pPr marL="457200" lvl="0" indent="-317500" algn="l" rtl="0">
              <a:lnSpc>
                <a:spcPct val="200000"/>
              </a:lnSpc>
              <a:spcBef>
                <a:spcPts val="0"/>
              </a:spcBef>
              <a:spcAft>
                <a:spcPts val="0"/>
              </a:spcAft>
              <a:buSzPts val="1400"/>
              <a:buFont typeface="Merriweather"/>
              <a:buChar char="●"/>
            </a:pPr>
            <a:r>
              <a:rPr lang="en" sz="1400">
                <a:latin typeface="Merriweather"/>
                <a:ea typeface="Merriweather"/>
                <a:cs typeface="Merriweather"/>
                <a:sym typeface="Merriweather"/>
              </a:rPr>
              <a:t>Volunteer Tourism</a:t>
            </a:r>
            <a:endParaRPr sz="1400">
              <a:latin typeface="Merriweather"/>
              <a:ea typeface="Merriweather"/>
              <a:cs typeface="Merriweather"/>
              <a:sym typeface="Merriweather"/>
            </a:endParaRPr>
          </a:p>
          <a:p>
            <a:pPr marL="457200" lvl="0" indent="-317500" algn="l" rtl="0">
              <a:lnSpc>
                <a:spcPct val="200000"/>
              </a:lnSpc>
              <a:spcBef>
                <a:spcPts val="0"/>
              </a:spcBef>
              <a:spcAft>
                <a:spcPts val="0"/>
              </a:spcAft>
              <a:buSzPts val="1400"/>
              <a:buFont typeface="Merriweather"/>
              <a:buChar char="●"/>
            </a:pPr>
            <a:r>
              <a:rPr lang="en" sz="1400">
                <a:latin typeface="Merriweather"/>
                <a:ea typeface="Merriweather"/>
                <a:cs typeface="Merriweather"/>
                <a:sym typeface="Merriweather"/>
              </a:rPr>
              <a:t>Hypotheses and Research Questions</a:t>
            </a:r>
            <a:endParaRPr sz="1400">
              <a:latin typeface="Merriweather"/>
              <a:ea typeface="Merriweather"/>
              <a:cs typeface="Merriweather"/>
              <a:sym typeface="Merriweather"/>
            </a:endParaRPr>
          </a:p>
          <a:p>
            <a:pPr marL="457200" lvl="0" indent="-317500" algn="l" rtl="0">
              <a:lnSpc>
                <a:spcPct val="200000"/>
              </a:lnSpc>
              <a:spcBef>
                <a:spcPts val="0"/>
              </a:spcBef>
              <a:spcAft>
                <a:spcPts val="0"/>
              </a:spcAft>
              <a:buSzPts val="1400"/>
              <a:buFont typeface="Merriweather"/>
              <a:buChar char="●"/>
            </a:pPr>
            <a:r>
              <a:rPr lang="en" sz="1400">
                <a:latin typeface="Merriweather"/>
                <a:ea typeface="Merriweather"/>
                <a:cs typeface="Merriweather"/>
                <a:sym typeface="Merriweather"/>
              </a:rPr>
              <a:t>Variables</a:t>
            </a:r>
            <a:endParaRPr sz="1400">
              <a:latin typeface="Merriweather"/>
              <a:ea typeface="Merriweather"/>
              <a:cs typeface="Merriweather"/>
              <a:sym typeface="Merriweather"/>
            </a:endParaRPr>
          </a:p>
          <a:p>
            <a:pPr marL="914400" lvl="1" indent="-317500" algn="l" rtl="0">
              <a:lnSpc>
                <a:spcPct val="200000"/>
              </a:lnSpc>
              <a:spcBef>
                <a:spcPts val="0"/>
              </a:spcBef>
              <a:spcAft>
                <a:spcPts val="0"/>
              </a:spcAft>
              <a:buSzPts val="1400"/>
              <a:buFont typeface="Merriweather"/>
              <a:buChar char="○"/>
            </a:pPr>
            <a:r>
              <a:rPr lang="en" sz="1400">
                <a:latin typeface="Merriweather"/>
                <a:ea typeface="Merriweather"/>
                <a:cs typeface="Merriweather"/>
                <a:sym typeface="Merriweather"/>
              </a:rPr>
              <a:t>Expectations of Exchange</a:t>
            </a:r>
            <a:endParaRPr sz="1400">
              <a:latin typeface="Merriweather"/>
              <a:ea typeface="Merriweather"/>
              <a:cs typeface="Merriweather"/>
              <a:sym typeface="Merriweather"/>
            </a:endParaRPr>
          </a:p>
          <a:p>
            <a:pPr marL="914400" lvl="1" indent="-317500" algn="l" rtl="0">
              <a:lnSpc>
                <a:spcPct val="200000"/>
              </a:lnSpc>
              <a:spcBef>
                <a:spcPts val="0"/>
              </a:spcBef>
              <a:spcAft>
                <a:spcPts val="0"/>
              </a:spcAft>
              <a:buSzPts val="1400"/>
              <a:buFont typeface="Merriweather"/>
              <a:buChar char="○"/>
            </a:pPr>
            <a:r>
              <a:rPr lang="en" sz="1400">
                <a:latin typeface="Merriweather"/>
                <a:ea typeface="Merriweather"/>
                <a:cs typeface="Merriweather"/>
                <a:sym typeface="Merriweather"/>
              </a:rPr>
              <a:t>Images of Appeal</a:t>
            </a:r>
            <a:endParaRPr sz="1400">
              <a:latin typeface="Merriweather"/>
              <a:ea typeface="Merriweather"/>
              <a:cs typeface="Merriweather"/>
              <a:sym typeface="Merriweather"/>
            </a:endParaRPr>
          </a:p>
          <a:p>
            <a:pPr marL="457200" lvl="0" indent="-317500" algn="l" rtl="0">
              <a:lnSpc>
                <a:spcPct val="200000"/>
              </a:lnSpc>
              <a:spcBef>
                <a:spcPts val="0"/>
              </a:spcBef>
              <a:spcAft>
                <a:spcPts val="0"/>
              </a:spcAft>
              <a:buSzPts val="1400"/>
              <a:buFont typeface="Merriweather"/>
              <a:buChar char="●"/>
            </a:pPr>
            <a:r>
              <a:rPr lang="en" sz="1400">
                <a:latin typeface="Merriweather"/>
                <a:ea typeface="Merriweather"/>
                <a:cs typeface="Merriweather"/>
                <a:sym typeface="Merriweather"/>
              </a:rPr>
              <a:t>Theoretical Expectations</a:t>
            </a:r>
            <a:endParaRPr sz="1400">
              <a:latin typeface="Merriweather"/>
              <a:ea typeface="Merriweather"/>
              <a:cs typeface="Merriweather"/>
              <a:sym typeface="Merriweather"/>
            </a:endParaRPr>
          </a:p>
          <a:p>
            <a:pPr marL="914400" lvl="1" indent="-317500" algn="l" rtl="0">
              <a:lnSpc>
                <a:spcPct val="200000"/>
              </a:lnSpc>
              <a:spcBef>
                <a:spcPts val="0"/>
              </a:spcBef>
              <a:spcAft>
                <a:spcPts val="0"/>
              </a:spcAft>
              <a:buSzPts val="1400"/>
              <a:buFont typeface="Merriweather"/>
              <a:buChar char="○"/>
            </a:pPr>
            <a:r>
              <a:rPr lang="en" sz="1400">
                <a:latin typeface="Merriweather"/>
                <a:ea typeface="Merriweather"/>
                <a:cs typeface="Merriweather"/>
                <a:sym typeface="Merriweather"/>
              </a:rPr>
              <a:t>Cultural Intelligence</a:t>
            </a:r>
            <a:endParaRPr sz="1400">
              <a:latin typeface="Merriweather"/>
              <a:ea typeface="Merriweather"/>
              <a:cs typeface="Merriweather"/>
              <a:sym typeface="Merriweather"/>
            </a:endParaRPr>
          </a:p>
          <a:p>
            <a:pPr marL="457200" lvl="0" indent="-317500" algn="l" rtl="0">
              <a:lnSpc>
                <a:spcPct val="200000"/>
              </a:lnSpc>
              <a:spcBef>
                <a:spcPts val="0"/>
              </a:spcBef>
              <a:spcAft>
                <a:spcPts val="0"/>
              </a:spcAft>
              <a:buSzPts val="1400"/>
              <a:buFont typeface="Merriweather"/>
              <a:buChar char="●"/>
            </a:pPr>
            <a:r>
              <a:rPr lang="en" sz="1400">
                <a:latin typeface="Merriweather"/>
                <a:ea typeface="Merriweather"/>
                <a:cs typeface="Merriweather"/>
                <a:sym typeface="Merriweather"/>
              </a:rPr>
              <a:t>Results &amp; Discussion</a:t>
            </a:r>
            <a:endParaRPr sz="1400">
              <a:latin typeface="Merriweather"/>
              <a:ea typeface="Merriweather"/>
              <a:cs typeface="Merriweather"/>
              <a:sym typeface="Merriweathe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p15"/>
          <p:cNvSpPr txBox="1">
            <a:spLocks noGrp="1"/>
          </p:cNvSpPr>
          <p:nvPr>
            <p:ph type="title"/>
          </p:nvPr>
        </p:nvSpPr>
        <p:spPr>
          <a:xfrm>
            <a:off x="311725" y="500925"/>
            <a:ext cx="8520600" cy="623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accent3"/>
                </a:solidFill>
              </a:rPr>
              <a:t>Volunteer tourism</a:t>
            </a:r>
            <a:endParaRPr>
              <a:solidFill>
                <a:schemeClr val="accent3"/>
              </a:solidFill>
            </a:endParaRPr>
          </a:p>
        </p:txBody>
      </p:sp>
      <p:sp>
        <p:nvSpPr>
          <p:cNvPr id="77" name="Google Shape;77;p15"/>
          <p:cNvSpPr txBox="1"/>
          <p:nvPr/>
        </p:nvSpPr>
        <p:spPr>
          <a:xfrm>
            <a:off x="311725" y="1379825"/>
            <a:ext cx="8300400" cy="3675300"/>
          </a:xfrm>
          <a:prstGeom prst="rect">
            <a:avLst/>
          </a:prstGeom>
          <a:noFill/>
          <a:ln>
            <a:noFill/>
          </a:ln>
        </p:spPr>
        <p:txBody>
          <a:bodyPr spcFirstLastPara="1" wrap="square" lIns="91425" tIns="91425" rIns="91425" bIns="91425" anchor="t" anchorCtr="0">
            <a:noAutofit/>
          </a:bodyPr>
          <a:lstStyle/>
          <a:p>
            <a:pPr marL="457200" lvl="0" indent="-317500" algn="l" rtl="0">
              <a:lnSpc>
                <a:spcPct val="100000"/>
              </a:lnSpc>
              <a:spcBef>
                <a:spcPts val="0"/>
              </a:spcBef>
              <a:spcAft>
                <a:spcPts val="0"/>
              </a:spcAft>
              <a:buSzPts val="1400"/>
              <a:buFont typeface="Merriweather"/>
              <a:buChar char="●"/>
            </a:pPr>
            <a:r>
              <a:rPr lang="en">
                <a:latin typeface="Merriweather"/>
                <a:ea typeface="Merriweather"/>
                <a:cs typeface="Merriweather"/>
                <a:sym typeface="Merriweather"/>
              </a:rPr>
              <a:t>‘Voluntourism’: many commercial and charitable organizations have begun to market the global South as an opportunity to develop the ethical persona of a global citizen (Butcher &amp; Smith, 2015)</a:t>
            </a:r>
            <a:endParaRPr>
              <a:latin typeface="Merriweather"/>
              <a:ea typeface="Merriweather"/>
              <a:cs typeface="Merriweather"/>
              <a:sym typeface="Merriweather"/>
            </a:endParaRPr>
          </a:p>
          <a:p>
            <a:pPr marL="0" lvl="0" indent="0" algn="l" rtl="0">
              <a:lnSpc>
                <a:spcPct val="100000"/>
              </a:lnSpc>
              <a:spcBef>
                <a:spcPts val="0"/>
              </a:spcBef>
              <a:spcAft>
                <a:spcPts val="0"/>
              </a:spcAft>
              <a:buNone/>
            </a:pPr>
            <a:endParaRPr>
              <a:latin typeface="Merriweather"/>
              <a:ea typeface="Merriweather"/>
              <a:cs typeface="Merriweather"/>
              <a:sym typeface="Merriweather"/>
            </a:endParaRPr>
          </a:p>
          <a:p>
            <a:pPr marL="914400" lvl="1" indent="-317500" algn="l" rtl="0">
              <a:lnSpc>
                <a:spcPct val="100000"/>
              </a:lnSpc>
              <a:spcBef>
                <a:spcPts val="0"/>
              </a:spcBef>
              <a:spcAft>
                <a:spcPts val="0"/>
              </a:spcAft>
              <a:buSzPts val="1400"/>
              <a:buFont typeface="Merriweather"/>
              <a:buChar char="○"/>
            </a:pPr>
            <a:r>
              <a:rPr lang="en">
                <a:latin typeface="Merriweather"/>
                <a:ea typeface="Merriweather"/>
                <a:cs typeface="Merriweather"/>
                <a:sym typeface="Merriweather"/>
              </a:rPr>
              <a:t>Communication studies have analyzed the advertisement strategies of charities (Kim, 2014) and qualitatively examined the experiences gained from voluntourism (Kirillova, Leht, &amp; Cai, 2015)</a:t>
            </a:r>
            <a:endParaRPr>
              <a:latin typeface="Merriweather"/>
              <a:ea typeface="Merriweather"/>
              <a:cs typeface="Merriweather"/>
              <a:sym typeface="Merriweather"/>
            </a:endParaRPr>
          </a:p>
          <a:p>
            <a:pPr marL="1371600" lvl="2" indent="-317500" algn="l" rtl="0">
              <a:lnSpc>
                <a:spcPct val="100000"/>
              </a:lnSpc>
              <a:spcBef>
                <a:spcPts val="0"/>
              </a:spcBef>
              <a:spcAft>
                <a:spcPts val="0"/>
              </a:spcAft>
              <a:buSzPts val="1400"/>
              <a:buFont typeface="Merriweather"/>
              <a:buChar char="■"/>
            </a:pPr>
            <a:r>
              <a:rPr lang="en">
                <a:latin typeface="Merriweather"/>
                <a:ea typeface="Merriweather"/>
                <a:cs typeface="Merriweather"/>
                <a:sym typeface="Merriweather"/>
              </a:rPr>
              <a:t>Neo-Nomads (Wearing &amp; Neil, 2000)</a:t>
            </a:r>
            <a:endParaRPr>
              <a:latin typeface="Merriweather"/>
              <a:ea typeface="Merriweather"/>
              <a:cs typeface="Merriweather"/>
              <a:sym typeface="Merriweather"/>
            </a:endParaRPr>
          </a:p>
          <a:p>
            <a:pPr marL="1371600" lvl="2" indent="-317500" algn="l" rtl="0">
              <a:lnSpc>
                <a:spcPct val="100000"/>
              </a:lnSpc>
              <a:spcBef>
                <a:spcPts val="0"/>
              </a:spcBef>
              <a:spcAft>
                <a:spcPts val="0"/>
              </a:spcAft>
              <a:buSzPts val="1400"/>
              <a:buFont typeface="Merriweather"/>
              <a:buChar char="■"/>
            </a:pPr>
            <a:r>
              <a:rPr lang="en">
                <a:latin typeface="Merriweather"/>
                <a:ea typeface="Merriweather"/>
                <a:cs typeface="Merriweather"/>
                <a:sym typeface="Merriweather"/>
              </a:rPr>
              <a:t>De-politicized justice (Park, 2018)</a:t>
            </a:r>
            <a:endParaRPr>
              <a:latin typeface="Merriweather"/>
              <a:ea typeface="Merriweather"/>
              <a:cs typeface="Merriweather"/>
              <a:sym typeface="Merriweather"/>
            </a:endParaRPr>
          </a:p>
          <a:p>
            <a:pPr marL="0" lvl="0" indent="0" algn="l" rtl="0">
              <a:lnSpc>
                <a:spcPct val="100000"/>
              </a:lnSpc>
              <a:spcBef>
                <a:spcPts val="0"/>
              </a:spcBef>
              <a:spcAft>
                <a:spcPts val="0"/>
              </a:spcAft>
              <a:buNone/>
            </a:pPr>
            <a:endParaRPr>
              <a:latin typeface="Merriweather"/>
              <a:ea typeface="Merriweather"/>
              <a:cs typeface="Merriweather"/>
              <a:sym typeface="Merriweather"/>
            </a:endParaRPr>
          </a:p>
          <a:p>
            <a:pPr marL="914400" lvl="1" indent="-317500" algn="l" rtl="0">
              <a:lnSpc>
                <a:spcPct val="100000"/>
              </a:lnSpc>
              <a:spcBef>
                <a:spcPts val="0"/>
              </a:spcBef>
              <a:spcAft>
                <a:spcPts val="0"/>
              </a:spcAft>
              <a:buSzPts val="1400"/>
              <a:buFont typeface="Merriweather"/>
              <a:buChar char="○"/>
            </a:pPr>
            <a:r>
              <a:rPr lang="en">
                <a:latin typeface="Merriweather"/>
                <a:ea typeface="Merriweather"/>
                <a:cs typeface="Merriweather"/>
                <a:sym typeface="Merriweather"/>
              </a:rPr>
              <a:t>Social outlets have identified negative implications of voluntourism (Blackman &amp; Benson, 2010)</a:t>
            </a:r>
            <a:endParaRPr>
              <a:latin typeface="Merriweather"/>
              <a:ea typeface="Merriweather"/>
              <a:cs typeface="Merriweather"/>
              <a:sym typeface="Merriweather"/>
            </a:endParaRPr>
          </a:p>
          <a:p>
            <a:pPr marL="1371600" lvl="2" indent="-317500" algn="l" rtl="0">
              <a:lnSpc>
                <a:spcPct val="100000"/>
              </a:lnSpc>
              <a:spcBef>
                <a:spcPts val="0"/>
              </a:spcBef>
              <a:spcAft>
                <a:spcPts val="0"/>
              </a:spcAft>
              <a:buSzPts val="1400"/>
              <a:buFont typeface="Merriweather"/>
              <a:buChar char="■"/>
            </a:pPr>
            <a:r>
              <a:rPr lang="en">
                <a:latin typeface="Merriweather"/>
                <a:ea typeface="Merriweather"/>
                <a:cs typeface="Merriweather"/>
                <a:sym typeface="Merriweather"/>
              </a:rPr>
              <a:t>Culture Shock results in judgement (Kirillova et al., 2015)</a:t>
            </a:r>
            <a:endParaRPr>
              <a:latin typeface="Merriweather"/>
              <a:ea typeface="Merriweather"/>
              <a:cs typeface="Merriweather"/>
              <a:sym typeface="Merriweather"/>
            </a:endParaRPr>
          </a:p>
          <a:p>
            <a:pPr marL="1371600" lvl="2" indent="-317500" algn="l" rtl="0">
              <a:lnSpc>
                <a:spcPct val="100000"/>
              </a:lnSpc>
              <a:spcBef>
                <a:spcPts val="0"/>
              </a:spcBef>
              <a:spcAft>
                <a:spcPts val="0"/>
              </a:spcAft>
              <a:buSzPts val="1400"/>
              <a:buFont typeface="Merriweather"/>
              <a:buChar char="■"/>
            </a:pPr>
            <a:r>
              <a:rPr lang="en">
                <a:latin typeface="Merriweather"/>
                <a:ea typeface="Merriweather"/>
                <a:cs typeface="Merriweather"/>
                <a:sym typeface="Merriweather"/>
              </a:rPr>
              <a:t>Cultural Consumption that Destroys Culture (Wearing and Neil, 2000)</a:t>
            </a:r>
            <a:endParaRPr>
              <a:latin typeface="Merriweather"/>
              <a:ea typeface="Merriweather"/>
              <a:cs typeface="Merriweather"/>
              <a:sym typeface="Merriweather"/>
            </a:endParaRPr>
          </a:p>
          <a:p>
            <a:pPr marL="0" lvl="0" indent="0" algn="l" rtl="0">
              <a:lnSpc>
                <a:spcPct val="100000"/>
              </a:lnSpc>
              <a:spcBef>
                <a:spcPts val="0"/>
              </a:spcBef>
              <a:spcAft>
                <a:spcPts val="0"/>
              </a:spcAft>
              <a:buNone/>
            </a:pPr>
            <a:endParaRPr>
              <a:latin typeface="Merriweather"/>
              <a:ea typeface="Merriweather"/>
              <a:cs typeface="Merriweather"/>
              <a:sym typeface="Merriweather"/>
            </a:endParaRPr>
          </a:p>
          <a:p>
            <a:pPr marL="914400" lvl="1" indent="-317500" algn="l" rtl="0">
              <a:lnSpc>
                <a:spcPct val="100000"/>
              </a:lnSpc>
              <a:spcBef>
                <a:spcPts val="0"/>
              </a:spcBef>
              <a:spcAft>
                <a:spcPts val="0"/>
              </a:spcAft>
              <a:buSzPts val="1400"/>
              <a:buFont typeface="Merriweather"/>
              <a:buChar char="○"/>
            </a:pPr>
            <a:r>
              <a:rPr lang="en">
                <a:latin typeface="Merriweather"/>
                <a:ea typeface="Merriweather"/>
                <a:cs typeface="Merriweather"/>
                <a:sym typeface="Merriweather"/>
              </a:rPr>
              <a:t>NO study has quantitatively measured the content used to advertise the global South to mostly Western volunteers</a:t>
            </a:r>
            <a:endParaRPr>
              <a:latin typeface="Merriweather"/>
              <a:ea typeface="Merriweather"/>
              <a:cs typeface="Merriweather"/>
              <a:sym typeface="Merriweathe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16"/>
          <p:cNvSpPr txBox="1">
            <a:spLocks noGrp="1"/>
          </p:cNvSpPr>
          <p:nvPr>
            <p:ph type="title"/>
          </p:nvPr>
        </p:nvSpPr>
        <p:spPr>
          <a:xfrm>
            <a:off x="247300" y="527650"/>
            <a:ext cx="8520600" cy="623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accent3"/>
                </a:solidFill>
              </a:rPr>
              <a:t>Hypotheses and Research Question</a:t>
            </a:r>
            <a:endParaRPr>
              <a:solidFill>
                <a:schemeClr val="accent3"/>
              </a:solidFill>
            </a:endParaRPr>
          </a:p>
        </p:txBody>
      </p:sp>
      <p:sp>
        <p:nvSpPr>
          <p:cNvPr id="83" name="Google Shape;83;p16"/>
          <p:cNvSpPr txBox="1"/>
          <p:nvPr/>
        </p:nvSpPr>
        <p:spPr>
          <a:xfrm>
            <a:off x="350200" y="1530475"/>
            <a:ext cx="8417700" cy="3320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latin typeface="Merriweather"/>
                <a:ea typeface="Merriweather"/>
                <a:cs typeface="Merriweather"/>
                <a:sym typeface="Merriweather"/>
              </a:rPr>
              <a:t>H1:</a:t>
            </a:r>
            <a:r>
              <a:rPr lang="en">
                <a:latin typeface="Merriweather"/>
                <a:ea typeface="Merriweather"/>
                <a:cs typeface="Merriweather"/>
                <a:sym typeface="Merriweather"/>
              </a:rPr>
              <a:t> Volunteer tourism organizations that require donations of time will rhetorically advertise expectations of exchange that will promote a novel, adventurous, and identity developing experience. </a:t>
            </a:r>
            <a:endParaRPr>
              <a:latin typeface="Merriweather"/>
              <a:ea typeface="Merriweather"/>
              <a:cs typeface="Merriweather"/>
              <a:sym typeface="Merriweather"/>
            </a:endParaRPr>
          </a:p>
          <a:p>
            <a:pPr marL="0" lvl="0" indent="0" algn="l" rtl="0">
              <a:spcBef>
                <a:spcPts val="0"/>
              </a:spcBef>
              <a:spcAft>
                <a:spcPts val="0"/>
              </a:spcAft>
              <a:buNone/>
            </a:pPr>
            <a:endParaRPr>
              <a:latin typeface="Merriweather"/>
              <a:ea typeface="Merriweather"/>
              <a:cs typeface="Merriweather"/>
              <a:sym typeface="Merriweather"/>
            </a:endParaRPr>
          </a:p>
          <a:p>
            <a:pPr marL="0" lvl="0" indent="0" algn="l" rtl="0">
              <a:spcBef>
                <a:spcPts val="0"/>
              </a:spcBef>
              <a:spcAft>
                <a:spcPts val="0"/>
              </a:spcAft>
              <a:buNone/>
            </a:pPr>
            <a:r>
              <a:rPr lang="en" b="1">
                <a:latin typeface="Merriweather"/>
                <a:ea typeface="Merriweather"/>
                <a:cs typeface="Merriweather"/>
                <a:sym typeface="Merriweather"/>
              </a:rPr>
              <a:t>H2:</a:t>
            </a:r>
            <a:r>
              <a:rPr lang="en">
                <a:latin typeface="Merriweather"/>
                <a:ea typeface="Merriweather"/>
                <a:cs typeface="Merriweather"/>
                <a:sym typeface="Merriweather"/>
              </a:rPr>
              <a:t> Volunteer tourism organizations will market more images of altruistic appeals to entice stronger donation of time.  </a:t>
            </a:r>
            <a:endParaRPr>
              <a:latin typeface="Merriweather"/>
              <a:ea typeface="Merriweather"/>
              <a:cs typeface="Merriweather"/>
              <a:sym typeface="Merriweather"/>
            </a:endParaRPr>
          </a:p>
          <a:p>
            <a:pPr marL="0" lvl="0" indent="0" algn="l" rtl="0">
              <a:spcBef>
                <a:spcPts val="0"/>
              </a:spcBef>
              <a:spcAft>
                <a:spcPts val="0"/>
              </a:spcAft>
              <a:buNone/>
            </a:pPr>
            <a:endParaRPr>
              <a:latin typeface="Merriweather"/>
              <a:ea typeface="Merriweather"/>
              <a:cs typeface="Merriweather"/>
              <a:sym typeface="Merriweather"/>
            </a:endParaRPr>
          </a:p>
          <a:p>
            <a:pPr marL="0" lvl="0" indent="0" algn="l" rtl="0">
              <a:spcBef>
                <a:spcPts val="0"/>
              </a:spcBef>
              <a:spcAft>
                <a:spcPts val="0"/>
              </a:spcAft>
              <a:buNone/>
            </a:pPr>
            <a:r>
              <a:rPr lang="en" b="1">
                <a:latin typeface="Merriweather"/>
                <a:ea typeface="Merriweather"/>
                <a:cs typeface="Merriweather"/>
                <a:sym typeface="Merriweather"/>
              </a:rPr>
              <a:t>H3:</a:t>
            </a:r>
            <a:r>
              <a:rPr lang="en">
                <a:latin typeface="Merriweather"/>
                <a:ea typeface="Merriweather"/>
                <a:cs typeface="Merriweather"/>
                <a:sym typeface="Merriweather"/>
              </a:rPr>
              <a:t> Volunteer tourism organization will market egoistic appeals to entice monetary donations.</a:t>
            </a:r>
            <a:endParaRPr>
              <a:latin typeface="Merriweather"/>
              <a:ea typeface="Merriweather"/>
              <a:cs typeface="Merriweather"/>
              <a:sym typeface="Merriweather"/>
            </a:endParaRPr>
          </a:p>
          <a:p>
            <a:pPr marL="0" lvl="0" indent="0" algn="l" rtl="0">
              <a:spcBef>
                <a:spcPts val="0"/>
              </a:spcBef>
              <a:spcAft>
                <a:spcPts val="0"/>
              </a:spcAft>
              <a:buNone/>
            </a:pPr>
            <a:endParaRPr>
              <a:latin typeface="Merriweather"/>
              <a:ea typeface="Merriweather"/>
              <a:cs typeface="Merriweather"/>
              <a:sym typeface="Merriweather"/>
            </a:endParaRPr>
          </a:p>
          <a:p>
            <a:pPr marL="0" lvl="0" indent="0" algn="l" rtl="0">
              <a:spcBef>
                <a:spcPts val="0"/>
              </a:spcBef>
              <a:spcAft>
                <a:spcPts val="0"/>
              </a:spcAft>
              <a:buNone/>
            </a:pPr>
            <a:r>
              <a:rPr lang="en" b="1">
                <a:latin typeface="Merriweather"/>
                <a:ea typeface="Merriweather"/>
                <a:cs typeface="Merriweather"/>
                <a:sym typeface="Merriweather"/>
              </a:rPr>
              <a:t>H4:</a:t>
            </a:r>
            <a:r>
              <a:rPr lang="en">
                <a:latin typeface="Merriweather"/>
                <a:ea typeface="Merriweather"/>
                <a:cs typeface="Merriweather"/>
                <a:sym typeface="Merriweather"/>
              </a:rPr>
              <a:t> Volunteer tourism organization that require a time investment will portray images of diverse volunteers, staff, and leaders.</a:t>
            </a:r>
            <a:endParaRPr>
              <a:latin typeface="Merriweather"/>
              <a:ea typeface="Merriweather"/>
              <a:cs typeface="Merriweather"/>
              <a:sym typeface="Merriweather"/>
            </a:endParaRPr>
          </a:p>
          <a:p>
            <a:pPr marL="0" lvl="0" indent="0" algn="l" rtl="0">
              <a:spcBef>
                <a:spcPts val="0"/>
              </a:spcBef>
              <a:spcAft>
                <a:spcPts val="0"/>
              </a:spcAft>
              <a:buNone/>
            </a:pPr>
            <a:endParaRPr>
              <a:latin typeface="Merriweather"/>
              <a:ea typeface="Merriweather"/>
              <a:cs typeface="Merriweather"/>
              <a:sym typeface="Merriweather"/>
            </a:endParaRPr>
          </a:p>
          <a:p>
            <a:pPr marL="0" lvl="0" indent="0" algn="l" rtl="0">
              <a:spcBef>
                <a:spcPts val="0"/>
              </a:spcBef>
              <a:spcAft>
                <a:spcPts val="0"/>
              </a:spcAft>
              <a:buNone/>
            </a:pPr>
            <a:r>
              <a:rPr lang="en" b="1">
                <a:latin typeface="Merriweather"/>
                <a:ea typeface="Merriweather"/>
                <a:cs typeface="Merriweather"/>
                <a:sym typeface="Merriweather"/>
              </a:rPr>
              <a:t>RQ: </a:t>
            </a:r>
            <a:r>
              <a:rPr lang="en">
                <a:latin typeface="Merriweather"/>
                <a:ea typeface="Merriweather"/>
                <a:cs typeface="Merriweather"/>
                <a:sym typeface="Merriweather"/>
              </a:rPr>
              <a:t>What marketing techniques do volunteer tourism organizations that require more time investment use most to advertise to potential recruits?</a:t>
            </a:r>
            <a:endParaRPr>
              <a:latin typeface="Merriweather"/>
              <a:ea typeface="Merriweather"/>
              <a:cs typeface="Merriweather"/>
              <a:sym typeface="Merriweather"/>
            </a:endParaRPr>
          </a:p>
          <a:p>
            <a:pPr marL="0" lvl="0" indent="0" algn="l" rtl="0">
              <a:spcBef>
                <a:spcPts val="0"/>
              </a:spcBef>
              <a:spcAft>
                <a:spcPts val="0"/>
              </a:spcAft>
              <a:buNone/>
            </a:pPr>
            <a:endParaRPr>
              <a:latin typeface="Merriweather"/>
              <a:ea typeface="Merriweather"/>
              <a:cs typeface="Merriweather"/>
              <a:sym typeface="Merriweather"/>
            </a:endParaRPr>
          </a:p>
          <a:p>
            <a:pPr marL="0" lvl="0" indent="0" algn="l" rtl="0">
              <a:spcBef>
                <a:spcPts val="0"/>
              </a:spcBef>
              <a:spcAft>
                <a:spcPts val="0"/>
              </a:spcAft>
              <a:buNone/>
            </a:pPr>
            <a:endParaRPr>
              <a:latin typeface="Merriweather"/>
              <a:ea typeface="Merriweather"/>
              <a:cs typeface="Merriweather"/>
              <a:sym typeface="Merriweather"/>
            </a:endParaRPr>
          </a:p>
          <a:p>
            <a:pPr marL="0" lvl="0" indent="0" algn="l" rtl="0">
              <a:spcBef>
                <a:spcPts val="0"/>
              </a:spcBef>
              <a:spcAft>
                <a:spcPts val="0"/>
              </a:spcAft>
              <a:buNone/>
            </a:pPr>
            <a:endParaRPr>
              <a:latin typeface="Merriweather"/>
              <a:ea typeface="Merriweather"/>
              <a:cs typeface="Merriweather"/>
              <a:sym typeface="Merriweathe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7"/>
          <p:cNvSpPr txBox="1">
            <a:spLocks noGrp="1"/>
          </p:cNvSpPr>
          <p:nvPr>
            <p:ph type="title"/>
          </p:nvPr>
        </p:nvSpPr>
        <p:spPr>
          <a:xfrm>
            <a:off x="311725" y="500925"/>
            <a:ext cx="8520600" cy="623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accent3"/>
                </a:solidFill>
              </a:rPr>
              <a:t>Variables</a:t>
            </a:r>
            <a:endParaRPr>
              <a:solidFill>
                <a:schemeClr val="accent3"/>
              </a:solidFill>
            </a:endParaRPr>
          </a:p>
        </p:txBody>
      </p:sp>
      <p:sp>
        <p:nvSpPr>
          <p:cNvPr id="89" name="Google Shape;89;p17"/>
          <p:cNvSpPr txBox="1"/>
          <p:nvPr/>
        </p:nvSpPr>
        <p:spPr>
          <a:xfrm>
            <a:off x="363150" y="1228375"/>
            <a:ext cx="8417700" cy="4018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Merriweather"/>
                <a:ea typeface="Merriweather"/>
                <a:cs typeface="Merriweather"/>
                <a:sym typeface="Merriweather"/>
              </a:rPr>
              <a:t>Expectations of exchange: psychological contracts (Blackman &amp; Benson, 2010)</a:t>
            </a:r>
            <a:endParaRPr>
              <a:latin typeface="Merriweather"/>
              <a:ea typeface="Merriweather"/>
              <a:cs typeface="Merriweather"/>
              <a:sym typeface="Merriweather"/>
            </a:endParaRPr>
          </a:p>
          <a:p>
            <a:pPr marL="457200" marR="0" lvl="0" indent="457200" algn="l" rtl="0">
              <a:lnSpc>
                <a:spcPct val="100000"/>
              </a:lnSpc>
              <a:spcBef>
                <a:spcPts val="0"/>
              </a:spcBef>
              <a:spcAft>
                <a:spcPts val="0"/>
              </a:spcAft>
              <a:buNone/>
            </a:pPr>
            <a:r>
              <a:rPr lang="en" b="1">
                <a:latin typeface="Merriweather"/>
                <a:ea typeface="Merriweather"/>
                <a:cs typeface="Merriweather"/>
                <a:sym typeface="Merriweather"/>
              </a:rPr>
              <a:t>Novelty</a:t>
            </a:r>
            <a:endParaRPr b="1">
              <a:latin typeface="Merriweather"/>
              <a:ea typeface="Merriweather"/>
              <a:cs typeface="Merriweather"/>
              <a:sym typeface="Merriweather"/>
            </a:endParaRPr>
          </a:p>
          <a:p>
            <a:pPr marL="1371600" marR="0" lvl="2" indent="-317500" algn="l" rtl="0">
              <a:lnSpc>
                <a:spcPct val="100000"/>
              </a:lnSpc>
              <a:spcBef>
                <a:spcPts val="0"/>
              </a:spcBef>
              <a:spcAft>
                <a:spcPts val="0"/>
              </a:spcAft>
              <a:buClr>
                <a:srgbClr val="000000"/>
              </a:buClr>
              <a:buSzPts val="1400"/>
              <a:buFont typeface="Merriweather"/>
              <a:buChar char="■"/>
            </a:pPr>
            <a:r>
              <a:rPr lang="en">
                <a:latin typeface="Merriweather"/>
                <a:ea typeface="Merriweather"/>
                <a:cs typeface="Merriweather"/>
                <a:sym typeface="Merriweather"/>
              </a:rPr>
              <a:t>Maintenance</a:t>
            </a:r>
            <a:endParaRPr>
              <a:latin typeface="Merriweather"/>
              <a:ea typeface="Merriweather"/>
              <a:cs typeface="Merriweather"/>
              <a:sym typeface="Merriweather"/>
            </a:endParaRPr>
          </a:p>
          <a:p>
            <a:pPr marL="1371600" marR="0" lvl="2" indent="-317500" algn="l" rtl="0">
              <a:lnSpc>
                <a:spcPct val="100000"/>
              </a:lnSpc>
              <a:spcBef>
                <a:spcPts val="0"/>
              </a:spcBef>
              <a:spcAft>
                <a:spcPts val="0"/>
              </a:spcAft>
              <a:buClr>
                <a:srgbClr val="000000"/>
              </a:buClr>
              <a:buSzPts val="1400"/>
              <a:buFont typeface="Merriweather"/>
              <a:buChar char="■"/>
            </a:pPr>
            <a:r>
              <a:rPr lang="en">
                <a:latin typeface="Merriweather"/>
                <a:ea typeface="Merriweather"/>
                <a:cs typeface="Merriweather"/>
                <a:sym typeface="Merriweather"/>
              </a:rPr>
              <a:t>Long-Term</a:t>
            </a:r>
            <a:endParaRPr>
              <a:latin typeface="Merriweather"/>
              <a:ea typeface="Merriweather"/>
              <a:cs typeface="Merriweather"/>
              <a:sym typeface="Merriweather"/>
            </a:endParaRPr>
          </a:p>
          <a:p>
            <a:pPr marL="914400" marR="0" lvl="0" indent="0" algn="l" rtl="0">
              <a:lnSpc>
                <a:spcPct val="100000"/>
              </a:lnSpc>
              <a:spcBef>
                <a:spcPts val="0"/>
              </a:spcBef>
              <a:spcAft>
                <a:spcPts val="0"/>
              </a:spcAft>
              <a:buNone/>
            </a:pPr>
            <a:r>
              <a:rPr lang="en" b="1">
                <a:latin typeface="Merriweather"/>
                <a:ea typeface="Merriweather"/>
                <a:cs typeface="Merriweather"/>
                <a:sym typeface="Merriweather"/>
              </a:rPr>
              <a:t>Adventure</a:t>
            </a:r>
            <a:endParaRPr b="1">
              <a:latin typeface="Merriweather"/>
              <a:ea typeface="Merriweather"/>
              <a:cs typeface="Merriweather"/>
              <a:sym typeface="Merriweather"/>
            </a:endParaRPr>
          </a:p>
          <a:p>
            <a:pPr marL="1371600" marR="0" lvl="2" indent="-317500" algn="l" rtl="0">
              <a:lnSpc>
                <a:spcPct val="100000"/>
              </a:lnSpc>
              <a:spcBef>
                <a:spcPts val="0"/>
              </a:spcBef>
              <a:spcAft>
                <a:spcPts val="0"/>
              </a:spcAft>
              <a:buClr>
                <a:srgbClr val="000000"/>
              </a:buClr>
              <a:buSzPts val="1400"/>
              <a:buFont typeface="Merriweather"/>
              <a:buChar char="■"/>
            </a:pPr>
            <a:r>
              <a:rPr lang="en">
                <a:latin typeface="Merriweather"/>
                <a:ea typeface="Merriweather"/>
                <a:cs typeface="Merriweather"/>
                <a:sym typeface="Merriweather"/>
              </a:rPr>
              <a:t>Interactive</a:t>
            </a:r>
            <a:endParaRPr>
              <a:latin typeface="Merriweather"/>
              <a:ea typeface="Merriweather"/>
              <a:cs typeface="Merriweather"/>
              <a:sym typeface="Merriweather"/>
            </a:endParaRPr>
          </a:p>
          <a:p>
            <a:pPr marL="1371600" marR="0" lvl="2" indent="-317500" algn="l" rtl="0">
              <a:lnSpc>
                <a:spcPct val="100000"/>
              </a:lnSpc>
              <a:spcBef>
                <a:spcPts val="0"/>
              </a:spcBef>
              <a:spcAft>
                <a:spcPts val="0"/>
              </a:spcAft>
              <a:buClr>
                <a:srgbClr val="000000"/>
              </a:buClr>
              <a:buSzPts val="1400"/>
              <a:buFont typeface="Merriweather"/>
              <a:buChar char="■"/>
            </a:pPr>
            <a:r>
              <a:rPr lang="en">
                <a:latin typeface="Merriweather"/>
                <a:ea typeface="Merriweather"/>
                <a:cs typeface="Merriweather"/>
                <a:sym typeface="Merriweather"/>
              </a:rPr>
              <a:t>Creation</a:t>
            </a:r>
            <a:endParaRPr>
              <a:latin typeface="Merriweather"/>
              <a:ea typeface="Merriweather"/>
              <a:cs typeface="Merriweather"/>
              <a:sym typeface="Merriweather"/>
            </a:endParaRPr>
          </a:p>
          <a:p>
            <a:pPr marL="1371600" marR="0" lvl="2" indent="-317500" algn="l" rtl="0">
              <a:lnSpc>
                <a:spcPct val="100000"/>
              </a:lnSpc>
              <a:spcBef>
                <a:spcPts val="0"/>
              </a:spcBef>
              <a:spcAft>
                <a:spcPts val="0"/>
              </a:spcAft>
              <a:buClr>
                <a:srgbClr val="000000"/>
              </a:buClr>
              <a:buSzPts val="1400"/>
              <a:buFont typeface="Merriweather"/>
              <a:buChar char="■"/>
            </a:pPr>
            <a:r>
              <a:rPr lang="en">
                <a:latin typeface="Merriweather"/>
                <a:ea typeface="Merriweather"/>
                <a:cs typeface="Merriweather"/>
                <a:sym typeface="Merriweather"/>
              </a:rPr>
              <a:t>Output</a:t>
            </a:r>
            <a:endParaRPr>
              <a:latin typeface="Merriweather"/>
              <a:ea typeface="Merriweather"/>
              <a:cs typeface="Merriweather"/>
              <a:sym typeface="Merriweather"/>
            </a:endParaRPr>
          </a:p>
          <a:p>
            <a:pPr marL="914400" marR="0" lvl="0" indent="0" algn="l" rtl="0">
              <a:lnSpc>
                <a:spcPct val="100000"/>
              </a:lnSpc>
              <a:spcBef>
                <a:spcPts val="0"/>
              </a:spcBef>
              <a:spcAft>
                <a:spcPts val="0"/>
              </a:spcAft>
              <a:buNone/>
            </a:pPr>
            <a:r>
              <a:rPr lang="en" b="1">
                <a:latin typeface="Merriweather"/>
                <a:ea typeface="Merriweather"/>
                <a:cs typeface="Merriweather"/>
                <a:sym typeface="Merriweather"/>
              </a:rPr>
              <a:t>Identity</a:t>
            </a:r>
            <a:endParaRPr b="1">
              <a:latin typeface="Merriweather"/>
              <a:ea typeface="Merriweather"/>
              <a:cs typeface="Merriweather"/>
              <a:sym typeface="Merriweather"/>
            </a:endParaRPr>
          </a:p>
          <a:p>
            <a:pPr marL="1371600" marR="0" lvl="2" indent="-317500" algn="l" rtl="0">
              <a:lnSpc>
                <a:spcPct val="100000"/>
              </a:lnSpc>
              <a:spcBef>
                <a:spcPts val="0"/>
              </a:spcBef>
              <a:spcAft>
                <a:spcPts val="0"/>
              </a:spcAft>
              <a:buClr>
                <a:srgbClr val="000000"/>
              </a:buClr>
              <a:buSzPts val="1400"/>
              <a:buFont typeface="Merriweather"/>
              <a:buChar char="■"/>
            </a:pPr>
            <a:r>
              <a:rPr lang="en">
                <a:latin typeface="Merriweather"/>
                <a:ea typeface="Merriweather"/>
                <a:cs typeface="Merriweather"/>
                <a:sym typeface="Merriweather"/>
              </a:rPr>
              <a:t>Development</a:t>
            </a:r>
            <a:endParaRPr>
              <a:latin typeface="Merriweather"/>
              <a:ea typeface="Merriweather"/>
              <a:cs typeface="Merriweather"/>
              <a:sym typeface="Merriweather"/>
            </a:endParaRPr>
          </a:p>
          <a:p>
            <a:pPr marL="1371600" marR="0" lvl="2" indent="-317500" algn="l" rtl="0">
              <a:lnSpc>
                <a:spcPct val="100000"/>
              </a:lnSpc>
              <a:spcBef>
                <a:spcPts val="0"/>
              </a:spcBef>
              <a:spcAft>
                <a:spcPts val="0"/>
              </a:spcAft>
              <a:buClr>
                <a:srgbClr val="000000"/>
              </a:buClr>
              <a:buSzPts val="1400"/>
              <a:buFont typeface="Merriweather"/>
              <a:buChar char="■"/>
            </a:pPr>
            <a:r>
              <a:rPr lang="en">
                <a:latin typeface="Merriweather"/>
                <a:ea typeface="Merriweather"/>
                <a:cs typeface="Merriweather"/>
                <a:sym typeface="Merriweather"/>
              </a:rPr>
              <a:t>Emotional Content</a:t>
            </a:r>
            <a:endParaRPr>
              <a:latin typeface="Merriweather"/>
              <a:ea typeface="Merriweather"/>
              <a:cs typeface="Merriweather"/>
              <a:sym typeface="Merriweather"/>
            </a:endParaRPr>
          </a:p>
          <a:p>
            <a:pPr marL="0" lvl="0" indent="0" algn="l" rtl="0">
              <a:spcBef>
                <a:spcPts val="0"/>
              </a:spcBef>
              <a:spcAft>
                <a:spcPts val="0"/>
              </a:spcAft>
              <a:buNone/>
            </a:pPr>
            <a:endParaRPr>
              <a:latin typeface="Merriweather"/>
              <a:ea typeface="Merriweather"/>
              <a:cs typeface="Merriweather"/>
              <a:sym typeface="Merriweather"/>
            </a:endParaRPr>
          </a:p>
          <a:p>
            <a:pPr marL="0" lvl="0" indent="0" algn="l" rtl="0">
              <a:spcBef>
                <a:spcPts val="0"/>
              </a:spcBef>
              <a:spcAft>
                <a:spcPts val="0"/>
              </a:spcAft>
              <a:buNone/>
            </a:pPr>
            <a:r>
              <a:rPr lang="en">
                <a:latin typeface="Merriweather"/>
                <a:ea typeface="Merriweather"/>
                <a:cs typeface="Merriweather"/>
                <a:sym typeface="Merriweather"/>
              </a:rPr>
              <a:t>Images of Appeal: an accumulation of experiences, emotions, and ideals to entice choices (Nadeau &amp; Lord, 2017, Kim, 2014)</a:t>
            </a:r>
            <a:endParaRPr>
              <a:latin typeface="Merriweather"/>
              <a:ea typeface="Merriweather"/>
              <a:cs typeface="Merriweather"/>
              <a:sym typeface="Merriweather"/>
            </a:endParaRPr>
          </a:p>
          <a:p>
            <a:pPr marL="1371600" lvl="2" indent="-317500" algn="l" rtl="0">
              <a:spcBef>
                <a:spcPts val="0"/>
              </a:spcBef>
              <a:spcAft>
                <a:spcPts val="0"/>
              </a:spcAft>
              <a:buSzPts val="1400"/>
              <a:buFont typeface="Merriweather"/>
              <a:buChar char="■"/>
            </a:pPr>
            <a:r>
              <a:rPr lang="en">
                <a:latin typeface="Merriweather"/>
                <a:ea typeface="Merriweather"/>
                <a:cs typeface="Merriweather"/>
                <a:sym typeface="Merriweather"/>
              </a:rPr>
              <a:t>Egoism</a:t>
            </a:r>
            <a:endParaRPr>
              <a:latin typeface="Merriweather"/>
              <a:ea typeface="Merriweather"/>
              <a:cs typeface="Merriweather"/>
              <a:sym typeface="Merriweather"/>
            </a:endParaRPr>
          </a:p>
          <a:p>
            <a:pPr marL="1371600" lvl="2" indent="-317500" algn="l" rtl="0">
              <a:spcBef>
                <a:spcPts val="0"/>
              </a:spcBef>
              <a:spcAft>
                <a:spcPts val="0"/>
              </a:spcAft>
              <a:buSzPts val="1400"/>
              <a:buFont typeface="Merriweather"/>
              <a:buChar char="■"/>
            </a:pPr>
            <a:r>
              <a:rPr lang="en">
                <a:latin typeface="Merriweather"/>
                <a:ea typeface="Merriweather"/>
                <a:cs typeface="Merriweather"/>
                <a:sym typeface="Merriweather"/>
              </a:rPr>
              <a:t>Altruism</a:t>
            </a:r>
            <a:endParaRPr>
              <a:latin typeface="Merriweather"/>
              <a:ea typeface="Merriweather"/>
              <a:cs typeface="Merriweather"/>
              <a:sym typeface="Merriweathe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8"/>
          <p:cNvSpPr txBox="1">
            <a:spLocks noGrp="1"/>
          </p:cNvSpPr>
          <p:nvPr>
            <p:ph type="title"/>
          </p:nvPr>
        </p:nvSpPr>
        <p:spPr>
          <a:xfrm>
            <a:off x="311725" y="500925"/>
            <a:ext cx="8520600" cy="623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accent3"/>
                </a:solidFill>
              </a:rPr>
              <a:t>Theoretical Expectations</a:t>
            </a:r>
            <a:endParaRPr>
              <a:solidFill>
                <a:schemeClr val="accent3"/>
              </a:solidFill>
            </a:endParaRPr>
          </a:p>
        </p:txBody>
      </p:sp>
      <p:sp>
        <p:nvSpPr>
          <p:cNvPr id="95" name="Google Shape;95;p18"/>
          <p:cNvSpPr txBox="1"/>
          <p:nvPr/>
        </p:nvSpPr>
        <p:spPr>
          <a:xfrm>
            <a:off x="311725" y="1260900"/>
            <a:ext cx="8456700" cy="3882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Merriweather"/>
                <a:ea typeface="Merriweather"/>
                <a:cs typeface="Merriweather"/>
                <a:sym typeface="Merriweather"/>
              </a:rPr>
              <a:t>The Volunteers</a:t>
            </a:r>
            <a:endParaRPr>
              <a:latin typeface="Merriweather"/>
              <a:ea typeface="Merriweather"/>
              <a:cs typeface="Merriweather"/>
              <a:sym typeface="Merriweather"/>
            </a:endParaRPr>
          </a:p>
          <a:p>
            <a:pPr marL="457200" lvl="0" indent="-317500" algn="l" rtl="0">
              <a:lnSpc>
                <a:spcPct val="115000"/>
              </a:lnSpc>
              <a:spcBef>
                <a:spcPts val="0"/>
              </a:spcBef>
              <a:spcAft>
                <a:spcPts val="0"/>
              </a:spcAft>
              <a:buSzPts val="1400"/>
              <a:buFont typeface="Merriweather"/>
              <a:buChar char="●"/>
            </a:pPr>
            <a:r>
              <a:rPr lang="en">
                <a:latin typeface="Merriweather"/>
                <a:ea typeface="Merriweather"/>
                <a:cs typeface="Merriweather"/>
                <a:sym typeface="Merriweather"/>
              </a:rPr>
              <a:t> 87% are White westerners (Park, 2018)</a:t>
            </a:r>
            <a:endParaRPr>
              <a:latin typeface="Merriweather"/>
              <a:ea typeface="Merriweather"/>
              <a:cs typeface="Merriweather"/>
              <a:sym typeface="Merriweather"/>
            </a:endParaRPr>
          </a:p>
          <a:p>
            <a:pPr marL="457200" lvl="0" indent="-317500" algn="l" rtl="0">
              <a:lnSpc>
                <a:spcPct val="115000"/>
              </a:lnSpc>
              <a:spcBef>
                <a:spcPts val="0"/>
              </a:spcBef>
              <a:spcAft>
                <a:spcPts val="0"/>
              </a:spcAft>
              <a:buSzPts val="1400"/>
              <a:buFont typeface="Merriweather"/>
              <a:buChar char="●"/>
            </a:pPr>
            <a:r>
              <a:rPr lang="en">
                <a:latin typeface="Merriweather"/>
                <a:ea typeface="Merriweather"/>
                <a:cs typeface="Merriweather"/>
                <a:sym typeface="Merriweather"/>
              </a:rPr>
              <a:t>Other-oriented: Ethnocentric lense of paternalism (Nadeau &amp; Lord, 2017)</a:t>
            </a:r>
            <a:endParaRPr>
              <a:latin typeface="Merriweather"/>
              <a:ea typeface="Merriweather"/>
              <a:cs typeface="Merriweather"/>
              <a:sym typeface="Merriweather"/>
            </a:endParaRPr>
          </a:p>
          <a:p>
            <a:pPr marL="457200" lvl="0" indent="-317500" algn="l" rtl="0">
              <a:lnSpc>
                <a:spcPct val="115000"/>
              </a:lnSpc>
              <a:spcBef>
                <a:spcPts val="0"/>
              </a:spcBef>
              <a:spcAft>
                <a:spcPts val="0"/>
              </a:spcAft>
              <a:buSzPts val="1400"/>
              <a:buFont typeface="Merriweather"/>
              <a:buChar char="●"/>
            </a:pPr>
            <a:r>
              <a:rPr lang="en">
                <a:latin typeface="Merriweather"/>
                <a:ea typeface="Merriweather"/>
                <a:cs typeface="Merriweather"/>
                <a:sym typeface="Merriweather"/>
              </a:rPr>
              <a:t>Self-Focused: Motivated by the social expectation to demonstrate global citizenship (Butcher &amp; Smith, 2015)</a:t>
            </a:r>
            <a:endParaRPr>
              <a:latin typeface="Merriweather"/>
              <a:ea typeface="Merriweather"/>
              <a:cs typeface="Merriweather"/>
              <a:sym typeface="Merriweather"/>
            </a:endParaRPr>
          </a:p>
          <a:p>
            <a:pPr marL="0" lvl="0" indent="0" algn="l" rtl="0">
              <a:spcBef>
                <a:spcPts val="0"/>
              </a:spcBef>
              <a:spcAft>
                <a:spcPts val="0"/>
              </a:spcAft>
              <a:buNone/>
            </a:pPr>
            <a:endParaRPr>
              <a:latin typeface="Merriweather"/>
              <a:ea typeface="Merriweather"/>
              <a:cs typeface="Merriweather"/>
              <a:sym typeface="Merriweather"/>
            </a:endParaRPr>
          </a:p>
          <a:p>
            <a:pPr marL="0" lvl="0" indent="0" algn="l" rtl="0">
              <a:spcBef>
                <a:spcPts val="0"/>
              </a:spcBef>
              <a:spcAft>
                <a:spcPts val="0"/>
              </a:spcAft>
              <a:buNone/>
            </a:pPr>
            <a:r>
              <a:rPr lang="en">
                <a:latin typeface="Merriweather"/>
                <a:ea typeface="Merriweather"/>
                <a:cs typeface="Merriweather"/>
                <a:sym typeface="Merriweather"/>
              </a:rPr>
              <a:t>Volunteer Tourism was meant  to combat the ahistorical, economistic, and materialistic objectives of capitalist globalization (Higgins-Desbiolles, 2008). Therefore, advertisement should promote cultural intelligence (CQ).</a:t>
            </a:r>
            <a:endParaRPr>
              <a:latin typeface="Merriweather"/>
              <a:ea typeface="Merriweather"/>
              <a:cs typeface="Merriweather"/>
              <a:sym typeface="Merriweather"/>
            </a:endParaRPr>
          </a:p>
          <a:p>
            <a:pPr marL="0" lvl="0" indent="0" algn="l" rtl="0">
              <a:spcBef>
                <a:spcPts val="0"/>
              </a:spcBef>
              <a:spcAft>
                <a:spcPts val="0"/>
              </a:spcAft>
              <a:buNone/>
            </a:pPr>
            <a:endParaRPr>
              <a:latin typeface="Merriweather"/>
              <a:ea typeface="Merriweather"/>
              <a:cs typeface="Merriweather"/>
              <a:sym typeface="Merriweather"/>
            </a:endParaRPr>
          </a:p>
          <a:p>
            <a:pPr marL="457200" lvl="0" indent="-317500" algn="l" rtl="0">
              <a:lnSpc>
                <a:spcPct val="115000"/>
              </a:lnSpc>
              <a:spcBef>
                <a:spcPts val="0"/>
              </a:spcBef>
              <a:spcAft>
                <a:spcPts val="0"/>
              </a:spcAft>
              <a:buSzPts val="1400"/>
              <a:buFont typeface="Merriweather"/>
              <a:buChar char="●"/>
            </a:pPr>
            <a:r>
              <a:rPr lang="en">
                <a:latin typeface="Merriweather"/>
                <a:ea typeface="Merriweather"/>
                <a:cs typeface="Merriweather"/>
                <a:sym typeface="Merriweather"/>
              </a:rPr>
              <a:t>Knowledge: Organization will provide knowledge of postcolonial undertones of Western aid provided to the global South (Park, 2018)</a:t>
            </a:r>
            <a:endParaRPr>
              <a:latin typeface="Merriweather"/>
              <a:ea typeface="Merriweather"/>
              <a:cs typeface="Merriweather"/>
              <a:sym typeface="Merriweather"/>
            </a:endParaRPr>
          </a:p>
          <a:p>
            <a:pPr marL="457200" lvl="0" indent="-317500" algn="l" rtl="0">
              <a:lnSpc>
                <a:spcPct val="115000"/>
              </a:lnSpc>
              <a:spcBef>
                <a:spcPts val="0"/>
              </a:spcBef>
              <a:spcAft>
                <a:spcPts val="0"/>
              </a:spcAft>
              <a:buSzPts val="1400"/>
              <a:buFont typeface="Merriweather"/>
              <a:buChar char="●"/>
            </a:pPr>
            <a:r>
              <a:rPr lang="en">
                <a:latin typeface="Merriweather"/>
                <a:ea typeface="Merriweather"/>
                <a:cs typeface="Merriweather"/>
                <a:sym typeface="Merriweather"/>
              </a:rPr>
              <a:t>Motivation: Organization expectations of exchange will include interactions that prompt critical thought (Wearing &amp; Neil, 2000)</a:t>
            </a:r>
            <a:endParaRPr>
              <a:latin typeface="Merriweather"/>
              <a:ea typeface="Merriweather"/>
              <a:cs typeface="Merriweather"/>
              <a:sym typeface="Merriweather"/>
            </a:endParaRPr>
          </a:p>
          <a:p>
            <a:pPr marL="457200" lvl="0" indent="-317500" algn="l" rtl="0">
              <a:lnSpc>
                <a:spcPct val="115000"/>
              </a:lnSpc>
              <a:spcBef>
                <a:spcPts val="0"/>
              </a:spcBef>
              <a:spcAft>
                <a:spcPts val="0"/>
              </a:spcAft>
              <a:buSzPts val="1400"/>
              <a:buFont typeface="Merriweather"/>
              <a:buChar char="●"/>
            </a:pPr>
            <a:r>
              <a:rPr lang="en">
                <a:latin typeface="Merriweather"/>
                <a:ea typeface="Merriweather"/>
                <a:cs typeface="Merriweather"/>
                <a:sym typeface="Merriweather"/>
              </a:rPr>
              <a:t>Behavior: Behavior change advertisement will be presented through conversion rhetoric to promote ideal behavior (Foss &amp; Foss, 1994)</a:t>
            </a:r>
            <a:endParaRPr>
              <a:latin typeface="Merriweather"/>
              <a:ea typeface="Merriweather"/>
              <a:cs typeface="Merriweather"/>
              <a:sym typeface="Merriweathe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311725" y="500925"/>
            <a:ext cx="8520600" cy="623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Data</a:t>
            </a:r>
            <a:endParaRPr/>
          </a:p>
        </p:txBody>
      </p:sp>
      <p:graphicFrame>
        <p:nvGraphicFramePr>
          <p:cNvPr id="101" name="Google Shape;101;p19"/>
          <p:cNvGraphicFramePr/>
          <p:nvPr/>
        </p:nvGraphicFramePr>
        <p:xfrm>
          <a:off x="1424625" y="1415100"/>
          <a:ext cx="3000000" cy="3000000"/>
        </p:xfrm>
        <a:graphic>
          <a:graphicData uri="http://schemas.openxmlformats.org/drawingml/2006/table">
            <a:tbl>
              <a:tblPr>
                <a:noFill/>
                <a:tableStyleId>{8AC7DD66-6228-45A2-A88B-84C88053261C}</a:tableStyleId>
              </a:tblPr>
              <a:tblGrid>
                <a:gridCol w="542925">
                  <a:extLst>
                    <a:ext uri="{9D8B030D-6E8A-4147-A177-3AD203B41FA5}">
                      <a16:colId xmlns:a16="http://schemas.microsoft.com/office/drawing/2014/main" val="20000"/>
                    </a:ext>
                  </a:extLst>
                </a:gridCol>
                <a:gridCol w="1095375">
                  <a:extLst>
                    <a:ext uri="{9D8B030D-6E8A-4147-A177-3AD203B41FA5}">
                      <a16:colId xmlns:a16="http://schemas.microsoft.com/office/drawing/2014/main" val="20001"/>
                    </a:ext>
                  </a:extLst>
                </a:gridCol>
                <a:gridCol w="1257300">
                  <a:extLst>
                    <a:ext uri="{9D8B030D-6E8A-4147-A177-3AD203B41FA5}">
                      <a16:colId xmlns:a16="http://schemas.microsoft.com/office/drawing/2014/main" val="20002"/>
                    </a:ext>
                  </a:extLst>
                </a:gridCol>
                <a:gridCol w="1285875">
                  <a:extLst>
                    <a:ext uri="{9D8B030D-6E8A-4147-A177-3AD203B41FA5}">
                      <a16:colId xmlns:a16="http://schemas.microsoft.com/office/drawing/2014/main" val="20003"/>
                    </a:ext>
                  </a:extLst>
                </a:gridCol>
                <a:gridCol w="866775">
                  <a:extLst>
                    <a:ext uri="{9D8B030D-6E8A-4147-A177-3AD203B41FA5}">
                      <a16:colId xmlns:a16="http://schemas.microsoft.com/office/drawing/2014/main" val="20004"/>
                    </a:ext>
                  </a:extLst>
                </a:gridCol>
                <a:gridCol w="895350">
                  <a:extLst>
                    <a:ext uri="{9D8B030D-6E8A-4147-A177-3AD203B41FA5}">
                      <a16:colId xmlns:a16="http://schemas.microsoft.com/office/drawing/2014/main" val="20005"/>
                    </a:ext>
                  </a:extLst>
                </a:gridCol>
              </a:tblGrid>
              <a:tr h="0">
                <a:tc>
                  <a:txBody>
                    <a:bodyPr/>
                    <a:lstStyle/>
                    <a:p>
                      <a:pPr marL="0" lvl="0" indent="0" algn="l" rtl="0">
                        <a:spcBef>
                          <a:spcPts val="0"/>
                        </a:spcBef>
                        <a:spcAft>
                          <a:spcPts val="0"/>
                        </a:spcAft>
                        <a:buNone/>
                      </a:pPr>
                      <a:r>
                        <a:rPr lang="en" sz="1200" b="1">
                          <a:latin typeface="Times New Roman"/>
                          <a:ea typeface="Times New Roman"/>
                          <a:cs typeface="Times New Roman"/>
                          <a:sym typeface="Times New Roman"/>
                        </a:rPr>
                        <a:t>Site #</a:t>
                      </a:r>
                      <a:endParaRPr sz="1200" b="1">
                        <a:latin typeface="Times New Roman"/>
                        <a:ea typeface="Times New Roman"/>
                        <a:cs typeface="Times New Roman"/>
                        <a:sym typeface="Times New Roman"/>
                      </a:endParaRPr>
                    </a:p>
                  </a:txBody>
                  <a:tcPr marL="63500" marR="63500" marT="63500" marB="63500"/>
                </a:tc>
                <a:tc>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Expectations of Exchange</a:t>
                      </a:r>
                      <a:endParaRPr sz="1200">
                        <a:latin typeface="Times New Roman"/>
                        <a:ea typeface="Times New Roman"/>
                        <a:cs typeface="Times New Roman"/>
                        <a:sym typeface="Times New Roman"/>
                      </a:endParaRPr>
                    </a:p>
                  </a:txBody>
                  <a:tcPr marL="63500" marR="63500" marT="63500" marB="63500">
                    <a:lnR w="38100" cap="flat" cmpd="sng">
                      <a:solidFill>
                        <a:srgbClr val="000000"/>
                      </a:solidFill>
                      <a:prstDash val="solid"/>
                      <a:round/>
                      <a:headEnd type="none" w="sm" len="sm"/>
                      <a:tailEnd type="none" w="sm" len="sm"/>
                    </a:lnR>
                  </a:tcPr>
                </a:tc>
                <a:tc>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Images of Appeal Egoism</a:t>
                      </a:r>
                      <a:endParaRPr sz="1200">
                        <a:latin typeface="Times New Roman"/>
                        <a:ea typeface="Times New Roman"/>
                        <a:cs typeface="Times New Roman"/>
                        <a:sym typeface="Times New Roman"/>
                      </a:endParaRPr>
                    </a:p>
                  </a:txBody>
                  <a:tcPr marL="63500" marR="63500" marT="63500" marB="63500">
                    <a:lnL w="38100" cap="flat" cmpd="sng">
                      <a:solidFill>
                        <a:srgbClr val="000000"/>
                      </a:solidFill>
                      <a:prstDash val="solid"/>
                      <a:round/>
                      <a:headEnd type="none" w="sm" len="sm"/>
                      <a:tailEnd type="none" w="sm" len="sm"/>
                    </a:lnL>
                  </a:tcPr>
                </a:tc>
                <a:tc>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Images of Appeal Altruism</a:t>
                      </a:r>
                      <a:endParaRPr sz="1200">
                        <a:latin typeface="Times New Roman"/>
                        <a:ea typeface="Times New Roman"/>
                        <a:cs typeface="Times New Roman"/>
                        <a:sym typeface="Times New Roman"/>
                      </a:endParaRPr>
                    </a:p>
                  </a:txBody>
                  <a:tcPr marL="63500" marR="63500" marT="63500" marB="63500">
                    <a:lnR w="38100" cap="flat" cmpd="sng">
                      <a:solidFill>
                        <a:srgbClr val="000000"/>
                      </a:solidFill>
                      <a:prstDash val="solid"/>
                      <a:round/>
                      <a:headEnd type="none" w="sm" len="sm"/>
                      <a:tailEnd type="none" w="sm" len="sm"/>
                    </a:lnR>
                  </a:tcPr>
                </a:tc>
                <a:tc>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Diversity</a:t>
                      </a:r>
                      <a:endParaRPr sz="1200">
                        <a:latin typeface="Times New Roman"/>
                        <a:ea typeface="Times New Roman"/>
                        <a:cs typeface="Times New Roman"/>
                        <a:sym typeface="Times New Roman"/>
                      </a:endParaRPr>
                    </a:p>
                  </a:txBody>
                  <a:tcPr marL="63500" marR="63500" marT="63500" marB="63500">
                    <a:lnL w="38100" cap="flat" cmpd="sng">
                      <a:solidFill>
                        <a:srgbClr val="000000"/>
                      </a:solidFill>
                      <a:prstDash val="solid"/>
                      <a:round/>
                      <a:headEnd type="none" w="sm" len="sm"/>
                      <a:tailEnd type="none" w="sm" len="sm"/>
                    </a:lnL>
                    <a:lnR w="38100" cap="flat" cmpd="sng">
                      <a:solidFill>
                        <a:srgbClr val="000000"/>
                      </a:solidFill>
                      <a:prstDash val="solid"/>
                      <a:round/>
                      <a:headEnd type="none" w="sm" len="sm"/>
                      <a:tailEnd type="none" w="sm" len="sm"/>
                    </a:lnR>
                  </a:tcPr>
                </a:tc>
                <a:tc>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Donation</a:t>
                      </a:r>
                      <a:endParaRPr sz="1200">
                        <a:latin typeface="Times New Roman"/>
                        <a:ea typeface="Times New Roman"/>
                        <a:cs typeface="Times New Roman"/>
                        <a:sym typeface="Times New Roman"/>
                      </a:endParaRPr>
                    </a:p>
                    <a:p>
                      <a:pPr marL="0" lvl="0" indent="0" algn="l" rtl="0">
                        <a:spcBef>
                          <a:spcPts val="0"/>
                        </a:spcBef>
                        <a:spcAft>
                          <a:spcPts val="0"/>
                        </a:spcAft>
                        <a:buNone/>
                      </a:pPr>
                      <a:r>
                        <a:rPr lang="en" sz="1200">
                          <a:latin typeface="Times New Roman"/>
                          <a:ea typeface="Times New Roman"/>
                          <a:cs typeface="Times New Roman"/>
                          <a:sym typeface="Times New Roman"/>
                        </a:rPr>
                        <a:t>Type</a:t>
                      </a:r>
                      <a:endParaRPr sz="1200">
                        <a:latin typeface="Times New Roman"/>
                        <a:ea typeface="Times New Roman"/>
                        <a:cs typeface="Times New Roman"/>
                        <a:sym typeface="Times New Roman"/>
                      </a:endParaRPr>
                    </a:p>
                  </a:txBody>
                  <a:tcPr marL="63500" marR="63500" marT="63500" marB="63500">
                    <a:lnL w="38100" cap="flat" cmpd="sng">
                      <a:solidFill>
                        <a:srgbClr val="000000"/>
                      </a:solidFill>
                      <a:prstDash val="solid"/>
                      <a:round/>
                      <a:headEnd type="none" w="sm" len="sm"/>
                      <a:tailEnd type="none" w="sm" len="sm"/>
                    </a:lnL>
                  </a:tcPr>
                </a:tc>
                <a:extLst>
                  <a:ext uri="{0D108BD9-81ED-4DB2-BD59-A6C34878D82A}">
                    <a16:rowId xmlns:a16="http://schemas.microsoft.com/office/drawing/2014/main" val="10000"/>
                  </a:ext>
                </a:extLst>
              </a:tr>
              <a:tr h="0">
                <a:tc>
                  <a:txBody>
                    <a:bodyPr/>
                    <a:lstStyle/>
                    <a:p>
                      <a:pPr marL="0" lvl="0" indent="0" algn="l" rtl="0">
                        <a:spcBef>
                          <a:spcPts val="0"/>
                        </a:spcBef>
                        <a:spcAft>
                          <a:spcPts val="0"/>
                        </a:spcAft>
                        <a:buNone/>
                      </a:pPr>
                      <a:r>
                        <a:rPr lang="en" sz="1200" b="1">
                          <a:latin typeface="Times New Roman"/>
                          <a:ea typeface="Times New Roman"/>
                          <a:cs typeface="Times New Roman"/>
                          <a:sym typeface="Times New Roman"/>
                        </a:rPr>
                        <a:t>1</a:t>
                      </a:r>
                      <a:endParaRPr sz="1200" b="1">
                        <a:latin typeface="Times New Roman"/>
                        <a:ea typeface="Times New Roman"/>
                        <a:cs typeface="Times New Roman"/>
                        <a:sym typeface="Times New Roman"/>
                      </a:endParaRPr>
                    </a:p>
                  </a:txBody>
                  <a:tcPr marL="63500" marR="63500" marT="63500" marB="63500"/>
                </a:tc>
                <a:tc>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7</a:t>
                      </a:r>
                      <a:endParaRPr sz="1200">
                        <a:latin typeface="Times New Roman"/>
                        <a:ea typeface="Times New Roman"/>
                        <a:cs typeface="Times New Roman"/>
                        <a:sym typeface="Times New Roman"/>
                      </a:endParaRPr>
                    </a:p>
                  </a:txBody>
                  <a:tcPr marL="63500" marR="63500" marT="63500" marB="63500">
                    <a:lnR w="38100" cap="flat" cmpd="sng">
                      <a:solidFill>
                        <a:srgbClr val="000000"/>
                      </a:solidFill>
                      <a:prstDash val="solid"/>
                      <a:round/>
                      <a:headEnd type="none" w="sm" len="sm"/>
                      <a:tailEnd type="none" w="sm" len="sm"/>
                    </a:lnR>
                  </a:tcPr>
                </a:tc>
                <a:tc>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1</a:t>
                      </a:r>
                      <a:endParaRPr sz="1200">
                        <a:latin typeface="Times New Roman"/>
                        <a:ea typeface="Times New Roman"/>
                        <a:cs typeface="Times New Roman"/>
                        <a:sym typeface="Times New Roman"/>
                      </a:endParaRPr>
                    </a:p>
                  </a:txBody>
                  <a:tcPr marL="63500" marR="63500" marT="63500" marB="63500">
                    <a:lnL w="38100" cap="flat" cmpd="sng">
                      <a:solidFill>
                        <a:srgbClr val="000000"/>
                      </a:solidFill>
                      <a:prstDash val="solid"/>
                      <a:round/>
                      <a:headEnd type="none" w="sm" len="sm"/>
                      <a:tailEnd type="none" w="sm" len="sm"/>
                    </a:lnL>
                  </a:tcPr>
                </a:tc>
                <a:tc>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2</a:t>
                      </a:r>
                      <a:endParaRPr sz="1200">
                        <a:latin typeface="Times New Roman"/>
                        <a:ea typeface="Times New Roman"/>
                        <a:cs typeface="Times New Roman"/>
                        <a:sym typeface="Times New Roman"/>
                      </a:endParaRPr>
                    </a:p>
                  </a:txBody>
                  <a:tcPr marL="63500" marR="63500" marT="63500" marB="63500">
                    <a:lnR w="38100" cap="flat" cmpd="sng">
                      <a:solidFill>
                        <a:srgbClr val="000000"/>
                      </a:solidFill>
                      <a:prstDash val="solid"/>
                      <a:round/>
                      <a:headEnd type="none" w="sm" len="sm"/>
                      <a:tailEnd type="none" w="sm" len="sm"/>
                    </a:lnR>
                  </a:tcPr>
                </a:tc>
                <a:tc>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No</a:t>
                      </a:r>
                      <a:endParaRPr sz="1200">
                        <a:latin typeface="Times New Roman"/>
                        <a:ea typeface="Times New Roman"/>
                        <a:cs typeface="Times New Roman"/>
                        <a:sym typeface="Times New Roman"/>
                      </a:endParaRPr>
                    </a:p>
                  </a:txBody>
                  <a:tcPr marL="63500" marR="63500" marT="63500" marB="63500">
                    <a:lnL w="38100" cap="flat" cmpd="sng">
                      <a:solidFill>
                        <a:srgbClr val="000000"/>
                      </a:solidFill>
                      <a:prstDash val="solid"/>
                      <a:round/>
                      <a:headEnd type="none" w="sm" len="sm"/>
                      <a:tailEnd type="none" w="sm" len="sm"/>
                    </a:lnL>
                    <a:lnR w="38100" cap="flat" cmpd="sng">
                      <a:solidFill>
                        <a:srgbClr val="000000"/>
                      </a:solidFill>
                      <a:prstDash val="solid"/>
                      <a:round/>
                      <a:headEnd type="none" w="sm" len="sm"/>
                      <a:tailEnd type="none" w="sm" len="sm"/>
                    </a:lnR>
                  </a:tcPr>
                </a:tc>
                <a:tc>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Time</a:t>
                      </a:r>
                      <a:endParaRPr sz="1200">
                        <a:latin typeface="Times New Roman"/>
                        <a:ea typeface="Times New Roman"/>
                        <a:cs typeface="Times New Roman"/>
                        <a:sym typeface="Times New Roman"/>
                      </a:endParaRPr>
                    </a:p>
                  </a:txBody>
                  <a:tcPr marL="63500" marR="63500" marT="63500" marB="63500">
                    <a:lnL w="38100" cap="flat" cmpd="sng">
                      <a:solidFill>
                        <a:srgbClr val="000000"/>
                      </a:solidFill>
                      <a:prstDash val="solid"/>
                      <a:round/>
                      <a:headEnd type="none" w="sm" len="sm"/>
                      <a:tailEnd type="none" w="sm" len="sm"/>
                    </a:lnL>
                  </a:tcPr>
                </a:tc>
                <a:extLst>
                  <a:ext uri="{0D108BD9-81ED-4DB2-BD59-A6C34878D82A}">
                    <a16:rowId xmlns:a16="http://schemas.microsoft.com/office/drawing/2014/main" val="10001"/>
                  </a:ext>
                </a:extLst>
              </a:tr>
              <a:tr h="0">
                <a:tc>
                  <a:txBody>
                    <a:bodyPr/>
                    <a:lstStyle/>
                    <a:p>
                      <a:pPr marL="0" lvl="0" indent="0" algn="l" rtl="0">
                        <a:spcBef>
                          <a:spcPts val="0"/>
                        </a:spcBef>
                        <a:spcAft>
                          <a:spcPts val="0"/>
                        </a:spcAft>
                        <a:buNone/>
                      </a:pPr>
                      <a:r>
                        <a:rPr lang="en" sz="1200" b="1">
                          <a:latin typeface="Times New Roman"/>
                          <a:ea typeface="Times New Roman"/>
                          <a:cs typeface="Times New Roman"/>
                          <a:sym typeface="Times New Roman"/>
                        </a:rPr>
                        <a:t>2</a:t>
                      </a:r>
                      <a:endParaRPr sz="1200" b="1">
                        <a:latin typeface="Times New Roman"/>
                        <a:ea typeface="Times New Roman"/>
                        <a:cs typeface="Times New Roman"/>
                        <a:sym typeface="Times New Roman"/>
                      </a:endParaRPr>
                    </a:p>
                  </a:txBody>
                  <a:tcPr marL="63500" marR="63500" marT="63500" marB="63500"/>
                </a:tc>
                <a:tc>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3</a:t>
                      </a:r>
                      <a:endParaRPr sz="1200">
                        <a:latin typeface="Times New Roman"/>
                        <a:ea typeface="Times New Roman"/>
                        <a:cs typeface="Times New Roman"/>
                        <a:sym typeface="Times New Roman"/>
                      </a:endParaRPr>
                    </a:p>
                  </a:txBody>
                  <a:tcPr marL="63500" marR="63500" marT="63500" marB="63500">
                    <a:lnR w="38100" cap="flat" cmpd="sng">
                      <a:solidFill>
                        <a:srgbClr val="000000"/>
                      </a:solidFill>
                      <a:prstDash val="solid"/>
                      <a:round/>
                      <a:headEnd type="none" w="sm" len="sm"/>
                      <a:tailEnd type="none" w="sm" len="sm"/>
                    </a:lnR>
                  </a:tcPr>
                </a:tc>
                <a:tc>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1</a:t>
                      </a:r>
                      <a:endParaRPr sz="1200">
                        <a:latin typeface="Times New Roman"/>
                        <a:ea typeface="Times New Roman"/>
                        <a:cs typeface="Times New Roman"/>
                        <a:sym typeface="Times New Roman"/>
                      </a:endParaRPr>
                    </a:p>
                  </a:txBody>
                  <a:tcPr marL="63500" marR="63500" marT="63500" marB="63500">
                    <a:lnL w="38100" cap="flat" cmpd="sng">
                      <a:solidFill>
                        <a:srgbClr val="000000"/>
                      </a:solidFill>
                      <a:prstDash val="solid"/>
                      <a:round/>
                      <a:headEnd type="none" w="sm" len="sm"/>
                      <a:tailEnd type="none" w="sm" len="sm"/>
                    </a:lnL>
                  </a:tcPr>
                </a:tc>
                <a:tc>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2</a:t>
                      </a:r>
                      <a:endParaRPr sz="1200">
                        <a:latin typeface="Times New Roman"/>
                        <a:ea typeface="Times New Roman"/>
                        <a:cs typeface="Times New Roman"/>
                        <a:sym typeface="Times New Roman"/>
                      </a:endParaRPr>
                    </a:p>
                  </a:txBody>
                  <a:tcPr marL="63500" marR="63500" marT="63500" marB="63500">
                    <a:lnR w="38100" cap="flat" cmpd="sng">
                      <a:solidFill>
                        <a:srgbClr val="000000"/>
                      </a:solidFill>
                      <a:prstDash val="solid"/>
                      <a:round/>
                      <a:headEnd type="none" w="sm" len="sm"/>
                      <a:tailEnd type="none" w="sm" len="sm"/>
                    </a:lnR>
                  </a:tcPr>
                </a:tc>
                <a:tc>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Yes</a:t>
                      </a:r>
                      <a:endParaRPr sz="1200">
                        <a:latin typeface="Times New Roman"/>
                        <a:ea typeface="Times New Roman"/>
                        <a:cs typeface="Times New Roman"/>
                        <a:sym typeface="Times New Roman"/>
                      </a:endParaRPr>
                    </a:p>
                  </a:txBody>
                  <a:tcPr marL="63500" marR="63500" marT="63500" marB="63500">
                    <a:lnL w="38100" cap="flat" cmpd="sng">
                      <a:solidFill>
                        <a:srgbClr val="000000"/>
                      </a:solidFill>
                      <a:prstDash val="solid"/>
                      <a:round/>
                      <a:headEnd type="none" w="sm" len="sm"/>
                      <a:tailEnd type="none" w="sm" len="sm"/>
                    </a:lnL>
                    <a:lnR w="38100" cap="flat" cmpd="sng">
                      <a:solidFill>
                        <a:srgbClr val="000000"/>
                      </a:solidFill>
                      <a:prstDash val="solid"/>
                      <a:round/>
                      <a:headEnd type="none" w="sm" len="sm"/>
                      <a:tailEnd type="none" w="sm" len="sm"/>
                    </a:lnR>
                  </a:tcPr>
                </a:tc>
                <a:tc>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Monetary</a:t>
                      </a:r>
                      <a:endParaRPr sz="1200">
                        <a:latin typeface="Times New Roman"/>
                        <a:ea typeface="Times New Roman"/>
                        <a:cs typeface="Times New Roman"/>
                        <a:sym typeface="Times New Roman"/>
                      </a:endParaRPr>
                    </a:p>
                  </a:txBody>
                  <a:tcPr marL="63500" marR="63500" marT="63500" marB="63500">
                    <a:lnL w="38100" cap="flat" cmpd="sng">
                      <a:solidFill>
                        <a:srgbClr val="000000"/>
                      </a:solidFill>
                      <a:prstDash val="solid"/>
                      <a:round/>
                      <a:headEnd type="none" w="sm" len="sm"/>
                      <a:tailEnd type="none" w="sm" len="sm"/>
                    </a:lnL>
                  </a:tcPr>
                </a:tc>
                <a:extLst>
                  <a:ext uri="{0D108BD9-81ED-4DB2-BD59-A6C34878D82A}">
                    <a16:rowId xmlns:a16="http://schemas.microsoft.com/office/drawing/2014/main" val="10002"/>
                  </a:ext>
                </a:extLst>
              </a:tr>
              <a:tr h="0">
                <a:tc>
                  <a:txBody>
                    <a:bodyPr/>
                    <a:lstStyle/>
                    <a:p>
                      <a:pPr marL="0" lvl="0" indent="0" algn="l" rtl="0">
                        <a:spcBef>
                          <a:spcPts val="0"/>
                        </a:spcBef>
                        <a:spcAft>
                          <a:spcPts val="0"/>
                        </a:spcAft>
                        <a:buNone/>
                      </a:pPr>
                      <a:r>
                        <a:rPr lang="en" sz="1200" b="1">
                          <a:latin typeface="Times New Roman"/>
                          <a:ea typeface="Times New Roman"/>
                          <a:cs typeface="Times New Roman"/>
                          <a:sym typeface="Times New Roman"/>
                        </a:rPr>
                        <a:t>3</a:t>
                      </a:r>
                      <a:endParaRPr sz="1200" b="1">
                        <a:latin typeface="Times New Roman"/>
                        <a:ea typeface="Times New Roman"/>
                        <a:cs typeface="Times New Roman"/>
                        <a:sym typeface="Times New Roman"/>
                      </a:endParaRPr>
                    </a:p>
                  </a:txBody>
                  <a:tcPr marL="63500" marR="63500" marT="63500" marB="63500"/>
                </a:tc>
                <a:tc>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4</a:t>
                      </a:r>
                      <a:endParaRPr sz="1200">
                        <a:latin typeface="Times New Roman"/>
                        <a:ea typeface="Times New Roman"/>
                        <a:cs typeface="Times New Roman"/>
                        <a:sym typeface="Times New Roman"/>
                      </a:endParaRPr>
                    </a:p>
                  </a:txBody>
                  <a:tcPr marL="63500" marR="63500" marT="63500" marB="63500">
                    <a:lnR w="38100" cap="flat" cmpd="sng">
                      <a:solidFill>
                        <a:srgbClr val="000000"/>
                      </a:solidFill>
                      <a:prstDash val="solid"/>
                      <a:round/>
                      <a:headEnd type="none" w="sm" len="sm"/>
                      <a:tailEnd type="none" w="sm" len="sm"/>
                    </a:lnR>
                  </a:tcPr>
                </a:tc>
                <a:tc>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0</a:t>
                      </a:r>
                      <a:endParaRPr sz="1200">
                        <a:latin typeface="Times New Roman"/>
                        <a:ea typeface="Times New Roman"/>
                        <a:cs typeface="Times New Roman"/>
                        <a:sym typeface="Times New Roman"/>
                      </a:endParaRPr>
                    </a:p>
                  </a:txBody>
                  <a:tcPr marL="63500" marR="63500" marT="63500" marB="63500">
                    <a:lnL w="38100" cap="flat" cmpd="sng">
                      <a:solidFill>
                        <a:srgbClr val="000000"/>
                      </a:solidFill>
                      <a:prstDash val="solid"/>
                      <a:round/>
                      <a:headEnd type="none" w="sm" len="sm"/>
                      <a:tailEnd type="none" w="sm" len="sm"/>
                    </a:lnL>
                  </a:tcPr>
                </a:tc>
                <a:tc>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1</a:t>
                      </a:r>
                      <a:endParaRPr sz="1200">
                        <a:latin typeface="Times New Roman"/>
                        <a:ea typeface="Times New Roman"/>
                        <a:cs typeface="Times New Roman"/>
                        <a:sym typeface="Times New Roman"/>
                      </a:endParaRPr>
                    </a:p>
                  </a:txBody>
                  <a:tcPr marL="63500" marR="63500" marT="63500" marB="63500">
                    <a:lnR w="38100" cap="flat" cmpd="sng">
                      <a:solidFill>
                        <a:srgbClr val="000000"/>
                      </a:solidFill>
                      <a:prstDash val="solid"/>
                      <a:round/>
                      <a:headEnd type="none" w="sm" len="sm"/>
                      <a:tailEnd type="none" w="sm" len="sm"/>
                    </a:lnR>
                  </a:tcPr>
                </a:tc>
                <a:tc>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No</a:t>
                      </a:r>
                      <a:endParaRPr sz="1200">
                        <a:latin typeface="Times New Roman"/>
                        <a:ea typeface="Times New Roman"/>
                        <a:cs typeface="Times New Roman"/>
                        <a:sym typeface="Times New Roman"/>
                      </a:endParaRPr>
                    </a:p>
                  </a:txBody>
                  <a:tcPr marL="63500" marR="63500" marT="63500" marB="63500">
                    <a:lnL w="38100" cap="flat" cmpd="sng">
                      <a:solidFill>
                        <a:srgbClr val="000000"/>
                      </a:solidFill>
                      <a:prstDash val="solid"/>
                      <a:round/>
                      <a:headEnd type="none" w="sm" len="sm"/>
                      <a:tailEnd type="none" w="sm" len="sm"/>
                    </a:lnL>
                    <a:lnR w="38100" cap="flat" cmpd="sng">
                      <a:solidFill>
                        <a:srgbClr val="000000"/>
                      </a:solidFill>
                      <a:prstDash val="solid"/>
                      <a:round/>
                      <a:headEnd type="none" w="sm" len="sm"/>
                      <a:tailEnd type="none" w="sm" len="sm"/>
                    </a:lnR>
                  </a:tcPr>
                </a:tc>
                <a:tc>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Monetary</a:t>
                      </a:r>
                      <a:endParaRPr sz="1200">
                        <a:latin typeface="Times New Roman"/>
                        <a:ea typeface="Times New Roman"/>
                        <a:cs typeface="Times New Roman"/>
                        <a:sym typeface="Times New Roman"/>
                      </a:endParaRPr>
                    </a:p>
                  </a:txBody>
                  <a:tcPr marL="63500" marR="63500" marT="63500" marB="63500">
                    <a:lnL w="38100" cap="flat" cmpd="sng">
                      <a:solidFill>
                        <a:srgbClr val="000000"/>
                      </a:solidFill>
                      <a:prstDash val="solid"/>
                      <a:round/>
                      <a:headEnd type="none" w="sm" len="sm"/>
                      <a:tailEnd type="none" w="sm" len="sm"/>
                    </a:lnL>
                  </a:tcPr>
                </a:tc>
                <a:extLst>
                  <a:ext uri="{0D108BD9-81ED-4DB2-BD59-A6C34878D82A}">
                    <a16:rowId xmlns:a16="http://schemas.microsoft.com/office/drawing/2014/main" val="10003"/>
                  </a:ext>
                </a:extLst>
              </a:tr>
              <a:tr h="0">
                <a:tc>
                  <a:txBody>
                    <a:bodyPr/>
                    <a:lstStyle/>
                    <a:p>
                      <a:pPr marL="0" lvl="0" indent="0" algn="l" rtl="0">
                        <a:spcBef>
                          <a:spcPts val="0"/>
                        </a:spcBef>
                        <a:spcAft>
                          <a:spcPts val="0"/>
                        </a:spcAft>
                        <a:buNone/>
                      </a:pPr>
                      <a:r>
                        <a:rPr lang="en" sz="1200" b="1">
                          <a:latin typeface="Times New Roman"/>
                          <a:ea typeface="Times New Roman"/>
                          <a:cs typeface="Times New Roman"/>
                          <a:sym typeface="Times New Roman"/>
                        </a:rPr>
                        <a:t>4</a:t>
                      </a:r>
                      <a:endParaRPr sz="1200" b="1">
                        <a:latin typeface="Times New Roman"/>
                        <a:ea typeface="Times New Roman"/>
                        <a:cs typeface="Times New Roman"/>
                        <a:sym typeface="Times New Roman"/>
                      </a:endParaRPr>
                    </a:p>
                  </a:txBody>
                  <a:tcPr marL="63500" marR="63500" marT="63500" marB="63500"/>
                </a:tc>
                <a:tc>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2</a:t>
                      </a:r>
                      <a:endParaRPr sz="1200">
                        <a:latin typeface="Times New Roman"/>
                        <a:ea typeface="Times New Roman"/>
                        <a:cs typeface="Times New Roman"/>
                        <a:sym typeface="Times New Roman"/>
                      </a:endParaRPr>
                    </a:p>
                  </a:txBody>
                  <a:tcPr marL="63500" marR="63500" marT="63500" marB="63500">
                    <a:lnR w="38100" cap="flat" cmpd="sng">
                      <a:solidFill>
                        <a:srgbClr val="000000"/>
                      </a:solidFill>
                      <a:prstDash val="solid"/>
                      <a:round/>
                      <a:headEnd type="none" w="sm" len="sm"/>
                      <a:tailEnd type="none" w="sm" len="sm"/>
                    </a:lnR>
                  </a:tcPr>
                </a:tc>
                <a:tc>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0</a:t>
                      </a:r>
                      <a:endParaRPr sz="1200">
                        <a:latin typeface="Times New Roman"/>
                        <a:ea typeface="Times New Roman"/>
                        <a:cs typeface="Times New Roman"/>
                        <a:sym typeface="Times New Roman"/>
                      </a:endParaRPr>
                    </a:p>
                  </a:txBody>
                  <a:tcPr marL="63500" marR="63500" marT="63500" marB="63500">
                    <a:lnL w="38100" cap="flat" cmpd="sng">
                      <a:solidFill>
                        <a:srgbClr val="000000"/>
                      </a:solidFill>
                      <a:prstDash val="solid"/>
                      <a:round/>
                      <a:headEnd type="none" w="sm" len="sm"/>
                      <a:tailEnd type="none" w="sm" len="sm"/>
                    </a:lnL>
                  </a:tcPr>
                </a:tc>
                <a:tc>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3</a:t>
                      </a:r>
                      <a:endParaRPr sz="1200">
                        <a:latin typeface="Times New Roman"/>
                        <a:ea typeface="Times New Roman"/>
                        <a:cs typeface="Times New Roman"/>
                        <a:sym typeface="Times New Roman"/>
                      </a:endParaRPr>
                    </a:p>
                  </a:txBody>
                  <a:tcPr marL="63500" marR="63500" marT="63500" marB="63500">
                    <a:lnR w="38100" cap="flat" cmpd="sng">
                      <a:solidFill>
                        <a:srgbClr val="000000"/>
                      </a:solidFill>
                      <a:prstDash val="solid"/>
                      <a:round/>
                      <a:headEnd type="none" w="sm" len="sm"/>
                      <a:tailEnd type="none" w="sm" len="sm"/>
                    </a:lnR>
                  </a:tcPr>
                </a:tc>
                <a:tc>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Yes</a:t>
                      </a:r>
                      <a:endParaRPr sz="1200">
                        <a:latin typeface="Times New Roman"/>
                        <a:ea typeface="Times New Roman"/>
                        <a:cs typeface="Times New Roman"/>
                        <a:sym typeface="Times New Roman"/>
                      </a:endParaRPr>
                    </a:p>
                  </a:txBody>
                  <a:tcPr marL="63500" marR="63500" marT="63500" marB="63500">
                    <a:lnL w="38100" cap="flat" cmpd="sng">
                      <a:solidFill>
                        <a:srgbClr val="000000"/>
                      </a:solidFill>
                      <a:prstDash val="solid"/>
                      <a:round/>
                      <a:headEnd type="none" w="sm" len="sm"/>
                      <a:tailEnd type="none" w="sm" len="sm"/>
                    </a:lnL>
                    <a:lnR w="38100" cap="flat" cmpd="sng">
                      <a:solidFill>
                        <a:srgbClr val="000000"/>
                      </a:solidFill>
                      <a:prstDash val="solid"/>
                      <a:round/>
                      <a:headEnd type="none" w="sm" len="sm"/>
                      <a:tailEnd type="none" w="sm" len="sm"/>
                    </a:lnR>
                  </a:tcPr>
                </a:tc>
                <a:tc>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Monetary</a:t>
                      </a:r>
                      <a:endParaRPr sz="1200">
                        <a:latin typeface="Times New Roman"/>
                        <a:ea typeface="Times New Roman"/>
                        <a:cs typeface="Times New Roman"/>
                        <a:sym typeface="Times New Roman"/>
                      </a:endParaRPr>
                    </a:p>
                  </a:txBody>
                  <a:tcPr marL="63500" marR="63500" marT="63500" marB="63500">
                    <a:lnL w="38100" cap="flat" cmpd="sng">
                      <a:solidFill>
                        <a:srgbClr val="000000"/>
                      </a:solidFill>
                      <a:prstDash val="solid"/>
                      <a:round/>
                      <a:headEnd type="none" w="sm" len="sm"/>
                      <a:tailEnd type="none" w="sm" len="sm"/>
                    </a:lnL>
                  </a:tcPr>
                </a:tc>
                <a:extLst>
                  <a:ext uri="{0D108BD9-81ED-4DB2-BD59-A6C34878D82A}">
                    <a16:rowId xmlns:a16="http://schemas.microsoft.com/office/drawing/2014/main" val="10004"/>
                  </a:ext>
                </a:extLst>
              </a:tr>
              <a:tr h="0">
                <a:tc>
                  <a:txBody>
                    <a:bodyPr/>
                    <a:lstStyle/>
                    <a:p>
                      <a:pPr marL="0" lvl="0" indent="0" algn="l" rtl="0">
                        <a:spcBef>
                          <a:spcPts val="0"/>
                        </a:spcBef>
                        <a:spcAft>
                          <a:spcPts val="0"/>
                        </a:spcAft>
                        <a:buNone/>
                      </a:pPr>
                      <a:r>
                        <a:rPr lang="en" sz="1200" b="1">
                          <a:latin typeface="Times New Roman"/>
                          <a:ea typeface="Times New Roman"/>
                          <a:cs typeface="Times New Roman"/>
                          <a:sym typeface="Times New Roman"/>
                        </a:rPr>
                        <a:t>5</a:t>
                      </a:r>
                      <a:endParaRPr sz="1200" b="1">
                        <a:latin typeface="Times New Roman"/>
                        <a:ea typeface="Times New Roman"/>
                        <a:cs typeface="Times New Roman"/>
                        <a:sym typeface="Times New Roman"/>
                      </a:endParaRPr>
                    </a:p>
                  </a:txBody>
                  <a:tcPr marL="63500" marR="63500" marT="63500" marB="63500"/>
                </a:tc>
                <a:tc>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1</a:t>
                      </a:r>
                      <a:endParaRPr sz="1200">
                        <a:latin typeface="Times New Roman"/>
                        <a:ea typeface="Times New Roman"/>
                        <a:cs typeface="Times New Roman"/>
                        <a:sym typeface="Times New Roman"/>
                      </a:endParaRPr>
                    </a:p>
                  </a:txBody>
                  <a:tcPr marL="63500" marR="63500" marT="63500" marB="63500">
                    <a:lnR w="38100" cap="flat" cmpd="sng">
                      <a:solidFill>
                        <a:srgbClr val="000000"/>
                      </a:solidFill>
                      <a:prstDash val="solid"/>
                      <a:round/>
                      <a:headEnd type="none" w="sm" len="sm"/>
                      <a:tailEnd type="none" w="sm" len="sm"/>
                    </a:lnR>
                  </a:tcPr>
                </a:tc>
                <a:tc>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2</a:t>
                      </a:r>
                      <a:endParaRPr sz="1200">
                        <a:latin typeface="Times New Roman"/>
                        <a:ea typeface="Times New Roman"/>
                        <a:cs typeface="Times New Roman"/>
                        <a:sym typeface="Times New Roman"/>
                      </a:endParaRPr>
                    </a:p>
                  </a:txBody>
                  <a:tcPr marL="63500" marR="63500" marT="63500" marB="63500">
                    <a:lnL w="38100" cap="flat" cmpd="sng">
                      <a:solidFill>
                        <a:srgbClr val="000000"/>
                      </a:solidFill>
                      <a:prstDash val="solid"/>
                      <a:round/>
                      <a:headEnd type="none" w="sm" len="sm"/>
                      <a:tailEnd type="none" w="sm" len="sm"/>
                    </a:lnL>
                  </a:tcPr>
                </a:tc>
                <a:tc>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2</a:t>
                      </a:r>
                      <a:endParaRPr sz="1200">
                        <a:latin typeface="Times New Roman"/>
                        <a:ea typeface="Times New Roman"/>
                        <a:cs typeface="Times New Roman"/>
                        <a:sym typeface="Times New Roman"/>
                      </a:endParaRPr>
                    </a:p>
                  </a:txBody>
                  <a:tcPr marL="63500" marR="63500" marT="63500" marB="63500">
                    <a:lnR w="38100" cap="flat" cmpd="sng">
                      <a:solidFill>
                        <a:srgbClr val="000000"/>
                      </a:solidFill>
                      <a:prstDash val="solid"/>
                      <a:round/>
                      <a:headEnd type="none" w="sm" len="sm"/>
                      <a:tailEnd type="none" w="sm" len="sm"/>
                    </a:lnR>
                  </a:tcPr>
                </a:tc>
                <a:tc>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Yes</a:t>
                      </a:r>
                      <a:endParaRPr sz="1200">
                        <a:latin typeface="Times New Roman"/>
                        <a:ea typeface="Times New Roman"/>
                        <a:cs typeface="Times New Roman"/>
                        <a:sym typeface="Times New Roman"/>
                      </a:endParaRPr>
                    </a:p>
                  </a:txBody>
                  <a:tcPr marL="63500" marR="63500" marT="63500" marB="63500">
                    <a:lnL w="38100" cap="flat" cmpd="sng">
                      <a:solidFill>
                        <a:srgbClr val="000000"/>
                      </a:solidFill>
                      <a:prstDash val="solid"/>
                      <a:round/>
                      <a:headEnd type="none" w="sm" len="sm"/>
                      <a:tailEnd type="none" w="sm" len="sm"/>
                    </a:lnL>
                    <a:lnR w="38100" cap="flat" cmpd="sng">
                      <a:solidFill>
                        <a:srgbClr val="000000"/>
                      </a:solidFill>
                      <a:prstDash val="solid"/>
                      <a:round/>
                      <a:headEnd type="none" w="sm" len="sm"/>
                      <a:tailEnd type="none" w="sm" len="sm"/>
                    </a:lnR>
                  </a:tcPr>
                </a:tc>
                <a:tc>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Monetary</a:t>
                      </a:r>
                      <a:endParaRPr sz="1200">
                        <a:latin typeface="Times New Roman"/>
                        <a:ea typeface="Times New Roman"/>
                        <a:cs typeface="Times New Roman"/>
                        <a:sym typeface="Times New Roman"/>
                      </a:endParaRPr>
                    </a:p>
                  </a:txBody>
                  <a:tcPr marL="63500" marR="63500" marT="63500" marB="63500">
                    <a:lnL w="38100" cap="flat" cmpd="sng">
                      <a:solidFill>
                        <a:srgbClr val="000000"/>
                      </a:solidFill>
                      <a:prstDash val="solid"/>
                      <a:round/>
                      <a:headEnd type="none" w="sm" len="sm"/>
                      <a:tailEnd type="none" w="sm" len="sm"/>
                    </a:lnL>
                  </a:tcPr>
                </a:tc>
                <a:extLst>
                  <a:ext uri="{0D108BD9-81ED-4DB2-BD59-A6C34878D82A}">
                    <a16:rowId xmlns:a16="http://schemas.microsoft.com/office/drawing/2014/main" val="10005"/>
                  </a:ext>
                </a:extLst>
              </a:tr>
              <a:tr h="0">
                <a:tc>
                  <a:txBody>
                    <a:bodyPr/>
                    <a:lstStyle/>
                    <a:p>
                      <a:pPr marL="0" lvl="0" indent="0" algn="l" rtl="0">
                        <a:spcBef>
                          <a:spcPts val="0"/>
                        </a:spcBef>
                        <a:spcAft>
                          <a:spcPts val="0"/>
                        </a:spcAft>
                        <a:buNone/>
                      </a:pPr>
                      <a:r>
                        <a:rPr lang="en" sz="1200" b="1">
                          <a:latin typeface="Times New Roman"/>
                          <a:ea typeface="Times New Roman"/>
                          <a:cs typeface="Times New Roman"/>
                          <a:sym typeface="Times New Roman"/>
                        </a:rPr>
                        <a:t>6</a:t>
                      </a:r>
                      <a:endParaRPr sz="1200" b="1">
                        <a:latin typeface="Times New Roman"/>
                        <a:ea typeface="Times New Roman"/>
                        <a:cs typeface="Times New Roman"/>
                        <a:sym typeface="Times New Roman"/>
                      </a:endParaRPr>
                    </a:p>
                  </a:txBody>
                  <a:tcPr marL="63500" marR="63500" marT="63500" marB="63500"/>
                </a:tc>
                <a:tc>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2</a:t>
                      </a:r>
                      <a:endParaRPr sz="1200">
                        <a:latin typeface="Times New Roman"/>
                        <a:ea typeface="Times New Roman"/>
                        <a:cs typeface="Times New Roman"/>
                        <a:sym typeface="Times New Roman"/>
                      </a:endParaRPr>
                    </a:p>
                  </a:txBody>
                  <a:tcPr marL="63500" marR="63500" marT="63500" marB="63500">
                    <a:lnR w="38100" cap="flat" cmpd="sng">
                      <a:solidFill>
                        <a:srgbClr val="000000"/>
                      </a:solidFill>
                      <a:prstDash val="solid"/>
                      <a:round/>
                      <a:headEnd type="none" w="sm" len="sm"/>
                      <a:tailEnd type="none" w="sm" len="sm"/>
                    </a:lnR>
                  </a:tcPr>
                </a:tc>
                <a:tc>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2</a:t>
                      </a:r>
                      <a:endParaRPr sz="1200">
                        <a:latin typeface="Times New Roman"/>
                        <a:ea typeface="Times New Roman"/>
                        <a:cs typeface="Times New Roman"/>
                        <a:sym typeface="Times New Roman"/>
                      </a:endParaRPr>
                    </a:p>
                  </a:txBody>
                  <a:tcPr marL="63500" marR="63500" marT="63500" marB="63500">
                    <a:lnL w="38100" cap="flat" cmpd="sng">
                      <a:solidFill>
                        <a:srgbClr val="000000"/>
                      </a:solidFill>
                      <a:prstDash val="solid"/>
                      <a:round/>
                      <a:headEnd type="none" w="sm" len="sm"/>
                      <a:tailEnd type="none" w="sm" len="sm"/>
                    </a:lnL>
                  </a:tcPr>
                </a:tc>
                <a:tc>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0</a:t>
                      </a:r>
                      <a:endParaRPr sz="1200">
                        <a:latin typeface="Times New Roman"/>
                        <a:ea typeface="Times New Roman"/>
                        <a:cs typeface="Times New Roman"/>
                        <a:sym typeface="Times New Roman"/>
                      </a:endParaRPr>
                    </a:p>
                  </a:txBody>
                  <a:tcPr marL="63500" marR="63500" marT="63500" marB="63500">
                    <a:lnR w="38100" cap="flat" cmpd="sng">
                      <a:solidFill>
                        <a:srgbClr val="000000"/>
                      </a:solidFill>
                      <a:prstDash val="solid"/>
                      <a:round/>
                      <a:headEnd type="none" w="sm" len="sm"/>
                      <a:tailEnd type="none" w="sm" len="sm"/>
                    </a:lnR>
                  </a:tcPr>
                </a:tc>
                <a:tc>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Yes</a:t>
                      </a:r>
                      <a:endParaRPr sz="1200">
                        <a:latin typeface="Times New Roman"/>
                        <a:ea typeface="Times New Roman"/>
                        <a:cs typeface="Times New Roman"/>
                        <a:sym typeface="Times New Roman"/>
                      </a:endParaRPr>
                    </a:p>
                  </a:txBody>
                  <a:tcPr marL="63500" marR="63500" marT="63500" marB="63500">
                    <a:lnL w="38100" cap="flat" cmpd="sng">
                      <a:solidFill>
                        <a:srgbClr val="000000"/>
                      </a:solidFill>
                      <a:prstDash val="solid"/>
                      <a:round/>
                      <a:headEnd type="none" w="sm" len="sm"/>
                      <a:tailEnd type="none" w="sm" len="sm"/>
                    </a:lnL>
                    <a:lnR w="38100" cap="flat" cmpd="sng">
                      <a:solidFill>
                        <a:srgbClr val="000000"/>
                      </a:solidFill>
                      <a:prstDash val="solid"/>
                      <a:round/>
                      <a:headEnd type="none" w="sm" len="sm"/>
                      <a:tailEnd type="none" w="sm" len="sm"/>
                    </a:lnR>
                  </a:tcPr>
                </a:tc>
                <a:tc>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Monetary</a:t>
                      </a:r>
                      <a:endParaRPr sz="1200">
                        <a:latin typeface="Times New Roman"/>
                        <a:ea typeface="Times New Roman"/>
                        <a:cs typeface="Times New Roman"/>
                        <a:sym typeface="Times New Roman"/>
                      </a:endParaRPr>
                    </a:p>
                  </a:txBody>
                  <a:tcPr marL="63500" marR="63500" marT="63500" marB="63500">
                    <a:lnL w="38100" cap="flat" cmpd="sng">
                      <a:solidFill>
                        <a:srgbClr val="000000"/>
                      </a:solidFill>
                      <a:prstDash val="solid"/>
                      <a:round/>
                      <a:headEnd type="none" w="sm" len="sm"/>
                      <a:tailEnd type="none" w="sm" len="sm"/>
                    </a:lnL>
                  </a:tcPr>
                </a:tc>
                <a:extLst>
                  <a:ext uri="{0D108BD9-81ED-4DB2-BD59-A6C34878D82A}">
                    <a16:rowId xmlns:a16="http://schemas.microsoft.com/office/drawing/2014/main" val="10006"/>
                  </a:ext>
                </a:extLst>
              </a:tr>
              <a:tr h="0">
                <a:tc>
                  <a:txBody>
                    <a:bodyPr/>
                    <a:lstStyle/>
                    <a:p>
                      <a:pPr marL="0" lvl="0" indent="0" algn="l" rtl="0">
                        <a:spcBef>
                          <a:spcPts val="0"/>
                        </a:spcBef>
                        <a:spcAft>
                          <a:spcPts val="0"/>
                        </a:spcAft>
                        <a:buNone/>
                      </a:pPr>
                      <a:r>
                        <a:rPr lang="en" sz="1200" b="1">
                          <a:latin typeface="Times New Roman"/>
                          <a:ea typeface="Times New Roman"/>
                          <a:cs typeface="Times New Roman"/>
                          <a:sym typeface="Times New Roman"/>
                        </a:rPr>
                        <a:t>7</a:t>
                      </a:r>
                      <a:endParaRPr sz="1200" b="1">
                        <a:latin typeface="Times New Roman"/>
                        <a:ea typeface="Times New Roman"/>
                        <a:cs typeface="Times New Roman"/>
                        <a:sym typeface="Times New Roman"/>
                      </a:endParaRPr>
                    </a:p>
                  </a:txBody>
                  <a:tcPr marL="63500" marR="63500" marT="63500" marB="63500"/>
                </a:tc>
                <a:tc>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2</a:t>
                      </a:r>
                      <a:endParaRPr sz="1200">
                        <a:latin typeface="Times New Roman"/>
                        <a:ea typeface="Times New Roman"/>
                        <a:cs typeface="Times New Roman"/>
                        <a:sym typeface="Times New Roman"/>
                      </a:endParaRPr>
                    </a:p>
                  </a:txBody>
                  <a:tcPr marL="63500" marR="63500" marT="63500" marB="63500">
                    <a:lnR w="38100" cap="flat" cmpd="sng">
                      <a:solidFill>
                        <a:srgbClr val="000000"/>
                      </a:solidFill>
                      <a:prstDash val="solid"/>
                      <a:round/>
                      <a:headEnd type="none" w="sm" len="sm"/>
                      <a:tailEnd type="none" w="sm" len="sm"/>
                    </a:lnR>
                  </a:tcPr>
                </a:tc>
                <a:tc>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0</a:t>
                      </a:r>
                      <a:endParaRPr sz="1200">
                        <a:latin typeface="Times New Roman"/>
                        <a:ea typeface="Times New Roman"/>
                        <a:cs typeface="Times New Roman"/>
                        <a:sym typeface="Times New Roman"/>
                      </a:endParaRPr>
                    </a:p>
                  </a:txBody>
                  <a:tcPr marL="63500" marR="63500" marT="63500" marB="63500">
                    <a:lnL w="38100" cap="flat" cmpd="sng">
                      <a:solidFill>
                        <a:srgbClr val="000000"/>
                      </a:solidFill>
                      <a:prstDash val="solid"/>
                      <a:round/>
                      <a:headEnd type="none" w="sm" len="sm"/>
                      <a:tailEnd type="none" w="sm" len="sm"/>
                    </a:lnL>
                  </a:tcPr>
                </a:tc>
                <a:tc>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2</a:t>
                      </a:r>
                      <a:endParaRPr sz="1200">
                        <a:latin typeface="Times New Roman"/>
                        <a:ea typeface="Times New Roman"/>
                        <a:cs typeface="Times New Roman"/>
                        <a:sym typeface="Times New Roman"/>
                      </a:endParaRPr>
                    </a:p>
                  </a:txBody>
                  <a:tcPr marL="63500" marR="63500" marT="63500" marB="63500">
                    <a:lnR w="38100" cap="flat" cmpd="sng">
                      <a:solidFill>
                        <a:srgbClr val="000000"/>
                      </a:solidFill>
                      <a:prstDash val="solid"/>
                      <a:round/>
                      <a:headEnd type="none" w="sm" len="sm"/>
                      <a:tailEnd type="none" w="sm" len="sm"/>
                    </a:lnR>
                  </a:tcPr>
                </a:tc>
                <a:tc>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Yes</a:t>
                      </a:r>
                      <a:endParaRPr sz="1200">
                        <a:latin typeface="Times New Roman"/>
                        <a:ea typeface="Times New Roman"/>
                        <a:cs typeface="Times New Roman"/>
                        <a:sym typeface="Times New Roman"/>
                      </a:endParaRPr>
                    </a:p>
                  </a:txBody>
                  <a:tcPr marL="63500" marR="63500" marT="63500" marB="63500">
                    <a:lnL w="38100" cap="flat" cmpd="sng">
                      <a:solidFill>
                        <a:srgbClr val="000000"/>
                      </a:solidFill>
                      <a:prstDash val="solid"/>
                      <a:round/>
                      <a:headEnd type="none" w="sm" len="sm"/>
                      <a:tailEnd type="none" w="sm" len="sm"/>
                    </a:lnL>
                    <a:lnR w="38100" cap="flat" cmpd="sng">
                      <a:solidFill>
                        <a:srgbClr val="000000"/>
                      </a:solidFill>
                      <a:prstDash val="solid"/>
                      <a:round/>
                      <a:headEnd type="none" w="sm" len="sm"/>
                      <a:tailEnd type="none" w="sm" len="sm"/>
                    </a:lnR>
                  </a:tcPr>
                </a:tc>
                <a:tc>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Monetary</a:t>
                      </a:r>
                      <a:endParaRPr sz="1200">
                        <a:latin typeface="Times New Roman"/>
                        <a:ea typeface="Times New Roman"/>
                        <a:cs typeface="Times New Roman"/>
                        <a:sym typeface="Times New Roman"/>
                      </a:endParaRPr>
                    </a:p>
                  </a:txBody>
                  <a:tcPr marL="63500" marR="63500" marT="63500" marB="63500">
                    <a:lnL w="38100" cap="flat" cmpd="sng">
                      <a:solidFill>
                        <a:srgbClr val="000000"/>
                      </a:solidFill>
                      <a:prstDash val="solid"/>
                      <a:round/>
                      <a:headEnd type="none" w="sm" len="sm"/>
                      <a:tailEnd type="none" w="sm" len="sm"/>
                    </a:lnL>
                  </a:tcPr>
                </a:tc>
                <a:extLst>
                  <a:ext uri="{0D108BD9-81ED-4DB2-BD59-A6C34878D82A}">
                    <a16:rowId xmlns:a16="http://schemas.microsoft.com/office/drawing/2014/main" val="10007"/>
                  </a:ext>
                </a:extLst>
              </a:tr>
              <a:tr h="0">
                <a:tc>
                  <a:txBody>
                    <a:bodyPr/>
                    <a:lstStyle/>
                    <a:p>
                      <a:pPr marL="0" lvl="0" indent="0" algn="l" rtl="0">
                        <a:spcBef>
                          <a:spcPts val="0"/>
                        </a:spcBef>
                        <a:spcAft>
                          <a:spcPts val="0"/>
                        </a:spcAft>
                        <a:buNone/>
                      </a:pPr>
                      <a:r>
                        <a:rPr lang="en" sz="1200" b="1">
                          <a:latin typeface="Times New Roman"/>
                          <a:ea typeface="Times New Roman"/>
                          <a:cs typeface="Times New Roman"/>
                          <a:sym typeface="Times New Roman"/>
                        </a:rPr>
                        <a:t>8</a:t>
                      </a:r>
                      <a:endParaRPr sz="1200" b="1">
                        <a:latin typeface="Times New Roman"/>
                        <a:ea typeface="Times New Roman"/>
                        <a:cs typeface="Times New Roman"/>
                        <a:sym typeface="Times New Roman"/>
                      </a:endParaRPr>
                    </a:p>
                  </a:txBody>
                  <a:tcPr marL="63500" marR="63500" marT="63500" marB="63500"/>
                </a:tc>
                <a:tc>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5</a:t>
                      </a:r>
                      <a:endParaRPr sz="1200">
                        <a:latin typeface="Times New Roman"/>
                        <a:ea typeface="Times New Roman"/>
                        <a:cs typeface="Times New Roman"/>
                        <a:sym typeface="Times New Roman"/>
                      </a:endParaRPr>
                    </a:p>
                  </a:txBody>
                  <a:tcPr marL="63500" marR="63500" marT="63500" marB="63500">
                    <a:lnR w="38100" cap="flat" cmpd="sng">
                      <a:solidFill>
                        <a:srgbClr val="000000"/>
                      </a:solidFill>
                      <a:prstDash val="solid"/>
                      <a:round/>
                      <a:headEnd type="none" w="sm" len="sm"/>
                      <a:tailEnd type="none" w="sm" len="sm"/>
                    </a:lnR>
                  </a:tcPr>
                </a:tc>
                <a:tc>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0</a:t>
                      </a:r>
                      <a:endParaRPr sz="1200">
                        <a:latin typeface="Times New Roman"/>
                        <a:ea typeface="Times New Roman"/>
                        <a:cs typeface="Times New Roman"/>
                        <a:sym typeface="Times New Roman"/>
                      </a:endParaRPr>
                    </a:p>
                  </a:txBody>
                  <a:tcPr marL="63500" marR="63500" marT="63500" marB="63500">
                    <a:lnL w="38100" cap="flat" cmpd="sng">
                      <a:solidFill>
                        <a:srgbClr val="000000"/>
                      </a:solidFill>
                      <a:prstDash val="solid"/>
                      <a:round/>
                      <a:headEnd type="none" w="sm" len="sm"/>
                      <a:tailEnd type="none" w="sm" len="sm"/>
                    </a:lnL>
                  </a:tcPr>
                </a:tc>
                <a:tc>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3</a:t>
                      </a:r>
                      <a:endParaRPr sz="1200">
                        <a:latin typeface="Times New Roman"/>
                        <a:ea typeface="Times New Roman"/>
                        <a:cs typeface="Times New Roman"/>
                        <a:sym typeface="Times New Roman"/>
                      </a:endParaRPr>
                    </a:p>
                  </a:txBody>
                  <a:tcPr marL="63500" marR="63500" marT="63500" marB="63500">
                    <a:lnR w="38100" cap="flat" cmpd="sng">
                      <a:solidFill>
                        <a:srgbClr val="000000"/>
                      </a:solidFill>
                      <a:prstDash val="solid"/>
                      <a:round/>
                      <a:headEnd type="none" w="sm" len="sm"/>
                      <a:tailEnd type="none" w="sm" len="sm"/>
                    </a:lnR>
                  </a:tcPr>
                </a:tc>
                <a:tc>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Yes</a:t>
                      </a:r>
                      <a:endParaRPr sz="1200">
                        <a:latin typeface="Times New Roman"/>
                        <a:ea typeface="Times New Roman"/>
                        <a:cs typeface="Times New Roman"/>
                        <a:sym typeface="Times New Roman"/>
                      </a:endParaRPr>
                    </a:p>
                  </a:txBody>
                  <a:tcPr marL="63500" marR="63500" marT="63500" marB="63500">
                    <a:lnL w="38100" cap="flat" cmpd="sng">
                      <a:solidFill>
                        <a:srgbClr val="000000"/>
                      </a:solidFill>
                      <a:prstDash val="solid"/>
                      <a:round/>
                      <a:headEnd type="none" w="sm" len="sm"/>
                      <a:tailEnd type="none" w="sm" len="sm"/>
                    </a:lnL>
                    <a:lnR w="38100" cap="flat" cmpd="sng">
                      <a:solidFill>
                        <a:srgbClr val="000000"/>
                      </a:solidFill>
                      <a:prstDash val="solid"/>
                      <a:round/>
                      <a:headEnd type="none" w="sm" len="sm"/>
                      <a:tailEnd type="none" w="sm" len="sm"/>
                    </a:lnR>
                  </a:tcPr>
                </a:tc>
                <a:tc>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Time</a:t>
                      </a:r>
                      <a:endParaRPr sz="1200">
                        <a:latin typeface="Times New Roman"/>
                        <a:ea typeface="Times New Roman"/>
                        <a:cs typeface="Times New Roman"/>
                        <a:sym typeface="Times New Roman"/>
                      </a:endParaRPr>
                    </a:p>
                  </a:txBody>
                  <a:tcPr marL="63500" marR="63500" marT="63500" marB="63500">
                    <a:lnL w="38100" cap="flat" cmpd="sng">
                      <a:solidFill>
                        <a:srgbClr val="000000"/>
                      </a:solidFill>
                      <a:prstDash val="solid"/>
                      <a:round/>
                      <a:headEnd type="none" w="sm" len="sm"/>
                      <a:tailEnd type="none" w="sm" len="sm"/>
                    </a:lnL>
                  </a:tcPr>
                </a:tc>
                <a:extLst>
                  <a:ext uri="{0D108BD9-81ED-4DB2-BD59-A6C34878D82A}">
                    <a16:rowId xmlns:a16="http://schemas.microsoft.com/office/drawing/2014/main" val="10008"/>
                  </a:ext>
                </a:extLst>
              </a:tr>
              <a:tr h="0">
                <a:tc>
                  <a:txBody>
                    <a:bodyPr/>
                    <a:lstStyle/>
                    <a:p>
                      <a:pPr marL="0" lvl="0" indent="0" algn="l" rtl="0">
                        <a:spcBef>
                          <a:spcPts val="0"/>
                        </a:spcBef>
                        <a:spcAft>
                          <a:spcPts val="0"/>
                        </a:spcAft>
                        <a:buNone/>
                      </a:pPr>
                      <a:r>
                        <a:rPr lang="en" sz="1200" b="1">
                          <a:latin typeface="Times New Roman"/>
                          <a:ea typeface="Times New Roman"/>
                          <a:cs typeface="Times New Roman"/>
                          <a:sym typeface="Times New Roman"/>
                        </a:rPr>
                        <a:t>9</a:t>
                      </a:r>
                      <a:endParaRPr sz="1200" b="1">
                        <a:latin typeface="Times New Roman"/>
                        <a:ea typeface="Times New Roman"/>
                        <a:cs typeface="Times New Roman"/>
                        <a:sym typeface="Times New Roman"/>
                      </a:endParaRPr>
                    </a:p>
                  </a:txBody>
                  <a:tcPr marL="63500" marR="63500" marT="63500" marB="63500"/>
                </a:tc>
                <a:tc>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7</a:t>
                      </a:r>
                      <a:endParaRPr sz="1200">
                        <a:latin typeface="Times New Roman"/>
                        <a:ea typeface="Times New Roman"/>
                        <a:cs typeface="Times New Roman"/>
                        <a:sym typeface="Times New Roman"/>
                      </a:endParaRPr>
                    </a:p>
                  </a:txBody>
                  <a:tcPr marL="63500" marR="63500" marT="63500" marB="63500">
                    <a:lnR w="38100" cap="flat" cmpd="sng">
                      <a:solidFill>
                        <a:srgbClr val="000000"/>
                      </a:solidFill>
                      <a:prstDash val="solid"/>
                      <a:round/>
                      <a:headEnd type="none" w="sm" len="sm"/>
                      <a:tailEnd type="none" w="sm" len="sm"/>
                    </a:lnR>
                  </a:tcPr>
                </a:tc>
                <a:tc>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0</a:t>
                      </a:r>
                      <a:endParaRPr sz="1200">
                        <a:latin typeface="Times New Roman"/>
                        <a:ea typeface="Times New Roman"/>
                        <a:cs typeface="Times New Roman"/>
                        <a:sym typeface="Times New Roman"/>
                      </a:endParaRPr>
                    </a:p>
                  </a:txBody>
                  <a:tcPr marL="63500" marR="63500" marT="63500" marB="63500">
                    <a:lnL w="38100" cap="flat" cmpd="sng">
                      <a:solidFill>
                        <a:srgbClr val="000000"/>
                      </a:solidFill>
                      <a:prstDash val="solid"/>
                      <a:round/>
                      <a:headEnd type="none" w="sm" len="sm"/>
                      <a:tailEnd type="none" w="sm" len="sm"/>
                    </a:lnL>
                  </a:tcPr>
                </a:tc>
                <a:tc>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2</a:t>
                      </a:r>
                      <a:endParaRPr sz="1200">
                        <a:latin typeface="Times New Roman"/>
                        <a:ea typeface="Times New Roman"/>
                        <a:cs typeface="Times New Roman"/>
                        <a:sym typeface="Times New Roman"/>
                      </a:endParaRPr>
                    </a:p>
                  </a:txBody>
                  <a:tcPr marL="63500" marR="63500" marT="63500" marB="63500">
                    <a:lnR w="38100" cap="flat" cmpd="sng">
                      <a:solidFill>
                        <a:srgbClr val="000000"/>
                      </a:solidFill>
                      <a:prstDash val="solid"/>
                      <a:round/>
                      <a:headEnd type="none" w="sm" len="sm"/>
                      <a:tailEnd type="none" w="sm" len="sm"/>
                    </a:lnR>
                  </a:tcPr>
                </a:tc>
                <a:tc>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Yes</a:t>
                      </a:r>
                      <a:endParaRPr sz="1200">
                        <a:latin typeface="Times New Roman"/>
                        <a:ea typeface="Times New Roman"/>
                        <a:cs typeface="Times New Roman"/>
                        <a:sym typeface="Times New Roman"/>
                      </a:endParaRPr>
                    </a:p>
                  </a:txBody>
                  <a:tcPr marL="63500" marR="63500" marT="63500" marB="63500">
                    <a:lnL w="38100" cap="flat" cmpd="sng">
                      <a:solidFill>
                        <a:srgbClr val="000000"/>
                      </a:solidFill>
                      <a:prstDash val="solid"/>
                      <a:round/>
                      <a:headEnd type="none" w="sm" len="sm"/>
                      <a:tailEnd type="none" w="sm" len="sm"/>
                    </a:lnL>
                    <a:lnR w="38100" cap="flat" cmpd="sng">
                      <a:solidFill>
                        <a:srgbClr val="000000"/>
                      </a:solidFill>
                      <a:prstDash val="solid"/>
                      <a:round/>
                      <a:headEnd type="none" w="sm" len="sm"/>
                      <a:tailEnd type="none" w="sm" len="sm"/>
                    </a:lnR>
                  </a:tcPr>
                </a:tc>
                <a:tc>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Time</a:t>
                      </a:r>
                      <a:endParaRPr sz="1200">
                        <a:latin typeface="Times New Roman"/>
                        <a:ea typeface="Times New Roman"/>
                        <a:cs typeface="Times New Roman"/>
                        <a:sym typeface="Times New Roman"/>
                      </a:endParaRPr>
                    </a:p>
                  </a:txBody>
                  <a:tcPr marL="63500" marR="63500" marT="63500" marB="63500">
                    <a:lnL w="38100" cap="flat" cmpd="sng">
                      <a:solidFill>
                        <a:srgbClr val="000000"/>
                      </a:solidFill>
                      <a:prstDash val="solid"/>
                      <a:round/>
                      <a:headEnd type="none" w="sm" len="sm"/>
                      <a:tailEnd type="none" w="sm" len="sm"/>
                    </a:lnL>
                  </a:tcPr>
                </a:tc>
                <a:extLst>
                  <a:ext uri="{0D108BD9-81ED-4DB2-BD59-A6C34878D82A}">
                    <a16:rowId xmlns:a16="http://schemas.microsoft.com/office/drawing/2014/main" val="10009"/>
                  </a:ext>
                </a:extLst>
              </a:tr>
              <a:tr h="0">
                <a:tc>
                  <a:txBody>
                    <a:bodyPr/>
                    <a:lstStyle/>
                    <a:p>
                      <a:pPr marL="0" lvl="0" indent="0" algn="l" rtl="0">
                        <a:spcBef>
                          <a:spcPts val="0"/>
                        </a:spcBef>
                        <a:spcAft>
                          <a:spcPts val="0"/>
                        </a:spcAft>
                        <a:buNone/>
                      </a:pPr>
                      <a:r>
                        <a:rPr lang="en" sz="1200" b="1">
                          <a:latin typeface="Times New Roman"/>
                          <a:ea typeface="Times New Roman"/>
                          <a:cs typeface="Times New Roman"/>
                          <a:sym typeface="Times New Roman"/>
                        </a:rPr>
                        <a:t>10</a:t>
                      </a:r>
                      <a:endParaRPr sz="1200" b="1">
                        <a:latin typeface="Times New Roman"/>
                        <a:ea typeface="Times New Roman"/>
                        <a:cs typeface="Times New Roman"/>
                        <a:sym typeface="Times New Roman"/>
                      </a:endParaRPr>
                    </a:p>
                  </a:txBody>
                  <a:tcPr marL="63500" marR="63500" marT="63500" marB="63500"/>
                </a:tc>
                <a:tc>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7</a:t>
                      </a:r>
                      <a:endParaRPr sz="1200">
                        <a:latin typeface="Times New Roman"/>
                        <a:ea typeface="Times New Roman"/>
                        <a:cs typeface="Times New Roman"/>
                        <a:sym typeface="Times New Roman"/>
                      </a:endParaRPr>
                    </a:p>
                  </a:txBody>
                  <a:tcPr marL="63500" marR="63500" marT="63500" marB="63500">
                    <a:lnR w="38100" cap="flat" cmpd="sng">
                      <a:solidFill>
                        <a:srgbClr val="000000"/>
                      </a:solidFill>
                      <a:prstDash val="solid"/>
                      <a:round/>
                      <a:headEnd type="none" w="sm" len="sm"/>
                      <a:tailEnd type="none" w="sm" len="sm"/>
                    </a:lnR>
                  </a:tcPr>
                </a:tc>
                <a:tc>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1</a:t>
                      </a:r>
                      <a:endParaRPr sz="1200">
                        <a:latin typeface="Times New Roman"/>
                        <a:ea typeface="Times New Roman"/>
                        <a:cs typeface="Times New Roman"/>
                        <a:sym typeface="Times New Roman"/>
                      </a:endParaRPr>
                    </a:p>
                  </a:txBody>
                  <a:tcPr marL="63500" marR="63500" marT="63500" marB="63500">
                    <a:lnL w="38100" cap="flat" cmpd="sng">
                      <a:solidFill>
                        <a:srgbClr val="000000"/>
                      </a:solidFill>
                      <a:prstDash val="solid"/>
                      <a:round/>
                      <a:headEnd type="none" w="sm" len="sm"/>
                      <a:tailEnd type="none" w="sm" len="sm"/>
                    </a:lnL>
                  </a:tcPr>
                </a:tc>
                <a:tc>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3</a:t>
                      </a:r>
                      <a:endParaRPr sz="1200">
                        <a:latin typeface="Times New Roman"/>
                        <a:ea typeface="Times New Roman"/>
                        <a:cs typeface="Times New Roman"/>
                        <a:sym typeface="Times New Roman"/>
                      </a:endParaRPr>
                    </a:p>
                  </a:txBody>
                  <a:tcPr marL="63500" marR="63500" marT="63500" marB="63500">
                    <a:lnR w="38100" cap="flat" cmpd="sng">
                      <a:solidFill>
                        <a:srgbClr val="000000"/>
                      </a:solidFill>
                      <a:prstDash val="solid"/>
                      <a:round/>
                      <a:headEnd type="none" w="sm" len="sm"/>
                      <a:tailEnd type="none" w="sm" len="sm"/>
                    </a:lnR>
                  </a:tcPr>
                </a:tc>
                <a:tc>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Yes</a:t>
                      </a:r>
                      <a:endParaRPr sz="1200">
                        <a:latin typeface="Times New Roman"/>
                        <a:ea typeface="Times New Roman"/>
                        <a:cs typeface="Times New Roman"/>
                        <a:sym typeface="Times New Roman"/>
                      </a:endParaRPr>
                    </a:p>
                  </a:txBody>
                  <a:tcPr marL="63500" marR="63500" marT="63500" marB="63500">
                    <a:lnL w="38100" cap="flat" cmpd="sng">
                      <a:solidFill>
                        <a:srgbClr val="000000"/>
                      </a:solidFill>
                      <a:prstDash val="solid"/>
                      <a:round/>
                      <a:headEnd type="none" w="sm" len="sm"/>
                      <a:tailEnd type="none" w="sm" len="sm"/>
                    </a:lnL>
                    <a:lnR w="38100" cap="flat" cmpd="sng">
                      <a:solidFill>
                        <a:srgbClr val="000000"/>
                      </a:solidFill>
                      <a:prstDash val="solid"/>
                      <a:round/>
                      <a:headEnd type="none" w="sm" len="sm"/>
                      <a:tailEnd type="none" w="sm" len="sm"/>
                    </a:lnR>
                  </a:tcPr>
                </a:tc>
                <a:tc>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Time</a:t>
                      </a:r>
                      <a:endParaRPr sz="1200">
                        <a:latin typeface="Times New Roman"/>
                        <a:ea typeface="Times New Roman"/>
                        <a:cs typeface="Times New Roman"/>
                        <a:sym typeface="Times New Roman"/>
                      </a:endParaRPr>
                    </a:p>
                  </a:txBody>
                  <a:tcPr marL="63500" marR="63500" marT="63500" marB="63500">
                    <a:lnL w="38100" cap="flat" cmpd="sng">
                      <a:solidFill>
                        <a:srgbClr val="000000"/>
                      </a:solidFill>
                      <a:prstDash val="solid"/>
                      <a:round/>
                      <a:headEnd type="none" w="sm" len="sm"/>
                      <a:tailEnd type="none" w="sm" len="sm"/>
                    </a:lnL>
                  </a:tcPr>
                </a:tc>
                <a:extLst>
                  <a:ext uri="{0D108BD9-81ED-4DB2-BD59-A6C34878D82A}">
                    <a16:rowId xmlns:a16="http://schemas.microsoft.com/office/drawing/2014/main" val="10010"/>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20"/>
          <p:cNvSpPr txBox="1">
            <a:spLocks noGrp="1"/>
          </p:cNvSpPr>
          <p:nvPr>
            <p:ph type="title"/>
          </p:nvPr>
        </p:nvSpPr>
        <p:spPr>
          <a:xfrm>
            <a:off x="311725" y="500925"/>
            <a:ext cx="8520600" cy="623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Intercoder Reliability</a:t>
            </a:r>
            <a:endParaRPr/>
          </a:p>
        </p:txBody>
      </p:sp>
      <p:graphicFrame>
        <p:nvGraphicFramePr>
          <p:cNvPr id="107" name="Google Shape;107;p20"/>
          <p:cNvGraphicFramePr/>
          <p:nvPr>
            <p:extLst>
              <p:ext uri="{D42A27DB-BD31-4B8C-83A1-F6EECF244321}">
                <p14:modId xmlns:p14="http://schemas.microsoft.com/office/powerpoint/2010/main" val="2967672660"/>
              </p:ext>
            </p:extLst>
          </p:nvPr>
        </p:nvGraphicFramePr>
        <p:xfrm>
          <a:off x="376018" y="2246531"/>
          <a:ext cx="8210768" cy="1677550"/>
        </p:xfrm>
        <a:graphic>
          <a:graphicData uri="http://schemas.openxmlformats.org/drawingml/2006/table">
            <a:tbl>
              <a:tblPr>
                <a:noFill/>
                <a:tableStyleId>{0C21CD82-39E1-4089-922E-71A0642083F2}</a:tableStyleId>
              </a:tblPr>
              <a:tblGrid>
                <a:gridCol w="2110110">
                  <a:extLst>
                    <a:ext uri="{9D8B030D-6E8A-4147-A177-3AD203B41FA5}">
                      <a16:colId xmlns:a16="http://schemas.microsoft.com/office/drawing/2014/main" val="20000"/>
                    </a:ext>
                  </a:extLst>
                </a:gridCol>
                <a:gridCol w="818206">
                  <a:extLst>
                    <a:ext uri="{9D8B030D-6E8A-4147-A177-3AD203B41FA5}">
                      <a16:colId xmlns:a16="http://schemas.microsoft.com/office/drawing/2014/main" val="20001"/>
                    </a:ext>
                  </a:extLst>
                </a:gridCol>
                <a:gridCol w="976105">
                  <a:extLst>
                    <a:ext uri="{9D8B030D-6E8A-4147-A177-3AD203B41FA5}">
                      <a16:colId xmlns:a16="http://schemas.microsoft.com/office/drawing/2014/main" val="20002"/>
                    </a:ext>
                  </a:extLst>
                </a:gridCol>
                <a:gridCol w="1435449">
                  <a:extLst>
                    <a:ext uri="{9D8B030D-6E8A-4147-A177-3AD203B41FA5}">
                      <a16:colId xmlns:a16="http://schemas.microsoft.com/office/drawing/2014/main" val="20003"/>
                    </a:ext>
                  </a:extLst>
                </a:gridCol>
                <a:gridCol w="1435449">
                  <a:extLst>
                    <a:ext uri="{9D8B030D-6E8A-4147-A177-3AD203B41FA5}">
                      <a16:colId xmlns:a16="http://schemas.microsoft.com/office/drawing/2014/main" val="20004"/>
                    </a:ext>
                  </a:extLst>
                </a:gridCol>
                <a:gridCol w="1435449">
                  <a:extLst>
                    <a:ext uri="{9D8B030D-6E8A-4147-A177-3AD203B41FA5}">
                      <a16:colId xmlns:a16="http://schemas.microsoft.com/office/drawing/2014/main" val="20005"/>
                    </a:ext>
                  </a:extLst>
                </a:gridCol>
              </a:tblGrid>
              <a:tr h="0">
                <a:tc gridSpan="6">
                  <a:txBody>
                    <a:bodyPr/>
                    <a:lstStyle/>
                    <a:p>
                      <a:pPr marL="38100" marR="38100" lvl="0" indent="0" algn="ctr" rtl="0">
                        <a:lnSpc>
                          <a:spcPct val="145454"/>
                        </a:lnSpc>
                        <a:spcBef>
                          <a:spcPts val="0"/>
                        </a:spcBef>
                        <a:spcAft>
                          <a:spcPts val="0"/>
                        </a:spcAft>
                        <a:buNone/>
                      </a:pPr>
                      <a:r>
                        <a:rPr lang="en" sz="1100" b="1">
                          <a:solidFill>
                            <a:srgbClr val="010205"/>
                          </a:solidFill>
                        </a:rPr>
                        <a:t>Symmetric Measures</a:t>
                      </a:r>
                      <a:endParaRPr sz="1100" b="1">
                        <a:solidFill>
                          <a:srgbClr val="010205"/>
                        </a:solidFill>
                      </a:endParaRPr>
                    </a:p>
                  </a:txBody>
                  <a:tcPr marL="91425" marR="91425" marT="91425" marB="91425">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47675">
                <a:tc gridSpan="2">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 </a:t>
                      </a:r>
                      <a:endParaRPr sz="1200">
                        <a:latin typeface="Times New Roman"/>
                        <a:ea typeface="Times New Roman"/>
                        <a:cs typeface="Times New Roman"/>
                        <a:sym typeface="Times New Roman"/>
                      </a:endParaRPr>
                    </a:p>
                  </a:txBody>
                  <a:tcPr marL="91425" marR="91425" marT="91425" marB="91425">
                    <a:lnB w="12700" cap="flat" cmpd="sng">
                      <a:solidFill>
                        <a:srgbClr val="152935"/>
                      </a:solidFill>
                      <a:prstDash val="solid"/>
                      <a:round/>
                      <a:headEnd type="none" w="sm" len="sm"/>
                      <a:tailEnd type="none" w="sm" len="sm"/>
                    </a:lnB>
                    <a:solidFill>
                      <a:srgbClr val="FFFFFF"/>
                    </a:solidFill>
                  </a:tcPr>
                </a:tc>
                <a:tc hMerge="1">
                  <a:txBody>
                    <a:bodyPr/>
                    <a:lstStyle/>
                    <a:p>
                      <a:endParaRPr lang="en-US"/>
                    </a:p>
                  </a:txBody>
                  <a:tcPr/>
                </a:tc>
                <a:tc>
                  <a:txBody>
                    <a:bodyPr/>
                    <a:lstStyle/>
                    <a:p>
                      <a:pPr marL="38100" marR="38100" lvl="0" indent="0" algn="ctr" rtl="0">
                        <a:lnSpc>
                          <a:spcPct val="145454"/>
                        </a:lnSpc>
                        <a:spcBef>
                          <a:spcPts val="0"/>
                        </a:spcBef>
                        <a:spcAft>
                          <a:spcPts val="0"/>
                        </a:spcAft>
                        <a:buNone/>
                      </a:pPr>
                      <a:r>
                        <a:rPr lang="en" sz="900">
                          <a:solidFill>
                            <a:srgbClr val="264A60"/>
                          </a:solidFill>
                        </a:rPr>
                        <a:t>Value</a:t>
                      </a:r>
                      <a:endParaRPr sz="900">
                        <a:solidFill>
                          <a:srgbClr val="264A60"/>
                        </a:solidFill>
                      </a:endParaRPr>
                    </a:p>
                  </a:txBody>
                  <a:tcPr marL="91425" marR="91425" marT="91425" marB="91425">
                    <a:lnR w="12700" cap="flat" cmpd="sng">
                      <a:solidFill>
                        <a:srgbClr val="E0E0E0"/>
                      </a:solidFill>
                      <a:prstDash val="solid"/>
                      <a:round/>
                      <a:headEnd type="none" w="sm" len="sm"/>
                      <a:tailEnd type="none" w="sm" len="sm"/>
                    </a:lnR>
                    <a:lnB w="12700" cap="flat" cmpd="sng">
                      <a:solidFill>
                        <a:srgbClr val="152935"/>
                      </a:solidFill>
                      <a:prstDash val="solid"/>
                      <a:round/>
                      <a:headEnd type="none" w="sm" len="sm"/>
                      <a:tailEnd type="none" w="sm" len="sm"/>
                    </a:lnB>
                    <a:solidFill>
                      <a:srgbClr val="FFFFFF"/>
                    </a:solidFill>
                  </a:tcPr>
                </a:tc>
                <a:tc>
                  <a:txBody>
                    <a:bodyPr/>
                    <a:lstStyle/>
                    <a:p>
                      <a:pPr marL="38100" marR="38100" lvl="0" indent="0" algn="ctr" rtl="0">
                        <a:lnSpc>
                          <a:spcPct val="145454"/>
                        </a:lnSpc>
                        <a:spcBef>
                          <a:spcPts val="0"/>
                        </a:spcBef>
                        <a:spcAft>
                          <a:spcPts val="0"/>
                        </a:spcAft>
                        <a:buNone/>
                      </a:pPr>
                      <a:r>
                        <a:rPr lang="en" sz="900">
                          <a:solidFill>
                            <a:srgbClr val="264A60"/>
                          </a:solidFill>
                        </a:rPr>
                        <a:t>Asymptotic Standard Error</a:t>
                      </a:r>
                      <a:r>
                        <a:rPr lang="en" sz="900" baseline="30000">
                          <a:solidFill>
                            <a:srgbClr val="264A60"/>
                          </a:solidFill>
                        </a:rPr>
                        <a:t>a</a:t>
                      </a:r>
                      <a:endParaRPr sz="900" baseline="30000">
                        <a:solidFill>
                          <a:srgbClr val="264A60"/>
                        </a:solidFill>
                      </a:endParaRPr>
                    </a:p>
                  </a:txBody>
                  <a:tcPr marL="91425" marR="91425" marT="91425" marB="91425">
                    <a:lnL w="12700" cap="flat" cmpd="sng">
                      <a:solidFill>
                        <a:srgbClr val="E0E0E0"/>
                      </a:solidFill>
                      <a:prstDash val="solid"/>
                      <a:round/>
                      <a:headEnd type="none" w="sm" len="sm"/>
                      <a:tailEnd type="none" w="sm" len="sm"/>
                    </a:lnL>
                    <a:lnR w="12700" cap="flat" cmpd="sng">
                      <a:solidFill>
                        <a:srgbClr val="E0E0E0"/>
                      </a:solidFill>
                      <a:prstDash val="solid"/>
                      <a:round/>
                      <a:headEnd type="none" w="sm" len="sm"/>
                      <a:tailEnd type="none" w="sm" len="sm"/>
                    </a:lnR>
                    <a:lnB w="12700" cap="flat" cmpd="sng">
                      <a:solidFill>
                        <a:srgbClr val="152935"/>
                      </a:solidFill>
                      <a:prstDash val="solid"/>
                      <a:round/>
                      <a:headEnd type="none" w="sm" len="sm"/>
                      <a:tailEnd type="none" w="sm" len="sm"/>
                    </a:lnB>
                    <a:solidFill>
                      <a:srgbClr val="FFFFFF"/>
                    </a:solidFill>
                  </a:tcPr>
                </a:tc>
                <a:tc>
                  <a:txBody>
                    <a:bodyPr/>
                    <a:lstStyle/>
                    <a:p>
                      <a:pPr marL="38100" marR="38100" lvl="0" indent="0" algn="ctr" rtl="0">
                        <a:lnSpc>
                          <a:spcPct val="145454"/>
                        </a:lnSpc>
                        <a:spcBef>
                          <a:spcPts val="0"/>
                        </a:spcBef>
                        <a:spcAft>
                          <a:spcPts val="0"/>
                        </a:spcAft>
                        <a:buNone/>
                      </a:pPr>
                      <a:r>
                        <a:rPr lang="en" sz="900">
                          <a:solidFill>
                            <a:srgbClr val="264A60"/>
                          </a:solidFill>
                        </a:rPr>
                        <a:t>Approximate T</a:t>
                      </a:r>
                      <a:r>
                        <a:rPr lang="en" sz="900" baseline="30000">
                          <a:solidFill>
                            <a:srgbClr val="264A60"/>
                          </a:solidFill>
                        </a:rPr>
                        <a:t>b</a:t>
                      </a:r>
                      <a:endParaRPr sz="900" baseline="30000">
                        <a:solidFill>
                          <a:srgbClr val="264A60"/>
                        </a:solidFill>
                      </a:endParaRPr>
                    </a:p>
                  </a:txBody>
                  <a:tcPr marL="91425" marR="91425" marT="91425" marB="91425">
                    <a:lnL w="12700" cap="flat" cmpd="sng">
                      <a:solidFill>
                        <a:srgbClr val="E0E0E0"/>
                      </a:solidFill>
                      <a:prstDash val="solid"/>
                      <a:round/>
                      <a:headEnd type="none" w="sm" len="sm"/>
                      <a:tailEnd type="none" w="sm" len="sm"/>
                    </a:lnL>
                    <a:lnR w="12700" cap="flat" cmpd="sng">
                      <a:solidFill>
                        <a:srgbClr val="E0E0E0"/>
                      </a:solidFill>
                      <a:prstDash val="solid"/>
                      <a:round/>
                      <a:headEnd type="none" w="sm" len="sm"/>
                      <a:tailEnd type="none" w="sm" len="sm"/>
                    </a:lnR>
                    <a:lnB w="12700" cap="flat" cmpd="sng">
                      <a:solidFill>
                        <a:srgbClr val="152935"/>
                      </a:solidFill>
                      <a:prstDash val="solid"/>
                      <a:round/>
                      <a:headEnd type="none" w="sm" len="sm"/>
                      <a:tailEnd type="none" w="sm" len="sm"/>
                    </a:lnB>
                    <a:solidFill>
                      <a:srgbClr val="FFFFFF"/>
                    </a:solidFill>
                  </a:tcPr>
                </a:tc>
                <a:tc>
                  <a:txBody>
                    <a:bodyPr/>
                    <a:lstStyle/>
                    <a:p>
                      <a:pPr marL="38100" marR="38100" lvl="0" indent="0" algn="ctr" rtl="0">
                        <a:lnSpc>
                          <a:spcPct val="145454"/>
                        </a:lnSpc>
                        <a:spcBef>
                          <a:spcPts val="0"/>
                        </a:spcBef>
                        <a:spcAft>
                          <a:spcPts val="0"/>
                        </a:spcAft>
                        <a:buNone/>
                      </a:pPr>
                      <a:r>
                        <a:rPr lang="en" sz="900">
                          <a:solidFill>
                            <a:srgbClr val="264A60"/>
                          </a:solidFill>
                        </a:rPr>
                        <a:t>Approximate Significance</a:t>
                      </a:r>
                      <a:endParaRPr sz="900">
                        <a:solidFill>
                          <a:srgbClr val="264A60"/>
                        </a:solidFill>
                      </a:endParaRPr>
                    </a:p>
                  </a:txBody>
                  <a:tcPr marL="91425" marR="91425" marT="91425" marB="91425">
                    <a:lnL w="12700" cap="flat" cmpd="sng">
                      <a:solidFill>
                        <a:srgbClr val="E0E0E0"/>
                      </a:solidFill>
                      <a:prstDash val="solid"/>
                      <a:round/>
                      <a:headEnd type="none" w="sm" len="sm"/>
                      <a:tailEnd type="none" w="sm" len="sm"/>
                    </a:lnL>
                    <a:lnB w="12700" cap="flat" cmpd="sng">
                      <a:solidFill>
                        <a:srgbClr val="152935"/>
                      </a:solidFill>
                      <a:prstDash val="solid"/>
                      <a:round/>
                      <a:headEnd type="none" w="sm" len="sm"/>
                      <a:tailEnd type="none" w="sm" len="sm"/>
                    </a:lnB>
                    <a:solidFill>
                      <a:srgbClr val="FFFFFF"/>
                    </a:solidFill>
                  </a:tcPr>
                </a:tc>
                <a:extLst>
                  <a:ext uri="{0D108BD9-81ED-4DB2-BD59-A6C34878D82A}">
                    <a16:rowId xmlns:a16="http://schemas.microsoft.com/office/drawing/2014/main" val="10001"/>
                  </a:ext>
                </a:extLst>
              </a:tr>
              <a:tr h="209550">
                <a:tc>
                  <a:txBody>
                    <a:bodyPr/>
                    <a:lstStyle/>
                    <a:p>
                      <a:pPr marL="38100" marR="38100" lvl="0" indent="0" algn="l" rtl="0">
                        <a:lnSpc>
                          <a:spcPct val="145454"/>
                        </a:lnSpc>
                        <a:spcBef>
                          <a:spcPts val="0"/>
                        </a:spcBef>
                        <a:spcAft>
                          <a:spcPts val="0"/>
                        </a:spcAft>
                        <a:buNone/>
                      </a:pPr>
                      <a:r>
                        <a:rPr lang="en" sz="900">
                          <a:solidFill>
                            <a:srgbClr val="264A60"/>
                          </a:solidFill>
                        </a:rPr>
                        <a:t>Measure of Agreement</a:t>
                      </a:r>
                      <a:endParaRPr sz="900">
                        <a:solidFill>
                          <a:srgbClr val="264A60"/>
                        </a:solidFill>
                      </a:endParaRPr>
                    </a:p>
                  </a:txBody>
                  <a:tcPr marL="91425" marR="91425" marT="91425" marB="91425">
                    <a:lnT w="12700" cap="flat" cmpd="sng">
                      <a:solidFill>
                        <a:srgbClr val="152935"/>
                      </a:solidFill>
                      <a:prstDash val="solid"/>
                      <a:round/>
                      <a:headEnd type="none" w="sm" len="sm"/>
                      <a:tailEnd type="none" w="sm" len="sm"/>
                    </a:lnT>
                    <a:lnB w="12700" cap="flat" cmpd="sng">
                      <a:solidFill>
                        <a:srgbClr val="AEAEAE"/>
                      </a:solidFill>
                      <a:prstDash val="solid"/>
                      <a:round/>
                      <a:headEnd type="none" w="sm" len="sm"/>
                      <a:tailEnd type="none" w="sm" len="sm"/>
                    </a:lnB>
                    <a:solidFill>
                      <a:srgbClr val="E0E0E0"/>
                    </a:solidFill>
                  </a:tcPr>
                </a:tc>
                <a:tc>
                  <a:txBody>
                    <a:bodyPr/>
                    <a:lstStyle/>
                    <a:p>
                      <a:pPr marL="38100" marR="38100" lvl="0" indent="0" algn="l" rtl="0">
                        <a:lnSpc>
                          <a:spcPct val="145454"/>
                        </a:lnSpc>
                        <a:spcBef>
                          <a:spcPts val="0"/>
                        </a:spcBef>
                        <a:spcAft>
                          <a:spcPts val="0"/>
                        </a:spcAft>
                        <a:buNone/>
                      </a:pPr>
                      <a:r>
                        <a:rPr lang="en" sz="900">
                          <a:solidFill>
                            <a:srgbClr val="264A60"/>
                          </a:solidFill>
                        </a:rPr>
                        <a:t>Kappa</a:t>
                      </a:r>
                      <a:endParaRPr sz="900">
                        <a:solidFill>
                          <a:srgbClr val="264A60"/>
                        </a:solidFill>
                      </a:endParaRPr>
                    </a:p>
                  </a:txBody>
                  <a:tcPr marL="91425" marR="91425" marT="91425" marB="91425">
                    <a:lnT w="12700" cap="flat" cmpd="sng">
                      <a:solidFill>
                        <a:srgbClr val="152935"/>
                      </a:solidFill>
                      <a:prstDash val="solid"/>
                      <a:round/>
                      <a:headEnd type="none" w="sm" len="sm"/>
                      <a:tailEnd type="none" w="sm" len="sm"/>
                    </a:lnT>
                    <a:lnB w="12700" cap="flat" cmpd="sng">
                      <a:solidFill>
                        <a:srgbClr val="AEAEAE"/>
                      </a:solidFill>
                      <a:prstDash val="solid"/>
                      <a:round/>
                      <a:headEnd type="none" w="sm" len="sm"/>
                      <a:tailEnd type="none" w="sm" len="sm"/>
                    </a:lnB>
                    <a:solidFill>
                      <a:srgbClr val="E0E0E0"/>
                    </a:solidFill>
                  </a:tcPr>
                </a:tc>
                <a:tc>
                  <a:txBody>
                    <a:bodyPr/>
                    <a:lstStyle/>
                    <a:p>
                      <a:pPr marL="38100" marR="38100" lvl="0" indent="0" algn="r" rtl="0">
                        <a:lnSpc>
                          <a:spcPct val="145454"/>
                        </a:lnSpc>
                        <a:spcBef>
                          <a:spcPts val="0"/>
                        </a:spcBef>
                        <a:spcAft>
                          <a:spcPts val="0"/>
                        </a:spcAft>
                        <a:buNone/>
                      </a:pPr>
                      <a:r>
                        <a:rPr lang="en" sz="900">
                          <a:solidFill>
                            <a:srgbClr val="010205"/>
                          </a:solidFill>
                        </a:rPr>
                        <a:t>.656</a:t>
                      </a:r>
                      <a:endParaRPr sz="900">
                        <a:solidFill>
                          <a:srgbClr val="010205"/>
                        </a:solidFill>
                      </a:endParaRPr>
                    </a:p>
                  </a:txBody>
                  <a:tcPr marL="91425" marR="91425" marT="91425" marB="91425">
                    <a:lnR w="12700" cap="flat" cmpd="sng">
                      <a:solidFill>
                        <a:srgbClr val="E0E0E0"/>
                      </a:solidFill>
                      <a:prstDash val="solid"/>
                      <a:round/>
                      <a:headEnd type="none" w="sm" len="sm"/>
                      <a:tailEnd type="none" w="sm" len="sm"/>
                    </a:lnR>
                    <a:lnT w="12700" cap="flat" cmpd="sng">
                      <a:solidFill>
                        <a:srgbClr val="152935"/>
                      </a:solidFill>
                      <a:prstDash val="solid"/>
                      <a:round/>
                      <a:headEnd type="none" w="sm" len="sm"/>
                      <a:tailEnd type="none" w="sm" len="sm"/>
                    </a:lnT>
                    <a:lnB w="12700" cap="flat" cmpd="sng">
                      <a:solidFill>
                        <a:srgbClr val="AEAEAE"/>
                      </a:solidFill>
                      <a:prstDash val="solid"/>
                      <a:round/>
                      <a:headEnd type="none" w="sm" len="sm"/>
                      <a:tailEnd type="none" w="sm" len="sm"/>
                    </a:lnB>
                    <a:solidFill>
                      <a:srgbClr val="FFFF00"/>
                    </a:solidFill>
                  </a:tcPr>
                </a:tc>
                <a:tc>
                  <a:txBody>
                    <a:bodyPr/>
                    <a:lstStyle/>
                    <a:p>
                      <a:pPr marL="38100" marR="38100" lvl="0" indent="0" algn="r" rtl="0">
                        <a:lnSpc>
                          <a:spcPct val="145454"/>
                        </a:lnSpc>
                        <a:spcBef>
                          <a:spcPts val="0"/>
                        </a:spcBef>
                        <a:spcAft>
                          <a:spcPts val="0"/>
                        </a:spcAft>
                        <a:buNone/>
                      </a:pPr>
                      <a:r>
                        <a:rPr lang="en" sz="900">
                          <a:solidFill>
                            <a:srgbClr val="010205"/>
                          </a:solidFill>
                        </a:rPr>
                        <a:t>.074</a:t>
                      </a:r>
                      <a:endParaRPr sz="900">
                        <a:solidFill>
                          <a:srgbClr val="010205"/>
                        </a:solidFill>
                      </a:endParaRPr>
                    </a:p>
                  </a:txBody>
                  <a:tcPr marL="91425" marR="91425" marT="91425" marB="91425">
                    <a:lnL w="12700" cap="flat" cmpd="sng">
                      <a:solidFill>
                        <a:srgbClr val="E0E0E0"/>
                      </a:solidFill>
                      <a:prstDash val="solid"/>
                      <a:round/>
                      <a:headEnd type="none" w="sm" len="sm"/>
                      <a:tailEnd type="none" w="sm" len="sm"/>
                    </a:lnL>
                    <a:lnR w="12700" cap="flat" cmpd="sng">
                      <a:solidFill>
                        <a:srgbClr val="E0E0E0"/>
                      </a:solidFill>
                      <a:prstDash val="solid"/>
                      <a:round/>
                      <a:headEnd type="none" w="sm" len="sm"/>
                      <a:tailEnd type="none" w="sm" len="sm"/>
                    </a:lnR>
                    <a:lnT w="12700" cap="flat" cmpd="sng">
                      <a:solidFill>
                        <a:srgbClr val="152935"/>
                      </a:solidFill>
                      <a:prstDash val="solid"/>
                      <a:round/>
                      <a:headEnd type="none" w="sm" len="sm"/>
                      <a:tailEnd type="none" w="sm" len="sm"/>
                    </a:lnT>
                    <a:lnB w="12700" cap="flat" cmpd="sng">
                      <a:solidFill>
                        <a:srgbClr val="AEAEAE"/>
                      </a:solidFill>
                      <a:prstDash val="solid"/>
                      <a:round/>
                      <a:headEnd type="none" w="sm" len="sm"/>
                      <a:tailEnd type="none" w="sm" len="sm"/>
                    </a:lnB>
                    <a:solidFill>
                      <a:srgbClr val="FFFFFF"/>
                    </a:solidFill>
                  </a:tcPr>
                </a:tc>
                <a:tc>
                  <a:txBody>
                    <a:bodyPr/>
                    <a:lstStyle/>
                    <a:p>
                      <a:pPr marL="38100" marR="38100" lvl="0" indent="0" algn="r" rtl="0">
                        <a:lnSpc>
                          <a:spcPct val="145454"/>
                        </a:lnSpc>
                        <a:spcBef>
                          <a:spcPts val="0"/>
                        </a:spcBef>
                        <a:spcAft>
                          <a:spcPts val="0"/>
                        </a:spcAft>
                        <a:buNone/>
                      </a:pPr>
                      <a:r>
                        <a:rPr lang="en" sz="900">
                          <a:solidFill>
                            <a:srgbClr val="010205"/>
                          </a:solidFill>
                        </a:rPr>
                        <a:t>6.743</a:t>
                      </a:r>
                      <a:endParaRPr sz="900">
                        <a:solidFill>
                          <a:srgbClr val="010205"/>
                        </a:solidFill>
                      </a:endParaRPr>
                    </a:p>
                  </a:txBody>
                  <a:tcPr marL="91425" marR="91425" marT="91425" marB="91425">
                    <a:lnL w="12700" cap="flat" cmpd="sng">
                      <a:solidFill>
                        <a:srgbClr val="E0E0E0"/>
                      </a:solidFill>
                      <a:prstDash val="solid"/>
                      <a:round/>
                      <a:headEnd type="none" w="sm" len="sm"/>
                      <a:tailEnd type="none" w="sm" len="sm"/>
                    </a:lnL>
                    <a:lnR w="12700" cap="flat" cmpd="sng">
                      <a:solidFill>
                        <a:srgbClr val="E0E0E0"/>
                      </a:solidFill>
                      <a:prstDash val="solid"/>
                      <a:round/>
                      <a:headEnd type="none" w="sm" len="sm"/>
                      <a:tailEnd type="none" w="sm" len="sm"/>
                    </a:lnR>
                    <a:lnT w="12700" cap="flat" cmpd="sng">
                      <a:solidFill>
                        <a:srgbClr val="152935"/>
                      </a:solidFill>
                      <a:prstDash val="solid"/>
                      <a:round/>
                      <a:headEnd type="none" w="sm" len="sm"/>
                      <a:tailEnd type="none" w="sm" len="sm"/>
                    </a:lnT>
                    <a:lnB w="12700" cap="flat" cmpd="sng">
                      <a:solidFill>
                        <a:srgbClr val="AEAEAE"/>
                      </a:solidFill>
                      <a:prstDash val="solid"/>
                      <a:round/>
                      <a:headEnd type="none" w="sm" len="sm"/>
                      <a:tailEnd type="none" w="sm" len="sm"/>
                    </a:lnB>
                    <a:solidFill>
                      <a:srgbClr val="FFFFFF"/>
                    </a:solidFill>
                  </a:tcPr>
                </a:tc>
                <a:tc>
                  <a:txBody>
                    <a:bodyPr/>
                    <a:lstStyle/>
                    <a:p>
                      <a:pPr marL="38100" marR="38100" lvl="0" indent="0" algn="r" rtl="0">
                        <a:lnSpc>
                          <a:spcPct val="145454"/>
                        </a:lnSpc>
                        <a:spcBef>
                          <a:spcPts val="0"/>
                        </a:spcBef>
                        <a:spcAft>
                          <a:spcPts val="0"/>
                        </a:spcAft>
                        <a:buNone/>
                      </a:pPr>
                      <a:r>
                        <a:rPr lang="en" sz="900">
                          <a:solidFill>
                            <a:srgbClr val="010205"/>
                          </a:solidFill>
                        </a:rPr>
                        <a:t>.000</a:t>
                      </a:r>
                      <a:endParaRPr sz="900">
                        <a:solidFill>
                          <a:srgbClr val="010205"/>
                        </a:solidFill>
                      </a:endParaRPr>
                    </a:p>
                  </a:txBody>
                  <a:tcPr marL="91425" marR="91425" marT="91425" marB="91425">
                    <a:lnL w="12700" cap="flat" cmpd="sng">
                      <a:solidFill>
                        <a:srgbClr val="E0E0E0"/>
                      </a:solidFill>
                      <a:prstDash val="solid"/>
                      <a:round/>
                      <a:headEnd type="none" w="sm" len="sm"/>
                      <a:tailEnd type="none" w="sm" len="sm"/>
                    </a:lnL>
                    <a:lnT w="12700" cap="flat" cmpd="sng">
                      <a:solidFill>
                        <a:srgbClr val="152935"/>
                      </a:solidFill>
                      <a:prstDash val="solid"/>
                      <a:round/>
                      <a:headEnd type="none" w="sm" len="sm"/>
                      <a:tailEnd type="none" w="sm" len="sm"/>
                    </a:lnT>
                    <a:lnB w="12700" cap="flat" cmpd="sng">
                      <a:solidFill>
                        <a:srgbClr val="AEAEAE"/>
                      </a:solidFill>
                      <a:prstDash val="solid"/>
                      <a:round/>
                      <a:headEnd type="none" w="sm" len="sm"/>
                      <a:tailEnd type="none" w="sm" len="sm"/>
                    </a:lnB>
                    <a:solidFill>
                      <a:srgbClr val="FFFFFF"/>
                    </a:solidFill>
                  </a:tcPr>
                </a:tc>
                <a:extLst>
                  <a:ext uri="{0D108BD9-81ED-4DB2-BD59-A6C34878D82A}">
                    <a16:rowId xmlns:a16="http://schemas.microsoft.com/office/drawing/2014/main" val="10002"/>
                  </a:ext>
                </a:extLst>
              </a:tr>
              <a:tr h="209550">
                <a:tc gridSpan="2">
                  <a:txBody>
                    <a:bodyPr/>
                    <a:lstStyle/>
                    <a:p>
                      <a:pPr marL="38100" marR="38100" lvl="0" indent="0" algn="l" rtl="0">
                        <a:lnSpc>
                          <a:spcPct val="145454"/>
                        </a:lnSpc>
                        <a:spcBef>
                          <a:spcPts val="0"/>
                        </a:spcBef>
                        <a:spcAft>
                          <a:spcPts val="0"/>
                        </a:spcAft>
                        <a:buNone/>
                      </a:pPr>
                      <a:r>
                        <a:rPr lang="en" sz="900">
                          <a:solidFill>
                            <a:srgbClr val="264A60"/>
                          </a:solidFill>
                        </a:rPr>
                        <a:t>N of Valid Cases</a:t>
                      </a:r>
                      <a:endParaRPr sz="900">
                        <a:solidFill>
                          <a:srgbClr val="264A60"/>
                        </a:solidFill>
                      </a:endParaRPr>
                    </a:p>
                  </a:txBody>
                  <a:tcPr marL="91425" marR="91425" marT="91425" marB="91425">
                    <a:lnT w="12700" cap="flat" cmpd="sng">
                      <a:solidFill>
                        <a:srgbClr val="AEAEAE"/>
                      </a:solidFill>
                      <a:prstDash val="solid"/>
                      <a:round/>
                      <a:headEnd type="none" w="sm" len="sm"/>
                      <a:tailEnd type="none" w="sm" len="sm"/>
                    </a:lnT>
                    <a:lnB w="12700" cap="flat" cmpd="sng">
                      <a:solidFill>
                        <a:srgbClr val="152935"/>
                      </a:solidFill>
                      <a:prstDash val="solid"/>
                      <a:round/>
                      <a:headEnd type="none" w="sm" len="sm"/>
                      <a:tailEnd type="none" w="sm" len="sm"/>
                    </a:lnB>
                    <a:solidFill>
                      <a:srgbClr val="E0E0E0"/>
                    </a:solidFill>
                  </a:tcPr>
                </a:tc>
                <a:tc hMerge="1">
                  <a:txBody>
                    <a:bodyPr/>
                    <a:lstStyle/>
                    <a:p>
                      <a:endParaRPr lang="en-US"/>
                    </a:p>
                  </a:txBody>
                  <a:tcPr/>
                </a:tc>
                <a:tc>
                  <a:txBody>
                    <a:bodyPr/>
                    <a:lstStyle/>
                    <a:p>
                      <a:pPr marL="38100" marR="38100" lvl="0" indent="0" algn="r" rtl="0">
                        <a:lnSpc>
                          <a:spcPct val="145454"/>
                        </a:lnSpc>
                        <a:spcBef>
                          <a:spcPts val="0"/>
                        </a:spcBef>
                        <a:spcAft>
                          <a:spcPts val="0"/>
                        </a:spcAft>
                        <a:buNone/>
                      </a:pPr>
                      <a:r>
                        <a:rPr lang="en" sz="900">
                          <a:solidFill>
                            <a:srgbClr val="010205"/>
                          </a:solidFill>
                        </a:rPr>
                        <a:t>105</a:t>
                      </a:r>
                      <a:endParaRPr sz="900">
                        <a:solidFill>
                          <a:srgbClr val="010205"/>
                        </a:solidFill>
                      </a:endParaRPr>
                    </a:p>
                  </a:txBody>
                  <a:tcPr marL="91425" marR="91425" marT="91425" marB="91425">
                    <a:lnR w="12700" cap="flat" cmpd="sng">
                      <a:solidFill>
                        <a:srgbClr val="E0E0E0"/>
                      </a:solidFill>
                      <a:prstDash val="solid"/>
                      <a:round/>
                      <a:headEnd type="none" w="sm" len="sm"/>
                      <a:tailEnd type="none" w="sm" len="sm"/>
                    </a:lnR>
                    <a:lnT w="12700" cap="flat" cmpd="sng">
                      <a:solidFill>
                        <a:srgbClr val="AEAEAE"/>
                      </a:solidFill>
                      <a:prstDash val="solid"/>
                      <a:round/>
                      <a:headEnd type="none" w="sm" len="sm"/>
                      <a:tailEnd type="none" w="sm" len="sm"/>
                    </a:lnT>
                    <a:lnB w="12700" cap="flat" cmpd="sng">
                      <a:solidFill>
                        <a:srgbClr val="152935"/>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 </a:t>
                      </a:r>
                      <a:endParaRPr sz="1200">
                        <a:latin typeface="Times New Roman"/>
                        <a:ea typeface="Times New Roman"/>
                        <a:cs typeface="Times New Roman"/>
                        <a:sym typeface="Times New Roman"/>
                      </a:endParaRPr>
                    </a:p>
                  </a:txBody>
                  <a:tcPr marL="91425" marR="91425" marT="91425" marB="91425">
                    <a:lnL w="12700" cap="flat" cmpd="sng">
                      <a:solidFill>
                        <a:srgbClr val="E0E0E0"/>
                      </a:solidFill>
                      <a:prstDash val="solid"/>
                      <a:round/>
                      <a:headEnd type="none" w="sm" len="sm"/>
                      <a:tailEnd type="none" w="sm" len="sm"/>
                    </a:lnL>
                    <a:lnR w="12700" cap="flat" cmpd="sng">
                      <a:solidFill>
                        <a:srgbClr val="E0E0E0"/>
                      </a:solidFill>
                      <a:prstDash val="solid"/>
                      <a:round/>
                      <a:headEnd type="none" w="sm" len="sm"/>
                      <a:tailEnd type="none" w="sm" len="sm"/>
                    </a:lnR>
                    <a:lnT w="12700" cap="flat" cmpd="sng">
                      <a:solidFill>
                        <a:srgbClr val="AEAEAE"/>
                      </a:solidFill>
                      <a:prstDash val="solid"/>
                      <a:round/>
                      <a:headEnd type="none" w="sm" len="sm"/>
                      <a:tailEnd type="none" w="sm" len="sm"/>
                    </a:lnT>
                    <a:lnB w="12700" cap="flat" cmpd="sng">
                      <a:solidFill>
                        <a:srgbClr val="152935"/>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r>
                        <a:rPr lang="en" sz="1200">
                          <a:latin typeface="Times New Roman"/>
                          <a:ea typeface="Times New Roman"/>
                          <a:cs typeface="Times New Roman"/>
                          <a:sym typeface="Times New Roman"/>
                        </a:rPr>
                        <a:t> </a:t>
                      </a:r>
                      <a:endParaRPr sz="1200">
                        <a:latin typeface="Times New Roman"/>
                        <a:ea typeface="Times New Roman"/>
                        <a:cs typeface="Times New Roman"/>
                        <a:sym typeface="Times New Roman"/>
                      </a:endParaRPr>
                    </a:p>
                  </a:txBody>
                  <a:tcPr marL="91425" marR="91425" marT="91425" marB="91425">
                    <a:lnL w="12700" cap="flat" cmpd="sng">
                      <a:solidFill>
                        <a:srgbClr val="E0E0E0"/>
                      </a:solidFill>
                      <a:prstDash val="solid"/>
                      <a:round/>
                      <a:headEnd type="none" w="sm" len="sm"/>
                      <a:tailEnd type="none" w="sm" len="sm"/>
                    </a:lnL>
                    <a:lnR w="12700" cap="flat" cmpd="sng">
                      <a:solidFill>
                        <a:srgbClr val="E0E0E0"/>
                      </a:solidFill>
                      <a:prstDash val="solid"/>
                      <a:round/>
                      <a:headEnd type="none" w="sm" len="sm"/>
                      <a:tailEnd type="none" w="sm" len="sm"/>
                    </a:lnR>
                    <a:lnT w="12700" cap="flat" cmpd="sng">
                      <a:solidFill>
                        <a:srgbClr val="AEAEAE"/>
                      </a:solidFill>
                      <a:prstDash val="solid"/>
                      <a:round/>
                      <a:headEnd type="none" w="sm" len="sm"/>
                      <a:tailEnd type="none" w="sm" len="sm"/>
                    </a:lnT>
                    <a:lnB w="12700" cap="flat" cmpd="sng">
                      <a:solidFill>
                        <a:srgbClr val="152935"/>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r>
                        <a:rPr lang="en" sz="12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txBody>
                  <a:tcPr marL="91425" marR="91425" marT="91425" marB="91425">
                    <a:lnL w="12700" cap="flat" cmpd="sng">
                      <a:solidFill>
                        <a:srgbClr val="E0E0E0"/>
                      </a:solidFill>
                      <a:prstDash val="solid"/>
                      <a:round/>
                      <a:headEnd type="none" w="sm" len="sm"/>
                      <a:tailEnd type="none" w="sm" len="sm"/>
                    </a:lnL>
                    <a:lnT w="12700" cap="flat" cmpd="sng">
                      <a:solidFill>
                        <a:srgbClr val="AEAEAE"/>
                      </a:solidFill>
                      <a:prstDash val="solid"/>
                      <a:round/>
                      <a:headEnd type="none" w="sm" len="sm"/>
                      <a:tailEnd type="none" w="sm" len="sm"/>
                    </a:lnT>
                    <a:lnB w="12700" cap="flat" cmpd="sng">
                      <a:solidFill>
                        <a:srgbClr val="152935"/>
                      </a:solidFill>
                      <a:prstDash val="solid"/>
                      <a:round/>
                      <a:headEnd type="none" w="sm" len="sm"/>
                      <a:tailEnd type="none" w="sm" len="sm"/>
                    </a:lnB>
                    <a:solidFill>
                      <a:srgbClr val="FFFFFF"/>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1"/>
          <p:cNvSpPr txBox="1">
            <a:spLocks noGrp="1"/>
          </p:cNvSpPr>
          <p:nvPr>
            <p:ph type="title"/>
          </p:nvPr>
        </p:nvSpPr>
        <p:spPr>
          <a:xfrm>
            <a:off x="311725" y="447450"/>
            <a:ext cx="8520600" cy="623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accent3"/>
                </a:solidFill>
              </a:rPr>
              <a:t>Results</a:t>
            </a:r>
            <a:endParaRPr>
              <a:solidFill>
                <a:schemeClr val="accent3"/>
              </a:solidFill>
            </a:endParaRPr>
          </a:p>
        </p:txBody>
      </p:sp>
      <p:sp>
        <p:nvSpPr>
          <p:cNvPr id="113" name="Google Shape;113;p21"/>
          <p:cNvSpPr txBox="1"/>
          <p:nvPr/>
        </p:nvSpPr>
        <p:spPr>
          <a:xfrm>
            <a:off x="341575" y="1302425"/>
            <a:ext cx="8460900" cy="3421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latin typeface="Merriweather"/>
                <a:ea typeface="Merriweather"/>
                <a:cs typeface="Merriweather"/>
                <a:sym typeface="Merriweather"/>
              </a:rPr>
              <a:t>	Significant, </a:t>
            </a:r>
            <a:r>
              <a:rPr lang="en" b="1" i="1">
                <a:latin typeface="Merriweather"/>
                <a:ea typeface="Merriweather"/>
                <a:cs typeface="Merriweather"/>
                <a:sym typeface="Merriweather"/>
              </a:rPr>
              <a:t>p </a:t>
            </a:r>
            <a:r>
              <a:rPr lang="en" b="1">
                <a:latin typeface="Merriweather"/>
                <a:ea typeface="Merriweather"/>
                <a:cs typeface="Merriweather"/>
                <a:sym typeface="Merriweather"/>
              </a:rPr>
              <a:t>&lt; 0.05</a:t>
            </a:r>
            <a:endParaRPr>
              <a:latin typeface="Merriweather"/>
              <a:ea typeface="Merriweather"/>
              <a:cs typeface="Merriweather"/>
              <a:sym typeface="Merriweather"/>
            </a:endParaRPr>
          </a:p>
          <a:p>
            <a:pPr marL="0" lvl="0" indent="0" algn="l" rtl="0">
              <a:spcBef>
                <a:spcPts val="0"/>
              </a:spcBef>
              <a:spcAft>
                <a:spcPts val="0"/>
              </a:spcAft>
              <a:buNone/>
            </a:pPr>
            <a:r>
              <a:rPr lang="en" b="1">
                <a:latin typeface="Merriweather"/>
                <a:ea typeface="Merriweather"/>
                <a:cs typeface="Merriweather"/>
                <a:sym typeface="Merriweather"/>
              </a:rPr>
              <a:t>H3:</a:t>
            </a:r>
            <a:r>
              <a:rPr lang="en">
                <a:latin typeface="Merriweather"/>
                <a:ea typeface="Merriweather"/>
                <a:cs typeface="Merriweather"/>
                <a:sym typeface="Merriweather"/>
              </a:rPr>
              <a:t> Volunteer tourism organization will market egoistic appeals to entice monetary donations.</a:t>
            </a:r>
            <a:endParaRPr>
              <a:latin typeface="Merriweather"/>
              <a:ea typeface="Merriweather"/>
              <a:cs typeface="Merriweather"/>
              <a:sym typeface="Merriweather"/>
            </a:endParaRPr>
          </a:p>
          <a:p>
            <a:pPr marL="0" lvl="0" indent="0" algn="l" rtl="0">
              <a:spcBef>
                <a:spcPts val="0"/>
              </a:spcBef>
              <a:spcAft>
                <a:spcPts val="0"/>
              </a:spcAft>
              <a:buNone/>
            </a:pPr>
            <a:endParaRPr>
              <a:latin typeface="Merriweather"/>
              <a:ea typeface="Merriweather"/>
              <a:cs typeface="Merriweather"/>
              <a:sym typeface="Merriweather"/>
            </a:endParaRPr>
          </a:p>
          <a:p>
            <a:pPr marL="0" lvl="0" indent="0" algn="l" rtl="0">
              <a:spcBef>
                <a:spcPts val="0"/>
              </a:spcBef>
              <a:spcAft>
                <a:spcPts val="0"/>
              </a:spcAft>
              <a:buNone/>
            </a:pPr>
            <a:endParaRPr>
              <a:latin typeface="Merriweather"/>
              <a:ea typeface="Merriweather"/>
              <a:cs typeface="Merriweather"/>
              <a:sym typeface="Merriweather"/>
            </a:endParaRPr>
          </a:p>
          <a:p>
            <a:pPr marL="0" lvl="0" indent="0" algn="l" rtl="0">
              <a:spcBef>
                <a:spcPts val="0"/>
              </a:spcBef>
              <a:spcAft>
                <a:spcPts val="0"/>
              </a:spcAft>
              <a:buNone/>
            </a:pPr>
            <a:r>
              <a:rPr lang="en">
                <a:latin typeface="Merriweather"/>
                <a:ea typeface="Merriweather"/>
                <a:cs typeface="Merriweather"/>
                <a:sym typeface="Merriweather"/>
              </a:rPr>
              <a:t>	</a:t>
            </a:r>
            <a:r>
              <a:rPr lang="en" b="1">
                <a:latin typeface="Merriweather"/>
                <a:ea typeface="Merriweather"/>
                <a:cs typeface="Merriweather"/>
                <a:sym typeface="Merriweather"/>
              </a:rPr>
              <a:t>Not Significant, </a:t>
            </a:r>
            <a:r>
              <a:rPr lang="en" b="1" i="1">
                <a:latin typeface="Merriweather"/>
                <a:ea typeface="Merriweather"/>
                <a:cs typeface="Merriweather"/>
                <a:sym typeface="Merriweather"/>
              </a:rPr>
              <a:t>p </a:t>
            </a:r>
            <a:r>
              <a:rPr lang="en" b="1">
                <a:latin typeface="Merriweather"/>
                <a:ea typeface="Merriweather"/>
                <a:cs typeface="Merriweather"/>
                <a:sym typeface="Merriweather"/>
              </a:rPr>
              <a:t>&gt; 0.05</a:t>
            </a:r>
            <a:endParaRPr b="1">
              <a:latin typeface="Merriweather"/>
              <a:ea typeface="Merriweather"/>
              <a:cs typeface="Merriweather"/>
              <a:sym typeface="Merriweather"/>
            </a:endParaRPr>
          </a:p>
          <a:p>
            <a:pPr marL="0" lvl="0" indent="0" algn="l" rtl="0">
              <a:spcBef>
                <a:spcPts val="0"/>
              </a:spcBef>
              <a:spcAft>
                <a:spcPts val="0"/>
              </a:spcAft>
              <a:buClr>
                <a:srgbClr val="000000"/>
              </a:buClr>
              <a:buSzPts val="1100"/>
              <a:buFont typeface="Arial"/>
              <a:buNone/>
            </a:pPr>
            <a:r>
              <a:rPr lang="en" b="1">
                <a:latin typeface="Merriweather"/>
                <a:ea typeface="Merriweather"/>
                <a:cs typeface="Merriweather"/>
                <a:sym typeface="Merriweather"/>
              </a:rPr>
              <a:t>H1:</a:t>
            </a:r>
            <a:r>
              <a:rPr lang="en">
                <a:latin typeface="Merriweather"/>
                <a:ea typeface="Merriweather"/>
                <a:cs typeface="Merriweather"/>
                <a:sym typeface="Merriweather"/>
              </a:rPr>
              <a:t> Volunteer tourism organizations that require donations of time will rhetorically advertise expectations of exchange that will promote a novel, adventurous, and identity developing experience. </a:t>
            </a:r>
            <a:endParaRPr b="1">
              <a:latin typeface="Merriweather"/>
              <a:ea typeface="Merriweather"/>
              <a:cs typeface="Merriweather"/>
              <a:sym typeface="Merriweather"/>
            </a:endParaRPr>
          </a:p>
          <a:p>
            <a:pPr marL="0" lvl="0" indent="0" algn="l" rtl="0">
              <a:spcBef>
                <a:spcPts val="0"/>
              </a:spcBef>
              <a:spcAft>
                <a:spcPts val="0"/>
              </a:spcAft>
              <a:buNone/>
            </a:pPr>
            <a:r>
              <a:rPr lang="en" b="1">
                <a:latin typeface="Merriweather"/>
                <a:ea typeface="Merriweather"/>
                <a:cs typeface="Merriweather"/>
                <a:sym typeface="Merriweather"/>
              </a:rPr>
              <a:t>H2:</a:t>
            </a:r>
            <a:r>
              <a:rPr lang="en">
                <a:latin typeface="Merriweather"/>
                <a:ea typeface="Merriweather"/>
                <a:cs typeface="Merriweather"/>
                <a:sym typeface="Merriweather"/>
              </a:rPr>
              <a:t> Volunteer tourism organizations will market more images of altruistic appeals to entice stronger donation of time.  </a:t>
            </a:r>
            <a:endParaRPr>
              <a:latin typeface="Merriweather"/>
              <a:ea typeface="Merriweather"/>
              <a:cs typeface="Merriweather"/>
              <a:sym typeface="Merriweather"/>
            </a:endParaRPr>
          </a:p>
          <a:p>
            <a:pPr marL="0" lvl="0" indent="0" algn="l" rtl="0">
              <a:spcBef>
                <a:spcPts val="0"/>
              </a:spcBef>
              <a:spcAft>
                <a:spcPts val="0"/>
              </a:spcAft>
              <a:buNone/>
            </a:pPr>
            <a:r>
              <a:rPr lang="en" b="1">
                <a:latin typeface="Merriweather"/>
                <a:ea typeface="Merriweather"/>
                <a:cs typeface="Merriweather"/>
                <a:sym typeface="Merriweather"/>
              </a:rPr>
              <a:t>H4:</a:t>
            </a:r>
            <a:r>
              <a:rPr lang="en">
                <a:latin typeface="Merriweather"/>
                <a:ea typeface="Merriweather"/>
                <a:cs typeface="Merriweather"/>
                <a:sym typeface="Merriweather"/>
              </a:rPr>
              <a:t> Volunteer tourism organization that require a time investment will portray images of diverse volunteers, staff, and leaders.</a:t>
            </a:r>
            <a:endParaRPr>
              <a:latin typeface="Merriweather"/>
              <a:ea typeface="Merriweather"/>
              <a:cs typeface="Merriweather"/>
              <a:sym typeface="Merriweather"/>
            </a:endParaRPr>
          </a:p>
          <a:p>
            <a:pPr marL="0" lvl="0" indent="0" algn="l" rtl="0">
              <a:spcBef>
                <a:spcPts val="0"/>
              </a:spcBef>
              <a:spcAft>
                <a:spcPts val="0"/>
              </a:spcAft>
              <a:buNone/>
            </a:pPr>
            <a:endParaRPr>
              <a:latin typeface="Merriweather"/>
              <a:ea typeface="Merriweather"/>
              <a:cs typeface="Merriweather"/>
              <a:sym typeface="Merriweather"/>
            </a:endParaRPr>
          </a:p>
          <a:p>
            <a:pPr marL="0" lvl="0" indent="0" algn="l" rtl="0">
              <a:spcBef>
                <a:spcPts val="0"/>
              </a:spcBef>
              <a:spcAft>
                <a:spcPts val="0"/>
              </a:spcAft>
              <a:buNone/>
            </a:pPr>
            <a:endParaRPr>
              <a:latin typeface="Merriweather"/>
              <a:ea typeface="Merriweather"/>
              <a:cs typeface="Merriweather"/>
              <a:sym typeface="Merriweather"/>
            </a:endParaRPr>
          </a:p>
        </p:txBody>
      </p:sp>
    </p:spTree>
  </p:cSld>
  <p:clrMapOvr>
    <a:masterClrMapping/>
  </p:clrMapOvr>
</p:sld>
</file>

<file path=ppt/theme/theme1.xml><?xml version="1.0" encoding="utf-8"?>
<a:theme xmlns:a="http://schemas.openxmlformats.org/drawingml/2006/main" name="Paradigm">
  <a:themeElements>
    <a:clrScheme name="Paradigm">
      <a:dk1>
        <a:srgbClr val="31394D"/>
      </a:dk1>
      <a:lt1>
        <a:srgbClr val="FFFFFF"/>
      </a:lt1>
      <a:dk2>
        <a:srgbClr val="666666"/>
      </a:dk2>
      <a:lt2>
        <a:srgbClr val="626B73"/>
      </a:lt2>
      <a:accent1>
        <a:srgbClr val="002F4A"/>
      </a:accent1>
      <a:accent2>
        <a:srgbClr val="D9C4B1"/>
      </a:accent2>
      <a:accent3>
        <a:srgbClr val="EDE3DA"/>
      </a:accent3>
      <a:accent4>
        <a:srgbClr val="B85741"/>
      </a:accent4>
      <a:accent5>
        <a:srgbClr val="009384"/>
      </a:accent5>
      <a:accent6>
        <a:srgbClr val="D0F6FF"/>
      </a:accent6>
      <a:hlink>
        <a:srgbClr val="009384"/>
      </a:hlink>
      <a:folHlink>
        <a:srgbClr val="00938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1145</Words>
  <Application>Microsoft Office PowerPoint</Application>
  <PresentationFormat>On-screen Show (16:9)</PresentationFormat>
  <Paragraphs>197</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Roboto</vt:lpstr>
      <vt:lpstr>Merriweather</vt:lpstr>
      <vt:lpstr>Times New Roman</vt:lpstr>
      <vt:lpstr>Arial</vt:lpstr>
      <vt:lpstr>Paradigm</vt:lpstr>
      <vt:lpstr>Voluntourism: A Content Analysis of Advertisement to Volunteer in The Global South  </vt:lpstr>
      <vt:lpstr>Outline</vt:lpstr>
      <vt:lpstr>Volunteer tourism</vt:lpstr>
      <vt:lpstr>Hypotheses and Research Question</vt:lpstr>
      <vt:lpstr>Variables</vt:lpstr>
      <vt:lpstr>Theoretical Expectations</vt:lpstr>
      <vt:lpstr>Data</vt:lpstr>
      <vt:lpstr>Intercoder Reliability</vt:lpstr>
      <vt:lpstr>Results</vt:lpstr>
      <vt:lpstr>Discussion</vt:lpstr>
      <vt:lpstr>Conclusion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Voluntourism: A Content Analysis of Advertisement to Volunteer in The Global South  </dc:title>
  <cp:lastModifiedBy>Kristina Medero</cp:lastModifiedBy>
  <cp:revision>1</cp:revision>
  <dcterms:modified xsi:type="dcterms:W3CDTF">2019-02-20T21:34:28Z</dcterms:modified>
</cp:coreProperties>
</file>