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43891200" cy="32918400"/>
  <p:notesSz cx="14722475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6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874713" indent="-417513" algn="l" rtl="0" eaLnBrk="0" fontAlgn="base" hangingPunct="0">
      <a:spcBef>
        <a:spcPct val="0"/>
      </a:spcBef>
      <a:spcAft>
        <a:spcPct val="0"/>
      </a:spcAft>
      <a:defRPr sz="6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751013" indent="-836613" algn="l" rtl="0" eaLnBrk="0" fontAlgn="base" hangingPunct="0">
      <a:spcBef>
        <a:spcPct val="0"/>
      </a:spcBef>
      <a:spcAft>
        <a:spcPct val="0"/>
      </a:spcAft>
      <a:defRPr sz="6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2627313" indent="-1255713" algn="l" rtl="0" eaLnBrk="0" fontAlgn="base" hangingPunct="0">
      <a:spcBef>
        <a:spcPct val="0"/>
      </a:spcBef>
      <a:spcAft>
        <a:spcPct val="0"/>
      </a:spcAft>
      <a:defRPr sz="6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3503613" indent="-1674813" algn="l" rtl="0" eaLnBrk="0" fontAlgn="base" hangingPunct="0">
      <a:spcBef>
        <a:spcPct val="0"/>
      </a:spcBef>
      <a:spcAft>
        <a:spcPct val="0"/>
      </a:spcAft>
      <a:defRPr sz="6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6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6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6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6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am Rosen" initials="AR" lastIdx="5" clrIdx="0">
    <p:extLst/>
  </p:cmAuthor>
  <p:cmAuthor id="2" name="Adam" initials="A" lastIdx="1" clrIdx="1">
    <p:extLst/>
  </p:cmAuthor>
  <p:cmAuthor id="3" name="COE" initials="C" lastIdx="10" clrIdx="2"/>
  <p:cmAuthor id="4" name="Sam Wilkins" initials="SW" lastIdx="4" clrIdx="3">
    <p:extLst>
      <p:ext uri="{19B8F6BF-5375-455C-9EA6-DF929625EA0E}">
        <p15:presenceInfo xmlns:p15="http://schemas.microsoft.com/office/powerpoint/2012/main" userId="ed18a131-66ee-45fd-aa49-baefe25ae19d" providerId="Windows Live"/>
      </p:ext>
    </p:extLst>
  </p:cmAuthor>
  <p:cmAuthor id="5" name="Sam Wilkins" initials="SW [2]" lastIdx="1" clrIdx="4">
    <p:extLst>
      <p:ext uri="{19B8F6BF-5375-455C-9EA6-DF929625EA0E}">
        <p15:presenceInfo xmlns:p15="http://schemas.microsoft.com/office/powerpoint/2012/main" userId="S::sjwilkins@unomaha.edu::ed18a131-66ee-45fd-aa49-baefe25ae19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0000"/>
    <a:srgbClr val="D719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85" autoAdjust="0"/>
    <p:restoredTop sz="94270" autoAdjust="0"/>
  </p:normalViewPr>
  <p:slideViewPr>
    <p:cSldViewPr>
      <p:cViewPr>
        <p:scale>
          <a:sx n="31" d="100"/>
          <a:sy n="31" d="100"/>
        </p:scale>
        <p:origin x="-1062" y="24"/>
      </p:cViewPr>
      <p:guideLst>
        <p:guide orient="horz" pos="10368"/>
        <p:guide pos="13824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378575" cy="463550"/>
          </a:xfrm>
          <a:prstGeom prst="rect">
            <a:avLst/>
          </a:prstGeom>
        </p:spPr>
        <p:txBody>
          <a:bodyPr vert="horz" lIns="136050" tIns="68026" rIns="136050" bIns="68026" rtlCol="0"/>
          <a:lstStyle>
            <a:lvl1pPr algn="l" eaLnBrk="1" hangingPunct="1">
              <a:defRPr sz="18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8339138" y="0"/>
            <a:ext cx="6380162" cy="463550"/>
          </a:xfrm>
          <a:prstGeom prst="rect">
            <a:avLst/>
          </a:prstGeom>
        </p:spPr>
        <p:txBody>
          <a:bodyPr vert="horz" lIns="136050" tIns="68026" rIns="136050" bIns="68026" rtlCol="0"/>
          <a:lstStyle>
            <a:lvl1pPr algn="r" eaLnBrk="1" hangingPunct="1">
              <a:defRPr sz="18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6F413AA-8264-446A-B33E-79C55D26D7AC}" type="datetimeFigureOut">
              <a:rPr lang="en-US"/>
              <a:pPr>
                <a:defRPr/>
              </a:pPr>
              <a:t>2/21/2019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6378575" cy="465138"/>
          </a:xfrm>
          <a:prstGeom prst="rect">
            <a:avLst/>
          </a:prstGeom>
        </p:spPr>
        <p:txBody>
          <a:bodyPr vert="horz" lIns="136050" tIns="68026" rIns="136050" bIns="68026" rtlCol="0" anchor="b"/>
          <a:lstStyle>
            <a:lvl1pPr algn="l" eaLnBrk="1" hangingPunct="1">
              <a:defRPr sz="18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8339138" y="8829675"/>
            <a:ext cx="6380162" cy="465138"/>
          </a:xfrm>
          <a:prstGeom prst="rect">
            <a:avLst/>
          </a:prstGeom>
        </p:spPr>
        <p:txBody>
          <a:bodyPr vert="horz" wrap="square" lIns="136050" tIns="68026" rIns="136050" bIns="6802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800" smtClean="0"/>
            </a:lvl1pPr>
          </a:lstStyle>
          <a:p>
            <a:pPr>
              <a:defRPr/>
            </a:pPr>
            <a:fld id="{2D42E5AA-A4F5-4DFB-8EE0-42725E3760A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11213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38016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339138" y="0"/>
            <a:ext cx="638016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94A08-E6C3-486C-A00D-E490FCD452A0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270500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71613" y="4473575"/>
            <a:ext cx="117792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638016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339138" y="8829675"/>
            <a:ext cx="638016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61894-E7B0-48C2-A3F7-28D8409B6C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313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0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61894-E7B0-48C2-A3F7-28D8409B6CD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325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677"/>
            <a:ext cx="37307520" cy="7054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127"/>
            <a:ext cx="30723840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751035" indent="0" algn="ctr">
              <a:buNone/>
              <a:defRPr/>
            </a:lvl2pPr>
            <a:lvl3pPr marL="1502069" indent="0" algn="ctr">
              <a:buNone/>
              <a:defRPr/>
            </a:lvl3pPr>
            <a:lvl4pPr marL="2253103" indent="0" algn="ctr">
              <a:buNone/>
              <a:defRPr/>
            </a:lvl4pPr>
            <a:lvl5pPr marL="3004137" indent="0" algn="ctr">
              <a:buNone/>
              <a:defRPr/>
            </a:lvl5pPr>
            <a:lvl6pPr marL="3755173" indent="0" algn="ctr">
              <a:buNone/>
              <a:defRPr/>
            </a:lvl6pPr>
            <a:lvl7pPr marL="4506208" indent="0" algn="ctr">
              <a:buNone/>
              <a:defRPr/>
            </a:lvl7pPr>
            <a:lvl8pPr marL="5257242" indent="0" algn="ctr">
              <a:buNone/>
              <a:defRPr/>
            </a:lvl8pPr>
            <a:lvl9pPr marL="600827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2AAD7-29D4-4780-BEE4-01E885E0CC3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57041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F741D-AE33-46FA-8248-1CA493352C9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02538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20800"/>
            <a:ext cx="9875520" cy="280828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20800"/>
            <a:ext cx="29382720" cy="280828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E0BC5-5B72-4136-93D9-8913810E019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7727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8919A-A911-4AC1-803C-887B18A369F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8393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1" y="21151850"/>
            <a:ext cx="37307520" cy="6540500"/>
          </a:xfrm>
        </p:spPr>
        <p:txBody>
          <a:bodyPr anchor="t"/>
          <a:lstStyle>
            <a:lvl1pPr algn="l">
              <a:defRPr sz="6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1" y="13950950"/>
            <a:ext cx="37307520" cy="7200900"/>
          </a:xfrm>
        </p:spPr>
        <p:txBody>
          <a:bodyPr anchor="b"/>
          <a:lstStyle>
            <a:lvl1pPr marL="0" indent="0">
              <a:buNone/>
              <a:defRPr sz="3257"/>
            </a:lvl1pPr>
            <a:lvl2pPr marL="751035" indent="0">
              <a:buNone/>
              <a:defRPr sz="2914"/>
            </a:lvl2pPr>
            <a:lvl3pPr marL="1502069" indent="0">
              <a:buNone/>
              <a:defRPr sz="2657"/>
            </a:lvl3pPr>
            <a:lvl4pPr marL="2253103" indent="0">
              <a:buNone/>
              <a:defRPr sz="2314"/>
            </a:lvl4pPr>
            <a:lvl5pPr marL="3004137" indent="0">
              <a:buNone/>
              <a:defRPr sz="2314"/>
            </a:lvl5pPr>
            <a:lvl6pPr marL="3755173" indent="0">
              <a:buNone/>
              <a:defRPr sz="2314"/>
            </a:lvl6pPr>
            <a:lvl7pPr marL="4506208" indent="0">
              <a:buNone/>
              <a:defRPr sz="2314"/>
            </a:lvl7pPr>
            <a:lvl8pPr marL="5257242" indent="0">
              <a:buNone/>
              <a:defRPr sz="2314"/>
            </a:lvl8pPr>
            <a:lvl9pPr marL="6008276" indent="0">
              <a:buNone/>
              <a:defRPr sz="231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6B77E-EF44-4B6C-9D12-C521047FDF8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36568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327"/>
            <a:ext cx="19629120" cy="21723350"/>
          </a:xfrm>
        </p:spPr>
        <p:txBody>
          <a:bodyPr/>
          <a:lstStyle>
            <a:lvl1pPr>
              <a:defRPr sz="4627"/>
            </a:lvl1pPr>
            <a:lvl2pPr>
              <a:defRPr sz="3943"/>
            </a:lvl2pPr>
            <a:lvl3pPr>
              <a:defRPr sz="3257"/>
            </a:lvl3pPr>
            <a:lvl4pPr>
              <a:defRPr sz="2914"/>
            </a:lvl4pPr>
            <a:lvl5pPr>
              <a:defRPr sz="2914"/>
            </a:lvl5pPr>
            <a:lvl6pPr>
              <a:defRPr sz="2914"/>
            </a:lvl6pPr>
            <a:lvl7pPr>
              <a:defRPr sz="2914"/>
            </a:lvl7pPr>
            <a:lvl8pPr>
              <a:defRPr sz="2914"/>
            </a:lvl8pPr>
            <a:lvl9pPr>
              <a:defRPr sz="29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67520" y="7680327"/>
            <a:ext cx="19629120" cy="21723350"/>
          </a:xfrm>
        </p:spPr>
        <p:txBody>
          <a:bodyPr/>
          <a:lstStyle>
            <a:lvl1pPr>
              <a:defRPr sz="4627"/>
            </a:lvl1pPr>
            <a:lvl2pPr>
              <a:defRPr sz="3943"/>
            </a:lvl2pPr>
            <a:lvl3pPr>
              <a:defRPr sz="3257"/>
            </a:lvl3pPr>
            <a:lvl4pPr>
              <a:defRPr sz="2914"/>
            </a:lvl4pPr>
            <a:lvl5pPr>
              <a:defRPr sz="2914"/>
            </a:lvl5pPr>
            <a:lvl6pPr>
              <a:defRPr sz="2914"/>
            </a:lvl6pPr>
            <a:lvl7pPr>
              <a:defRPr sz="2914"/>
            </a:lvl7pPr>
            <a:lvl8pPr>
              <a:defRPr sz="2914"/>
            </a:lvl8pPr>
            <a:lvl9pPr>
              <a:defRPr sz="29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C9AB5-C53C-4E6A-AF6D-A60418FB2E6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0356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7626"/>
            <a:ext cx="3950208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3" y="7369176"/>
            <a:ext cx="19392901" cy="3070224"/>
          </a:xfrm>
        </p:spPr>
        <p:txBody>
          <a:bodyPr anchor="b"/>
          <a:lstStyle>
            <a:lvl1pPr marL="0" indent="0">
              <a:buNone/>
              <a:defRPr sz="3943" b="1"/>
            </a:lvl1pPr>
            <a:lvl2pPr marL="751035" indent="0">
              <a:buNone/>
              <a:defRPr sz="3257" b="1"/>
            </a:lvl2pPr>
            <a:lvl3pPr marL="1502069" indent="0">
              <a:buNone/>
              <a:defRPr sz="2914" b="1"/>
            </a:lvl3pPr>
            <a:lvl4pPr marL="2253103" indent="0">
              <a:buNone/>
              <a:defRPr sz="2657" b="1"/>
            </a:lvl4pPr>
            <a:lvl5pPr marL="3004137" indent="0">
              <a:buNone/>
              <a:defRPr sz="2657" b="1"/>
            </a:lvl5pPr>
            <a:lvl6pPr marL="3755173" indent="0">
              <a:buNone/>
              <a:defRPr sz="2657" b="1"/>
            </a:lvl6pPr>
            <a:lvl7pPr marL="4506208" indent="0">
              <a:buNone/>
              <a:defRPr sz="2657" b="1"/>
            </a:lvl7pPr>
            <a:lvl8pPr marL="5257242" indent="0">
              <a:buNone/>
              <a:defRPr sz="2657" b="1"/>
            </a:lvl8pPr>
            <a:lvl9pPr marL="6008276" indent="0">
              <a:buNone/>
              <a:defRPr sz="265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3" y="10439401"/>
            <a:ext cx="19392901" cy="18967450"/>
          </a:xfrm>
        </p:spPr>
        <p:txBody>
          <a:bodyPr/>
          <a:lstStyle>
            <a:lvl1pPr>
              <a:defRPr sz="3943"/>
            </a:lvl1pPr>
            <a:lvl2pPr>
              <a:defRPr sz="3257"/>
            </a:lvl2pPr>
            <a:lvl3pPr>
              <a:defRPr sz="2914"/>
            </a:lvl3pPr>
            <a:lvl4pPr>
              <a:defRPr sz="2657"/>
            </a:lvl4pPr>
            <a:lvl5pPr>
              <a:defRPr sz="2657"/>
            </a:lvl5pPr>
            <a:lvl6pPr>
              <a:defRPr sz="2657"/>
            </a:lvl6pPr>
            <a:lvl7pPr>
              <a:defRPr sz="2657"/>
            </a:lvl7pPr>
            <a:lvl8pPr>
              <a:defRPr sz="2657"/>
            </a:lvl8pPr>
            <a:lvl9pPr>
              <a:defRPr sz="265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1" y="7369176"/>
            <a:ext cx="19400520" cy="3070224"/>
          </a:xfrm>
        </p:spPr>
        <p:txBody>
          <a:bodyPr anchor="b"/>
          <a:lstStyle>
            <a:lvl1pPr marL="0" indent="0">
              <a:buNone/>
              <a:defRPr sz="3943" b="1"/>
            </a:lvl1pPr>
            <a:lvl2pPr marL="751035" indent="0">
              <a:buNone/>
              <a:defRPr sz="3257" b="1"/>
            </a:lvl2pPr>
            <a:lvl3pPr marL="1502069" indent="0">
              <a:buNone/>
              <a:defRPr sz="2914" b="1"/>
            </a:lvl3pPr>
            <a:lvl4pPr marL="2253103" indent="0">
              <a:buNone/>
              <a:defRPr sz="2657" b="1"/>
            </a:lvl4pPr>
            <a:lvl5pPr marL="3004137" indent="0">
              <a:buNone/>
              <a:defRPr sz="2657" b="1"/>
            </a:lvl5pPr>
            <a:lvl6pPr marL="3755173" indent="0">
              <a:buNone/>
              <a:defRPr sz="2657" b="1"/>
            </a:lvl6pPr>
            <a:lvl7pPr marL="4506208" indent="0">
              <a:buNone/>
              <a:defRPr sz="2657" b="1"/>
            </a:lvl7pPr>
            <a:lvl8pPr marL="5257242" indent="0">
              <a:buNone/>
              <a:defRPr sz="2657" b="1"/>
            </a:lvl8pPr>
            <a:lvl9pPr marL="6008276" indent="0">
              <a:buNone/>
              <a:defRPr sz="265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1" y="10439401"/>
            <a:ext cx="19400520" cy="18967450"/>
          </a:xfrm>
        </p:spPr>
        <p:txBody>
          <a:bodyPr/>
          <a:lstStyle>
            <a:lvl1pPr>
              <a:defRPr sz="3943"/>
            </a:lvl1pPr>
            <a:lvl2pPr>
              <a:defRPr sz="3257"/>
            </a:lvl2pPr>
            <a:lvl3pPr>
              <a:defRPr sz="2914"/>
            </a:lvl3pPr>
            <a:lvl4pPr>
              <a:defRPr sz="2657"/>
            </a:lvl4pPr>
            <a:lvl5pPr>
              <a:defRPr sz="2657"/>
            </a:lvl5pPr>
            <a:lvl6pPr>
              <a:defRPr sz="2657"/>
            </a:lvl6pPr>
            <a:lvl7pPr>
              <a:defRPr sz="2657"/>
            </a:lvl7pPr>
            <a:lvl8pPr>
              <a:defRPr sz="2657"/>
            </a:lvl8pPr>
            <a:lvl9pPr>
              <a:defRPr sz="265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934B7-99FB-4F91-A495-75486DD704F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76720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EF78C-F702-475C-9EFB-9AF4A2AD2B9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95650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F1DC4-92C5-4BBE-BC71-6676491C579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10719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2" y="1311277"/>
            <a:ext cx="14439901" cy="5578474"/>
          </a:xfrm>
        </p:spPr>
        <p:txBody>
          <a:bodyPr anchor="b"/>
          <a:lstStyle>
            <a:lvl1pPr algn="l">
              <a:defRPr sz="325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1277"/>
            <a:ext cx="24536400" cy="28095574"/>
          </a:xfrm>
        </p:spPr>
        <p:txBody>
          <a:bodyPr/>
          <a:lstStyle>
            <a:lvl1pPr>
              <a:defRPr sz="5228"/>
            </a:lvl1pPr>
            <a:lvl2pPr>
              <a:defRPr sz="4627"/>
            </a:lvl2pPr>
            <a:lvl3pPr>
              <a:defRPr sz="3943"/>
            </a:lvl3pPr>
            <a:lvl4pPr>
              <a:defRPr sz="3257"/>
            </a:lvl4pPr>
            <a:lvl5pPr>
              <a:defRPr sz="3257"/>
            </a:lvl5pPr>
            <a:lvl6pPr>
              <a:defRPr sz="3257"/>
            </a:lvl6pPr>
            <a:lvl7pPr>
              <a:defRPr sz="3257"/>
            </a:lvl7pPr>
            <a:lvl8pPr>
              <a:defRPr sz="3257"/>
            </a:lvl8pPr>
            <a:lvl9pPr>
              <a:defRPr sz="325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2" y="6889750"/>
            <a:ext cx="14439901" cy="22517100"/>
          </a:xfrm>
        </p:spPr>
        <p:txBody>
          <a:bodyPr/>
          <a:lstStyle>
            <a:lvl1pPr marL="0" indent="0">
              <a:buNone/>
              <a:defRPr sz="2314"/>
            </a:lvl1pPr>
            <a:lvl2pPr marL="751035" indent="0">
              <a:buNone/>
              <a:defRPr sz="1971"/>
            </a:lvl2pPr>
            <a:lvl3pPr marL="1502069" indent="0">
              <a:buNone/>
              <a:defRPr sz="1628"/>
            </a:lvl3pPr>
            <a:lvl4pPr marL="2253103" indent="0">
              <a:buNone/>
              <a:defRPr sz="1457"/>
            </a:lvl4pPr>
            <a:lvl5pPr marL="3004137" indent="0">
              <a:buNone/>
              <a:defRPr sz="1457"/>
            </a:lvl5pPr>
            <a:lvl6pPr marL="3755173" indent="0">
              <a:buNone/>
              <a:defRPr sz="1457"/>
            </a:lvl6pPr>
            <a:lvl7pPr marL="4506208" indent="0">
              <a:buNone/>
              <a:defRPr sz="1457"/>
            </a:lvl7pPr>
            <a:lvl8pPr marL="5257242" indent="0">
              <a:buNone/>
              <a:defRPr sz="1457"/>
            </a:lvl8pPr>
            <a:lvl9pPr marL="6008276" indent="0">
              <a:buNone/>
              <a:defRPr sz="145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F7B11-0F76-43B4-804E-02619D62A0E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59857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1" y="23044150"/>
            <a:ext cx="26334720" cy="2717800"/>
          </a:xfrm>
        </p:spPr>
        <p:txBody>
          <a:bodyPr anchor="b"/>
          <a:lstStyle>
            <a:lvl1pPr algn="l">
              <a:defRPr sz="325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1" y="2940050"/>
            <a:ext cx="26334720" cy="19751676"/>
          </a:xfrm>
        </p:spPr>
        <p:txBody>
          <a:bodyPr/>
          <a:lstStyle>
            <a:lvl1pPr marL="0" indent="0">
              <a:buNone/>
              <a:defRPr sz="5228"/>
            </a:lvl1pPr>
            <a:lvl2pPr marL="751035" indent="0">
              <a:buNone/>
              <a:defRPr sz="4627"/>
            </a:lvl2pPr>
            <a:lvl3pPr marL="1502069" indent="0">
              <a:buNone/>
              <a:defRPr sz="3943"/>
            </a:lvl3pPr>
            <a:lvl4pPr marL="2253103" indent="0">
              <a:buNone/>
              <a:defRPr sz="3257"/>
            </a:lvl4pPr>
            <a:lvl5pPr marL="3004137" indent="0">
              <a:buNone/>
              <a:defRPr sz="3257"/>
            </a:lvl5pPr>
            <a:lvl6pPr marL="3755173" indent="0">
              <a:buNone/>
              <a:defRPr sz="3257"/>
            </a:lvl6pPr>
            <a:lvl7pPr marL="4506208" indent="0">
              <a:buNone/>
              <a:defRPr sz="3257"/>
            </a:lvl7pPr>
            <a:lvl8pPr marL="5257242" indent="0">
              <a:buNone/>
              <a:defRPr sz="3257"/>
            </a:lvl8pPr>
            <a:lvl9pPr marL="6008276" indent="0">
              <a:buNone/>
              <a:defRPr sz="3257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1" y="25761950"/>
            <a:ext cx="26334720" cy="3863976"/>
          </a:xfrm>
        </p:spPr>
        <p:txBody>
          <a:bodyPr/>
          <a:lstStyle>
            <a:lvl1pPr marL="0" indent="0">
              <a:buNone/>
              <a:defRPr sz="2314"/>
            </a:lvl1pPr>
            <a:lvl2pPr marL="751035" indent="0">
              <a:buNone/>
              <a:defRPr sz="1971"/>
            </a:lvl2pPr>
            <a:lvl3pPr marL="1502069" indent="0">
              <a:buNone/>
              <a:defRPr sz="1628"/>
            </a:lvl3pPr>
            <a:lvl4pPr marL="2253103" indent="0">
              <a:buNone/>
              <a:defRPr sz="1457"/>
            </a:lvl4pPr>
            <a:lvl5pPr marL="3004137" indent="0">
              <a:buNone/>
              <a:defRPr sz="1457"/>
            </a:lvl5pPr>
            <a:lvl6pPr marL="3755173" indent="0">
              <a:buNone/>
              <a:defRPr sz="1457"/>
            </a:lvl6pPr>
            <a:lvl7pPr marL="4506208" indent="0">
              <a:buNone/>
              <a:defRPr sz="1457"/>
            </a:lvl7pPr>
            <a:lvl8pPr marL="5257242" indent="0">
              <a:buNone/>
              <a:defRPr sz="1457"/>
            </a:lvl8pPr>
            <a:lvl9pPr marL="6008276" indent="0">
              <a:buNone/>
              <a:defRPr sz="145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C015B-9DFA-43F1-A354-A064AEA4EAF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16479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4835" y="1320800"/>
            <a:ext cx="39501536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46504" tIns="173253" rIns="346504" bIns="1732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4835" y="7680325"/>
            <a:ext cx="39501536" cy="2172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46504" tIns="173253" rIns="346504" bIns="1732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4835" y="29975175"/>
            <a:ext cx="1024073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46504" tIns="173253" rIns="346504" bIns="173253" numCol="1" anchor="t" anchorCtr="0" compatLnSpc="1">
            <a:prstTxWarp prst="textNoShape">
              <a:avLst/>
            </a:prstTxWarp>
          </a:bodyPr>
          <a:lstStyle>
            <a:lvl1pPr defTabSz="2970237" eaLnBrk="1" hangingPunct="1">
              <a:defRPr sz="4457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6435" y="29975175"/>
            <a:ext cx="1389833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46504" tIns="173253" rIns="346504" bIns="173253" numCol="1" anchor="t" anchorCtr="0" compatLnSpc="1">
            <a:prstTxWarp prst="textNoShape">
              <a:avLst/>
            </a:prstTxWarp>
          </a:bodyPr>
          <a:lstStyle>
            <a:lvl1pPr algn="ctr" defTabSz="2970237" eaLnBrk="1" hangingPunct="1">
              <a:defRPr sz="4457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5635" y="29975175"/>
            <a:ext cx="1024073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46504" tIns="173253" rIns="346504" bIns="173253" numCol="1" anchor="t" anchorCtr="0" compatLnSpc="1">
            <a:prstTxWarp prst="textNoShape">
              <a:avLst/>
            </a:prstTxWarp>
          </a:bodyPr>
          <a:lstStyle>
            <a:lvl1pPr algn="r" defTabSz="2970228" eaLnBrk="1" hangingPunct="1">
              <a:defRPr sz="4457" smtClean="0"/>
            </a:lvl1pPr>
          </a:lstStyle>
          <a:p>
            <a:pPr>
              <a:defRPr/>
            </a:pPr>
            <a:fld id="{F148F8D9-2716-432A-BDF7-E246A931943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70228" rtl="0" eaLnBrk="0" fontAlgn="base" hangingPunct="0">
        <a:spcBef>
          <a:spcPct val="0"/>
        </a:spcBef>
        <a:spcAft>
          <a:spcPct val="0"/>
        </a:spcAft>
        <a:defRPr sz="14314">
          <a:solidFill>
            <a:schemeClr val="tx2"/>
          </a:solidFill>
          <a:latin typeface="+mj-lt"/>
          <a:ea typeface="+mj-ea"/>
          <a:cs typeface="+mj-cs"/>
        </a:defRPr>
      </a:lvl1pPr>
      <a:lvl2pPr algn="ctr" defTabSz="2970228" rtl="0" eaLnBrk="0" fontAlgn="base" hangingPunct="0">
        <a:spcBef>
          <a:spcPct val="0"/>
        </a:spcBef>
        <a:spcAft>
          <a:spcPct val="0"/>
        </a:spcAft>
        <a:defRPr sz="14314">
          <a:solidFill>
            <a:schemeClr val="tx2"/>
          </a:solidFill>
          <a:latin typeface="Arial" charset="0"/>
        </a:defRPr>
      </a:lvl2pPr>
      <a:lvl3pPr algn="ctr" defTabSz="2970228" rtl="0" eaLnBrk="0" fontAlgn="base" hangingPunct="0">
        <a:spcBef>
          <a:spcPct val="0"/>
        </a:spcBef>
        <a:spcAft>
          <a:spcPct val="0"/>
        </a:spcAft>
        <a:defRPr sz="14314">
          <a:solidFill>
            <a:schemeClr val="tx2"/>
          </a:solidFill>
          <a:latin typeface="Arial" charset="0"/>
        </a:defRPr>
      </a:lvl3pPr>
      <a:lvl4pPr algn="ctr" defTabSz="2970228" rtl="0" eaLnBrk="0" fontAlgn="base" hangingPunct="0">
        <a:spcBef>
          <a:spcPct val="0"/>
        </a:spcBef>
        <a:spcAft>
          <a:spcPct val="0"/>
        </a:spcAft>
        <a:defRPr sz="14314">
          <a:solidFill>
            <a:schemeClr val="tx2"/>
          </a:solidFill>
          <a:latin typeface="Arial" charset="0"/>
        </a:defRPr>
      </a:lvl4pPr>
      <a:lvl5pPr algn="ctr" defTabSz="2970228" rtl="0" eaLnBrk="0" fontAlgn="base" hangingPunct="0">
        <a:spcBef>
          <a:spcPct val="0"/>
        </a:spcBef>
        <a:spcAft>
          <a:spcPct val="0"/>
        </a:spcAft>
        <a:defRPr sz="14314">
          <a:solidFill>
            <a:schemeClr val="tx2"/>
          </a:solidFill>
          <a:latin typeface="Arial" charset="0"/>
        </a:defRPr>
      </a:lvl5pPr>
      <a:lvl6pPr marL="751035" algn="ctr" defTabSz="2970237" rtl="0" fontAlgn="base">
        <a:spcBef>
          <a:spcPct val="0"/>
        </a:spcBef>
        <a:spcAft>
          <a:spcPct val="0"/>
        </a:spcAft>
        <a:defRPr sz="14314">
          <a:solidFill>
            <a:schemeClr val="tx2"/>
          </a:solidFill>
          <a:latin typeface="Arial" charset="0"/>
        </a:defRPr>
      </a:lvl6pPr>
      <a:lvl7pPr marL="1502069" algn="ctr" defTabSz="2970237" rtl="0" fontAlgn="base">
        <a:spcBef>
          <a:spcPct val="0"/>
        </a:spcBef>
        <a:spcAft>
          <a:spcPct val="0"/>
        </a:spcAft>
        <a:defRPr sz="14314">
          <a:solidFill>
            <a:schemeClr val="tx2"/>
          </a:solidFill>
          <a:latin typeface="Arial" charset="0"/>
        </a:defRPr>
      </a:lvl7pPr>
      <a:lvl8pPr marL="2253103" algn="ctr" defTabSz="2970237" rtl="0" fontAlgn="base">
        <a:spcBef>
          <a:spcPct val="0"/>
        </a:spcBef>
        <a:spcAft>
          <a:spcPct val="0"/>
        </a:spcAft>
        <a:defRPr sz="14314">
          <a:solidFill>
            <a:schemeClr val="tx2"/>
          </a:solidFill>
          <a:latin typeface="Arial" charset="0"/>
        </a:defRPr>
      </a:lvl8pPr>
      <a:lvl9pPr marL="3004137" algn="ctr" defTabSz="2970237" rtl="0" fontAlgn="base">
        <a:spcBef>
          <a:spcPct val="0"/>
        </a:spcBef>
        <a:spcAft>
          <a:spcPct val="0"/>
        </a:spcAft>
        <a:defRPr sz="14314">
          <a:solidFill>
            <a:schemeClr val="tx2"/>
          </a:solidFill>
          <a:latin typeface="Arial" charset="0"/>
        </a:defRPr>
      </a:lvl9pPr>
    </p:titleStyle>
    <p:bodyStyle>
      <a:lvl1pPr marL="1112985" indent="-1112985" algn="l" defTabSz="2970228" rtl="0" eaLnBrk="0" fontAlgn="base" hangingPunct="0">
        <a:spcBef>
          <a:spcPct val="20000"/>
        </a:spcBef>
        <a:spcAft>
          <a:spcPct val="0"/>
        </a:spcAft>
        <a:buChar char="•"/>
        <a:defRPr sz="10371">
          <a:solidFill>
            <a:schemeClr val="tx1"/>
          </a:solidFill>
          <a:latin typeface="+mn-lt"/>
          <a:ea typeface="+mn-ea"/>
          <a:cs typeface="+mn-cs"/>
        </a:defRPr>
      </a:lvl1pPr>
      <a:lvl2pPr marL="2411014" indent="-927941" algn="l" defTabSz="2970228" rtl="0" eaLnBrk="0" fontAlgn="base" hangingPunct="0">
        <a:spcBef>
          <a:spcPct val="20000"/>
        </a:spcBef>
        <a:spcAft>
          <a:spcPct val="0"/>
        </a:spcAft>
        <a:buChar char="–"/>
        <a:defRPr sz="9000">
          <a:solidFill>
            <a:schemeClr val="tx1"/>
          </a:solidFill>
          <a:latin typeface="+mn-lt"/>
        </a:defRPr>
      </a:lvl2pPr>
      <a:lvl3pPr marL="3713124" indent="-742897" algn="l" defTabSz="2970228" rtl="0" eaLnBrk="0" fontAlgn="base" hangingPunct="0">
        <a:spcBef>
          <a:spcPct val="20000"/>
        </a:spcBef>
        <a:spcAft>
          <a:spcPct val="0"/>
        </a:spcAft>
        <a:buChar char="•"/>
        <a:defRPr sz="7714">
          <a:solidFill>
            <a:schemeClr val="tx1"/>
          </a:solidFill>
          <a:latin typeface="+mn-lt"/>
        </a:defRPr>
      </a:lvl3pPr>
      <a:lvl4pPr marL="5196197" indent="-742897" algn="l" defTabSz="2970228" rtl="0" eaLnBrk="0" fontAlgn="base" hangingPunct="0">
        <a:spcBef>
          <a:spcPct val="20000"/>
        </a:spcBef>
        <a:spcAft>
          <a:spcPct val="0"/>
        </a:spcAft>
        <a:buChar char="–"/>
        <a:defRPr sz="6600">
          <a:solidFill>
            <a:schemeClr val="tx1"/>
          </a:solidFill>
          <a:latin typeface="+mn-lt"/>
        </a:defRPr>
      </a:lvl4pPr>
      <a:lvl5pPr marL="6680630" indent="-740176" algn="l" defTabSz="2970228" rtl="0" eaLnBrk="0" fontAlgn="base" hangingPunct="0">
        <a:spcBef>
          <a:spcPct val="20000"/>
        </a:spcBef>
        <a:spcAft>
          <a:spcPct val="0"/>
        </a:spcAft>
        <a:buChar char="»"/>
        <a:defRPr sz="6600">
          <a:solidFill>
            <a:schemeClr val="tx1"/>
          </a:solidFill>
          <a:latin typeface="+mn-lt"/>
        </a:defRPr>
      </a:lvl5pPr>
      <a:lvl6pPr marL="7432113" indent="-740603" algn="l" defTabSz="2970237" rtl="0" fontAlgn="base">
        <a:spcBef>
          <a:spcPct val="20000"/>
        </a:spcBef>
        <a:spcAft>
          <a:spcPct val="0"/>
        </a:spcAft>
        <a:buChar char="»"/>
        <a:defRPr sz="6600">
          <a:solidFill>
            <a:schemeClr val="tx1"/>
          </a:solidFill>
          <a:latin typeface="+mn-lt"/>
        </a:defRPr>
      </a:lvl6pPr>
      <a:lvl7pPr marL="8183148" indent="-740603" algn="l" defTabSz="2970237" rtl="0" fontAlgn="base">
        <a:spcBef>
          <a:spcPct val="20000"/>
        </a:spcBef>
        <a:spcAft>
          <a:spcPct val="0"/>
        </a:spcAft>
        <a:buChar char="»"/>
        <a:defRPr sz="6600">
          <a:solidFill>
            <a:schemeClr val="tx1"/>
          </a:solidFill>
          <a:latin typeface="+mn-lt"/>
        </a:defRPr>
      </a:lvl7pPr>
      <a:lvl8pPr marL="8934182" indent="-740603" algn="l" defTabSz="2970237" rtl="0" fontAlgn="base">
        <a:spcBef>
          <a:spcPct val="20000"/>
        </a:spcBef>
        <a:spcAft>
          <a:spcPct val="0"/>
        </a:spcAft>
        <a:buChar char="»"/>
        <a:defRPr sz="6600">
          <a:solidFill>
            <a:schemeClr val="tx1"/>
          </a:solidFill>
          <a:latin typeface="+mn-lt"/>
        </a:defRPr>
      </a:lvl8pPr>
      <a:lvl9pPr marL="9685216" indent="-740603" algn="l" defTabSz="2970237" rtl="0" fontAlgn="base">
        <a:spcBef>
          <a:spcPct val="20000"/>
        </a:spcBef>
        <a:spcAft>
          <a:spcPct val="0"/>
        </a:spcAft>
        <a:buChar char="»"/>
        <a:defRPr sz="6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502069" rtl="0" eaLnBrk="1" latinLnBrk="0" hangingPunct="1">
        <a:defRPr sz="2914" kern="1200">
          <a:solidFill>
            <a:schemeClr val="tx1"/>
          </a:solidFill>
          <a:latin typeface="+mn-lt"/>
          <a:ea typeface="+mn-ea"/>
          <a:cs typeface="+mn-cs"/>
        </a:defRPr>
      </a:lvl1pPr>
      <a:lvl2pPr marL="751035" algn="l" defTabSz="1502069" rtl="0" eaLnBrk="1" latinLnBrk="0" hangingPunct="1">
        <a:defRPr sz="2914" kern="1200">
          <a:solidFill>
            <a:schemeClr val="tx1"/>
          </a:solidFill>
          <a:latin typeface="+mn-lt"/>
          <a:ea typeface="+mn-ea"/>
          <a:cs typeface="+mn-cs"/>
        </a:defRPr>
      </a:lvl2pPr>
      <a:lvl3pPr marL="1502069" algn="l" defTabSz="1502069" rtl="0" eaLnBrk="1" latinLnBrk="0" hangingPunct="1">
        <a:defRPr sz="2914" kern="1200">
          <a:solidFill>
            <a:schemeClr val="tx1"/>
          </a:solidFill>
          <a:latin typeface="+mn-lt"/>
          <a:ea typeface="+mn-ea"/>
          <a:cs typeface="+mn-cs"/>
        </a:defRPr>
      </a:lvl3pPr>
      <a:lvl4pPr marL="2253103" algn="l" defTabSz="1502069" rtl="0" eaLnBrk="1" latinLnBrk="0" hangingPunct="1">
        <a:defRPr sz="2914" kern="1200">
          <a:solidFill>
            <a:schemeClr val="tx1"/>
          </a:solidFill>
          <a:latin typeface="+mn-lt"/>
          <a:ea typeface="+mn-ea"/>
          <a:cs typeface="+mn-cs"/>
        </a:defRPr>
      </a:lvl4pPr>
      <a:lvl5pPr marL="3004137" algn="l" defTabSz="1502069" rtl="0" eaLnBrk="1" latinLnBrk="0" hangingPunct="1">
        <a:defRPr sz="2914" kern="1200">
          <a:solidFill>
            <a:schemeClr val="tx1"/>
          </a:solidFill>
          <a:latin typeface="+mn-lt"/>
          <a:ea typeface="+mn-ea"/>
          <a:cs typeface="+mn-cs"/>
        </a:defRPr>
      </a:lvl5pPr>
      <a:lvl6pPr marL="3755173" algn="l" defTabSz="1502069" rtl="0" eaLnBrk="1" latinLnBrk="0" hangingPunct="1">
        <a:defRPr sz="2914" kern="1200">
          <a:solidFill>
            <a:schemeClr val="tx1"/>
          </a:solidFill>
          <a:latin typeface="+mn-lt"/>
          <a:ea typeface="+mn-ea"/>
          <a:cs typeface="+mn-cs"/>
        </a:defRPr>
      </a:lvl6pPr>
      <a:lvl7pPr marL="4506208" algn="l" defTabSz="1502069" rtl="0" eaLnBrk="1" latinLnBrk="0" hangingPunct="1">
        <a:defRPr sz="2914" kern="1200">
          <a:solidFill>
            <a:schemeClr val="tx1"/>
          </a:solidFill>
          <a:latin typeface="+mn-lt"/>
          <a:ea typeface="+mn-ea"/>
          <a:cs typeface="+mn-cs"/>
        </a:defRPr>
      </a:lvl7pPr>
      <a:lvl8pPr marL="5257242" algn="l" defTabSz="1502069" rtl="0" eaLnBrk="1" latinLnBrk="0" hangingPunct="1">
        <a:defRPr sz="2914" kern="1200">
          <a:solidFill>
            <a:schemeClr val="tx1"/>
          </a:solidFill>
          <a:latin typeface="+mn-lt"/>
          <a:ea typeface="+mn-ea"/>
          <a:cs typeface="+mn-cs"/>
        </a:defRPr>
      </a:lvl8pPr>
      <a:lvl9pPr marL="6008276" algn="l" defTabSz="1502069" rtl="0" eaLnBrk="1" latinLnBrk="0" hangingPunct="1">
        <a:defRPr sz="2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848600" y="465319"/>
            <a:ext cx="28270483" cy="4645604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8000" b="1" dirty="0"/>
              <a:t>Division I Collegiate Male Basketball Player Post-Surgical CAI with Bone Spur Excision: A Case Report</a:t>
            </a:r>
            <a:br>
              <a:rPr lang="en-US" sz="8200" b="1" dirty="0"/>
            </a:br>
            <a:br>
              <a:rPr lang="en-US" sz="2000" b="1" dirty="0"/>
            </a:br>
            <a:r>
              <a:rPr lang="en-US" sz="4000" dirty="0"/>
              <a:t>Gutierrez, J., † </a:t>
            </a:r>
            <a:r>
              <a:rPr lang="en-US" sz="4000" dirty="0" err="1"/>
              <a:t>Wilkins,S</a:t>
            </a:r>
            <a:r>
              <a:rPr lang="en-US" sz="4000" dirty="0"/>
              <a:t>. *University of Nebraska at Omaha, Omaha, NE</a:t>
            </a:r>
            <a:endParaRPr lang="en-US" altLang="en-US" sz="4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0634" y="6019800"/>
            <a:ext cx="14097366" cy="25291202"/>
          </a:xfrm>
        </p:spPr>
        <p:txBody>
          <a:bodyPr tIns="182880"/>
          <a:lstStyle/>
          <a:p>
            <a:pPr marL="548640" indent="-571500" algn="l" defTabSz="2970237" eaLnBrk="1" hangingPunct="1">
              <a:lnSpc>
                <a:spcPct val="150000"/>
              </a:lnSpc>
              <a:spcBef>
                <a:spcPts val="0"/>
              </a:spcBef>
              <a:spcAft>
                <a:spcPts val="514"/>
              </a:spcAft>
              <a:buFont typeface="Arial" panose="020B0604020202020204" pitchFamily="34" charset="0"/>
              <a:buChar char="•"/>
              <a:defRPr/>
            </a:pPr>
            <a:r>
              <a:rPr lang="en-US" sz="3800" dirty="0"/>
              <a:t>Ankle sprains are the most common injury to occur in collegiate athletics.</a:t>
            </a:r>
            <a:r>
              <a:rPr lang="en-US" sz="3800" baseline="40000" dirty="0"/>
              <a:t>1</a:t>
            </a:r>
            <a:r>
              <a:rPr lang="en-US" sz="3800" i="1" baseline="40000" dirty="0"/>
              <a:t> </a:t>
            </a:r>
          </a:p>
          <a:p>
            <a:pPr marL="548640" indent="-571500" algn="l" defTabSz="2970237" eaLnBrk="1" hangingPunct="1">
              <a:lnSpc>
                <a:spcPct val="150000"/>
              </a:lnSpc>
              <a:spcBef>
                <a:spcPts val="0"/>
              </a:spcBef>
              <a:spcAft>
                <a:spcPts val="514"/>
              </a:spcAft>
              <a:buFont typeface="Arial" panose="020B0604020202020204" pitchFamily="34" charset="0"/>
              <a:buChar char="•"/>
              <a:defRPr/>
            </a:pPr>
            <a:r>
              <a:rPr lang="en-US" sz="3800" dirty="0"/>
              <a:t>Repetitive sprains to the same ankle can eventually cause functional instability, chronic instability, and residual instability.</a:t>
            </a:r>
            <a:r>
              <a:rPr lang="en-US" sz="3800" baseline="40000" dirty="0"/>
              <a:t>2</a:t>
            </a:r>
            <a:r>
              <a:rPr lang="en-US" sz="3800" dirty="0">
                <a:highlight>
                  <a:srgbClr val="FFFF00"/>
                </a:highlight>
              </a:rPr>
              <a:t> </a:t>
            </a:r>
            <a:endParaRPr lang="en-US" sz="1000" dirty="0">
              <a:highlight>
                <a:srgbClr val="FFFF00"/>
              </a:highlight>
            </a:endParaRPr>
          </a:p>
          <a:p>
            <a:pPr lvl="0" algn="l" latinLnBrk="0">
              <a:lnSpc>
                <a:spcPct val="150000"/>
              </a:lnSpc>
            </a:pPr>
            <a:endParaRPr lang="en-US" sz="3800" dirty="0"/>
          </a:p>
          <a:p>
            <a:pPr marL="571500" lvl="0" indent="-571500" algn="l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00" dirty="0"/>
              <a:t>NCAA Division I basketball player (22 year old male, 108.2kg, 208cm).</a:t>
            </a:r>
          </a:p>
          <a:p>
            <a:pPr marL="571500" lvl="0" indent="-571500" algn="l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00" dirty="0"/>
              <a:t>Repeated ankle sprains to both ankles over athletic career. Right ankle is considered the worse of the two.</a:t>
            </a:r>
          </a:p>
          <a:p>
            <a:pPr marL="571500" lvl="0" indent="-571500" algn="l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00" dirty="0"/>
              <a:t>Patient went to hedge a ball screen and felt his ankle shift during a game on January 21, 2017.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00" dirty="0"/>
              <a:t>Patient was evaluated during the game, taped, returned to finish game, and immobilized in a walking boot after the game. 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00" dirty="0"/>
              <a:t>Patient was referred for imaging the next day.</a:t>
            </a:r>
          </a:p>
          <a:p>
            <a:pPr marL="571500" lvl="0" indent="-571500" algn="l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00" dirty="0"/>
              <a:t>Imaging revealed anterior distal tibial osteophyte, anterior </a:t>
            </a:r>
            <a:r>
              <a:rPr lang="en-US" sz="3800" dirty="0" err="1"/>
              <a:t>talar</a:t>
            </a:r>
            <a:r>
              <a:rPr lang="en-US" sz="3800" dirty="0"/>
              <a:t> osteophyte, </a:t>
            </a:r>
            <a:r>
              <a:rPr lang="en-US" sz="3800" dirty="0" err="1"/>
              <a:t>talar</a:t>
            </a:r>
            <a:r>
              <a:rPr lang="en-US" sz="3800" dirty="0"/>
              <a:t> osteochondritis dissecans, right ankle arthritis, and instability. </a:t>
            </a:r>
          </a:p>
          <a:p>
            <a:pPr marL="571500" lvl="0" indent="-571500" algn="l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800" dirty="0"/>
          </a:p>
          <a:p>
            <a:pPr lvl="0" algn="l" latinLnBrk="0">
              <a:lnSpc>
                <a:spcPct val="150000"/>
              </a:lnSpc>
            </a:pPr>
            <a:endParaRPr lang="en-US" sz="3800" dirty="0"/>
          </a:p>
          <a:p>
            <a:pPr lvl="0" algn="l" latinLnBrk="0">
              <a:lnSpc>
                <a:spcPct val="150000"/>
              </a:lnSpc>
            </a:pPr>
            <a:endParaRPr lang="en-US" sz="1000" dirty="0"/>
          </a:p>
          <a:p>
            <a:pPr marL="359203" indent="-359203" algn="l" defTabSz="2970237" eaLnBrk="1" hangingPunct="1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en-US" sz="3200" dirty="0">
              <a:latin typeface="+mj-lt"/>
            </a:endParaRPr>
          </a:p>
          <a:p>
            <a:pPr marL="571500" indent="-571500" algn="l" defTabSz="3465525" ea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1600" dirty="0">
              <a:latin typeface="+mj-lt"/>
            </a:endParaRPr>
          </a:p>
        </p:txBody>
      </p:sp>
      <p:sp>
        <p:nvSpPr>
          <p:cNvPr id="3076" name="Line 6"/>
          <p:cNvSpPr>
            <a:spLocks noChangeShapeType="1"/>
          </p:cNvSpPr>
          <p:nvPr/>
        </p:nvSpPr>
        <p:spPr bwMode="auto">
          <a:xfrm>
            <a:off x="58148" y="4887841"/>
            <a:ext cx="43604452" cy="63238"/>
          </a:xfrm>
          <a:prstGeom prst="line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150218" tIns="75109" rIns="150218" bIns="75109"/>
          <a:lstStyle/>
          <a:p>
            <a:endParaRPr lang="en-US" sz="5914" dirty="0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20114081" y="15912196"/>
            <a:ext cx="148955" cy="751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725" tIns="36863" rIns="73725" bIns="36863">
            <a:spAutoFit/>
          </a:bodyPr>
          <a:lstStyle/>
          <a:p>
            <a:pPr defTabSz="2970237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en-US" sz="4885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2081" name="Rectangle 33"/>
          <p:cNvSpPr>
            <a:spLocks noChangeArrowheads="1"/>
          </p:cNvSpPr>
          <p:nvPr/>
        </p:nvSpPr>
        <p:spPr bwMode="auto">
          <a:xfrm>
            <a:off x="15002762" y="5999074"/>
            <a:ext cx="13686975" cy="225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725" tIns="182880" rIns="73725" bIns="36863"/>
          <a:lstStyle/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571500" lvl="0" indent="-571500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+mn-lt"/>
            </a:endParaRPr>
          </a:p>
          <a:p>
            <a:pPr marL="571500" lvl="0" indent="-571500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100" dirty="0">
              <a:latin typeface="+mn-lt"/>
            </a:endParaRPr>
          </a:p>
          <a:p>
            <a:pPr marL="571500" lvl="0" indent="-571500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00" dirty="0">
                <a:latin typeface="+mn-lt"/>
              </a:rPr>
              <a:t>Right lateral </a:t>
            </a:r>
            <a:r>
              <a:rPr lang="en-US" sz="3800" dirty="0" err="1">
                <a:latin typeface="+mn-lt"/>
              </a:rPr>
              <a:t>talar</a:t>
            </a:r>
            <a:r>
              <a:rPr lang="en-US" sz="3800" dirty="0">
                <a:latin typeface="+mn-lt"/>
              </a:rPr>
              <a:t> dome fracture</a:t>
            </a:r>
          </a:p>
          <a:p>
            <a:pPr marL="571500" lvl="0" indent="-571500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00" dirty="0">
                <a:latin typeface="+mn-lt"/>
              </a:rPr>
              <a:t>Right lateral malleolus fracture</a:t>
            </a:r>
          </a:p>
          <a:p>
            <a:pPr marL="571500" lvl="0" indent="-571500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800" dirty="0">
              <a:latin typeface="+mn-lt"/>
            </a:endParaRPr>
          </a:p>
          <a:p>
            <a:pPr marL="571500" lvl="0" indent="-571500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00" dirty="0">
                <a:latin typeface="+mn-lt"/>
              </a:rPr>
              <a:t>Initial treatment of right ankle sprain consisted of rest, ice, compression, elevation, and naproxen for inflammation.</a:t>
            </a:r>
          </a:p>
          <a:p>
            <a:pPr marL="571500" lvl="0" indent="-571500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00" dirty="0" err="1">
                <a:latin typeface="+mn-lt"/>
              </a:rPr>
              <a:t>Brostrom</a:t>
            </a:r>
            <a:r>
              <a:rPr lang="en-US" sz="3800" dirty="0">
                <a:latin typeface="+mn-lt"/>
              </a:rPr>
              <a:t> surgical repair with </a:t>
            </a:r>
            <a:r>
              <a:rPr lang="en-US" sz="3800" dirty="0" err="1">
                <a:latin typeface="+mn-lt"/>
              </a:rPr>
              <a:t>micropicking</a:t>
            </a:r>
            <a:r>
              <a:rPr lang="en-US" sz="3800" dirty="0">
                <a:latin typeface="+mn-lt"/>
              </a:rPr>
              <a:t> and extensive debridement of the right lateral ankle.</a:t>
            </a:r>
          </a:p>
          <a:p>
            <a:pPr marL="571500" lvl="0" indent="-571500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00" dirty="0">
                <a:latin typeface="+mn-lt"/>
              </a:rPr>
              <a:t>Conservative post-surgical rehabilitation with a specialized return to play protocol: </a:t>
            </a:r>
          </a:p>
          <a:p>
            <a:pPr marL="2322513" lvl="2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00" dirty="0">
                <a:latin typeface="+mn-lt"/>
              </a:rPr>
              <a:t>Control swelling, underwater walking, running, jumping, balance exercises, strengthening, and stretching.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00" dirty="0">
                <a:latin typeface="+mn-lt"/>
              </a:rPr>
              <a:t>Lidocaine patches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00" dirty="0">
                <a:latin typeface="+mn-lt"/>
              </a:rPr>
              <a:t>Iontophoresis with combination of lidocaine and Marcaine.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00" dirty="0">
                <a:latin typeface="+mn-lt"/>
              </a:rPr>
              <a:t>Injections of Lidocaine into joint prior to every game.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00" dirty="0">
                <a:latin typeface="+mn-lt"/>
              </a:rPr>
              <a:t>Secondary surgery to excise anterior distal tibial osteophyte.</a:t>
            </a:r>
          </a:p>
        </p:txBody>
      </p:sp>
      <p:sp>
        <p:nvSpPr>
          <p:cNvPr id="3109" name="Rectangle 23"/>
          <p:cNvSpPr>
            <a:spLocks noChangeArrowheads="1"/>
          </p:cNvSpPr>
          <p:nvPr/>
        </p:nvSpPr>
        <p:spPr bwMode="auto">
          <a:xfrm>
            <a:off x="0" y="0"/>
            <a:ext cx="393192" cy="3291840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none" lIns="150218" tIns="75109" rIns="150218" bIns="75109" anchor="ctr"/>
          <a:lstStyle>
            <a:lvl1pPr>
              <a:spcBef>
                <a:spcPct val="20000"/>
              </a:spcBef>
              <a:buChar char="•"/>
              <a:defRPr sz="1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0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914" dirty="0"/>
          </a:p>
        </p:txBody>
      </p:sp>
      <p:sp>
        <p:nvSpPr>
          <p:cNvPr id="3112" name="Rectangle 23"/>
          <p:cNvSpPr>
            <a:spLocks noChangeArrowheads="1"/>
          </p:cNvSpPr>
          <p:nvPr/>
        </p:nvSpPr>
        <p:spPr bwMode="auto">
          <a:xfrm>
            <a:off x="43508383" y="31944"/>
            <a:ext cx="391886" cy="3291840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none" lIns="150218" tIns="75109" rIns="150218" bIns="75109" anchor="ctr"/>
          <a:lstStyle>
            <a:lvl1pPr>
              <a:spcBef>
                <a:spcPct val="20000"/>
              </a:spcBef>
              <a:buChar char="•"/>
              <a:defRPr sz="1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0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914" dirty="0"/>
          </a:p>
        </p:txBody>
      </p:sp>
      <p:sp>
        <p:nvSpPr>
          <p:cNvPr id="4" name="TextBox 3"/>
          <p:cNvSpPr txBox="1"/>
          <p:nvPr/>
        </p:nvSpPr>
        <p:spPr>
          <a:xfrm>
            <a:off x="29202017" y="5889924"/>
            <a:ext cx="14107886" cy="26253341"/>
          </a:xfrm>
          <a:prstGeom prst="rect">
            <a:avLst/>
          </a:prstGeom>
          <a:noFill/>
        </p:spPr>
        <p:txBody>
          <a:bodyPr wrap="square" tIns="182880" rtlCol="0">
            <a:spAutoFit/>
          </a:bodyPr>
          <a:lstStyle/>
          <a:p>
            <a:pPr marL="571500" lvl="0" indent="-571500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00" dirty="0">
                <a:latin typeface="Arial (body)"/>
              </a:rPr>
              <a:t>Deviations from conventional protocol consist of a quick return to play protocol and entering a “maintenance period” to decrease pain enough for patient to play in games.</a:t>
            </a:r>
          </a:p>
          <a:p>
            <a:pPr marL="571500" lvl="0" indent="-571500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00" dirty="0">
                <a:latin typeface="Arial (body)"/>
              </a:rPr>
              <a:t>Patient required more than just a ligamentous repair at the joint.</a:t>
            </a:r>
          </a:p>
          <a:p>
            <a:pPr marL="571500" lvl="0" indent="-571500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00" dirty="0">
                <a:latin typeface="Arial (body)"/>
              </a:rPr>
              <a:t>One osteophyte was not excised due to risk of vascular compromise. The physician elected to leave behind the anterior </a:t>
            </a:r>
            <a:r>
              <a:rPr lang="en-US" sz="3800" dirty="0" err="1">
                <a:latin typeface="Arial (body)"/>
              </a:rPr>
              <a:t>talar</a:t>
            </a:r>
            <a:r>
              <a:rPr lang="en-US" sz="3800" dirty="0">
                <a:latin typeface="Arial (body)"/>
              </a:rPr>
              <a:t> osteophyte because it was too close to the dorsalis pedis artery to excise.</a:t>
            </a:r>
          </a:p>
          <a:p>
            <a:pPr marL="457200" indent="-457200" defTabSz="3465525" eaLnBrk="1" hangingPunct="1">
              <a:spcBef>
                <a:spcPts val="0"/>
              </a:spcBef>
              <a:buFontTx/>
              <a:buChar char="•"/>
              <a:defRPr/>
            </a:pPr>
            <a:endParaRPr lang="en-US" sz="3800" dirty="0">
              <a:latin typeface="Arial (body)"/>
            </a:endParaRPr>
          </a:p>
          <a:p>
            <a:pPr marL="457200" indent="-457200" defTabSz="3465525" eaLnBrk="1" hangingPunct="1">
              <a:spcBef>
                <a:spcPts val="0"/>
              </a:spcBef>
              <a:buFontTx/>
              <a:buChar char="•"/>
              <a:defRPr/>
            </a:pPr>
            <a:endParaRPr lang="en-US" sz="3800" dirty="0">
              <a:latin typeface="Arial (body)"/>
            </a:endParaRPr>
          </a:p>
          <a:p>
            <a:pPr marL="571500" lvl="0" indent="-571500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00" dirty="0" err="1">
                <a:latin typeface="Arial (body)"/>
              </a:rPr>
              <a:t>Brostrom</a:t>
            </a:r>
            <a:r>
              <a:rPr lang="en-US" sz="3800" dirty="0">
                <a:latin typeface="Arial (body)"/>
              </a:rPr>
              <a:t> surgical procedure is an adequate way to decrease symptoms of CAI.</a:t>
            </a:r>
            <a:r>
              <a:rPr lang="en-US" sz="3800" baseline="30000" dirty="0">
                <a:latin typeface="Arial (body)"/>
              </a:rPr>
              <a:t>4</a:t>
            </a:r>
          </a:p>
          <a:p>
            <a:pPr marL="571500" lvl="0" indent="-571500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00" dirty="0">
                <a:latin typeface="Arial (body)"/>
              </a:rPr>
              <a:t>This procedure was successful in this case; however, the patient still suffered residual pain and lack of range of motion which can be attributed to the secondary injuries that have occurred at the joint.</a:t>
            </a:r>
          </a:p>
          <a:p>
            <a:pPr marL="571500" lvl="0" indent="-571500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00" dirty="0">
                <a:latin typeface="Arial (body)"/>
              </a:rPr>
              <a:t> After secondary surgery, the remaining osteophyte was removed. Patient exhibited increase range of motion, decrease in pain, and general decrease in all symptoms. </a:t>
            </a:r>
          </a:p>
          <a:p>
            <a:pPr marL="571500" lvl="0" indent="-571500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800" dirty="0">
              <a:latin typeface="Arial (body)"/>
            </a:endParaRPr>
          </a:p>
          <a:p>
            <a:pPr marL="571500" lvl="0" indent="-571500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800" dirty="0">
              <a:latin typeface="Arial (body)"/>
            </a:endParaRPr>
          </a:p>
          <a:p>
            <a:pPr marL="571500" lvl="0" indent="-571500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800" dirty="0">
              <a:latin typeface="Arial (body)"/>
            </a:endParaRPr>
          </a:p>
          <a:p>
            <a:pPr defTabSz="3465525" eaLnBrk="1" hangingPunct="1">
              <a:spcBef>
                <a:spcPts val="0"/>
              </a:spcBef>
              <a:defRPr/>
            </a:pPr>
            <a:endParaRPr lang="en-US" sz="3800" b="1" dirty="0">
              <a:latin typeface="Arial (body)"/>
              <a:cs typeface="Times New Roman" pitchFamily="18" charset="0"/>
            </a:endParaRPr>
          </a:p>
          <a:p>
            <a:pPr defTabSz="3465525" eaLnBrk="1" hangingPunct="1">
              <a:spcBef>
                <a:spcPts val="0"/>
              </a:spcBef>
              <a:defRPr/>
            </a:pPr>
            <a:endParaRPr lang="en-US" sz="3800" b="1" dirty="0">
              <a:latin typeface="Arial (body)"/>
              <a:cs typeface="Times New Roman" pitchFamily="18" charset="0"/>
            </a:endParaRPr>
          </a:p>
          <a:p>
            <a:pPr defTabSz="3465525" eaLnBrk="1" hangingPunct="1">
              <a:spcBef>
                <a:spcPts val="0"/>
              </a:spcBef>
              <a:defRPr/>
            </a:pPr>
            <a:endParaRPr lang="en-US" sz="3800" b="1" dirty="0">
              <a:latin typeface="Arial (body)"/>
              <a:cs typeface="Times New Roman" pitchFamily="18" charset="0"/>
            </a:endParaRPr>
          </a:p>
          <a:p>
            <a:pPr defTabSz="3465525" eaLnBrk="1" hangingPunct="1">
              <a:spcBef>
                <a:spcPts val="0"/>
              </a:spcBef>
              <a:defRPr/>
            </a:pPr>
            <a:endParaRPr lang="en-US" sz="3800" b="1" dirty="0">
              <a:latin typeface="Arial (body)"/>
              <a:cs typeface="Times New Roman" pitchFamily="18" charset="0"/>
            </a:endParaRPr>
          </a:p>
          <a:p>
            <a:pPr defTabSz="3465525" eaLnBrk="1" hangingPunct="1">
              <a:spcBef>
                <a:spcPts val="0"/>
              </a:spcBef>
              <a:defRPr/>
            </a:pPr>
            <a:endParaRPr lang="en-US" sz="2400" b="1" dirty="0">
              <a:latin typeface="Arial (body)"/>
              <a:cs typeface="Times New Roman" pitchFamily="18" charset="0"/>
            </a:endParaRPr>
          </a:p>
          <a:p>
            <a:pPr defTabSz="3465525" eaLnBrk="1" hangingPunct="1">
              <a:spcBef>
                <a:spcPts val="0"/>
              </a:spcBef>
              <a:defRPr/>
            </a:pPr>
            <a:endParaRPr lang="en-US" sz="1000" b="1" dirty="0">
              <a:latin typeface="Arial (body)"/>
              <a:cs typeface="Times New Roman" pitchFamily="18" charset="0"/>
            </a:endParaRPr>
          </a:p>
          <a:p>
            <a:pPr defTabSz="3465525" eaLnBrk="1" hangingPunct="1">
              <a:spcBef>
                <a:spcPts val="0"/>
              </a:spcBef>
              <a:defRPr/>
            </a:pPr>
            <a:endParaRPr lang="en-US" sz="2400" b="1" dirty="0">
              <a:latin typeface="Arial (body)"/>
              <a:cs typeface="Times New Roman" pitchFamily="18" charset="0"/>
            </a:endParaRPr>
          </a:p>
          <a:p>
            <a:pPr defTabSz="3465525" eaLnBrk="1" hangingPunct="1">
              <a:spcBef>
                <a:spcPts val="0"/>
              </a:spcBef>
              <a:defRPr/>
            </a:pPr>
            <a:r>
              <a:rPr lang="en-US" sz="2400" b="1" dirty="0">
                <a:latin typeface="Arial (body)"/>
                <a:cs typeface="Times New Roman" pitchFamily="18" charset="0"/>
              </a:rPr>
              <a:t>References</a:t>
            </a:r>
          </a:p>
          <a:p>
            <a:pPr marL="457200" indent="-457200" defTabSz="3465525" eaLnBrk="1" hangingPunct="1">
              <a:spcBef>
                <a:spcPts val="0"/>
              </a:spcBef>
              <a:buAutoNum type="arabicPeriod"/>
              <a:defRPr/>
            </a:pPr>
            <a:endParaRPr lang="en-US" sz="1800" dirty="0">
              <a:latin typeface="Arial (body)"/>
            </a:endParaRPr>
          </a:p>
          <a:p>
            <a:pPr marL="457200" indent="-457200" defTabSz="3465525" eaLnBrk="1" hangingPunct="1">
              <a:spcBef>
                <a:spcPts val="0"/>
              </a:spcBef>
              <a:buAutoNum type="arabicPeriod"/>
              <a:defRPr/>
            </a:pPr>
            <a:r>
              <a:rPr lang="en-US" sz="1800" dirty="0">
                <a:latin typeface="Arial (body)"/>
              </a:rPr>
              <a:t>Roos, K. G., Kerr, Z. Y., </a:t>
            </a:r>
            <a:r>
              <a:rPr lang="en-US" sz="1800" dirty="0" err="1">
                <a:latin typeface="Arial (body)"/>
              </a:rPr>
              <a:t>Mauntel</a:t>
            </a:r>
            <a:r>
              <a:rPr lang="en-US" sz="1800" dirty="0">
                <a:latin typeface="Arial (body)"/>
              </a:rPr>
              <a:t>, T. C., Djoko, A., </a:t>
            </a:r>
            <a:r>
              <a:rPr lang="en-US" sz="1800" dirty="0" err="1">
                <a:latin typeface="Arial (body)"/>
              </a:rPr>
              <a:t>Dompier</a:t>
            </a:r>
            <a:r>
              <a:rPr lang="en-US" sz="1800" dirty="0">
                <a:latin typeface="Arial (body)"/>
              </a:rPr>
              <a:t>, T. P., &amp; </a:t>
            </a:r>
            <a:r>
              <a:rPr lang="en-US" sz="1800" dirty="0" err="1">
                <a:latin typeface="Arial (body)"/>
              </a:rPr>
              <a:t>Wikstrom</a:t>
            </a:r>
            <a:r>
              <a:rPr lang="en-US" sz="1800" dirty="0">
                <a:latin typeface="Arial (body)"/>
              </a:rPr>
              <a:t>, E. A. (2017). The epidemiology of lateral ligament complex ankle sprains in national collegiate athletic association sports. American Journal of Sports Medicine, 45(1), 201-209. doi:10.1177/0363546516660980</a:t>
            </a:r>
          </a:p>
          <a:p>
            <a:pPr marL="457200" indent="-457200" defTabSz="3465525" eaLnBrk="1" hangingPunct="1">
              <a:spcBef>
                <a:spcPts val="0"/>
              </a:spcBef>
              <a:buAutoNum type="arabicPeriod"/>
              <a:defRPr/>
            </a:pPr>
            <a:r>
              <a:rPr lang="en-US" sz="1800" dirty="0">
                <a:latin typeface="Arial (body)"/>
              </a:rPr>
              <a:t>Hertel, J. (2002). Functional anatomy, </a:t>
            </a:r>
            <a:r>
              <a:rPr lang="en-US" sz="1800" dirty="0" err="1">
                <a:latin typeface="Arial (body)"/>
              </a:rPr>
              <a:t>pathomechanics</a:t>
            </a:r>
            <a:r>
              <a:rPr lang="en-US" sz="1800" dirty="0">
                <a:latin typeface="Arial (body)"/>
              </a:rPr>
              <a:t>, and pathophysiology of lateral ankle instability. Journal of Athletic Training, 37(4), 364-375. Retrieved from https://search-proquest-com.leo.lib.unomaha.edu/docview/206647721?accountid=14692</a:t>
            </a:r>
          </a:p>
          <a:p>
            <a:pPr marL="457200" indent="-457200" defTabSz="3465525" eaLnBrk="1" hangingPunct="1">
              <a:spcBef>
                <a:spcPts val="0"/>
              </a:spcBef>
              <a:buAutoNum type="arabicPeriod"/>
              <a:defRPr/>
            </a:pPr>
            <a:r>
              <a:rPr lang="en-US" sz="1800" dirty="0">
                <a:latin typeface="Arial (body)"/>
              </a:rPr>
              <a:t>https://www.pinterest.co.uk/pin/493214596682817191/</a:t>
            </a:r>
          </a:p>
          <a:p>
            <a:pPr marL="457200" indent="-457200" defTabSz="3465525" eaLnBrk="1" hangingPunct="1">
              <a:spcBef>
                <a:spcPts val="0"/>
              </a:spcBef>
              <a:buFontTx/>
              <a:buAutoNum type="arabicPeriod"/>
              <a:defRPr/>
            </a:pPr>
            <a:r>
              <a:rPr lang="en-US" sz="2000" dirty="0"/>
              <a:t>Hu. (2013). Comparison of bone tunnel and suture anchor techniques in the modified </a:t>
            </a:r>
            <a:r>
              <a:rPr lang="en-US" sz="2000" dirty="0" err="1"/>
              <a:t>broström</a:t>
            </a:r>
            <a:r>
              <a:rPr lang="en-US" sz="2000" dirty="0"/>
              <a:t> procedure for chronic lateral ankle instability. </a:t>
            </a:r>
            <a:r>
              <a:rPr lang="en-US" sz="2000" i="1" dirty="0"/>
              <a:t>American Journal of Sports Medicine, 41(8)</a:t>
            </a:r>
            <a:r>
              <a:rPr lang="en-US" sz="2000" dirty="0"/>
              <a:t>, 1877-1884</a:t>
            </a:r>
          </a:p>
          <a:p>
            <a:pPr marL="457200" indent="-457200" defTabSz="3465525" eaLnBrk="1" hangingPunct="1">
              <a:spcBef>
                <a:spcPts val="0"/>
              </a:spcBef>
              <a:buAutoNum type="arabicPeriod"/>
              <a:defRPr/>
            </a:pPr>
            <a:endParaRPr lang="en-US" sz="1800" dirty="0">
              <a:latin typeface="Arial (body)"/>
            </a:endParaRP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 flipH="1">
            <a:off x="0" y="0"/>
            <a:ext cx="43891200" cy="391886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none" lIns="150218" tIns="75109" rIns="150218" bIns="75109" anchor="ctr"/>
          <a:lstStyle>
            <a:lvl1pPr>
              <a:spcBef>
                <a:spcPct val="20000"/>
              </a:spcBef>
              <a:buChar char="•"/>
              <a:defRPr sz="1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0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914" dirty="0"/>
          </a:p>
        </p:txBody>
      </p:sp>
      <p:sp>
        <p:nvSpPr>
          <p:cNvPr id="42" name="TextBox 42"/>
          <p:cNvSpPr txBox="1">
            <a:spLocks noChangeArrowheads="1"/>
          </p:cNvSpPr>
          <p:nvPr/>
        </p:nvSpPr>
        <p:spPr bwMode="auto">
          <a:xfrm>
            <a:off x="731520" y="5212080"/>
            <a:ext cx="13438613" cy="1015663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6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</a:p>
        </p:txBody>
      </p:sp>
      <p:pic>
        <p:nvPicPr>
          <p:cNvPr id="4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434" y="1312193"/>
            <a:ext cx="6668014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2"/>
          <p:cNvSpPr txBox="1">
            <a:spLocks noChangeArrowheads="1"/>
          </p:cNvSpPr>
          <p:nvPr/>
        </p:nvSpPr>
        <p:spPr bwMode="auto">
          <a:xfrm>
            <a:off x="15021258" y="13614737"/>
            <a:ext cx="13441104" cy="1015663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6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</a:p>
        </p:txBody>
      </p:sp>
      <p:sp>
        <p:nvSpPr>
          <p:cNvPr id="48" name="TextBox 42"/>
          <p:cNvSpPr txBox="1">
            <a:spLocks noChangeArrowheads="1"/>
          </p:cNvSpPr>
          <p:nvPr/>
        </p:nvSpPr>
        <p:spPr bwMode="auto">
          <a:xfrm>
            <a:off x="731520" y="10896600"/>
            <a:ext cx="13443242" cy="1015663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6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1352" y="31754229"/>
            <a:ext cx="43889848" cy="1175657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78377" tIns="39189" rIns="78377" bIns="39189" numCol="1" rtlCol="0" anchor="t" anchorCtr="0" compatLnSpc="1">
            <a:prstTxWarp prst="textNoShape">
              <a:avLst/>
            </a:prstTxWarp>
          </a:bodyPr>
          <a:lstStyle/>
          <a:p>
            <a:pPr defTabSz="1549744" eaLnBrk="1" hangingPunct="1"/>
            <a:endParaRPr lang="en-US" sz="3086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7" name="Text Box 12"/>
          <p:cNvSpPr txBox="1"/>
          <p:nvPr/>
        </p:nvSpPr>
        <p:spPr>
          <a:xfrm>
            <a:off x="18101726" y="32091302"/>
            <a:ext cx="9635074" cy="369898"/>
          </a:xfrm>
          <a:prstGeom prst="rect">
            <a:avLst/>
          </a:prstGeom>
          <a:noFill/>
          <a:ln w="6350"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78377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771" b="1" cap="all" dirty="0">
                <a:solidFill>
                  <a:schemeClr val="bg1"/>
                </a:solidFill>
                <a:latin typeface="Arial" charset="0"/>
                <a:ea typeface="Yu Gothic Light" charset="-128"/>
                <a:cs typeface="Times New Roman" charset="0"/>
              </a:rPr>
              <a:t>SPORTS MEDICINE RESEARCH LAB</a:t>
            </a:r>
            <a:endParaRPr lang="en-US" sz="3771" cap="all" dirty="0">
              <a:solidFill>
                <a:schemeClr val="bg1"/>
              </a:solidFill>
              <a:latin typeface="URWGroteskReg" charset="0"/>
              <a:ea typeface="Yu Gothic Light" charset="-128"/>
              <a:cs typeface="Times New Roman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5449" y="31775944"/>
            <a:ext cx="1367337" cy="1164171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22789115" y="14113732"/>
            <a:ext cx="184731" cy="487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571" dirty="0"/>
          </a:p>
        </p:txBody>
      </p:sp>
      <p:sp>
        <p:nvSpPr>
          <p:cNvPr id="62" name="TextBox 42"/>
          <p:cNvSpPr txBox="1">
            <a:spLocks noChangeArrowheads="1"/>
          </p:cNvSpPr>
          <p:nvPr/>
        </p:nvSpPr>
        <p:spPr bwMode="auto">
          <a:xfrm>
            <a:off x="29535120" y="13990954"/>
            <a:ext cx="13441680" cy="1015663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6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65" name="TextBox 42"/>
          <p:cNvSpPr txBox="1">
            <a:spLocks noChangeArrowheads="1"/>
          </p:cNvSpPr>
          <p:nvPr/>
        </p:nvSpPr>
        <p:spPr bwMode="auto">
          <a:xfrm>
            <a:off x="29535120" y="5212080"/>
            <a:ext cx="13441680" cy="1015663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6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Uniqueness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2485096" y="29631434"/>
            <a:ext cx="5486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Medial                          Lateral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2485096" y="20299680"/>
            <a:ext cx="56190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Anterior 	                Posterior</a:t>
            </a:r>
          </a:p>
        </p:txBody>
      </p:sp>
      <p:sp>
        <p:nvSpPr>
          <p:cNvPr id="56" name="TextBox 42">
            <a:extLst>
              <a:ext uri="{FF2B5EF4-FFF2-40B4-BE49-F238E27FC236}">
                <a16:creationId xmlns:a16="http://schemas.microsoft.com/office/drawing/2014/main" id="{006603F8-1C21-458E-AFAE-B559FED98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95220" y="5214790"/>
            <a:ext cx="13443242" cy="1015663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6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Signs and Symptoms</a:t>
            </a:r>
          </a:p>
        </p:txBody>
      </p:sp>
      <p:sp>
        <p:nvSpPr>
          <p:cNvPr id="58" name="TextBox 42">
            <a:extLst>
              <a:ext uri="{FF2B5EF4-FFF2-40B4-BE49-F238E27FC236}">
                <a16:creationId xmlns:a16="http://schemas.microsoft.com/office/drawing/2014/main" id="{AF385BE3-3879-4C15-BDC7-6B10133A5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39789" y="10896600"/>
            <a:ext cx="13559011" cy="1015663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6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Differential Diagnosis</a:t>
            </a:r>
          </a:p>
        </p:txBody>
      </p:sp>
      <p:sp>
        <p:nvSpPr>
          <p:cNvPr id="69" name="Line 6">
            <a:extLst>
              <a:ext uri="{FF2B5EF4-FFF2-40B4-BE49-F238E27FC236}">
                <a16:creationId xmlns:a16="http://schemas.microsoft.com/office/drawing/2014/main" id="{F50BC635-9267-4D35-AB17-9244454886C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02017" y="29159797"/>
            <a:ext cx="13981216" cy="51490"/>
          </a:xfrm>
          <a:prstGeom prst="line">
            <a:avLst/>
          </a:prstGeom>
          <a:noFill/>
          <a:ln w="76200">
            <a:solidFill>
              <a:srgbClr val="D7192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50218" tIns="75109" rIns="150218" bIns="75109"/>
          <a:lstStyle/>
          <a:p>
            <a:endParaRPr lang="en-US" sz="5914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F2C1DE6-5702-44C1-995D-BAF404816D23}"/>
              </a:ext>
            </a:extLst>
          </p:cNvPr>
          <p:cNvGrpSpPr/>
          <p:nvPr/>
        </p:nvGrpSpPr>
        <p:grpSpPr>
          <a:xfrm>
            <a:off x="29851889" y="23144605"/>
            <a:ext cx="7335217" cy="5354193"/>
            <a:chOff x="12148141" y="25437345"/>
            <a:chExt cx="11232440" cy="768056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269C8AE-828C-497F-9DAB-15373E67249D}"/>
                </a:ext>
              </a:extLst>
            </p:cNvPr>
            <p:cNvSpPr txBox="1"/>
            <p:nvPr/>
          </p:nvSpPr>
          <p:spPr>
            <a:xfrm>
              <a:off x="12148141" y="31839143"/>
              <a:ext cx="10180259" cy="1278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Figure 5: surgical scars and arthroscopic portals.</a:t>
              </a:r>
            </a:p>
          </p:txBody>
        </p:sp>
        <p:pic>
          <p:nvPicPr>
            <p:cNvPr id="10" name="Picture 9" descr="A picture containing clothing, person, indoor, footwear&#10;&#10;Description generated with high confidence">
              <a:extLst>
                <a:ext uri="{FF2B5EF4-FFF2-40B4-BE49-F238E27FC236}">
                  <a16:creationId xmlns:a16="http://schemas.microsoft.com/office/drawing/2014/main" id="{12A610FE-0D23-4243-B6FE-74327C24C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48141" y="25437345"/>
              <a:ext cx="11232440" cy="6318247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ABEBE7E-24AF-4568-86DE-15A4F8B60A75}"/>
              </a:ext>
            </a:extLst>
          </p:cNvPr>
          <p:cNvGrpSpPr/>
          <p:nvPr/>
        </p:nvGrpSpPr>
        <p:grpSpPr>
          <a:xfrm>
            <a:off x="23724485" y="26284986"/>
            <a:ext cx="5080301" cy="5338014"/>
            <a:chOff x="29271052" y="19374958"/>
            <a:chExt cx="6088869" cy="7779391"/>
          </a:xfrm>
        </p:grpSpPr>
        <p:pic>
          <p:nvPicPr>
            <p:cNvPr id="15" name="Picture 14" descr="A close up of a hand&#10;&#10;Description generated with high confidence">
              <a:extLst>
                <a:ext uri="{FF2B5EF4-FFF2-40B4-BE49-F238E27FC236}">
                  <a16:creationId xmlns:a16="http://schemas.microsoft.com/office/drawing/2014/main" id="{028F0139-9025-4F24-8174-8BC72F3DA1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64" r="21906"/>
            <a:stretch/>
          </p:blipFill>
          <p:spPr>
            <a:xfrm rot="5400000">
              <a:off x="28947898" y="19764062"/>
              <a:ext cx="6404541" cy="5626333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11D6FAB-F263-48C8-85C4-8CA53A553E94}"/>
                </a:ext>
              </a:extLst>
            </p:cNvPr>
            <p:cNvSpPr txBox="1"/>
            <p:nvPr/>
          </p:nvSpPr>
          <p:spPr>
            <a:xfrm>
              <a:off x="29271052" y="25853582"/>
              <a:ext cx="6088869" cy="13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/>
                <a:t>Figure 4: arthroscopic portals and excision site of osteophyte.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4AAFE71-0BDC-4701-A3D8-C2CCCED35366}"/>
              </a:ext>
            </a:extLst>
          </p:cNvPr>
          <p:cNvGrpSpPr/>
          <p:nvPr/>
        </p:nvGrpSpPr>
        <p:grpSpPr>
          <a:xfrm>
            <a:off x="37442094" y="22951570"/>
            <a:ext cx="5651294" cy="5541555"/>
            <a:chOff x="35020346" y="18271810"/>
            <a:chExt cx="7635073" cy="9591920"/>
          </a:xfrm>
        </p:grpSpPr>
        <p:pic>
          <p:nvPicPr>
            <p:cNvPr id="12" name="Picture 11" descr="A picture containing indoor, kitchen, person, man&#10;&#10;Description generated with very high confidence">
              <a:extLst>
                <a:ext uri="{FF2B5EF4-FFF2-40B4-BE49-F238E27FC236}">
                  <a16:creationId xmlns:a16="http://schemas.microsoft.com/office/drawing/2014/main" id="{73D49E13-A841-489E-8609-764533D1BD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94" t="3909" r="19173"/>
            <a:stretch/>
          </p:blipFill>
          <p:spPr>
            <a:xfrm rot="5400000">
              <a:off x="35040361" y="18675760"/>
              <a:ext cx="7613837" cy="7616278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85763F4-21BF-41AD-AFC9-38E4886AD92D}"/>
                </a:ext>
              </a:extLst>
            </p:cNvPr>
            <p:cNvSpPr txBox="1"/>
            <p:nvPr/>
          </p:nvSpPr>
          <p:spPr>
            <a:xfrm>
              <a:off x="35020346" y="26290811"/>
              <a:ext cx="7271665" cy="1572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Figure 6: Range of motion compared bilaterally. 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AB3E1D3-6C07-4F33-B541-B7B72234927B}"/>
                </a:ext>
              </a:extLst>
            </p:cNvPr>
            <p:cNvSpPr/>
            <p:nvPr/>
          </p:nvSpPr>
          <p:spPr bwMode="auto">
            <a:xfrm>
              <a:off x="38249943" y="18271810"/>
              <a:ext cx="2788816" cy="5273990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8081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5761ADB-A6E1-4A1E-B306-76A94A658045}"/>
              </a:ext>
            </a:extLst>
          </p:cNvPr>
          <p:cNvGrpSpPr/>
          <p:nvPr/>
        </p:nvGrpSpPr>
        <p:grpSpPr>
          <a:xfrm>
            <a:off x="685800" y="24231600"/>
            <a:ext cx="7281548" cy="7031000"/>
            <a:chOff x="22860000" y="20324278"/>
            <a:chExt cx="6322782" cy="5630547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871B0B7-33A7-4B81-8576-F12A51B04EB1}"/>
                </a:ext>
              </a:extLst>
            </p:cNvPr>
            <p:cNvSpPr txBox="1"/>
            <p:nvPr/>
          </p:nvSpPr>
          <p:spPr>
            <a:xfrm>
              <a:off x="22860000" y="25511174"/>
              <a:ext cx="6322782" cy="443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/>
                <a:t>Figure 1: MRI of right ankle osteophyte.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2FDF6EB-BB51-447F-B7E6-E5C82C9D4707}"/>
                </a:ext>
              </a:extLst>
            </p:cNvPr>
            <p:cNvGrpSpPr/>
            <p:nvPr/>
          </p:nvGrpSpPr>
          <p:grpSpPr>
            <a:xfrm>
              <a:off x="22972949" y="20324278"/>
              <a:ext cx="5786054" cy="4980612"/>
              <a:chOff x="22972949" y="20324278"/>
              <a:chExt cx="5786054" cy="4980612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468FD6CF-569A-437D-8C73-09F39CAA5B72}"/>
                  </a:ext>
                </a:extLst>
              </p:cNvPr>
              <p:cNvPicPr/>
              <p:nvPr/>
            </p:nvPicPr>
            <p:blipFill rotWithShape="1">
              <a:blip r:embed="rId8"/>
              <a:srcRect l="38248" t="21475" r="35577" b="43210"/>
              <a:stretch/>
            </p:blipFill>
            <p:spPr bwMode="auto">
              <a:xfrm>
                <a:off x="22972949" y="20324278"/>
                <a:ext cx="5786054" cy="4980612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BDF248AF-83F7-48F6-9DAE-DC184F90FED8}"/>
                  </a:ext>
                </a:extLst>
              </p:cNvPr>
              <p:cNvSpPr/>
              <p:nvPr/>
            </p:nvSpPr>
            <p:spPr bwMode="auto">
              <a:xfrm rot="4828722">
                <a:off x="24850214" y="21488997"/>
                <a:ext cx="1192247" cy="2047007"/>
              </a:xfrm>
              <a:prstGeom prst="ellipse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8081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DE6286-6F97-4FED-8A80-D0AEF21D99CC}"/>
              </a:ext>
            </a:extLst>
          </p:cNvPr>
          <p:cNvGrpSpPr/>
          <p:nvPr/>
        </p:nvGrpSpPr>
        <p:grpSpPr>
          <a:xfrm>
            <a:off x="7848598" y="24259465"/>
            <a:ext cx="6870445" cy="6994322"/>
            <a:chOff x="22876740" y="26728351"/>
            <a:chExt cx="5943652" cy="4937896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7A0C7857-4D8D-4208-8322-D524BA4A3437}"/>
                </a:ext>
              </a:extLst>
            </p:cNvPr>
            <p:cNvPicPr/>
            <p:nvPr/>
          </p:nvPicPr>
          <p:blipFill rotWithShape="1">
            <a:blip r:embed="rId9"/>
            <a:srcRect l="36859" t="20905" r="34081" b="44121"/>
            <a:stretch/>
          </p:blipFill>
          <p:spPr bwMode="auto">
            <a:xfrm>
              <a:off x="22890133" y="26728351"/>
              <a:ext cx="5930259" cy="437114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376325A-6FDB-449F-8C2F-1479F6F88D1C}"/>
                </a:ext>
              </a:extLst>
            </p:cNvPr>
            <p:cNvSpPr txBox="1"/>
            <p:nvPr/>
          </p:nvSpPr>
          <p:spPr>
            <a:xfrm>
              <a:off x="22876740" y="31275132"/>
              <a:ext cx="5455391" cy="391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/>
                <a:t>Figure 2: right ankle OCD.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80E5DEE-7205-484B-A79C-2128C8EA7700}"/>
                </a:ext>
              </a:extLst>
            </p:cNvPr>
            <p:cNvSpPr/>
            <p:nvPr/>
          </p:nvSpPr>
          <p:spPr bwMode="auto">
            <a:xfrm rot="4828722">
              <a:off x="25176509" y="26759136"/>
              <a:ext cx="1385253" cy="2473880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8081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CED7776-EAB4-4F0B-B7FD-472E6F6423BE}"/>
              </a:ext>
            </a:extLst>
          </p:cNvPr>
          <p:cNvSpPr txBox="1"/>
          <p:nvPr/>
        </p:nvSpPr>
        <p:spPr>
          <a:xfrm>
            <a:off x="15021258" y="6019800"/>
            <a:ext cx="13441680" cy="5246886"/>
          </a:xfrm>
          <a:prstGeom prst="rect">
            <a:avLst/>
          </a:prstGeom>
          <a:noFill/>
        </p:spPr>
        <p:txBody>
          <a:bodyPr wrap="square" numCol="2" spcCol="91440" rtlCol="0">
            <a:spAutoFit/>
          </a:bodyPr>
          <a:lstStyle/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00" dirty="0"/>
              <a:t>Constant pain, dull ache</a:t>
            </a: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00" dirty="0"/>
              <a:t>Swelling</a:t>
            </a: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00" dirty="0"/>
              <a:t>Discoloration</a:t>
            </a: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00" dirty="0"/>
              <a:t>Tender upon palpation of Anterior Talofibular ligament</a:t>
            </a:r>
          </a:p>
          <a:p>
            <a:pPr lvl="0">
              <a:lnSpc>
                <a:spcPct val="150000"/>
              </a:lnSpc>
            </a:pPr>
            <a:r>
              <a:rPr lang="en-US" sz="3800" dirty="0"/>
              <a:t> </a:t>
            </a: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00" dirty="0"/>
              <a:t>Stiffness</a:t>
            </a: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00" dirty="0"/>
              <a:t>Pain walking, jumping, running</a:t>
            </a: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00" dirty="0"/>
              <a:t>Decreased range of motion</a:t>
            </a: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00" dirty="0"/>
              <a:t>Feeling of instability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4295AE7-267E-4B5A-956F-6ED0CEBCDDA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894714" y="26284984"/>
            <a:ext cx="8644715" cy="452117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4F2761A-B2A1-4589-A17C-5FBA698A2BB2}"/>
              </a:ext>
            </a:extLst>
          </p:cNvPr>
          <p:cNvSpPr txBox="1"/>
          <p:nvPr/>
        </p:nvSpPr>
        <p:spPr>
          <a:xfrm>
            <a:off x="15021258" y="30725570"/>
            <a:ext cx="7386574" cy="530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Figure 3: Lateral ankle complex.</a:t>
            </a:r>
            <a:r>
              <a:rPr lang="en-US" sz="2800" baseline="40000" dirty="0"/>
              <a:t>3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F07B28C-3F91-5F4C-9BF5-169F5F80E0C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7345" y="1653541"/>
            <a:ext cx="7309455" cy="222461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8081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8081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25890</TotalTime>
  <Words>683</Words>
  <Application>Microsoft Office PowerPoint</Application>
  <PresentationFormat>Custom</PresentationFormat>
  <Paragraphs>86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(body)</vt:lpstr>
      <vt:lpstr>Calibri</vt:lpstr>
      <vt:lpstr>Times New Roman</vt:lpstr>
      <vt:lpstr>URWGroteskReg</vt:lpstr>
      <vt:lpstr>Default Design</vt:lpstr>
      <vt:lpstr>Division I Collegiate Male Basketball Player Post-Surgical CAI with Bone Spur Excision: A Case Report  Gutierrez, J., † Wilkins,S. *University of Nebraska at Omaha, Omaha, NE</vt:lpstr>
    </vt:vector>
  </TitlesOfParts>
  <Company>University of Georgia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CONCUSSION HISTORY IS NOT A PREDICTOR OF  BASELINE CRI OUTCOME Broglio SP, Ferrara MS, Piland SG, Anderson B University of Georgia: NovaCare Athletic Training Laboratory</dc:title>
  <dc:creator>Steven P Broglio</dc:creator>
  <cp:lastModifiedBy>Jacqueline Gutierrez</cp:lastModifiedBy>
  <cp:revision>537</cp:revision>
  <cp:lastPrinted>2018-04-16T02:11:40Z</cp:lastPrinted>
  <dcterms:created xsi:type="dcterms:W3CDTF">2003-02-28T19:22:18Z</dcterms:created>
  <dcterms:modified xsi:type="dcterms:W3CDTF">2019-02-21T16:51:52Z</dcterms:modified>
</cp:coreProperties>
</file>