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43891200" cy="32918400"/>
  <p:notesSz cx="9296400" cy="6881813"/>
  <p:defaultTextStyle>
    <a:defPPr>
      <a:defRPr lang="en-US"/>
    </a:defPPr>
    <a:lvl1pPr marL="0" algn="l" defTabSz="3721096" rtl="0" eaLnBrk="1" latinLnBrk="0" hangingPunct="1">
      <a:defRPr sz="7291" kern="1200">
        <a:solidFill>
          <a:schemeClr val="tx1"/>
        </a:solidFill>
        <a:latin typeface="+mn-lt"/>
        <a:ea typeface="+mn-ea"/>
        <a:cs typeface="+mn-cs"/>
      </a:defRPr>
    </a:lvl1pPr>
    <a:lvl2pPr marL="1860548" algn="l" defTabSz="3721096" rtl="0" eaLnBrk="1" latinLnBrk="0" hangingPunct="1">
      <a:defRPr sz="7291" kern="1200">
        <a:solidFill>
          <a:schemeClr val="tx1"/>
        </a:solidFill>
        <a:latin typeface="+mn-lt"/>
        <a:ea typeface="+mn-ea"/>
        <a:cs typeface="+mn-cs"/>
      </a:defRPr>
    </a:lvl2pPr>
    <a:lvl3pPr marL="3721096" algn="l" defTabSz="3721096" rtl="0" eaLnBrk="1" latinLnBrk="0" hangingPunct="1">
      <a:defRPr sz="7291" kern="1200">
        <a:solidFill>
          <a:schemeClr val="tx1"/>
        </a:solidFill>
        <a:latin typeface="+mn-lt"/>
        <a:ea typeface="+mn-ea"/>
        <a:cs typeface="+mn-cs"/>
      </a:defRPr>
    </a:lvl3pPr>
    <a:lvl4pPr marL="5581644" algn="l" defTabSz="3721096" rtl="0" eaLnBrk="1" latinLnBrk="0" hangingPunct="1">
      <a:defRPr sz="7291" kern="1200">
        <a:solidFill>
          <a:schemeClr val="tx1"/>
        </a:solidFill>
        <a:latin typeface="+mn-lt"/>
        <a:ea typeface="+mn-ea"/>
        <a:cs typeface="+mn-cs"/>
      </a:defRPr>
    </a:lvl4pPr>
    <a:lvl5pPr marL="7442192" algn="l" defTabSz="3721096" rtl="0" eaLnBrk="1" latinLnBrk="0" hangingPunct="1">
      <a:defRPr sz="7291" kern="1200">
        <a:solidFill>
          <a:schemeClr val="tx1"/>
        </a:solidFill>
        <a:latin typeface="+mn-lt"/>
        <a:ea typeface="+mn-ea"/>
        <a:cs typeface="+mn-cs"/>
      </a:defRPr>
    </a:lvl5pPr>
    <a:lvl6pPr marL="9302740" algn="l" defTabSz="3721096" rtl="0" eaLnBrk="1" latinLnBrk="0" hangingPunct="1">
      <a:defRPr sz="7291" kern="1200">
        <a:solidFill>
          <a:schemeClr val="tx1"/>
        </a:solidFill>
        <a:latin typeface="+mn-lt"/>
        <a:ea typeface="+mn-ea"/>
        <a:cs typeface="+mn-cs"/>
      </a:defRPr>
    </a:lvl6pPr>
    <a:lvl7pPr marL="11163288" algn="l" defTabSz="3721096" rtl="0" eaLnBrk="1" latinLnBrk="0" hangingPunct="1">
      <a:defRPr sz="7291" kern="1200">
        <a:solidFill>
          <a:schemeClr val="tx1"/>
        </a:solidFill>
        <a:latin typeface="+mn-lt"/>
        <a:ea typeface="+mn-ea"/>
        <a:cs typeface="+mn-cs"/>
      </a:defRPr>
    </a:lvl7pPr>
    <a:lvl8pPr marL="13023836" algn="l" defTabSz="3721096" rtl="0" eaLnBrk="1" latinLnBrk="0" hangingPunct="1">
      <a:defRPr sz="7291" kern="1200">
        <a:solidFill>
          <a:schemeClr val="tx1"/>
        </a:solidFill>
        <a:latin typeface="+mn-lt"/>
        <a:ea typeface="+mn-ea"/>
        <a:cs typeface="+mn-cs"/>
      </a:defRPr>
    </a:lvl8pPr>
    <a:lvl9pPr marL="14884384" algn="l" defTabSz="3721096" rtl="0" eaLnBrk="1" latinLnBrk="0" hangingPunct="1">
      <a:defRPr sz="729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833" autoAdjust="0"/>
    <p:restoredTop sz="94434" autoAdjust="0"/>
  </p:normalViewPr>
  <p:slideViewPr>
    <p:cSldViewPr>
      <p:cViewPr>
        <p:scale>
          <a:sx n="20" d="100"/>
          <a:sy n="20" d="100"/>
        </p:scale>
        <p:origin x="700" y="36"/>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6347" y="0"/>
            <a:ext cx="4028440" cy="344091"/>
          </a:xfrm>
          <a:prstGeom prst="rect">
            <a:avLst/>
          </a:prstGeom>
        </p:spPr>
        <p:txBody>
          <a:bodyPr vert="horz" lIns="91440" tIns="45720" rIns="91440" bIns="45720" rtlCol="0"/>
          <a:lstStyle>
            <a:lvl1pPr algn="r">
              <a:defRPr sz="1200"/>
            </a:lvl1pPr>
          </a:lstStyle>
          <a:p>
            <a:fld id="{88607726-7845-4C63-B80F-50AD875F5437}" type="datetimeFigureOut">
              <a:rPr lang="en-US" smtClean="0"/>
              <a:pPr/>
              <a:t>2/6/2019</a:t>
            </a:fld>
            <a:endParaRPr lang="en-US"/>
          </a:p>
        </p:txBody>
      </p:sp>
      <p:sp>
        <p:nvSpPr>
          <p:cNvPr id="4" name="Slide Image Placeholder 3"/>
          <p:cNvSpPr>
            <a:spLocks noGrp="1" noRot="1" noChangeAspect="1"/>
          </p:cNvSpPr>
          <p:nvPr>
            <p:ph type="sldImg" idx="2"/>
          </p:nvPr>
        </p:nvSpPr>
        <p:spPr>
          <a:xfrm>
            <a:off x="2927350" y="515938"/>
            <a:ext cx="3441700" cy="2581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9641" y="3268861"/>
            <a:ext cx="7437120" cy="30968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36130"/>
            <a:ext cx="4028440" cy="3440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6347" y="6536130"/>
            <a:ext cx="4028440" cy="344091"/>
          </a:xfrm>
          <a:prstGeom prst="rect">
            <a:avLst/>
          </a:prstGeom>
        </p:spPr>
        <p:txBody>
          <a:bodyPr vert="horz" lIns="91440" tIns="45720" rIns="91440" bIns="45720" rtlCol="0" anchor="b"/>
          <a:lstStyle>
            <a:lvl1pPr algn="r">
              <a:defRPr sz="1200"/>
            </a:lvl1pPr>
          </a:lstStyle>
          <a:p>
            <a:fld id="{9A1D1D76-06DD-4271-A471-093F543A7ADF}" type="slidenum">
              <a:rPr lang="en-US" smtClean="0"/>
              <a:pPr/>
              <a:t>‹#›</a:t>
            </a:fld>
            <a:endParaRPr lang="en-US"/>
          </a:p>
        </p:txBody>
      </p:sp>
    </p:spTree>
    <p:extLst>
      <p:ext uri="{BB962C8B-B14F-4D97-AF65-F5344CB8AC3E}">
        <p14:creationId xmlns:p14="http://schemas.microsoft.com/office/powerpoint/2010/main" val="1171753523"/>
      </p:ext>
    </p:extLst>
  </p:cSld>
  <p:clrMap bg1="lt1" tx1="dk1" bg2="lt2" tx2="dk2" accent1="accent1" accent2="accent2" accent3="accent3" accent4="accent4" accent5="accent5" accent6="accent6" hlink="hlink" folHlink="folHlink"/>
  <p:notesStyle>
    <a:lvl1pPr marL="0" algn="l" defTabSz="775228" rtl="0" eaLnBrk="1" latinLnBrk="0" hangingPunct="1">
      <a:defRPr sz="1017" kern="1200">
        <a:solidFill>
          <a:schemeClr val="tx1"/>
        </a:solidFill>
        <a:latin typeface="+mn-lt"/>
        <a:ea typeface="+mn-ea"/>
        <a:cs typeface="+mn-cs"/>
      </a:defRPr>
    </a:lvl1pPr>
    <a:lvl2pPr marL="387614" algn="l" defTabSz="775228" rtl="0" eaLnBrk="1" latinLnBrk="0" hangingPunct="1">
      <a:defRPr sz="1017" kern="1200">
        <a:solidFill>
          <a:schemeClr val="tx1"/>
        </a:solidFill>
        <a:latin typeface="+mn-lt"/>
        <a:ea typeface="+mn-ea"/>
        <a:cs typeface="+mn-cs"/>
      </a:defRPr>
    </a:lvl2pPr>
    <a:lvl3pPr marL="775228" algn="l" defTabSz="775228" rtl="0" eaLnBrk="1" latinLnBrk="0" hangingPunct="1">
      <a:defRPr sz="1017" kern="1200">
        <a:solidFill>
          <a:schemeClr val="tx1"/>
        </a:solidFill>
        <a:latin typeface="+mn-lt"/>
        <a:ea typeface="+mn-ea"/>
        <a:cs typeface="+mn-cs"/>
      </a:defRPr>
    </a:lvl3pPr>
    <a:lvl4pPr marL="1162842" algn="l" defTabSz="775228" rtl="0" eaLnBrk="1" latinLnBrk="0" hangingPunct="1">
      <a:defRPr sz="1017" kern="1200">
        <a:solidFill>
          <a:schemeClr val="tx1"/>
        </a:solidFill>
        <a:latin typeface="+mn-lt"/>
        <a:ea typeface="+mn-ea"/>
        <a:cs typeface="+mn-cs"/>
      </a:defRPr>
    </a:lvl4pPr>
    <a:lvl5pPr marL="1550457" algn="l" defTabSz="775228" rtl="0" eaLnBrk="1" latinLnBrk="0" hangingPunct="1">
      <a:defRPr sz="1017" kern="1200">
        <a:solidFill>
          <a:schemeClr val="tx1"/>
        </a:solidFill>
        <a:latin typeface="+mn-lt"/>
        <a:ea typeface="+mn-ea"/>
        <a:cs typeface="+mn-cs"/>
      </a:defRPr>
    </a:lvl5pPr>
    <a:lvl6pPr marL="1938071" algn="l" defTabSz="775228" rtl="0" eaLnBrk="1" latinLnBrk="0" hangingPunct="1">
      <a:defRPr sz="1017" kern="1200">
        <a:solidFill>
          <a:schemeClr val="tx1"/>
        </a:solidFill>
        <a:latin typeface="+mn-lt"/>
        <a:ea typeface="+mn-ea"/>
        <a:cs typeface="+mn-cs"/>
      </a:defRPr>
    </a:lvl6pPr>
    <a:lvl7pPr marL="2325685" algn="l" defTabSz="775228" rtl="0" eaLnBrk="1" latinLnBrk="0" hangingPunct="1">
      <a:defRPr sz="1017" kern="1200">
        <a:solidFill>
          <a:schemeClr val="tx1"/>
        </a:solidFill>
        <a:latin typeface="+mn-lt"/>
        <a:ea typeface="+mn-ea"/>
        <a:cs typeface="+mn-cs"/>
      </a:defRPr>
    </a:lvl7pPr>
    <a:lvl8pPr marL="2713299" algn="l" defTabSz="775228" rtl="0" eaLnBrk="1" latinLnBrk="0" hangingPunct="1">
      <a:defRPr sz="1017" kern="1200">
        <a:solidFill>
          <a:schemeClr val="tx1"/>
        </a:solidFill>
        <a:latin typeface="+mn-lt"/>
        <a:ea typeface="+mn-ea"/>
        <a:cs typeface="+mn-cs"/>
      </a:defRPr>
    </a:lvl8pPr>
    <a:lvl9pPr marL="3100913" algn="l" defTabSz="775228" rtl="0" eaLnBrk="1" latinLnBrk="0" hangingPunct="1">
      <a:defRPr sz="101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7350" y="515938"/>
            <a:ext cx="3441700" cy="2581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1D1D76-06DD-4271-A471-093F543A7ADF}" type="slidenum">
              <a:rPr lang="en-US" smtClean="0"/>
              <a:pPr/>
              <a:t>1</a:t>
            </a:fld>
            <a:endParaRPr lang="en-US"/>
          </a:p>
        </p:txBody>
      </p:sp>
    </p:spTree>
    <p:extLst>
      <p:ext uri="{BB962C8B-B14F-4D97-AF65-F5344CB8AC3E}">
        <p14:creationId xmlns:p14="http://schemas.microsoft.com/office/powerpoint/2010/main" val="4071243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1828654" indent="0" algn="ctr">
              <a:buNone/>
              <a:defRPr>
                <a:solidFill>
                  <a:schemeClr val="tx1">
                    <a:tint val="75000"/>
                  </a:schemeClr>
                </a:solidFill>
              </a:defRPr>
            </a:lvl2pPr>
            <a:lvl3pPr marL="3657308" indent="0" algn="ctr">
              <a:buNone/>
              <a:defRPr>
                <a:solidFill>
                  <a:schemeClr val="tx1">
                    <a:tint val="75000"/>
                  </a:schemeClr>
                </a:solidFill>
              </a:defRPr>
            </a:lvl3pPr>
            <a:lvl4pPr marL="5485961" indent="0" algn="ctr">
              <a:buNone/>
              <a:defRPr>
                <a:solidFill>
                  <a:schemeClr val="tx1">
                    <a:tint val="75000"/>
                  </a:schemeClr>
                </a:solidFill>
              </a:defRPr>
            </a:lvl4pPr>
            <a:lvl5pPr marL="7314614" indent="0" algn="ctr">
              <a:buNone/>
              <a:defRPr>
                <a:solidFill>
                  <a:schemeClr val="tx1">
                    <a:tint val="75000"/>
                  </a:schemeClr>
                </a:solidFill>
              </a:defRPr>
            </a:lvl5pPr>
            <a:lvl6pPr marL="9143268" indent="0" algn="ctr">
              <a:buNone/>
              <a:defRPr>
                <a:solidFill>
                  <a:schemeClr val="tx1">
                    <a:tint val="75000"/>
                  </a:schemeClr>
                </a:solidFill>
              </a:defRPr>
            </a:lvl6pPr>
            <a:lvl7pPr marL="10971922" indent="0" algn="ctr">
              <a:buNone/>
              <a:defRPr>
                <a:solidFill>
                  <a:schemeClr val="tx1">
                    <a:tint val="75000"/>
                  </a:schemeClr>
                </a:solidFill>
              </a:defRPr>
            </a:lvl7pPr>
            <a:lvl8pPr marL="12800576" indent="0" algn="ctr">
              <a:buNone/>
              <a:defRPr>
                <a:solidFill>
                  <a:schemeClr val="tx1">
                    <a:tint val="75000"/>
                  </a:schemeClr>
                </a:solidFill>
              </a:defRPr>
            </a:lvl8pPr>
            <a:lvl9pPr marL="1462923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5999"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8000">
                <a:solidFill>
                  <a:schemeClr val="tx1">
                    <a:tint val="75000"/>
                  </a:schemeClr>
                </a:solidFill>
              </a:defRPr>
            </a:lvl1pPr>
            <a:lvl2pPr marL="1828654" indent="0">
              <a:buNone/>
              <a:defRPr sz="7166">
                <a:solidFill>
                  <a:schemeClr val="tx1">
                    <a:tint val="75000"/>
                  </a:schemeClr>
                </a:solidFill>
              </a:defRPr>
            </a:lvl2pPr>
            <a:lvl3pPr marL="3657308" indent="0">
              <a:buNone/>
              <a:defRPr sz="6416">
                <a:solidFill>
                  <a:schemeClr val="tx1">
                    <a:tint val="75000"/>
                  </a:schemeClr>
                </a:solidFill>
              </a:defRPr>
            </a:lvl3pPr>
            <a:lvl4pPr marL="5485961" indent="0">
              <a:buNone/>
              <a:defRPr sz="5583">
                <a:solidFill>
                  <a:schemeClr val="tx1">
                    <a:tint val="75000"/>
                  </a:schemeClr>
                </a:solidFill>
              </a:defRPr>
            </a:lvl4pPr>
            <a:lvl5pPr marL="7314614" indent="0">
              <a:buNone/>
              <a:defRPr sz="5583">
                <a:solidFill>
                  <a:schemeClr val="tx1">
                    <a:tint val="75000"/>
                  </a:schemeClr>
                </a:solidFill>
              </a:defRPr>
            </a:lvl5pPr>
            <a:lvl6pPr marL="9143268" indent="0">
              <a:buNone/>
              <a:defRPr sz="5583">
                <a:solidFill>
                  <a:schemeClr val="tx1">
                    <a:tint val="75000"/>
                  </a:schemeClr>
                </a:solidFill>
              </a:defRPr>
            </a:lvl6pPr>
            <a:lvl7pPr marL="10971922" indent="0">
              <a:buNone/>
              <a:defRPr sz="5583">
                <a:solidFill>
                  <a:schemeClr val="tx1">
                    <a:tint val="75000"/>
                  </a:schemeClr>
                </a:solidFill>
              </a:defRPr>
            </a:lvl7pPr>
            <a:lvl8pPr marL="12800576" indent="0">
              <a:buNone/>
              <a:defRPr sz="5583">
                <a:solidFill>
                  <a:schemeClr val="tx1">
                    <a:tint val="75000"/>
                  </a:schemeClr>
                </a:solidFill>
              </a:defRPr>
            </a:lvl8pPr>
            <a:lvl9pPr marL="14629230" indent="0">
              <a:buNone/>
              <a:defRPr sz="558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26753-C724-4685-9E9B-A8A140024CEB}" type="datetimeFigureOut">
              <a:rPr lang="en-US" smtClean="0"/>
              <a:pPr/>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1165"/>
            </a:lvl1pPr>
            <a:lvl2pPr>
              <a:defRPr sz="9583"/>
            </a:lvl2pPr>
            <a:lvl3pPr>
              <a:defRPr sz="8000"/>
            </a:lvl3pPr>
            <a:lvl4pPr>
              <a:defRPr sz="7166"/>
            </a:lvl4pPr>
            <a:lvl5pPr>
              <a:defRPr sz="7166"/>
            </a:lvl5pPr>
            <a:lvl6pPr>
              <a:defRPr sz="7166"/>
            </a:lvl6pPr>
            <a:lvl7pPr>
              <a:defRPr sz="7166"/>
            </a:lvl7pPr>
            <a:lvl8pPr>
              <a:defRPr sz="7166"/>
            </a:lvl8pPr>
            <a:lvl9pPr>
              <a:defRPr sz="716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1165"/>
            </a:lvl1pPr>
            <a:lvl2pPr>
              <a:defRPr sz="9583"/>
            </a:lvl2pPr>
            <a:lvl3pPr>
              <a:defRPr sz="8000"/>
            </a:lvl3pPr>
            <a:lvl4pPr>
              <a:defRPr sz="7166"/>
            </a:lvl4pPr>
            <a:lvl5pPr>
              <a:defRPr sz="7166"/>
            </a:lvl5pPr>
            <a:lvl6pPr>
              <a:defRPr sz="7166"/>
            </a:lvl6pPr>
            <a:lvl7pPr>
              <a:defRPr sz="7166"/>
            </a:lvl7pPr>
            <a:lvl8pPr>
              <a:defRPr sz="7166"/>
            </a:lvl8pPr>
            <a:lvl9pPr>
              <a:defRPr sz="716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026753-C724-4685-9E9B-A8A140024CEB}" type="datetimeFigureOut">
              <a:rPr lang="en-US" smtClean="0"/>
              <a:pPr/>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9583" b="1"/>
            </a:lvl1pPr>
            <a:lvl2pPr marL="1828654" indent="0">
              <a:buNone/>
              <a:defRPr sz="8000" b="1"/>
            </a:lvl2pPr>
            <a:lvl3pPr marL="3657308" indent="0">
              <a:buNone/>
              <a:defRPr sz="7166" b="1"/>
            </a:lvl3pPr>
            <a:lvl4pPr marL="5485961" indent="0">
              <a:buNone/>
              <a:defRPr sz="6416" b="1"/>
            </a:lvl4pPr>
            <a:lvl5pPr marL="7314614" indent="0">
              <a:buNone/>
              <a:defRPr sz="6416" b="1"/>
            </a:lvl5pPr>
            <a:lvl6pPr marL="9143268" indent="0">
              <a:buNone/>
              <a:defRPr sz="6416" b="1"/>
            </a:lvl6pPr>
            <a:lvl7pPr marL="10971922" indent="0">
              <a:buNone/>
              <a:defRPr sz="6416" b="1"/>
            </a:lvl7pPr>
            <a:lvl8pPr marL="12800576" indent="0">
              <a:buNone/>
              <a:defRPr sz="6416" b="1"/>
            </a:lvl8pPr>
            <a:lvl9pPr marL="14629230" indent="0">
              <a:buNone/>
              <a:defRPr sz="6416"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9583"/>
            </a:lvl1pPr>
            <a:lvl2pPr>
              <a:defRPr sz="8000"/>
            </a:lvl2pPr>
            <a:lvl3pPr>
              <a:defRPr sz="7166"/>
            </a:lvl3pPr>
            <a:lvl4pPr>
              <a:defRPr sz="6416"/>
            </a:lvl4pPr>
            <a:lvl5pPr>
              <a:defRPr sz="6416"/>
            </a:lvl5pPr>
            <a:lvl6pPr>
              <a:defRPr sz="6416"/>
            </a:lvl6pPr>
            <a:lvl7pPr>
              <a:defRPr sz="6416"/>
            </a:lvl7pPr>
            <a:lvl8pPr>
              <a:defRPr sz="6416"/>
            </a:lvl8pPr>
            <a:lvl9pPr>
              <a:defRPr sz="641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9583" b="1"/>
            </a:lvl1pPr>
            <a:lvl2pPr marL="1828654" indent="0">
              <a:buNone/>
              <a:defRPr sz="8000" b="1"/>
            </a:lvl2pPr>
            <a:lvl3pPr marL="3657308" indent="0">
              <a:buNone/>
              <a:defRPr sz="7166" b="1"/>
            </a:lvl3pPr>
            <a:lvl4pPr marL="5485961" indent="0">
              <a:buNone/>
              <a:defRPr sz="6416" b="1"/>
            </a:lvl4pPr>
            <a:lvl5pPr marL="7314614" indent="0">
              <a:buNone/>
              <a:defRPr sz="6416" b="1"/>
            </a:lvl5pPr>
            <a:lvl6pPr marL="9143268" indent="0">
              <a:buNone/>
              <a:defRPr sz="6416" b="1"/>
            </a:lvl6pPr>
            <a:lvl7pPr marL="10971922" indent="0">
              <a:buNone/>
              <a:defRPr sz="6416" b="1"/>
            </a:lvl7pPr>
            <a:lvl8pPr marL="12800576" indent="0">
              <a:buNone/>
              <a:defRPr sz="6416" b="1"/>
            </a:lvl8pPr>
            <a:lvl9pPr marL="14629230" indent="0">
              <a:buNone/>
              <a:defRPr sz="6416"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9583"/>
            </a:lvl1pPr>
            <a:lvl2pPr>
              <a:defRPr sz="8000"/>
            </a:lvl2pPr>
            <a:lvl3pPr>
              <a:defRPr sz="7166"/>
            </a:lvl3pPr>
            <a:lvl4pPr>
              <a:defRPr sz="6416"/>
            </a:lvl4pPr>
            <a:lvl5pPr>
              <a:defRPr sz="6416"/>
            </a:lvl5pPr>
            <a:lvl6pPr>
              <a:defRPr sz="6416"/>
            </a:lvl6pPr>
            <a:lvl7pPr>
              <a:defRPr sz="6416"/>
            </a:lvl7pPr>
            <a:lvl8pPr>
              <a:defRPr sz="6416"/>
            </a:lvl8pPr>
            <a:lvl9pPr>
              <a:defRPr sz="641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026753-C724-4685-9E9B-A8A140024CEB}" type="datetimeFigureOut">
              <a:rPr lang="en-US" smtClean="0"/>
              <a:pPr/>
              <a:t>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026753-C724-4685-9E9B-A8A140024CEB}" type="datetimeFigureOut">
              <a:rPr lang="en-US" smtClean="0"/>
              <a:pPr/>
              <a:t>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26753-C724-4685-9E9B-A8A140024CEB}" type="datetimeFigureOut">
              <a:rPr lang="en-US" smtClean="0"/>
              <a:pPr/>
              <a:t>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2833"/>
            </a:lvl1pPr>
            <a:lvl2pPr>
              <a:defRPr sz="11165"/>
            </a:lvl2pPr>
            <a:lvl3pPr>
              <a:defRPr sz="9583"/>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5583"/>
            </a:lvl1pPr>
            <a:lvl2pPr marL="1828654" indent="0">
              <a:buNone/>
              <a:defRPr sz="4833"/>
            </a:lvl2pPr>
            <a:lvl3pPr marL="3657308" indent="0">
              <a:buNone/>
              <a:defRPr sz="4000"/>
            </a:lvl3pPr>
            <a:lvl4pPr marL="5485961" indent="0">
              <a:buNone/>
              <a:defRPr sz="3583"/>
            </a:lvl4pPr>
            <a:lvl5pPr marL="7314614" indent="0">
              <a:buNone/>
              <a:defRPr sz="3583"/>
            </a:lvl5pPr>
            <a:lvl6pPr marL="9143268" indent="0">
              <a:buNone/>
              <a:defRPr sz="3583"/>
            </a:lvl6pPr>
            <a:lvl7pPr marL="10971922" indent="0">
              <a:buNone/>
              <a:defRPr sz="3583"/>
            </a:lvl7pPr>
            <a:lvl8pPr marL="12800576" indent="0">
              <a:buNone/>
              <a:defRPr sz="3583"/>
            </a:lvl8pPr>
            <a:lvl9pPr marL="14629230" indent="0">
              <a:buNone/>
              <a:defRPr sz="358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26753-C724-4685-9E9B-A8A140024CEB}" type="datetimeFigureOut">
              <a:rPr lang="en-US" smtClean="0"/>
              <a:pPr/>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2833"/>
            </a:lvl1pPr>
            <a:lvl2pPr marL="1828654" indent="0">
              <a:buNone/>
              <a:defRPr sz="11165"/>
            </a:lvl2pPr>
            <a:lvl3pPr marL="3657308" indent="0">
              <a:buNone/>
              <a:defRPr sz="9583"/>
            </a:lvl3pPr>
            <a:lvl4pPr marL="5485961" indent="0">
              <a:buNone/>
              <a:defRPr sz="8000"/>
            </a:lvl4pPr>
            <a:lvl5pPr marL="7314614" indent="0">
              <a:buNone/>
              <a:defRPr sz="8000"/>
            </a:lvl5pPr>
            <a:lvl6pPr marL="9143268" indent="0">
              <a:buNone/>
              <a:defRPr sz="8000"/>
            </a:lvl6pPr>
            <a:lvl7pPr marL="10971922" indent="0">
              <a:buNone/>
              <a:defRPr sz="8000"/>
            </a:lvl7pPr>
            <a:lvl8pPr marL="12800576" indent="0">
              <a:buNone/>
              <a:defRPr sz="8000"/>
            </a:lvl8pPr>
            <a:lvl9pPr marL="14629230" indent="0">
              <a:buNone/>
              <a:defRPr sz="80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5583"/>
            </a:lvl1pPr>
            <a:lvl2pPr marL="1828654" indent="0">
              <a:buNone/>
              <a:defRPr sz="4833"/>
            </a:lvl2pPr>
            <a:lvl3pPr marL="3657308" indent="0">
              <a:buNone/>
              <a:defRPr sz="4000"/>
            </a:lvl3pPr>
            <a:lvl4pPr marL="5485961" indent="0">
              <a:buNone/>
              <a:defRPr sz="3583"/>
            </a:lvl4pPr>
            <a:lvl5pPr marL="7314614" indent="0">
              <a:buNone/>
              <a:defRPr sz="3583"/>
            </a:lvl5pPr>
            <a:lvl6pPr marL="9143268" indent="0">
              <a:buNone/>
              <a:defRPr sz="3583"/>
            </a:lvl6pPr>
            <a:lvl7pPr marL="10971922" indent="0">
              <a:buNone/>
              <a:defRPr sz="3583"/>
            </a:lvl7pPr>
            <a:lvl8pPr marL="12800576" indent="0">
              <a:buNone/>
              <a:defRPr sz="3583"/>
            </a:lvl8pPr>
            <a:lvl9pPr marL="14629230" indent="0">
              <a:buNone/>
              <a:defRPr sz="358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26753-C724-4685-9E9B-A8A140024CEB}" type="datetimeFigureOut">
              <a:rPr lang="en-US" smtClean="0"/>
              <a:pPr/>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4833">
                <a:solidFill>
                  <a:schemeClr val="tx1">
                    <a:tint val="75000"/>
                  </a:schemeClr>
                </a:solidFill>
              </a:defRPr>
            </a:lvl1pPr>
          </a:lstStyle>
          <a:p>
            <a:fld id="{0D026753-C724-4685-9E9B-A8A140024CEB}" type="datetimeFigureOut">
              <a:rPr lang="en-US" smtClean="0"/>
              <a:pPr/>
              <a:t>2/6/2019</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48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4833">
                <a:solidFill>
                  <a:schemeClr val="tx1">
                    <a:tint val="75000"/>
                  </a:schemeClr>
                </a:solidFill>
              </a:defRPr>
            </a:lvl1pPr>
          </a:lstStyle>
          <a:p>
            <a:fld id="{F7E1BE77-8025-4900-96A6-5AB892910F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308" rtl="0" eaLnBrk="1" latinLnBrk="0" hangingPunct="1">
        <a:spcBef>
          <a:spcPct val="0"/>
        </a:spcBef>
        <a:buNone/>
        <a:defRPr sz="17583" kern="1200">
          <a:solidFill>
            <a:schemeClr val="tx1"/>
          </a:solidFill>
          <a:latin typeface="+mj-lt"/>
          <a:ea typeface="+mj-ea"/>
          <a:cs typeface="+mj-cs"/>
        </a:defRPr>
      </a:lvl1pPr>
    </p:titleStyle>
    <p:bodyStyle>
      <a:lvl1pPr marL="1371490" indent="-1371490" algn="l" defTabSz="3657308" rtl="0" eaLnBrk="1" latinLnBrk="0" hangingPunct="1">
        <a:spcBef>
          <a:spcPct val="20000"/>
        </a:spcBef>
        <a:buFont typeface="Arial" pitchFamily="34" charset="0"/>
        <a:buChar char="•"/>
        <a:defRPr sz="12833" kern="1200">
          <a:solidFill>
            <a:schemeClr val="tx1"/>
          </a:solidFill>
          <a:latin typeface="+mn-lt"/>
          <a:ea typeface="+mn-ea"/>
          <a:cs typeface="+mn-cs"/>
        </a:defRPr>
      </a:lvl1pPr>
      <a:lvl2pPr marL="2971562" indent="-1142908" algn="l" defTabSz="3657308" rtl="0" eaLnBrk="1" latinLnBrk="0" hangingPunct="1">
        <a:spcBef>
          <a:spcPct val="20000"/>
        </a:spcBef>
        <a:buFont typeface="Arial" pitchFamily="34" charset="0"/>
        <a:buChar char="–"/>
        <a:defRPr sz="11165" kern="1200">
          <a:solidFill>
            <a:schemeClr val="tx1"/>
          </a:solidFill>
          <a:latin typeface="+mn-lt"/>
          <a:ea typeface="+mn-ea"/>
          <a:cs typeface="+mn-cs"/>
        </a:defRPr>
      </a:lvl2pPr>
      <a:lvl3pPr marL="4571634" indent="-914327" algn="l" defTabSz="3657308" rtl="0" eaLnBrk="1" latinLnBrk="0" hangingPunct="1">
        <a:spcBef>
          <a:spcPct val="20000"/>
        </a:spcBef>
        <a:buFont typeface="Arial" pitchFamily="34" charset="0"/>
        <a:buChar char="•"/>
        <a:defRPr sz="9583" kern="1200">
          <a:solidFill>
            <a:schemeClr val="tx1"/>
          </a:solidFill>
          <a:latin typeface="+mn-lt"/>
          <a:ea typeface="+mn-ea"/>
          <a:cs typeface="+mn-cs"/>
        </a:defRPr>
      </a:lvl3pPr>
      <a:lvl4pPr marL="6400288" indent="-914327" algn="l" defTabSz="3657308"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8942" indent="-914327" algn="l" defTabSz="3657308"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57596" indent="-914327" algn="l" defTabSz="3657308"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6250" indent="-914327" algn="l" defTabSz="3657308"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4902" indent="-914327" algn="l" defTabSz="3657308"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3557" indent="-914327" algn="l" defTabSz="3657308"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308" rtl="0" eaLnBrk="1" latinLnBrk="0" hangingPunct="1">
        <a:defRPr sz="7166" kern="1200">
          <a:solidFill>
            <a:schemeClr val="tx1"/>
          </a:solidFill>
          <a:latin typeface="+mn-lt"/>
          <a:ea typeface="+mn-ea"/>
          <a:cs typeface="+mn-cs"/>
        </a:defRPr>
      </a:lvl1pPr>
      <a:lvl2pPr marL="1828654" algn="l" defTabSz="3657308" rtl="0" eaLnBrk="1" latinLnBrk="0" hangingPunct="1">
        <a:defRPr sz="7166" kern="1200">
          <a:solidFill>
            <a:schemeClr val="tx1"/>
          </a:solidFill>
          <a:latin typeface="+mn-lt"/>
          <a:ea typeface="+mn-ea"/>
          <a:cs typeface="+mn-cs"/>
        </a:defRPr>
      </a:lvl2pPr>
      <a:lvl3pPr marL="3657308" algn="l" defTabSz="3657308" rtl="0" eaLnBrk="1" latinLnBrk="0" hangingPunct="1">
        <a:defRPr sz="7166" kern="1200">
          <a:solidFill>
            <a:schemeClr val="tx1"/>
          </a:solidFill>
          <a:latin typeface="+mn-lt"/>
          <a:ea typeface="+mn-ea"/>
          <a:cs typeface="+mn-cs"/>
        </a:defRPr>
      </a:lvl3pPr>
      <a:lvl4pPr marL="5485961" algn="l" defTabSz="3657308" rtl="0" eaLnBrk="1" latinLnBrk="0" hangingPunct="1">
        <a:defRPr sz="7166" kern="1200">
          <a:solidFill>
            <a:schemeClr val="tx1"/>
          </a:solidFill>
          <a:latin typeface="+mn-lt"/>
          <a:ea typeface="+mn-ea"/>
          <a:cs typeface="+mn-cs"/>
        </a:defRPr>
      </a:lvl4pPr>
      <a:lvl5pPr marL="7314614" algn="l" defTabSz="3657308" rtl="0" eaLnBrk="1" latinLnBrk="0" hangingPunct="1">
        <a:defRPr sz="7166" kern="1200">
          <a:solidFill>
            <a:schemeClr val="tx1"/>
          </a:solidFill>
          <a:latin typeface="+mn-lt"/>
          <a:ea typeface="+mn-ea"/>
          <a:cs typeface="+mn-cs"/>
        </a:defRPr>
      </a:lvl5pPr>
      <a:lvl6pPr marL="9143268" algn="l" defTabSz="3657308" rtl="0" eaLnBrk="1" latinLnBrk="0" hangingPunct="1">
        <a:defRPr sz="7166" kern="1200">
          <a:solidFill>
            <a:schemeClr val="tx1"/>
          </a:solidFill>
          <a:latin typeface="+mn-lt"/>
          <a:ea typeface="+mn-ea"/>
          <a:cs typeface="+mn-cs"/>
        </a:defRPr>
      </a:lvl6pPr>
      <a:lvl7pPr marL="10971922" algn="l" defTabSz="3657308" rtl="0" eaLnBrk="1" latinLnBrk="0" hangingPunct="1">
        <a:defRPr sz="7166" kern="1200">
          <a:solidFill>
            <a:schemeClr val="tx1"/>
          </a:solidFill>
          <a:latin typeface="+mn-lt"/>
          <a:ea typeface="+mn-ea"/>
          <a:cs typeface="+mn-cs"/>
        </a:defRPr>
      </a:lvl7pPr>
      <a:lvl8pPr marL="12800576" algn="l" defTabSz="3657308" rtl="0" eaLnBrk="1" latinLnBrk="0" hangingPunct="1">
        <a:defRPr sz="7166" kern="1200">
          <a:solidFill>
            <a:schemeClr val="tx1"/>
          </a:solidFill>
          <a:latin typeface="+mn-lt"/>
          <a:ea typeface="+mn-ea"/>
          <a:cs typeface="+mn-cs"/>
        </a:defRPr>
      </a:lvl8pPr>
      <a:lvl9pPr marL="14629230" algn="l" defTabSz="3657308" rtl="0" eaLnBrk="1" latinLnBrk="0" hangingPunct="1">
        <a:defRPr sz="71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package" Target="../embeddings/Microsoft_Excel_Worksheet.xlsx"/><Relationship Id="rId13" Type="http://schemas.openxmlformats.org/officeDocument/2006/relationships/image" Target="../media/image8.png"/><Relationship Id="rId3" Type="http://schemas.openxmlformats.org/officeDocument/2006/relationships/notesSlide" Target="../notesSlides/notesSlide1.xml"/><Relationship Id="rId7" Type="http://schemas.openxmlformats.org/officeDocument/2006/relationships/image" Target="../media/image6.png"/><Relationship Id="rId12"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png"/><Relationship Id="rId11" Type="http://schemas.openxmlformats.org/officeDocument/2006/relationships/image" Target="../media/image2.emf"/><Relationship Id="rId5" Type="http://schemas.openxmlformats.org/officeDocument/2006/relationships/image" Target="../media/image4.png"/><Relationship Id="rId10" Type="http://schemas.openxmlformats.org/officeDocument/2006/relationships/package" Target="../embeddings/Microsoft_Excel_Worksheet1.xlsx"/><Relationship Id="rId4" Type="http://schemas.openxmlformats.org/officeDocument/2006/relationships/image" Target="../media/image3.png"/><Relationship Id="rId9" Type="http://schemas.openxmlformats.org/officeDocument/2006/relationships/image" Target="../media/image1.emf"/><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697200" y="8915400"/>
            <a:ext cx="12096750" cy="12464951"/>
          </a:xfrm>
          <a:prstGeom prst="rect">
            <a:avLst/>
          </a:prstGeom>
          <a:noFill/>
        </p:spPr>
        <p:txBody>
          <a:bodyPr wrap="square" rtlCol="0">
            <a:spAutoFit/>
          </a:bodyPr>
          <a:lstStyle/>
          <a:p>
            <a:pPr marL="457182" lvl="0" indent="-457182" algn="just">
              <a:spcAft>
                <a:spcPts val="1800"/>
              </a:spcAft>
              <a:buFont typeface="Arial" panose="020B0604020202020204" pitchFamily="34" charset="0"/>
              <a:buChar char="•"/>
            </a:pPr>
            <a:r>
              <a:rPr lang="en-US" sz="3600" dirty="0">
                <a:solidFill>
                  <a:prstClr val="black"/>
                </a:solidFill>
                <a:latin typeface="Times New Roman" pitchFamily="18" charset="0"/>
                <a:cs typeface="Times New Roman" pitchFamily="18" charset="0"/>
              </a:rPr>
              <a:t>CRAE </a:t>
            </a:r>
            <a:r>
              <a:rPr lang="en-US" sz="3600" dirty="0" smtClean="0">
                <a:solidFill>
                  <a:prstClr val="black"/>
                </a:solidFill>
                <a:latin typeface="Times New Roman" pitchFamily="18" charset="0"/>
                <a:cs typeface="Times New Roman" pitchFamily="18" charset="0"/>
              </a:rPr>
              <a:t>training for 5 days a week for 12 weeks consisted of 20 min resistance </a:t>
            </a:r>
            <a:r>
              <a:rPr lang="en-US" sz="3600" dirty="0">
                <a:solidFill>
                  <a:prstClr val="black"/>
                </a:solidFill>
                <a:latin typeface="Times New Roman" pitchFamily="18" charset="0"/>
                <a:cs typeface="Times New Roman" pitchFamily="18" charset="0"/>
              </a:rPr>
              <a:t>band exercises for upper &amp; lower body and 30 min treadmill </a:t>
            </a:r>
            <a:r>
              <a:rPr lang="en-US" sz="3600" dirty="0" smtClean="0">
                <a:solidFill>
                  <a:prstClr val="black"/>
                </a:solidFill>
                <a:latin typeface="Times New Roman" pitchFamily="18" charset="0"/>
                <a:cs typeface="Times New Roman" pitchFamily="18" charset="0"/>
              </a:rPr>
              <a:t>walking.</a:t>
            </a:r>
          </a:p>
          <a:p>
            <a:pPr marL="457182" lvl="0" indent="-457182" algn="just">
              <a:spcAft>
                <a:spcPts val="1800"/>
              </a:spcAft>
              <a:buFont typeface="Arial" panose="020B0604020202020204" pitchFamily="34" charset="0"/>
              <a:buChar char="•"/>
            </a:pPr>
            <a:r>
              <a:rPr lang="en-US" sz="3600" dirty="0" smtClean="0">
                <a:latin typeface="Times New Roman" pitchFamily="18" charset="0"/>
                <a:cs typeface="Times New Roman" pitchFamily="18" charset="0"/>
              </a:rPr>
              <a:t>Venous blood samples, waist circumference measurements, and body </a:t>
            </a:r>
            <a:r>
              <a:rPr lang="en-US" sz="3600" dirty="0">
                <a:latin typeface="Times New Roman" pitchFamily="18" charset="0"/>
                <a:cs typeface="Times New Roman" pitchFamily="18" charset="0"/>
              </a:rPr>
              <a:t>composition via </a:t>
            </a:r>
            <a:r>
              <a:rPr lang="en-US" sz="3600" dirty="0" smtClean="0">
                <a:latin typeface="Times New Roman" pitchFamily="18" charset="0"/>
                <a:cs typeface="Times New Roman" pitchFamily="18" charset="0"/>
              </a:rPr>
              <a:t>BIA were taken pre- and post-training.</a:t>
            </a:r>
          </a:p>
          <a:p>
            <a:pPr marL="457182" indent="-457182" algn="just">
              <a:spcAft>
                <a:spcPts val="1800"/>
              </a:spcAft>
              <a:buFont typeface="Arial" panose="020B0604020202020204" pitchFamily="34" charset="0"/>
              <a:buChar char="•"/>
            </a:pPr>
            <a:r>
              <a:rPr lang="en-US" sz="3600" dirty="0" smtClean="0">
                <a:latin typeface="Times New Roman" pitchFamily="18" charset="0"/>
                <a:cs typeface="Times New Roman" pitchFamily="18" charset="0"/>
              </a:rPr>
              <a:t>Plasma insulin concentration was measured in duplicate using radioimmunoassay kits.</a:t>
            </a:r>
          </a:p>
          <a:p>
            <a:pPr marL="457182" indent="-457182" algn="just">
              <a:spcAft>
                <a:spcPts val="1800"/>
              </a:spcAft>
              <a:buFont typeface="Arial" panose="020B0604020202020204" pitchFamily="34" charset="0"/>
              <a:buChar char="•"/>
            </a:pPr>
            <a:r>
              <a:rPr lang="en-US" sz="3600" dirty="0" smtClean="0">
                <a:latin typeface="Times New Roman" pitchFamily="18" charset="0"/>
                <a:cs typeface="Times New Roman" pitchFamily="18" charset="0"/>
              </a:rPr>
              <a:t>Insulin resistance (IR) was estimated using the homeostasis model assessment of IR (HOMA-IR).</a:t>
            </a:r>
            <a:endParaRPr lang="en-US" sz="3600" dirty="0">
              <a:latin typeface="Times New Roman" pitchFamily="18" charset="0"/>
              <a:cs typeface="Times New Roman" pitchFamily="18" charset="0"/>
            </a:endParaRPr>
          </a:p>
          <a:p>
            <a:pPr marL="457182" indent="-457182" algn="just">
              <a:spcAft>
                <a:spcPts val="1800"/>
              </a:spcAft>
              <a:buFont typeface="Arial" panose="020B0604020202020204" pitchFamily="34" charset="0"/>
              <a:buChar char="•"/>
            </a:pPr>
            <a:r>
              <a:rPr lang="en-US" sz="3600" dirty="0">
                <a:latin typeface="Times New Roman" pitchFamily="18" charset="0"/>
                <a:cs typeface="Times New Roman" pitchFamily="18" charset="0"/>
              </a:rPr>
              <a:t>P</a:t>
            </a:r>
            <a:r>
              <a:rPr lang="en-US" sz="3600" dirty="0" smtClean="0">
                <a:latin typeface="Times New Roman" pitchFamily="18" charset="0"/>
                <a:cs typeface="Times New Roman" pitchFamily="18" charset="0"/>
              </a:rPr>
              <a:t>lasma leptin and adiponectin concentrations </a:t>
            </a:r>
            <a:r>
              <a:rPr lang="en-US" sz="3600" dirty="0">
                <a:latin typeface="Times New Roman" pitchFamily="18" charset="0"/>
                <a:cs typeface="Times New Roman" pitchFamily="18" charset="0"/>
              </a:rPr>
              <a:t>were analyzed via enzyme-linked immunosorbent assay (ELISA</a:t>
            </a:r>
            <a:r>
              <a:rPr lang="en-US" sz="3600" dirty="0" smtClean="0">
                <a:latin typeface="Times New Roman" pitchFamily="18" charset="0"/>
                <a:cs typeface="Times New Roman" pitchFamily="18" charset="0"/>
              </a:rPr>
              <a:t>).</a:t>
            </a:r>
          </a:p>
          <a:p>
            <a:pPr marL="457182" indent="-457182" algn="just">
              <a:spcAft>
                <a:spcPts val="1800"/>
              </a:spcAft>
              <a:buFont typeface="Arial" panose="020B0604020202020204" pitchFamily="34" charset="0"/>
              <a:buChar char="•"/>
            </a:pPr>
            <a:r>
              <a:rPr lang="en-US" sz="3600" dirty="0" smtClean="0">
                <a:latin typeface="Times New Roman" pitchFamily="18" charset="0"/>
                <a:cs typeface="Times New Roman" pitchFamily="18" charset="0"/>
              </a:rPr>
              <a:t>Vascular function was measured via brachial artery pulse wave velocity (</a:t>
            </a:r>
            <a:r>
              <a:rPr lang="en-US" sz="3600" dirty="0" err="1" smtClean="0">
                <a:latin typeface="Times New Roman" pitchFamily="18" charset="0"/>
                <a:cs typeface="Times New Roman" pitchFamily="18" charset="0"/>
              </a:rPr>
              <a:t>baPWV</a:t>
            </a:r>
            <a:r>
              <a:rPr lang="en-US" sz="3600" dirty="0" smtClean="0">
                <a:latin typeface="Times New Roman" pitchFamily="18" charset="0"/>
                <a:cs typeface="Times New Roman" pitchFamily="18" charset="0"/>
              </a:rPr>
              <a:t>) using a </a:t>
            </a:r>
            <a:r>
              <a:rPr lang="en-US" sz="3600" dirty="0" err="1" smtClean="0">
                <a:latin typeface="Times New Roman" pitchFamily="18" charset="0"/>
                <a:cs typeface="Times New Roman" pitchFamily="18" charset="0"/>
              </a:rPr>
              <a:t>applanation</a:t>
            </a:r>
            <a:r>
              <a:rPr lang="en-US" sz="3600" dirty="0" smtClean="0">
                <a:latin typeface="Times New Roman" pitchFamily="18" charset="0"/>
                <a:cs typeface="Times New Roman" pitchFamily="18" charset="0"/>
              </a:rPr>
              <a:t> tonometer.</a:t>
            </a:r>
          </a:p>
          <a:p>
            <a:pPr marL="457182" indent="-457182" algn="just">
              <a:spcAft>
                <a:spcPts val="1800"/>
              </a:spcAft>
              <a:buFont typeface="Arial" panose="020B0604020202020204" pitchFamily="34" charset="0"/>
              <a:buChar char="•"/>
            </a:pPr>
            <a:r>
              <a:rPr lang="en-US" sz="3600" dirty="0" smtClean="0">
                <a:latin typeface="Times New Roman" pitchFamily="18" charset="0"/>
                <a:cs typeface="Times New Roman" pitchFamily="18" charset="0"/>
              </a:rPr>
              <a:t>Results were analyzed using a two-way ANOVA (group x time) with repeated measures, paired t-tests for </a:t>
            </a:r>
            <a:r>
              <a:rPr lang="en-US" sz="3600" i="1" dirty="0" smtClean="0">
                <a:latin typeface="Times New Roman" pitchFamily="18" charset="0"/>
                <a:cs typeface="Times New Roman" pitchFamily="18" charset="0"/>
              </a:rPr>
              <a:t>post hoc</a:t>
            </a:r>
            <a:r>
              <a:rPr lang="en-US" sz="3600" dirty="0" smtClean="0">
                <a:latin typeface="Times New Roman" pitchFamily="18" charset="0"/>
                <a:cs typeface="Times New Roman" pitchFamily="18" charset="0"/>
              </a:rPr>
              <a:t> comparisons, and a significance set at </a:t>
            </a:r>
            <a:r>
              <a:rPr lang="en-US" sz="3600" i="1" dirty="0" smtClean="0">
                <a:latin typeface="Times New Roman" pitchFamily="18" charset="0"/>
                <a:cs typeface="Times New Roman" pitchFamily="18" charset="0"/>
              </a:rPr>
              <a:t>p</a:t>
            </a:r>
            <a:r>
              <a:rPr lang="en-US" sz="3600" dirty="0" smtClean="0">
                <a:latin typeface="Times New Roman" pitchFamily="18" charset="0"/>
                <a:cs typeface="Times New Roman" pitchFamily="18" charset="0"/>
              </a:rPr>
              <a:t> &lt; 0.05.</a:t>
            </a:r>
          </a:p>
          <a:p>
            <a:pPr marL="457182" indent="-457182" algn="just">
              <a:spcAft>
                <a:spcPts val="1800"/>
              </a:spcAft>
              <a:buFont typeface="Arial" panose="020B0604020202020204" pitchFamily="34" charset="0"/>
              <a:buChar char="•"/>
            </a:pPr>
            <a:endParaRPr lang="en-US" sz="3600" dirty="0">
              <a:latin typeface="Times New Roman" pitchFamily="18" charset="0"/>
              <a:cs typeface="Times New Roman" pitchFamily="18" charset="0"/>
            </a:endParaRPr>
          </a:p>
          <a:p>
            <a:pPr marL="457182" indent="-457182" algn="just">
              <a:buFont typeface="Arial" panose="020B0604020202020204" pitchFamily="34" charset="0"/>
              <a:buChar char="•"/>
            </a:pPr>
            <a:endParaRPr lang="en-US" sz="3600" dirty="0">
              <a:latin typeface="Times New Roman" pitchFamily="18" charset="0"/>
              <a:cs typeface="Times New Roman" pitchFamily="18" charset="0"/>
            </a:endParaRPr>
          </a:p>
        </p:txBody>
      </p:sp>
      <p:sp>
        <p:nvSpPr>
          <p:cNvPr id="11" name="TextBox 10"/>
          <p:cNvSpPr txBox="1"/>
          <p:nvPr/>
        </p:nvSpPr>
        <p:spPr>
          <a:xfrm>
            <a:off x="9791700" y="838200"/>
            <a:ext cx="24650700" cy="3785652"/>
          </a:xfrm>
          <a:prstGeom prst="rect">
            <a:avLst/>
          </a:prstGeom>
          <a:noFill/>
        </p:spPr>
        <p:txBody>
          <a:bodyPr wrap="square" rtlCol="0" anchor="t">
            <a:spAutoFit/>
          </a:bodyPr>
          <a:lstStyle/>
          <a:p>
            <a:pPr algn="ctr"/>
            <a:r>
              <a:rPr lang="en-US" sz="8000" b="1" dirty="0">
                <a:latin typeface="Times New Roman" panose="02020603050405020304" pitchFamily="18" charset="0"/>
                <a:cs typeface="Times New Roman" panose="02020603050405020304" pitchFamily="18" charset="0"/>
              </a:rPr>
              <a:t>Combined Resistance and Aerobic Exercise Training Reduces Insulin Resistance and Central Adiposity in Obese Adolescent Females</a:t>
            </a:r>
            <a:endParaRPr lang="en-US" sz="8000"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1689100" y="9448803"/>
            <a:ext cx="12954000" cy="1169551"/>
          </a:xfrm>
          <a:prstGeom prst="rect">
            <a:avLst/>
          </a:prstGeom>
          <a:noFill/>
        </p:spPr>
        <p:txBody>
          <a:bodyPr wrap="square" rtlCol="0">
            <a:spAutoFit/>
          </a:bodyPr>
          <a:lstStyle/>
          <a:p>
            <a:pPr algn="just">
              <a:lnSpc>
                <a:spcPts val="4200"/>
              </a:lnSpc>
            </a:pPr>
            <a:r>
              <a:rPr lang="en-US" sz="3200" spc="-100" dirty="0">
                <a:latin typeface="Times New Roman" panose="02020603050405020304" pitchFamily="18" charset="0"/>
                <a:cs typeface="Times New Roman" panose="02020603050405020304" pitchFamily="18" charset="0"/>
              </a:rPr>
              <a:t>			</a:t>
            </a:r>
            <a:br>
              <a:rPr lang="en-US" sz="3200" spc="-100" dirty="0">
                <a:latin typeface="Times New Roman" panose="02020603050405020304" pitchFamily="18" charset="0"/>
                <a:cs typeface="Times New Roman" panose="02020603050405020304" pitchFamily="18" charset="0"/>
              </a:rPr>
            </a:br>
            <a:endParaRPr lang="en-US" sz="3200" spc="-1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10989206" y="4953000"/>
            <a:ext cx="21929194" cy="2246769"/>
          </a:xfrm>
          <a:prstGeom prst="rect">
            <a:avLst/>
          </a:prstGeom>
          <a:noFill/>
        </p:spPr>
        <p:txBody>
          <a:bodyPr wrap="square" rtlCol="0">
            <a:spAutoFit/>
          </a:bodyPr>
          <a:lstStyle/>
          <a:p>
            <a:pPr algn="ctr"/>
            <a:r>
              <a:rPr lang="en-US" sz="4800" b="1" dirty="0" smtClean="0">
                <a:latin typeface="Times New Roman" panose="02020603050405020304" pitchFamily="18" charset="0"/>
                <a:cs typeface="Times New Roman" panose="02020603050405020304" pitchFamily="18" charset="0"/>
              </a:rPr>
              <a:t>Michael D. Shukis</a:t>
            </a:r>
            <a:r>
              <a:rPr lang="en-US" sz="4800" dirty="0" smtClean="0">
                <a:latin typeface="Times New Roman" panose="02020603050405020304" pitchFamily="18" charset="0"/>
                <a:cs typeface="Times New Roman" panose="02020603050405020304" pitchFamily="18" charset="0"/>
              </a:rPr>
              <a:t>, Elizabeth J. Pekas, Steven D. Scott, Ronald J. Headid </a:t>
            </a:r>
            <a:r>
              <a:rPr lang="en-US" sz="4800" smtClean="0">
                <a:latin typeface="Times New Roman" panose="02020603050405020304" pitchFamily="18" charset="0"/>
                <a:cs typeface="Times New Roman" panose="02020603050405020304" pitchFamily="18" charset="0"/>
              </a:rPr>
              <a:t>III,  </a:t>
            </a:r>
            <a:r>
              <a:rPr lang="en-US" sz="4800" dirty="0" smtClean="0">
                <a:latin typeface="Times New Roman" panose="02020603050405020304" pitchFamily="18" charset="0"/>
                <a:cs typeface="Times New Roman" panose="02020603050405020304" pitchFamily="18" charset="0"/>
              </a:rPr>
              <a:t>Jeonghwa Shin, </a:t>
            </a:r>
            <a:r>
              <a:rPr lang="en-US" sz="4800" dirty="0" err="1" smtClean="0">
                <a:latin typeface="Times New Roman" panose="02020603050405020304" pitchFamily="18" charset="0"/>
                <a:cs typeface="Times New Roman" panose="02020603050405020304" pitchFamily="18" charset="0"/>
              </a:rPr>
              <a:t>Jiwon</a:t>
            </a:r>
            <a:r>
              <a:rPr lang="en-US" sz="4800" dirty="0" smtClean="0">
                <a:latin typeface="Times New Roman" panose="02020603050405020304" pitchFamily="18" charset="0"/>
                <a:cs typeface="Times New Roman" panose="02020603050405020304" pitchFamily="18" charset="0"/>
              </a:rPr>
              <a:t> </a:t>
            </a:r>
            <a:r>
              <a:rPr lang="en-US" sz="4800" dirty="0" smtClean="0">
                <a:latin typeface="Times New Roman" panose="02020603050405020304" pitchFamily="18" charset="0"/>
                <a:cs typeface="Times New Roman" panose="02020603050405020304" pitchFamily="18" charset="0"/>
              </a:rPr>
              <a:t>Song, </a:t>
            </a:r>
            <a:r>
              <a:rPr lang="en-US" sz="4800" dirty="0" smtClean="0">
                <a:latin typeface="Times New Roman" panose="02020603050405020304" pitchFamily="18" charset="0"/>
                <a:cs typeface="Times New Roman" panose="02020603050405020304" pitchFamily="18" charset="0"/>
              </a:rPr>
              <a:t>Song-Young </a:t>
            </a:r>
            <a:r>
              <a:rPr lang="en-US" sz="4800" dirty="0">
                <a:latin typeface="Times New Roman" panose="02020603050405020304" pitchFamily="18" charset="0"/>
                <a:cs typeface="Times New Roman" panose="02020603050405020304" pitchFamily="18" charset="0"/>
              </a:rPr>
              <a:t>Park</a:t>
            </a:r>
          </a:p>
          <a:p>
            <a:pPr algn="ctr"/>
            <a:r>
              <a:rPr lang="en-US" sz="4400" dirty="0">
                <a:latin typeface="Times New Roman" pitchFamily="18" charset="0"/>
                <a:cs typeface="Times New Roman" pitchFamily="18" charset="0"/>
              </a:rPr>
              <a:t>University of Nebraska at Omaha, School of Health and Kinesiology, Omaha, NE</a:t>
            </a:r>
          </a:p>
        </p:txBody>
      </p:sp>
      <p:sp>
        <p:nvSpPr>
          <p:cNvPr id="15" name="TextBox 14"/>
          <p:cNvSpPr txBox="1"/>
          <p:nvPr/>
        </p:nvSpPr>
        <p:spPr>
          <a:xfrm>
            <a:off x="1295400" y="8077200"/>
            <a:ext cx="13629968" cy="784830"/>
          </a:xfrm>
          <a:prstGeom prst="rect">
            <a:avLst/>
          </a:prstGeom>
          <a:solidFill>
            <a:srgbClr val="C00000"/>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ABSTRACT</a:t>
            </a:r>
          </a:p>
        </p:txBody>
      </p:sp>
      <p:sp>
        <p:nvSpPr>
          <p:cNvPr id="38" name="TextBox 37"/>
          <p:cNvSpPr txBox="1"/>
          <p:nvPr/>
        </p:nvSpPr>
        <p:spPr>
          <a:xfrm>
            <a:off x="28740101" y="24361170"/>
            <a:ext cx="13774964" cy="784830"/>
          </a:xfrm>
          <a:prstGeom prst="rect">
            <a:avLst/>
          </a:prstGeom>
          <a:solidFill>
            <a:srgbClr val="C00000"/>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CONCLUSIONS</a:t>
            </a:r>
          </a:p>
        </p:txBody>
      </p:sp>
      <p:sp>
        <p:nvSpPr>
          <p:cNvPr id="40" name="TextBox 39"/>
          <p:cNvSpPr txBox="1"/>
          <p:nvPr/>
        </p:nvSpPr>
        <p:spPr>
          <a:xfrm>
            <a:off x="15786100" y="8077200"/>
            <a:ext cx="12243468" cy="784830"/>
          </a:xfrm>
          <a:prstGeom prst="rect">
            <a:avLst/>
          </a:prstGeom>
          <a:solidFill>
            <a:srgbClr val="C00000"/>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METHODS</a:t>
            </a:r>
          </a:p>
        </p:txBody>
      </p:sp>
      <p:sp>
        <p:nvSpPr>
          <p:cNvPr id="41" name="TextBox 40"/>
          <p:cNvSpPr txBox="1"/>
          <p:nvPr/>
        </p:nvSpPr>
        <p:spPr>
          <a:xfrm>
            <a:off x="1295401" y="21640800"/>
            <a:ext cx="13722558" cy="784830"/>
          </a:xfrm>
          <a:prstGeom prst="rect">
            <a:avLst/>
          </a:prstGeom>
          <a:solidFill>
            <a:srgbClr val="C00000"/>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INTRODUCTION</a:t>
            </a:r>
          </a:p>
        </p:txBody>
      </p:sp>
      <p:sp>
        <p:nvSpPr>
          <p:cNvPr id="42" name="TextBox 41"/>
          <p:cNvSpPr txBox="1"/>
          <p:nvPr/>
        </p:nvSpPr>
        <p:spPr>
          <a:xfrm>
            <a:off x="28740100" y="8077200"/>
            <a:ext cx="13779500" cy="784830"/>
          </a:xfrm>
          <a:prstGeom prst="rect">
            <a:avLst/>
          </a:prstGeom>
          <a:solidFill>
            <a:srgbClr val="C00000"/>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RESULTS</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68502" y="-228864"/>
            <a:ext cx="7458604" cy="746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042600" y="1143000"/>
            <a:ext cx="4953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TextBox 71"/>
          <p:cNvSpPr txBox="1"/>
          <p:nvPr/>
        </p:nvSpPr>
        <p:spPr>
          <a:xfrm>
            <a:off x="15805818" y="24361170"/>
            <a:ext cx="12223750" cy="784830"/>
          </a:xfrm>
          <a:prstGeom prst="rect">
            <a:avLst/>
          </a:prstGeom>
          <a:solidFill>
            <a:srgbClr val="C00000"/>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RESULTS</a:t>
            </a:r>
          </a:p>
        </p:txBody>
      </p:sp>
      <p:sp>
        <p:nvSpPr>
          <p:cNvPr id="4" name="TextBox 3"/>
          <p:cNvSpPr txBox="1"/>
          <p:nvPr/>
        </p:nvSpPr>
        <p:spPr>
          <a:xfrm>
            <a:off x="1371600" y="8860631"/>
            <a:ext cx="13700896" cy="13542169"/>
          </a:xfrm>
          <a:prstGeom prst="rect">
            <a:avLst/>
          </a:prstGeom>
          <a:noFill/>
        </p:spPr>
        <p:txBody>
          <a:bodyPr wrap="square" rtlCol="0">
            <a:spAutoFit/>
          </a:bodyPr>
          <a:lstStyle/>
          <a:p>
            <a:pPr algn="just"/>
            <a:r>
              <a:rPr lang="en-US" sz="3600" dirty="0">
                <a:latin typeface="Times New Roman" panose="02020603050405020304" pitchFamily="18" charset="0"/>
                <a:cs typeface="Times New Roman" panose="02020603050405020304" pitchFamily="18" charset="0"/>
              </a:rPr>
              <a:t>Exercise training is recommended for health maintenance and reducing the risk of developing metabolic and cardiovascular pathologies. Combined resistance and aerobic exercise (CRAE) training decreases metabolic risk factors in obese adults. </a:t>
            </a:r>
          </a:p>
          <a:p>
            <a:pPr algn="just"/>
            <a:r>
              <a:rPr lang="en-US" sz="3600" b="1" dirty="0">
                <a:latin typeface="Times New Roman" panose="02020603050405020304" pitchFamily="18" charset="0"/>
                <a:cs typeface="Times New Roman" panose="02020603050405020304" pitchFamily="18" charset="0"/>
              </a:rPr>
              <a:t>PURPOSE:</a:t>
            </a:r>
            <a:r>
              <a:rPr lang="en-US" sz="3600" dirty="0">
                <a:latin typeface="Times New Roman" panose="02020603050405020304" pitchFamily="18" charset="0"/>
                <a:cs typeface="Times New Roman" panose="02020603050405020304" pitchFamily="18" charset="0"/>
              </a:rPr>
              <a:t> To determine the effects of CRAE on obese adolescent females with hyperinsulinemia. </a:t>
            </a:r>
            <a:r>
              <a:rPr lang="en-US" sz="3600" b="1" dirty="0">
                <a:latin typeface="Times New Roman" panose="02020603050405020304" pitchFamily="18" charset="0"/>
                <a:cs typeface="Times New Roman" panose="02020603050405020304" pitchFamily="18" charset="0"/>
              </a:rPr>
              <a:t>METHODS:</a:t>
            </a:r>
            <a:r>
              <a:rPr lang="en-US" sz="3600" dirty="0">
                <a:latin typeface="Times New Roman" panose="02020603050405020304" pitchFamily="18" charset="0"/>
                <a:cs typeface="Times New Roman" panose="02020603050405020304" pitchFamily="18" charset="0"/>
              </a:rPr>
              <a:t> Forty obese adolescent females aged 14.7 ± 1 years (BMI 30 ± 2 kg/m</a:t>
            </a:r>
            <a:r>
              <a:rPr lang="en-US" sz="3600" baseline="300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 were randomly assigned to the exercise group (n = 20) or the control group (n = 20). The exercise group performed a CRAE workout 5 days a week for 12 weeks. The intensity gradually increased by 10% every 4 weeks, from 40 – 70% of their heart rate reserve (HRR). Body composition, blood pressure (BP), heart rate (HR), brachial-ankle pulse wave velocity (</a:t>
            </a:r>
            <a:r>
              <a:rPr lang="en-US" sz="3600" dirty="0" err="1">
                <a:latin typeface="Times New Roman" panose="02020603050405020304" pitchFamily="18" charset="0"/>
                <a:cs typeface="Times New Roman" panose="02020603050405020304" pitchFamily="18" charset="0"/>
              </a:rPr>
              <a:t>BaPWV</a:t>
            </a:r>
            <a:r>
              <a:rPr lang="en-US" sz="3600" dirty="0">
                <a:latin typeface="Times New Roman" panose="02020603050405020304" pitchFamily="18" charset="0"/>
                <a:cs typeface="Times New Roman" panose="02020603050405020304" pitchFamily="18" charset="0"/>
              </a:rPr>
              <a:t>), blood leptin, adiponectin, glucose, and insulin were measured pre- and post-training. Both groups maintained their regular diet and the control group maintained their normal activity level. </a:t>
            </a:r>
            <a:r>
              <a:rPr lang="en-US" sz="3600" b="1" dirty="0">
                <a:latin typeface="Times New Roman" panose="02020603050405020304" pitchFamily="18" charset="0"/>
                <a:cs typeface="Times New Roman" panose="02020603050405020304" pitchFamily="18" charset="0"/>
              </a:rPr>
              <a:t>RESULTS:</a:t>
            </a:r>
            <a:r>
              <a:rPr lang="en-US" sz="3600" dirty="0">
                <a:latin typeface="Times New Roman" panose="02020603050405020304" pitchFamily="18" charset="0"/>
                <a:cs typeface="Times New Roman" panose="02020603050405020304" pitchFamily="18" charset="0"/>
              </a:rPr>
              <a:t> CRAE reduced the body fat percentage, body weight, and waist circumference of the exercise group (p &lt; 0.05) compared to the control group. The exercise group maintained appropriate levels of blood leptin and adiponectin while their insulin, glucose, and insulin resistant parameters decreased compared to their baseline and the control group (p &lt; 0.05). </a:t>
            </a:r>
            <a:r>
              <a:rPr lang="en-US" sz="3600" b="1" dirty="0">
                <a:latin typeface="Times New Roman" panose="02020603050405020304" pitchFamily="18" charset="0"/>
                <a:cs typeface="Times New Roman" panose="02020603050405020304" pitchFamily="18" charset="0"/>
              </a:rPr>
              <a:t>CONCLUSION:</a:t>
            </a:r>
            <a:r>
              <a:rPr lang="en-US" sz="3600" dirty="0">
                <a:latin typeface="Times New Roman" panose="02020603050405020304" pitchFamily="18" charset="0"/>
                <a:cs typeface="Times New Roman" panose="02020603050405020304" pitchFamily="18" charset="0"/>
              </a:rPr>
              <a:t> These data show that CRAE is a safe and useful method to improving the metabolic risk factors of obese adolescent females with hyperinsulinemia. </a:t>
            </a:r>
          </a:p>
          <a:p>
            <a:pPr algn="just">
              <a:spcAft>
                <a:spcPts val="600"/>
              </a:spcAft>
            </a:pPr>
            <a:r>
              <a:rPr lang="en-US" sz="3600" dirty="0">
                <a:latin typeface="Times New Roman" panose="02020603050405020304" pitchFamily="18" charset="0"/>
                <a:cs typeface="Times New Roman" panose="02020603050405020304" pitchFamily="18" charset="0"/>
              </a:rPr>
              <a:t> </a:t>
            </a:r>
          </a:p>
        </p:txBody>
      </p:sp>
      <p:sp>
        <p:nvSpPr>
          <p:cNvPr id="6" name="TextBox 5"/>
          <p:cNvSpPr txBox="1"/>
          <p:nvPr/>
        </p:nvSpPr>
        <p:spPr>
          <a:xfrm>
            <a:off x="1295400" y="22403098"/>
            <a:ext cx="13792199" cy="7294305"/>
          </a:xfrm>
          <a:prstGeom prst="rect">
            <a:avLst/>
          </a:prstGeom>
          <a:noFill/>
        </p:spPr>
        <p:txBody>
          <a:bodyPr wrap="square" rtlCol="0">
            <a:spAutoFit/>
          </a:bodyPr>
          <a:lstStyle/>
          <a:p>
            <a:pPr algn="just">
              <a:spcAft>
                <a:spcPts val="600"/>
              </a:spcAft>
            </a:pPr>
            <a:r>
              <a:rPr lang="en-US" sz="3600" dirty="0">
                <a:latin typeface="Times New Roman" panose="02020603050405020304" pitchFamily="18" charset="0"/>
                <a:cs typeface="Times New Roman" panose="02020603050405020304" pitchFamily="18" charset="0"/>
              </a:rPr>
              <a:t>Obesity has doubled in children and quadrupled in adolescents in recent </a:t>
            </a:r>
            <a:r>
              <a:rPr lang="en-US" sz="3600" dirty="0" smtClean="0">
                <a:latin typeface="Times New Roman" panose="02020603050405020304" pitchFamily="18" charset="0"/>
                <a:cs typeface="Times New Roman" panose="02020603050405020304" pitchFamily="18" charset="0"/>
              </a:rPr>
              <a:t>decades. Obesity </a:t>
            </a:r>
            <a:r>
              <a:rPr lang="en-US" sz="3600" dirty="0">
                <a:latin typeface="Times New Roman" panose="02020603050405020304" pitchFamily="18" charset="0"/>
                <a:cs typeface="Times New Roman" panose="02020603050405020304" pitchFamily="18" charset="0"/>
              </a:rPr>
              <a:t>leads to cardiovascular complications, high blood pressure, high cholesterol, type 2 diabetes, and metabolic syndrome. Combined resistance and aerobic exercise (CRAE) training promotes additional cardiovascular autonomic benefits when compared to resistance training alone. It also improves weight loss, fat loss, and cardiovascular fitness when compared to aerobic or resistance training alone. In previous studies, CRAE training reduced percent body fat, waist circumference, and blood pressure in young adults. CRAE also improved arterial stiffness, blood pressure, functional capacity, and body composition in post-menopausal women. The purpose of this study was to determine the effect of CRAE training on obese hyperinsulinemic adolescent females.</a:t>
            </a:r>
          </a:p>
        </p:txBody>
      </p:sp>
      <p:sp>
        <p:nvSpPr>
          <p:cNvPr id="2" name="TextBox 1"/>
          <p:cNvSpPr txBox="1"/>
          <p:nvPr/>
        </p:nvSpPr>
        <p:spPr>
          <a:xfrm>
            <a:off x="28651200" y="25199161"/>
            <a:ext cx="13774964" cy="7109639"/>
          </a:xfrm>
          <a:prstGeom prst="rect">
            <a:avLst/>
          </a:prstGeom>
          <a:noFill/>
        </p:spPr>
        <p:txBody>
          <a:bodyPr wrap="square" rtlCol="0">
            <a:spAutoFit/>
          </a:bodyPr>
          <a:lstStyle/>
          <a:p>
            <a:pPr marL="457182" indent="-457182" algn="just">
              <a:spcBef>
                <a:spcPts val="1800"/>
              </a:spcBef>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CRAE training positively effects the satiety hormones leptin and adiponectin.</a:t>
            </a:r>
          </a:p>
          <a:p>
            <a:pPr marL="457182" indent="-457182" algn="just">
              <a:spcBef>
                <a:spcPts val="1800"/>
              </a:spcBef>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CRAE training effectively reduces percent body fat, body </a:t>
            </a:r>
            <a:r>
              <a:rPr lang="en-US" sz="3600" dirty="0">
                <a:latin typeface="Times New Roman" panose="02020603050405020304" pitchFamily="18" charset="0"/>
                <a:cs typeface="Times New Roman" panose="02020603050405020304" pitchFamily="18" charset="0"/>
              </a:rPr>
              <a:t>weight, waist circumference, </a:t>
            </a:r>
            <a:r>
              <a:rPr lang="en-US" sz="3600" dirty="0" smtClean="0">
                <a:latin typeface="Times New Roman" panose="02020603050405020304" pitchFamily="18" charset="0"/>
                <a:cs typeface="Times New Roman" panose="02020603050405020304" pitchFamily="18" charset="0"/>
              </a:rPr>
              <a:t>and significantly </a:t>
            </a:r>
            <a:r>
              <a:rPr lang="en-US" sz="3600" dirty="0">
                <a:latin typeface="Times New Roman" panose="02020603050405020304" pitchFamily="18" charset="0"/>
                <a:cs typeface="Times New Roman" panose="02020603050405020304" pitchFamily="18" charset="0"/>
              </a:rPr>
              <a:t>reduces HOMA-IR </a:t>
            </a:r>
            <a:r>
              <a:rPr lang="en-US" sz="3600" dirty="0" smtClean="0">
                <a:latin typeface="Times New Roman" panose="02020603050405020304" pitchFamily="18" charset="0"/>
                <a:cs typeface="Times New Roman" panose="02020603050405020304" pitchFamily="18" charset="0"/>
              </a:rPr>
              <a:t>which reduces risks for metabolic syndrome.</a:t>
            </a:r>
          </a:p>
          <a:p>
            <a:pPr marL="457182" indent="-457182" algn="just">
              <a:spcBef>
                <a:spcPts val="1800"/>
              </a:spcBef>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12 weeks of CRAE training balances insulin and glucose levels. </a:t>
            </a:r>
          </a:p>
          <a:p>
            <a:pPr marL="457182" indent="-457182" algn="just">
              <a:spcBef>
                <a:spcPts val="1800"/>
              </a:spcBef>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CRAE training that incorporates modes other than resistance bands and a walking protocol may prove to induce similar or greater results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457182" indent="-457182" algn="just">
              <a:spcBef>
                <a:spcPts val="1800"/>
              </a:spcBef>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Future studies can determine the effect of CRAE training on females and males of different age groups with varying levels of health and fitness. </a:t>
            </a:r>
          </a:p>
        </p:txBody>
      </p:sp>
      <p:pic>
        <p:nvPicPr>
          <p:cNvPr id="13" name="Picture 12"/>
          <p:cNvPicPr>
            <a:picLocks noChangeAspect="1"/>
          </p:cNvPicPr>
          <p:nvPr/>
        </p:nvPicPr>
        <p:blipFill>
          <a:blip r:embed="rId6" cstate="print"/>
          <a:stretch>
            <a:fillRect/>
          </a:stretch>
        </p:blipFill>
        <p:spPr>
          <a:xfrm>
            <a:off x="15697200" y="25222200"/>
            <a:ext cx="6324599" cy="6096000"/>
          </a:xfrm>
          <a:prstGeom prst="rect">
            <a:avLst/>
          </a:prstGeom>
        </p:spPr>
      </p:pic>
      <p:pic>
        <p:nvPicPr>
          <p:cNvPr id="17" name="Picture 16"/>
          <p:cNvPicPr>
            <a:picLocks noChangeAspect="1"/>
          </p:cNvPicPr>
          <p:nvPr/>
        </p:nvPicPr>
        <p:blipFill>
          <a:blip r:embed="rId7" cstate="print"/>
          <a:stretch>
            <a:fillRect/>
          </a:stretch>
        </p:blipFill>
        <p:spPr>
          <a:xfrm>
            <a:off x="21945600" y="25146000"/>
            <a:ext cx="6477000" cy="6096000"/>
          </a:xfrm>
          <a:prstGeom prst="rect">
            <a:avLst/>
          </a:prstGeom>
        </p:spPr>
      </p:pic>
      <p:sp>
        <p:nvSpPr>
          <p:cNvPr id="18" name="Rectangle 17"/>
          <p:cNvSpPr/>
          <p:nvPr/>
        </p:nvSpPr>
        <p:spPr>
          <a:xfrm>
            <a:off x="16230600" y="31032271"/>
            <a:ext cx="5382884" cy="1200329"/>
          </a:xfrm>
          <a:prstGeom prst="rect">
            <a:avLst/>
          </a:prstGeom>
        </p:spPr>
        <p:txBody>
          <a:bodyPr wrap="none">
            <a:spAutoFit/>
          </a:bodyPr>
          <a:lstStyle/>
          <a:p>
            <a:r>
              <a:rPr lang="en-US" sz="3600" b="1" dirty="0">
                <a:latin typeface="Times New Roman" panose="02020603050405020304" pitchFamily="18" charset="0"/>
                <a:cs typeface="Times New Roman" panose="02020603050405020304" pitchFamily="18" charset="0"/>
              </a:rPr>
              <a:t>Figure 1. </a:t>
            </a:r>
            <a:r>
              <a:rPr lang="en-US" sz="3600" dirty="0">
                <a:latin typeface="Times New Roman" panose="02020603050405020304" pitchFamily="18" charset="0"/>
                <a:cs typeface="Times New Roman" panose="02020603050405020304" pitchFamily="18" charset="0"/>
              </a:rPr>
              <a:t>Change in Leptin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Post-Training</a:t>
            </a:r>
            <a:endParaRPr lang="en-US" sz="3600" dirty="0">
              <a:latin typeface="Times New Roman" panose="02020603050405020304" pitchFamily="18" charset="0"/>
              <a:cs typeface="Times New Roman" panose="02020603050405020304" pitchFamily="18" charset="0"/>
            </a:endParaRPr>
          </a:p>
        </p:txBody>
      </p:sp>
      <p:sp>
        <p:nvSpPr>
          <p:cNvPr id="21" name="Rectangle 20"/>
          <p:cNvSpPr/>
          <p:nvPr/>
        </p:nvSpPr>
        <p:spPr>
          <a:xfrm>
            <a:off x="22098000" y="31032271"/>
            <a:ext cx="6434647" cy="1200329"/>
          </a:xfrm>
          <a:prstGeom prst="rect">
            <a:avLst/>
          </a:prstGeom>
        </p:spPr>
        <p:txBody>
          <a:bodyPr wrap="none">
            <a:spAutoFit/>
          </a:bodyPr>
          <a:lstStyle/>
          <a:p>
            <a:r>
              <a:rPr lang="en-US" sz="3600" b="1" dirty="0">
                <a:latin typeface="Times New Roman" panose="02020603050405020304" pitchFamily="18" charset="0"/>
                <a:cs typeface="Times New Roman" panose="02020603050405020304" pitchFamily="18" charset="0"/>
              </a:rPr>
              <a:t>Figure 2. </a:t>
            </a:r>
            <a:r>
              <a:rPr lang="en-US" sz="3600" dirty="0">
                <a:latin typeface="Times New Roman" panose="02020603050405020304" pitchFamily="18" charset="0"/>
                <a:cs typeface="Times New Roman" panose="02020603050405020304" pitchFamily="18" charset="0"/>
              </a:rPr>
              <a:t>Change in Adiponectin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Post-Training</a:t>
            </a:r>
            <a:endParaRPr lang="en-US" sz="3600" dirty="0">
              <a:latin typeface="Times New Roman" panose="02020603050405020304" pitchFamily="18" charset="0"/>
              <a:cs typeface="Times New Roman" panose="02020603050405020304" pitchFamily="18" charset="0"/>
            </a:endParaRPr>
          </a:p>
        </p:txBody>
      </p:sp>
      <p:graphicFrame>
        <p:nvGraphicFramePr>
          <p:cNvPr id="27" name="Object 26"/>
          <p:cNvGraphicFramePr>
            <a:graphicFrameLocks noChangeAspect="1"/>
          </p:cNvGraphicFramePr>
          <p:nvPr>
            <p:extLst>
              <p:ext uri="{D42A27DB-BD31-4B8C-83A1-F6EECF244321}">
                <p14:modId xmlns:p14="http://schemas.microsoft.com/office/powerpoint/2010/main" val="2792565238"/>
              </p:ext>
            </p:extLst>
          </p:nvPr>
        </p:nvGraphicFramePr>
        <p:xfrm>
          <a:off x="28727400" y="8991600"/>
          <a:ext cx="13792200" cy="8991600"/>
        </p:xfrm>
        <a:graphic>
          <a:graphicData uri="http://schemas.openxmlformats.org/presentationml/2006/ole">
            <mc:AlternateContent xmlns:mc="http://schemas.openxmlformats.org/markup-compatibility/2006">
              <mc:Choice xmlns:v="urn:schemas-microsoft-com:vml" Requires="v">
                <p:oleObj spid="_x0000_s1091" name="Worksheet" r:id="rId8" imgW="5572101" imgH="3095762" progId="Excel.Sheet.12">
                  <p:embed/>
                </p:oleObj>
              </mc:Choice>
              <mc:Fallback>
                <p:oleObj name="Worksheet" r:id="rId8" imgW="5572101" imgH="3095762" progId="Excel.Sheet.12">
                  <p:embed/>
                  <p:pic>
                    <p:nvPicPr>
                      <p:cNvPr id="0" name="Picture 5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727400" y="8991600"/>
                        <a:ext cx="13792200" cy="899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112286020"/>
              </p:ext>
            </p:extLst>
          </p:nvPr>
        </p:nvGraphicFramePr>
        <p:xfrm>
          <a:off x="28727400" y="18288000"/>
          <a:ext cx="13792200" cy="5562600"/>
        </p:xfrm>
        <a:graphic>
          <a:graphicData uri="http://schemas.openxmlformats.org/presentationml/2006/ole">
            <mc:AlternateContent xmlns:mc="http://schemas.openxmlformats.org/markup-compatibility/2006">
              <mc:Choice xmlns:v="urn:schemas-microsoft-com:vml" Requires="v">
                <p:oleObj spid="_x0000_s1092" name="Worksheet" r:id="rId10" imgW="5572101" imgH="2000368" progId="Excel.Sheet.12">
                  <p:embed/>
                </p:oleObj>
              </mc:Choice>
              <mc:Fallback>
                <p:oleObj name="Worksheet" r:id="rId10" imgW="5572101" imgH="2000368" progId="Excel.Sheet.12">
                  <p:embed/>
                  <p:pic>
                    <p:nvPicPr>
                      <p:cNvPr id="0" name="Picture 5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727400" y="18288000"/>
                        <a:ext cx="13792200" cy="556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 name="Picture 9"/>
          <p:cNvPicPr>
            <a:picLocks noChangeAspect="1"/>
          </p:cNvPicPr>
          <p:nvPr/>
        </p:nvPicPr>
        <p:blipFill>
          <a:blip r:embed="rId12" cstate="print"/>
          <a:stretch>
            <a:fillRect/>
          </a:stretch>
        </p:blipFill>
        <p:spPr>
          <a:xfrm>
            <a:off x="1295400" y="29565600"/>
            <a:ext cx="13792200" cy="1207113"/>
          </a:xfrm>
          <a:prstGeom prst="rect">
            <a:avLst/>
          </a:prstGeom>
        </p:spPr>
      </p:pic>
      <p:sp>
        <p:nvSpPr>
          <p:cNvPr id="20" name="TextBox 19"/>
          <p:cNvSpPr txBox="1"/>
          <p:nvPr/>
        </p:nvSpPr>
        <p:spPr>
          <a:xfrm>
            <a:off x="1447800" y="30480000"/>
            <a:ext cx="13639800" cy="1754326"/>
          </a:xfrm>
          <a:prstGeom prst="rect">
            <a:avLst/>
          </a:prstGeom>
          <a:noFill/>
        </p:spPr>
        <p:txBody>
          <a:bodyPr wrap="square" rtlCol="0">
            <a:spAutoFit/>
          </a:bodyPr>
          <a:lstStyle/>
          <a:p>
            <a:pPr marL="476212" lvl="0" indent="-476212" algn="just">
              <a:spcAft>
                <a:spcPts val="1800"/>
              </a:spcAft>
              <a:buFont typeface="Arial" pitchFamily="34" charset="0"/>
              <a:buChar char="•"/>
            </a:pPr>
            <a:r>
              <a:rPr lang="en-US" sz="3600" dirty="0">
                <a:solidFill>
                  <a:prstClr val="black"/>
                </a:solidFill>
                <a:latin typeface="Times New Roman" pitchFamily="18" charset="0"/>
                <a:cs typeface="Times New Roman" pitchFamily="18" charset="0"/>
              </a:rPr>
              <a:t>Forty sedentary adolescent females (14.7 ± 1 </a:t>
            </a:r>
            <a:r>
              <a:rPr lang="en-US" sz="3600" dirty="0" err="1">
                <a:solidFill>
                  <a:prstClr val="black"/>
                </a:solidFill>
                <a:latin typeface="Times New Roman" pitchFamily="18" charset="0"/>
                <a:cs typeface="Times New Roman" pitchFamily="18" charset="0"/>
              </a:rPr>
              <a:t>yrs</a:t>
            </a:r>
            <a:r>
              <a:rPr lang="en-US" sz="3600" dirty="0">
                <a:solidFill>
                  <a:prstClr val="black"/>
                </a:solidFill>
                <a:latin typeface="Times New Roman" pitchFamily="18" charset="0"/>
                <a:cs typeface="Times New Roman" pitchFamily="18" charset="0"/>
              </a:rPr>
              <a:t>) who were obese (BMI ≥ 30 kg/m</a:t>
            </a:r>
            <a:r>
              <a:rPr lang="en-US" sz="3600" baseline="30000" dirty="0">
                <a:solidFill>
                  <a:prstClr val="black"/>
                </a:solidFill>
                <a:latin typeface="Times New Roman" panose="02020603050405020304" pitchFamily="18" charset="0"/>
                <a:cs typeface="Times New Roman" panose="02020603050405020304" pitchFamily="18" charset="0"/>
              </a:rPr>
              <a:t>2</a:t>
            </a:r>
            <a:r>
              <a:rPr lang="en-US" sz="3600" dirty="0">
                <a:solidFill>
                  <a:prstClr val="black"/>
                </a:solidFill>
                <a:latin typeface="Times New Roman" panose="02020603050405020304" pitchFamily="18" charset="0"/>
                <a:cs typeface="Times New Roman" panose="02020603050405020304" pitchFamily="18" charset="0"/>
              </a:rPr>
              <a:t>), with hyperinsulinemia (&gt; 12.0 µU/ml), and abdominal obesity (waist &gt; 80 cm) participated in this study.</a:t>
            </a:r>
          </a:p>
        </p:txBody>
      </p:sp>
      <p:pic>
        <p:nvPicPr>
          <p:cNvPr id="22" name="Picture 21"/>
          <p:cNvPicPr>
            <a:picLocks noChangeAspect="1"/>
          </p:cNvPicPr>
          <p:nvPr/>
        </p:nvPicPr>
        <p:blipFill>
          <a:blip r:embed="rId13" cstate="print"/>
          <a:stretch>
            <a:fillRect/>
          </a:stretch>
        </p:blipFill>
        <p:spPr>
          <a:xfrm>
            <a:off x="16001999" y="19955270"/>
            <a:ext cx="5943601" cy="3971530"/>
          </a:xfrm>
          <a:prstGeom prst="rect">
            <a:avLst/>
          </a:prstGeom>
        </p:spPr>
      </p:pic>
      <p:pic>
        <p:nvPicPr>
          <p:cNvPr id="23" name="Picture 22"/>
          <p:cNvPicPr>
            <a:picLocks noChangeAspect="1"/>
          </p:cNvPicPr>
          <p:nvPr/>
        </p:nvPicPr>
        <p:blipFill>
          <a:blip r:embed="rId14" cstate="print"/>
          <a:stretch>
            <a:fillRect/>
          </a:stretch>
        </p:blipFill>
        <p:spPr>
          <a:xfrm>
            <a:off x="22023355" y="19964400"/>
            <a:ext cx="5789645" cy="3962400"/>
          </a:xfrm>
          <a:prstGeom prst="rect">
            <a:avLst/>
          </a:prstGeom>
        </p:spPr>
      </p:pic>
    </p:spTree>
    <p:extLst>
      <p:ext uri="{BB962C8B-B14F-4D97-AF65-F5344CB8AC3E}">
        <p14:creationId xmlns:p14="http://schemas.microsoft.com/office/powerpoint/2010/main" val="3856913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54538</TotalTime>
  <Words>758</Words>
  <Application>Microsoft Office PowerPoint</Application>
  <PresentationFormat>Custom</PresentationFormat>
  <Paragraphs>32</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Times New Roman</vt:lpstr>
      <vt:lpstr>Office Theme</vt:lpstr>
      <vt:lpstr>Worksheet</vt:lpstr>
      <vt:lpstr>PowerPoint Presentation</vt:lpstr>
    </vt:vector>
  </TitlesOfParts>
  <Company>UNO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dslivka</dc:creator>
  <cp:lastModifiedBy>Michael Shukis</cp:lastModifiedBy>
  <cp:revision>640</cp:revision>
  <cp:lastPrinted>2017-10-09T20:29:22Z</cp:lastPrinted>
  <dcterms:created xsi:type="dcterms:W3CDTF">2011-05-03T18:12:53Z</dcterms:created>
  <dcterms:modified xsi:type="dcterms:W3CDTF">2019-02-13T19:13:41Z</dcterms:modified>
</cp:coreProperties>
</file>