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99" r:id="rId2"/>
    <p:sldMasterId id="2147483650" r:id="rId3"/>
    <p:sldMasterId id="2147483685" r:id="rId4"/>
    <p:sldMasterId id="2147483651" r:id="rId5"/>
  </p:sldMasterIdLst>
  <p:notesMasterIdLst>
    <p:notesMasterId r:id="rId7"/>
  </p:notesMasterIdLst>
  <p:handoutMasterIdLst>
    <p:handoutMasterId r:id="rId8"/>
  </p:handoutMasterIdLst>
  <p:sldIdLst>
    <p:sldId id="258" r:id="rId6"/>
  </p:sldIdLst>
  <p:sldSz cx="43891200" cy="32918400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5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685800" algn="l" rtl="0" fontAlgn="base">
      <a:spcBef>
        <a:spcPct val="0"/>
      </a:spcBef>
      <a:spcAft>
        <a:spcPct val="0"/>
      </a:spcAft>
      <a:defRPr sz="255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1371600" algn="l" rtl="0" fontAlgn="base">
      <a:spcBef>
        <a:spcPct val="0"/>
      </a:spcBef>
      <a:spcAft>
        <a:spcPct val="0"/>
      </a:spcAft>
      <a:defRPr sz="255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2057400" algn="l" rtl="0" fontAlgn="base">
      <a:spcBef>
        <a:spcPct val="0"/>
      </a:spcBef>
      <a:spcAft>
        <a:spcPct val="0"/>
      </a:spcAft>
      <a:defRPr sz="255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2743200" algn="l" rtl="0" fontAlgn="base">
      <a:spcBef>
        <a:spcPct val="0"/>
      </a:spcBef>
      <a:spcAft>
        <a:spcPct val="0"/>
      </a:spcAft>
      <a:defRPr sz="255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3429000" algn="l" defTabSz="1371600" rtl="0" eaLnBrk="1" latinLnBrk="0" hangingPunct="1">
      <a:defRPr sz="255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4114800" algn="l" defTabSz="1371600" rtl="0" eaLnBrk="1" latinLnBrk="0" hangingPunct="1">
      <a:defRPr sz="255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4800600" algn="l" defTabSz="1371600" rtl="0" eaLnBrk="1" latinLnBrk="0" hangingPunct="1">
      <a:defRPr sz="255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5486400" algn="l" defTabSz="1371600" rtl="0" eaLnBrk="1" latinLnBrk="0" hangingPunct="1">
      <a:defRPr sz="255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CC0000"/>
    <a:srgbClr val="832103"/>
    <a:srgbClr val="993300"/>
    <a:srgbClr val="FFFFFF"/>
    <a:srgbClr val="BE6962"/>
    <a:srgbClr val="FF9900"/>
    <a:srgbClr val="000000"/>
    <a:srgbClr val="3399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69" autoAdjust="0"/>
    <p:restoredTop sz="93855" autoAdjust="0"/>
  </p:normalViewPr>
  <p:slideViewPr>
    <p:cSldViewPr snapToGrid="0" snapToObjects="1">
      <p:cViewPr>
        <p:scale>
          <a:sx n="30" d="100"/>
          <a:sy n="30" d="100"/>
        </p:scale>
        <p:origin x="1944" y="396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6" d="100"/>
          <a:sy n="56" d="100"/>
        </p:scale>
        <p:origin x="2973" y="3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790048118985128"/>
          <c:y val="0.1199943857285219"/>
          <c:w val="0.64467260671363458"/>
          <c:h val="0.67885774278215227"/>
        </c:manualLayout>
      </c:layout>
      <c:lineChart>
        <c:grouping val="standard"/>
        <c:varyColors val="0"/>
        <c:ser>
          <c:idx val="0"/>
          <c:order val="0"/>
          <c:tx>
            <c:strRef>
              <c:f>'[Chart in Microsoft PowerPoint]Sheet2'!$Q$12</c:f>
              <c:strCache>
                <c:ptCount val="1"/>
                <c:pt idx="0">
                  <c:v>No structure*</c:v>
                </c:pt>
              </c:strCache>
            </c:strRef>
          </c:tx>
          <c:spPr>
            <a:ln w="123825" cap="rnd">
              <a:solidFill>
                <a:srgbClr val="000000"/>
              </a:solidFill>
              <a:round/>
            </a:ln>
            <a:effectLst/>
          </c:spPr>
          <c:marker>
            <c:symbol val="none"/>
          </c:marker>
          <c:cat>
            <c:strRef>
              <c:f>'[Chart in Microsoft PowerPoint]Sheet2'!$P$13:$P$14</c:f>
              <c:strCache>
                <c:ptCount val="2"/>
                <c:pt idx="0">
                  <c:v>low</c:v>
                </c:pt>
                <c:pt idx="1">
                  <c:v>high</c:v>
                </c:pt>
              </c:strCache>
            </c:strRef>
          </c:cat>
          <c:val>
            <c:numRef>
              <c:f>'[Chart in Microsoft PowerPoint]Sheet2'!$Q$13:$Q$14</c:f>
              <c:numCache>
                <c:formatCode>General</c:formatCode>
                <c:ptCount val="2"/>
                <c:pt idx="0">
                  <c:v>0.96989999999999998</c:v>
                </c:pt>
                <c:pt idx="1">
                  <c:v>1.2786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3DC-486E-B1BB-CF55DF96539B}"/>
            </c:ext>
          </c:extLst>
        </c:ser>
        <c:ser>
          <c:idx val="1"/>
          <c:order val="1"/>
          <c:tx>
            <c:strRef>
              <c:f>'[Chart in Microsoft PowerPoint]Sheet2'!$R$12</c:f>
              <c:strCache>
                <c:ptCount val="1"/>
                <c:pt idx="0">
                  <c:v>Simple definition</c:v>
                </c:pt>
              </c:strCache>
            </c:strRef>
          </c:tx>
          <c:spPr>
            <a:ln w="123825" cap="rnd">
              <a:solidFill>
                <a:srgbClr val="E8E8E8">
                  <a:lumMod val="75000"/>
                </a:srgbClr>
              </a:solidFill>
              <a:round/>
            </a:ln>
            <a:effectLst/>
          </c:spPr>
          <c:marker>
            <c:symbol val="none"/>
          </c:marker>
          <c:cat>
            <c:strRef>
              <c:f>'[Chart in Microsoft PowerPoint]Sheet2'!$P$13:$P$14</c:f>
              <c:strCache>
                <c:ptCount val="2"/>
                <c:pt idx="0">
                  <c:v>low</c:v>
                </c:pt>
                <c:pt idx="1">
                  <c:v>high</c:v>
                </c:pt>
              </c:strCache>
            </c:strRef>
          </c:cat>
          <c:val>
            <c:numRef>
              <c:f>'[Chart in Microsoft PowerPoint]Sheet2'!$R$13:$R$14</c:f>
              <c:numCache>
                <c:formatCode>General</c:formatCode>
                <c:ptCount val="2"/>
                <c:pt idx="0">
                  <c:v>1.2032</c:v>
                </c:pt>
                <c:pt idx="1">
                  <c:v>1.014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3DC-486E-B1BB-CF55DF96539B}"/>
            </c:ext>
          </c:extLst>
        </c:ser>
        <c:ser>
          <c:idx val="2"/>
          <c:order val="2"/>
          <c:tx>
            <c:strRef>
              <c:f>'[Chart in Microsoft PowerPoint]Sheet2'!$S$12</c:f>
              <c:strCache>
                <c:ptCount val="1"/>
                <c:pt idx="0">
                  <c:v>More structure</c:v>
                </c:pt>
              </c:strCache>
            </c:strRef>
          </c:tx>
          <c:spPr>
            <a:ln w="123825" cap="rnd">
              <a:solidFill>
                <a:srgbClr val="9A0000"/>
              </a:solidFill>
              <a:round/>
            </a:ln>
            <a:effectLst/>
          </c:spPr>
          <c:marker>
            <c:symbol val="none"/>
          </c:marker>
          <c:cat>
            <c:strRef>
              <c:f>'[Chart in Microsoft PowerPoint]Sheet2'!$P$13:$P$14</c:f>
              <c:strCache>
                <c:ptCount val="2"/>
                <c:pt idx="0">
                  <c:v>low</c:v>
                </c:pt>
                <c:pt idx="1">
                  <c:v>high</c:v>
                </c:pt>
              </c:strCache>
            </c:strRef>
          </c:cat>
          <c:val>
            <c:numRef>
              <c:f>'[Chart in Microsoft PowerPoint]Sheet2'!$S$13:$S$14</c:f>
              <c:numCache>
                <c:formatCode>General</c:formatCode>
                <c:ptCount val="2"/>
                <c:pt idx="0">
                  <c:v>1.113324</c:v>
                </c:pt>
                <c:pt idx="1">
                  <c:v>0.90500000000000003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3DC-486E-B1BB-CF55DF9653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1493576"/>
        <c:axId val="531490952"/>
      </c:lineChart>
      <c:catAx>
        <c:axId val="5314935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4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4000">
                    <a:solidFill>
                      <a:sysClr val="windowText" lastClr="000000"/>
                    </a:solidFill>
                  </a:rPr>
                  <a:t>Need for Cognition</a:t>
                </a:r>
              </a:p>
            </c:rich>
          </c:tx>
          <c:layout>
            <c:manualLayout>
              <c:xMode val="edge"/>
              <c:yMode val="edge"/>
              <c:x val="0.28190597477106349"/>
              <c:y val="0.8830714068361493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4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57150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490952"/>
        <c:crosses val="autoZero"/>
        <c:auto val="1"/>
        <c:lblAlgn val="ctr"/>
        <c:lblOffset val="100"/>
        <c:noMultiLvlLbl val="0"/>
      </c:catAx>
      <c:valAx>
        <c:axId val="531490952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600" b="1" dirty="0">
                    <a:solidFill>
                      <a:sysClr val="windowText" lastClr="000000"/>
                    </a:solidFill>
                  </a:rPr>
                  <a:t>Average Quality Evaluation Inaccuracy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6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rgbClr val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493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019244541958216"/>
          <c:y val="0.14453753114752882"/>
          <c:w val="0.26280660279484935"/>
          <c:h val="0.206011126278476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0.72018</cdr:x>
      <cdr:y>0.4429</cdr:y>
    </cdr:from>
    <cdr:to>
      <cdr:x>0.95922</cdr:x>
      <cdr:y>0.71541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683809" y="4055029"/>
          <a:ext cx="3214133" cy="2495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FF34760-8B1D-40BF-8B36-6AF06A3045B3}" type="datetimeFigureOut">
              <a:rPr lang="en-US" smtClean="0"/>
              <a:pPr/>
              <a:t>2/22/2019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8B4A54F-843E-41D6-A467-51DA4EC271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734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50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0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fld id="{FD3A2D24-097E-49C3-B538-A2DB3971D02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905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1pPr>
    <a:lvl2pPr marL="685800" algn="l" rtl="0" fontAlgn="base">
      <a:spcBef>
        <a:spcPct val="3000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2pPr>
    <a:lvl3pPr marL="1371600" algn="l" rtl="0" fontAlgn="base">
      <a:spcBef>
        <a:spcPct val="3000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3pPr>
    <a:lvl4pPr marL="2057400" algn="l" rtl="0" fontAlgn="base">
      <a:spcBef>
        <a:spcPct val="3000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4pPr>
    <a:lvl5pPr marL="2743200" algn="l" rtl="0" fontAlgn="base">
      <a:spcBef>
        <a:spcPct val="3000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5pPr>
    <a:lvl6pPr marL="34290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A2D24-097E-49C3-B538-A2DB3971D02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449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7000"/>
            <a:ext cx="37307520" cy="705516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685800" indent="0" algn="ctr">
              <a:buNone/>
              <a:defRPr/>
            </a:lvl2pPr>
            <a:lvl3pPr marL="1371600" indent="0" algn="ctr">
              <a:buNone/>
              <a:defRPr/>
            </a:lvl3pPr>
            <a:lvl4pPr marL="2057400" indent="0" algn="ctr">
              <a:buNone/>
              <a:defRPr/>
            </a:lvl4pPr>
            <a:lvl5pPr marL="2743200" indent="0" algn="ctr">
              <a:buNone/>
              <a:defRPr/>
            </a:lvl5pPr>
            <a:lvl6pPr marL="3429000" indent="0" algn="ctr">
              <a:buNone/>
              <a:defRPr/>
            </a:lvl6pPr>
            <a:lvl7pPr marL="4114800" indent="0" algn="ctr">
              <a:buNone/>
              <a:defRPr/>
            </a:lvl7pPr>
            <a:lvl8pPr marL="4800600" indent="0" algn="ctr">
              <a:buNone/>
              <a:defRPr/>
            </a:lvl8pPr>
            <a:lvl9pPr marL="54864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3828" y="23042880"/>
            <a:ext cx="26334720" cy="2720340"/>
          </a:xfrm>
          <a:prstGeom prst="rect">
            <a:avLst/>
          </a:prstGeo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3828" y="2940369"/>
            <a:ext cx="26334720" cy="19751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3828" y="25763220"/>
            <a:ext cx="26334720" cy="38633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7309"/>
            <a:ext cx="3950208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7680966"/>
            <a:ext cx="39502080" cy="217255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2" y="1317315"/>
            <a:ext cx="9875520" cy="280892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1" y="1317315"/>
            <a:ext cx="29464001" cy="280892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0" y="5386388"/>
            <a:ext cx="32918400" cy="11460957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90258"/>
            <a:ext cx="32918400" cy="7946231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8D4A-07C7-454C-B40D-49F08016934F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4D74-B306-47A1-8A49-8681CBC50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8773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8D4A-07C7-454C-B40D-49F08016934F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4D74-B306-47A1-8A49-8681CBC50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965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5613" y="8205788"/>
            <a:ext cx="37854732" cy="13694570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5613" y="22028945"/>
            <a:ext cx="37854732" cy="7200900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8D4A-07C7-454C-B40D-49F08016934F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4D74-B306-47A1-8A49-8681CBC50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19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045" y="8763001"/>
            <a:ext cx="18814256" cy="208859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59900" y="8763001"/>
            <a:ext cx="18814257" cy="208859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8D4A-07C7-454C-B40D-49F08016934F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4D74-B306-47A1-8A49-8681CBC50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8223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4188" y="1752600"/>
            <a:ext cx="37854732" cy="63627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4187" y="8070058"/>
            <a:ext cx="18566607" cy="395525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4187" y="12025313"/>
            <a:ext cx="18566607" cy="176855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445" y="8070058"/>
            <a:ext cx="18659475" cy="395525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445" y="12025313"/>
            <a:ext cx="18659475" cy="176855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8D4A-07C7-454C-B40D-49F08016934F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4D74-B306-47A1-8A49-8681CBC50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66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8D4A-07C7-454C-B40D-49F08016934F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4D74-B306-47A1-8A49-8681CBC50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2161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8D4A-07C7-454C-B40D-49F08016934F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4D74-B306-47A1-8A49-8681CBC50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89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4188" y="2195513"/>
            <a:ext cx="14154150" cy="7679532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6" y="4738688"/>
            <a:ext cx="22219445" cy="2339340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4188" y="9875045"/>
            <a:ext cx="14154150" cy="18295143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8D4A-07C7-454C-B40D-49F08016934F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4D74-B306-47A1-8A49-8681CBC50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074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4188" y="2195513"/>
            <a:ext cx="14154150" cy="7679532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659476" y="4738688"/>
            <a:ext cx="22219445" cy="23393400"/>
          </a:xfrm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4188" y="9875045"/>
            <a:ext cx="14154150" cy="18295143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8D4A-07C7-454C-B40D-49F08016934F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4D74-B306-47A1-8A49-8681CBC50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414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8D4A-07C7-454C-B40D-49F08016934F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4D74-B306-47A1-8A49-8681CBC50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3159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11070" y="1752601"/>
            <a:ext cx="9463088" cy="278963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045" y="1752601"/>
            <a:ext cx="28165425" cy="2789634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8D4A-07C7-454C-B40D-49F08016934F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4D74-B306-47A1-8A49-8681CBC50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279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7000"/>
            <a:ext cx="37307520" cy="705516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/>
            </a:lvl1pPr>
            <a:lvl2pPr marL="685800" indent="0" algn="ctr">
              <a:buNone/>
              <a:defRPr/>
            </a:lvl2pPr>
            <a:lvl3pPr marL="1371600" indent="0" algn="ctr">
              <a:buNone/>
              <a:defRPr/>
            </a:lvl3pPr>
            <a:lvl4pPr marL="2057400" indent="0" algn="ctr">
              <a:buNone/>
              <a:defRPr/>
            </a:lvl4pPr>
            <a:lvl5pPr marL="2743200" indent="0" algn="ctr">
              <a:buNone/>
              <a:defRPr/>
            </a:lvl5pPr>
            <a:lvl6pPr marL="3429000" indent="0" algn="ctr">
              <a:buNone/>
              <a:defRPr/>
            </a:lvl6pPr>
            <a:lvl7pPr marL="4114800" indent="0" algn="ctr">
              <a:buNone/>
              <a:defRPr/>
            </a:lvl7pPr>
            <a:lvl8pPr marL="4800600" indent="0" algn="ctr">
              <a:buNone/>
              <a:defRPr/>
            </a:lvl8pPr>
            <a:lvl9pPr marL="54864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946" y="21154074"/>
            <a:ext cx="37307520" cy="6537960"/>
          </a:xfrm>
        </p:spPr>
        <p:txBody>
          <a:bodyPr anchor="t"/>
          <a:lstStyle>
            <a:lvl1pPr algn="l">
              <a:defRPr sz="6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946" y="13953174"/>
            <a:ext cx="37307520" cy="7200900"/>
          </a:xfrm>
        </p:spPr>
        <p:txBody>
          <a:bodyPr anchor="b"/>
          <a:lstStyle>
            <a:lvl1pPr marL="0" indent="0">
              <a:buNone/>
              <a:defRPr sz="3000"/>
            </a:lvl1pPr>
            <a:lvl2pPr marL="685800" indent="0">
              <a:buNone/>
              <a:defRPr sz="2700"/>
            </a:lvl2pPr>
            <a:lvl3pPr marL="1371600" indent="0">
              <a:buNone/>
              <a:defRPr sz="2400"/>
            </a:lvl3pPr>
            <a:lvl4pPr marL="2057400" indent="0">
              <a:buNone/>
              <a:defRPr sz="2100"/>
            </a:lvl4pPr>
            <a:lvl5pPr marL="2743200" indent="0">
              <a:buNone/>
              <a:defRPr sz="2100"/>
            </a:lvl5pPr>
            <a:lvl6pPr marL="3429000" indent="0">
              <a:buNone/>
              <a:defRPr sz="2100"/>
            </a:lvl6pPr>
            <a:lvl7pPr marL="4114800" indent="0">
              <a:buNone/>
              <a:defRPr sz="2100"/>
            </a:lvl7pPr>
            <a:lvl8pPr marL="4800600" indent="0">
              <a:buNone/>
              <a:defRPr sz="2100"/>
            </a:lvl8pPr>
            <a:lvl9pPr marL="5486400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268" y="5637852"/>
            <a:ext cx="4905587" cy="26566176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2421" y="5637852"/>
            <a:ext cx="4905585" cy="26566176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7309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1" y="7369496"/>
            <a:ext cx="19393748" cy="3068955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1" y="10438455"/>
            <a:ext cx="19393748" cy="18968085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6" y="7369496"/>
            <a:ext cx="19400520" cy="3068955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6" y="10438455"/>
            <a:ext cx="19400520" cy="18968085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045" y="1752600"/>
            <a:ext cx="37857113" cy="63627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487594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2" y="1311594"/>
            <a:ext cx="14440746" cy="5577840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2" y="1311594"/>
            <a:ext cx="24536400" cy="2809494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2" y="6889434"/>
            <a:ext cx="14440746" cy="22517100"/>
          </a:xfrm>
        </p:spPr>
        <p:txBody>
          <a:bodyPr/>
          <a:lstStyle>
            <a:lvl1pPr marL="0" indent="0">
              <a:buNone/>
              <a:defRPr sz="21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3828" y="23042880"/>
            <a:ext cx="26334720" cy="2720340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3828" y="2940369"/>
            <a:ext cx="26334720" cy="19751040"/>
          </a:xfrm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3828" y="25763220"/>
            <a:ext cx="26334720" cy="3863340"/>
          </a:xfrm>
        </p:spPr>
        <p:txBody>
          <a:bodyPr/>
          <a:lstStyle>
            <a:lvl1pPr marL="0" indent="0">
              <a:buNone/>
              <a:defRPr sz="21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337587" y="1274445"/>
            <a:ext cx="10547774" cy="309295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4273" y="1274445"/>
            <a:ext cx="31480760" cy="309295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1536192" y="438912"/>
            <a:ext cx="40709088" cy="395020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7160" tIns="68580" rIns="137160" bIns="6858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2483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7000"/>
            <a:ext cx="37307520" cy="705516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/>
            </a:lvl1pPr>
            <a:lvl2pPr marL="685800" indent="0" algn="ctr">
              <a:buNone/>
              <a:defRPr/>
            </a:lvl2pPr>
            <a:lvl3pPr marL="1371600" indent="0" algn="ctr">
              <a:buNone/>
              <a:defRPr/>
            </a:lvl3pPr>
            <a:lvl4pPr marL="2057400" indent="0" algn="ctr">
              <a:buNone/>
              <a:defRPr/>
            </a:lvl4pPr>
            <a:lvl5pPr marL="2743200" indent="0" algn="ctr">
              <a:buNone/>
              <a:defRPr/>
            </a:lvl5pPr>
            <a:lvl6pPr marL="3429000" indent="0" algn="ctr">
              <a:buNone/>
              <a:defRPr/>
            </a:lvl6pPr>
            <a:lvl7pPr marL="4114800" indent="0" algn="ctr">
              <a:buNone/>
              <a:defRPr/>
            </a:lvl7pPr>
            <a:lvl8pPr marL="4800600" indent="0" algn="ctr">
              <a:buNone/>
              <a:defRPr/>
            </a:lvl8pPr>
            <a:lvl9pPr marL="54864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838738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17722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946" y="21154074"/>
            <a:ext cx="37307520" cy="6537960"/>
          </a:xfrm>
        </p:spPr>
        <p:txBody>
          <a:bodyPr anchor="t"/>
          <a:lstStyle>
            <a:lvl1pPr algn="l">
              <a:defRPr sz="6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946" y="13953174"/>
            <a:ext cx="37307520" cy="7200900"/>
          </a:xfrm>
        </p:spPr>
        <p:txBody>
          <a:bodyPr anchor="b"/>
          <a:lstStyle>
            <a:lvl1pPr marL="0" indent="0">
              <a:buNone/>
              <a:defRPr sz="3000"/>
            </a:lvl1pPr>
            <a:lvl2pPr marL="685800" indent="0">
              <a:buNone/>
              <a:defRPr sz="2700"/>
            </a:lvl2pPr>
            <a:lvl3pPr marL="1371600" indent="0">
              <a:buNone/>
              <a:defRPr sz="2400"/>
            </a:lvl3pPr>
            <a:lvl4pPr marL="2057400" indent="0">
              <a:buNone/>
              <a:defRPr sz="2100"/>
            </a:lvl4pPr>
            <a:lvl5pPr marL="2743200" indent="0">
              <a:buNone/>
              <a:defRPr sz="2100"/>
            </a:lvl5pPr>
            <a:lvl6pPr marL="3429000" indent="0">
              <a:buNone/>
              <a:defRPr sz="2100"/>
            </a:lvl6pPr>
            <a:lvl7pPr marL="4114800" indent="0">
              <a:buNone/>
              <a:defRPr sz="2100"/>
            </a:lvl7pPr>
            <a:lvl8pPr marL="4800600" indent="0">
              <a:buNone/>
              <a:defRPr sz="2100"/>
            </a:lvl8pPr>
            <a:lvl9pPr marL="5486400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76046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268" y="5637852"/>
            <a:ext cx="4905587" cy="26566176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2421" y="5637852"/>
            <a:ext cx="4905585" cy="26566176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1024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946" y="21154074"/>
            <a:ext cx="37307520" cy="6537960"/>
          </a:xfrm>
          <a:prstGeom prst="rect">
            <a:avLst/>
          </a:prstGeom>
        </p:spPr>
        <p:txBody>
          <a:bodyPr anchor="t"/>
          <a:lstStyle>
            <a:lvl1pPr algn="l">
              <a:defRPr sz="6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946" y="13953174"/>
            <a:ext cx="37307520" cy="72009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000"/>
            </a:lvl1pPr>
            <a:lvl2pPr marL="685800" indent="0">
              <a:buNone/>
              <a:defRPr sz="2700"/>
            </a:lvl2pPr>
            <a:lvl3pPr marL="1371600" indent="0">
              <a:buNone/>
              <a:defRPr sz="2400"/>
            </a:lvl3pPr>
            <a:lvl4pPr marL="2057400" indent="0">
              <a:buNone/>
              <a:defRPr sz="2100"/>
            </a:lvl4pPr>
            <a:lvl5pPr marL="2743200" indent="0">
              <a:buNone/>
              <a:defRPr sz="2100"/>
            </a:lvl5pPr>
            <a:lvl6pPr marL="3429000" indent="0">
              <a:buNone/>
              <a:defRPr sz="2100"/>
            </a:lvl6pPr>
            <a:lvl7pPr marL="4114800" indent="0">
              <a:buNone/>
              <a:defRPr sz="2100"/>
            </a:lvl7pPr>
            <a:lvl8pPr marL="4800600" indent="0">
              <a:buNone/>
              <a:defRPr sz="2100"/>
            </a:lvl8pPr>
            <a:lvl9pPr marL="5486400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7309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1" y="7369496"/>
            <a:ext cx="19393748" cy="3068955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1" y="10438455"/>
            <a:ext cx="19393748" cy="18968085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6" y="7369496"/>
            <a:ext cx="19400520" cy="3068955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6" y="10438455"/>
            <a:ext cx="19400520" cy="18968085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607673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305864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36848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2" y="1311594"/>
            <a:ext cx="14440746" cy="5577840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2" y="1311594"/>
            <a:ext cx="24536400" cy="2809494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2" y="6889434"/>
            <a:ext cx="14440746" cy="22517100"/>
          </a:xfrm>
        </p:spPr>
        <p:txBody>
          <a:bodyPr/>
          <a:lstStyle>
            <a:lvl1pPr marL="0" indent="0">
              <a:buNone/>
              <a:defRPr sz="21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189158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3828" y="23042880"/>
            <a:ext cx="26334720" cy="2720340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3828" y="2940369"/>
            <a:ext cx="26334720" cy="19751040"/>
          </a:xfrm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3828" y="25763220"/>
            <a:ext cx="26334720" cy="3863340"/>
          </a:xfrm>
        </p:spPr>
        <p:txBody>
          <a:bodyPr/>
          <a:lstStyle>
            <a:lvl1pPr marL="0" indent="0">
              <a:buNone/>
              <a:defRPr sz="21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103373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733176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337587" y="1274445"/>
            <a:ext cx="10547774" cy="309295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4273" y="1274445"/>
            <a:ext cx="31480760" cy="309295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583716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7000"/>
            <a:ext cx="37307520" cy="705516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/>
            </a:lvl1pPr>
            <a:lvl2pPr marL="685800" indent="0" algn="ctr">
              <a:buNone/>
              <a:defRPr/>
            </a:lvl2pPr>
            <a:lvl3pPr marL="1371600" indent="0" algn="ctr">
              <a:buNone/>
              <a:defRPr/>
            </a:lvl3pPr>
            <a:lvl4pPr marL="2057400" indent="0" algn="ctr">
              <a:buNone/>
              <a:defRPr/>
            </a:lvl4pPr>
            <a:lvl5pPr marL="2743200" indent="0" algn="ctr">
              <a:buNone/>
              <a:defRPr/>
            </a:lvl5pPr>
            <a:lvl6pPr marL="3429000" indent="0" algn="ctr">
              <a:buNone/>
              <a:defRPr/>
            </a:lvl6pPr>
            <a:lvl7pPr marL="4114800" indent="0" algn="ctr">
              <a:buNone/>
              <a:defRPr/>
            </a:lvl7pPr>
            <a:lvl8pPr marL="4800600" indent="0" algn="ctr">
              <a:buNone/>
              <a:defRPr/>
            </a:lvl8pPr>
            <a:lvl9pPr marL="54864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946" y="21154074"/>
            <a:ext cx="37307520" cy="6537960"/>
          </a:xfrm>
        </p:spPr>
        <p:txBody>
          <a:bodyPr anchor="t"/>
          <a:lstStyle>
            <a:lvl1pPr algn="l">
              <a:defRPr sz="6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946" y="13953174"/>
            <a:ext cx="37307520" cy="7200900"/>
          </a:xfrm>
        </p:spPr>
        <p:txBody>
          <a:bodyPr anchor="b"/>
          <a:lstStyle>
            <a:lvl1pPr marL="0" indent="0">
              <a:buNone/>
              <a:defRPr sz="3000"/>
            </a:lvl1pPr>
            <a:lvl2pPr marL="685800" indent="0">
              <a:buNone/>
              <a:defRPr sz="2700"/>
            </a:lvl2pPr>
            <a:lvl3pPr marL="1371600" indent="0">
              <a:buNone/>
              <a:defRPr sz="2400"/>
            </a:lvl3pPr>
            <a:lvl4pPr marL="2057400" indent="0">
              <a:buNone/>
              <a:defRPr sz="2100"/>
            </a:lvl4pPr>
            <a:lvl5pPr marL="2743200" indent="0">
              <a:buNone/>
              <a:defRPr sz="2100"/>
            </a:lvl5pPr>
            <a:lvl6pPr marL="3429000" indent="0">
              <a:buNone/>
              <a:defRPr sz="2100"/>
            </a:lvl6pPr>
            <a:lvl7pPr marL="4114800" indent="0">
              <a:buNone/>
              <a:defRPr sz="2100"/>
            </a:lvl7pPr>
            <a:lvl8pPr marL="4800600" indent="0">
              <a:buNone/>
              <a:defRPr sz="2100"/>
            </a:lvl8pPr>
            <a:lvl9pPr marL="5486400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7309"/>
            <a:ext cx="3950208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57123" y="7680966"/>
            <a:ext cx="19669760" cy="21725574"/>
          </a:xfrm>
          <a:prstGeom prst="rect">
            <a:avLst/>
          </a:prstGeo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6883" y="7680966"/>
            <a:ext cx="19669760" cy="21725574"/>
          </a:xfrm>
          <a:prstGeom prst="rect">
            <a:avLst/>
          </a:prstGeo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272" y="5637852"/>
            <a:ext cx="21014265" cy="26566176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71098" y="5637852"/>
            <a:ext cx="21014265" cy="26566176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7309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1" y="7369496"/>
            <a:ext cx="19393748" cy="3068955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1" y="10438455"/>
            <a:ext cx="19393748" cy="18968085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6" y="7369496"/>
            <a:ext cx="19400520" cy="3068955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6" y="10438455"/>
            <a:ext cx="19400520" cy="18968085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2" y="1311594"/>
            <a:ext cx="14440746" cy="5577840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2" y="1311594"/>
            <a:ext cx="24536400" cy="2809494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2" y="6889434"/>
            <a:ext cx="14440746" cy="22517100"/>
          </a:xfrm>
        </p:spPr>
        <p:txBody>
          <a:bodyPr/>
          <a:lstStyle>
            <a:lvl1pPr marL="0" indent="0">
              <a:buNone/>
              <a:defRPr sz="21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3828" y="23042880"/>
            <a:ext cx="26334720" cy="2720340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3828" y="2940369"/>
            <a:ext cx="26334720" cy="19751040"/>
          </a:xfrm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3828" y="25763220"/>
            <a:ext cx="26334720" cy="3863340"/>
          </a:xfrm>
        </p:spPr>
        <p:txBody>
          <a:bodyPr/>
          <a:lstStyle>
            <a:lvl1pPr marL="0" indent="0">
              <a:buNone/>
              <a:defRPr sz="21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337587" y="1274445"/>
            <a:ext cx="10547774" cy="309295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4273" y="1274445"/>
            <a:ext cx="31480760" cy="309295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7309"/>
            <a:ext cx="39502080" cy="5486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1" y="7369496"/>
            <a:ext cx="19393748" cy="306895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1" y="10438455"/>
            <a:ext cx="19393748" cy="18968085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6" y="7369496"/>
            <a:ext cx="19400520" cy="306895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6" y="10438455"/>
            <a:ext cx="19400520" cy="18968085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7309"/>
            <a:ext cx="3950208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2" y="1311594"/>
            <a:ext cx="14440746" cy="5577840"/>
          </a:xfrm>
          <a:prstGeom prst="rect">
            <a:avLst/>
          </a:prstGeo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2" y="1311594"/>
            <a:ext cx="24536400" cy="2809494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2" y="6889434"/>
            <a:ext cx="14440746" cy="22517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41" name="Rectangle 25"/>
          <p:cNvSpPr>
            <a:spLocks noChangeArrowheads="1"/>
          </p:cNvSpPr>
          <p:nvPr/>
        </p:nvSpPr>
        <p:spPr bwMode="auto">
          <a:xfrm>
            <a:off x="0" y="0"/>
            <a:ext cx="43891200" cy="3291840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550" dirty="0"/>
          </a:p>
        </p:txBody>
      </p:sp>
      <p:sp>
        <p:nvSpPr>
          <p:cNvPr id="86057" name="AutoShape 41"/>
          <p:cNvSpPr>
            <a:spLocks noChangeArrowheads="1"/>
          </p:cNvSpPr>
          <p:nvPr/>
        </p:nvSpPr>
        <p:spPr bwMode="auto">
          <a:xfrm>
            <a:off x="3239297" y="2158284"/>
            <a:ext cx="37399044" cy="3242391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12700">
            <a:noFill/>
            <a:round/>
            <a:headEnd/>
            <a:tailEnd/>
          </a:ln>
          <a:effectLst/>
        </p:spPr>
        <p:txBody>
          <a:bodyPr wrap="none" anchor="t"/>
          <a:lstStyle/>
          <a:p>
            <a:pPr algn="ctr"/>
            <a:endParaRPr lang="en-US" sz="1100" b="1" dirty="0">
              <a:solidFill>
                <a:schemeClr val="tx1"/>
              </a:solidFill>
              <a:latin typeface="+mn-lt"/>
            </a:endParaRPr>
          </a:p>
          <a:p>
            <a:pPr algn="ctr"/>
            <a:endParaRPr lang="en-US" sz="1100" b="1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en-US" sz="9000" b="1" dirty="0">
                <a:solidFill>
                  <a:schemeClr val="tx1"/>
                </a:solidFill>
                <a:latin typeface="+mn-lt"/>
              </a:rPr>
              <a:t>The Role</a:t>
            </a:r>
            <a:r>
              <a:rPr lang="en-US" sz="9000" b="1" baseline="0" dirty="0">
                <a:solidFill>
                  <a:schemeClr val="tx1"/>
                </a:solidFill>
                <a:latin typeface="+mn-lt"/>
              </a:rPr>
              <a:t> of Need for Cognition </a:t>
            </a:r>
            <a:r>
              <a:rPr lang="en-US" sz="9000" b="1" dirty="0">
                <a:solidFill>
                  <a:schemeClr val="tx1"/>
                </a:solidFill>
                <a:latin typeface="+mn-lt"/>
              </a:rPr>
              <a:t>in Creative Thinking</a:t>
            </a:r>
            <a:r>
              <a:rPr lang="en-US" sz="9000" b="1" baseline="0" dirty="0">
                <a:solidFill>
                  <a:schemeClr val="tx1"/>
                </a:solidFill>
                <a:latin typeface="+mn-lt"/>
              </a:rPr>
              <a:t> Processes</a:t>
            </a:r>
            <a:endParaRPr lang="en-US" sz="9000" b="1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en-US" sz="6000" b="0" dirty="0">
                <a:solidFill>
                  <a:schemeClr val="tx1"/>
                </a:solidFill>
                <a:latin typeface="+mn-lt"/>
              </a:rPr>
              <a:t>Vignesh Murugavel,</a:t>
            </a:r>
            <a:r>
              <a:rPr lang="en-US" sz="6000" b="0" baseline="0" dirty="0">
                <a:solidFill>
                  <a:schemeClr val="tx1"/>
                </a:solidFill>
                <a:latin typeface="+mn-lt"/>
              </a:rPr>
              <a:t> Roni Reiter-Palmon, Victoria Kennel</a:t>
            </a:r>
            <a:endParaRPr lang="en-US" sz="60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6060" name="Line 44"/>
          <p:cNvSpPr>
            <a:spLocks noChangeShapeType="1"/>
          </p:cNvSpPr>
          <p:nvPr/>
        </p:nvSpPr>
        <p:spPr bwMode="auto">
          <a:xfrm>
            <a:off x="-678345" y="-3953064"/>
            <a:ext cx="43146134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550" dirty="0"/>
          </a:p>
        </p:txBody>
      </p:sp>
      <p:sp>
        <p:nvSpPr>
          <p:cNvPr id="86061" name="Line 45"/>
          <p:cNvSpPr>
            <a:spLocks noChangeShapeType="1"/>
          </p:cNvSpPr>
          <p:nvPr/>
        </p:nvSpPr>
        <p:spPr bwMode="auto">
          <a:xfrm>
            <a:off x="8414176" y="-2746056"/>
            <a:ext cx="27906134" cy="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550" dirty="0"/>
          </a:p>
        </p:txBody>
      </p:sp>
      <p:sp>
        <p:nvSpPr>
          <p:cNvPr id="86056" name="AutoShape 40"/>
          <p:cNvSpPr>
            <a:spLocks noChangeArrowheads="1"/>
          </p:cNvSpPr>
          <p:nvPr userDrawn="1"/>
        </p:nvSpPr>
        <p:spPr bwMode="auto">
          <a:xfrm>
            <a:off x="242153" y="6398912"/>
            <a:ext cx="14141004" cy="2609658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550" dirty="0"/>
          </a:p>
        </p:txBody>
      </p:sp>
      <p:sp>
        <p:nvSpPr>
          <p:cNvPr id="86090" name="AutoShape 74"/>
          <p:cNvSpPr>
            <a:spLocks noChangeArrowheads="1"/>
          </p:cNvSpPr>
          <p:nvPr userDrawn="1"/>
        </p:nvSpPr>
        <p:spPr bwMode="auto">
          <a:xfrm>
            <a:off x="14748077" y="6398912"/>
            <a:ext cx="14381486" cy="2609658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550" dirty="0"/>
          </a:p>
        </p:txBody>
      </p:sp>
      <p:sp>
        <p:nvSpPr>
          <p:cNvPr id="86096" name="AutoShape 80"/>
          <p:cNvSpPr>
            <a:spLocks noChangeArrowheads="1"/>
          </p:cNvSpPr>
          <p:nvPr userDrawn="1"/>
        </p:nvSpPr>
        <p:spPr bwMode="auto">
          <a:xfrm>
            <a:off x="29494482" y="6398912"/>
            <a:ext cx="14139336" cy="2609658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550" dirty="0"/>
          </a:p>
        </p:txBody>
      </p:sp>
      <p:pic>
        <p:nvPicPr>
          <p:cNvPr id="17" name="Picture 16" descr="O-UNO_CMYK.eps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8957" y="-31833"/>
            <a:ext cx="19589232" cy="2477682"/>
          </a:xfrm>
          <a:prstGeom prst="rect">
            <a:avLst/>
          </a:prstGeom>
        </p:spPr>
      </p:pic>
      <p:sp>
        <p:nvSpPr>
          <p:cNvPr id="19" name="Rectangle 1351"/>
          <p:cNvSpPr>
            <a:spLocks noChangeArrowheads="1"/>
          </p:cNvSpPr>
          <p:nvPr userDrawn="1"/>
        </p:nvSpPr>
        <p:spPr bwMode="auto">
          <a:xfrm>
            <a:off x="113352" y="7666633"/>
            <a:ext cx="7083426" cy="20136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91880" tIns="195941" rIns="391880" bIns="195941"/>
          <a:lstStyle/>
          <a:p>
            <a:pPr marL="514350" indent="-514350">
              <a:buFont typeface="Arial" panose="020B0604020202020204" pitchFamily="34" charset="0"/>
              <a:buChar char="•"/>
            </a:pPr>
            <a:endParaRPr lang="en-US" sz="3600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98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ctr" defTabSz="783432" rtl="0" fontAlgn="base">
        <a:spcBef>
          <a:spcPct val="0"/>
        </a:spcBef>
        <a:spcAft>
          <a:spcPct val="0"/>
        </a:spcAft>
        <a:defRPr sz="9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83432" rtl="0" fontAlgn="base">
        <a:spcBef>
          <a:spcPct val="0"/>
        </a:spcBef>
        <a:spcAft>
          <a:spcPct val="0"/>
        </a:spcAft>
        <a:defRPr sz="9000">
          <a:solidFill>
            <a:schemeClr val="tx2"/>
          </a:solidFill>
          <a:latin typeface="Eurostile" pitchFamily="34" charset="0"/>
        </a:defRPr>
      </a:lvl2pPr>
      <a:lvl3pPr algn="ctr" defTabSz="783432" rtl="0" fontAlgn="base">
        <a:spcBef>
          <a:spcPct val="0"/>
        </a:spcBef>
        <a:spcAft>
          <a:spcPct val="0"/>
        </a:spcAft>
        <a:defRPr sz="9000">
          <a:solidFill>
            <a:schemeClr val="tx2"/>
          </a:solidFill>
          <a:latin typeface="Eurostile" pitchFamily="34" charset="0"/>
        </a:defRPr>
      </a:lvl3pPr>
      <a:lvl4pPr algn="ctr" defTabSz="783432" rtl="0" fontAlgn="base">
        <a:spcBef>
          <a:spcPct val="0"/>
        </a:spcBef>
        <a:spcAft>
          <a:spcPct val="0"/>
        </a:spcAft>
        <a:defRPr sz="9000">
          <a:solidFill>
            <a:schemeClr val="tx2"/>
          </a:solidFill>
          <a:latin typeface="Eurostile" pitchFamily="34" charset="0"/>
        </a:defRPr>
      </a:lvl4pPr>
      <a:lvl5pPr algn="ctr" defTabSz="783432" rtl="0" fontAlgn="base">
        <a:spcBef>
          <a:spcPct val="0"/>
        </a:spcBef>
        <a:spcAft>
          <a:spcPct val="0"/>
        </a:spcAft>
        <a:defRPr sz="9000">
          <a:solidFill>
            <a:schemeClr val="tx2"/>
          </a:solidFill>
          <a:latin typeface="Eurostile" pitchFamily="34" charset="0"/>
        </a:defRPr>
      </a:lvl5pPr>
      <a:lvl6pPr marL="685800" algn="ctr" defTabSz="783432" rtl="0" fontAlgn="base">
        <a:spcBef>
          <a:spcPct val="0"/>
        </a:spcBef>
        <a:spcAft>
          <a:spcPct val="0"/>
        </a:spcAft>
        <a:defRPr sz="9000">
          <a:solidFill>
            <a:schemeClr val="tx2"/>
          </a:solidFill>
          <a:latin typeface="Eurostile" pitchFamily="34" charset="0"/>
        </a:defRPr>
      </a:lvl6pPr>
      <a:lvl7pPr marL="1371600" algn="ctr" defTabSz="783432" rtl="0" fontAlgn="base">
        <a:spcBef>
          <a:spcPct val="0"/>
        </a:spcBef>
        <a:spcAft>
          <a:spcPct val="0"/>
        </a:spcAft>
        <a:defRPr sz="9000">
          <a:solidFill>
            <a:schemeClr val="tx2"/>
          </a:solidFill>
          <a:latin typeface="Eurostile" pitchFamily="34" charset="0"/>
        </a:defRPr>
      </a:lvl7pPr>
      <a:lvl8pPr marL="2057400" algn="ctr" defTabSz="783432" rtl="0" fontAlgn="base">
        <a:spcBef>
          <a:spcPct val="0"/>
        </a:spcBef>
        <a:spcAft>
          <a:spcPct val="0"/>
        </a:spcAft>
        <a:defRPr sz="9000">
          <a:solidFill>
            <a:schemeClr val="tx2"/>
          </a:solidFill>
          <a:latin typeface="Eurostile" pitchFamily="34" charset="0"/>
        </a:defRPr>
      </a:lvl8pPr>
      <a:lvl9pPr marL="2743200" algn="ctr" defTabSz="783432" rtl="0" fontAlgn="base">
        <a:spcBef>
          <a:spcPct val="0"/>
        </a:spcBef>
        <a:spcAft>
          <a:spcPct val="0"/>
        </a:spcAft>
        <a:defRPr sz="9000">
          <a:solidFill>
            <a:schemeClr val="tx2"/>
          </a:solidFill>
          <a:latin typeface="Eurostile" pitchFamily="34" charset="0"/>
        </a:defRPr>
      </a:lvl9pPr>
    </p:titleStyle>
    <p:bodyStyle>
      <a:lvl1pPr marL="292895" indent="-292895" algn="l" defTabSz="783432" rtl="0" fontAlgn="base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633413" indent="-240507" algn="l" defTabSz="783432" rtl="0" fontAlgn="base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</a:defRPr>
      </a:lvl2pPr>
      <a:lvl3pPr marL="978695" indent="-195263" algn="l" defTabSz="783432" rtl="0" fontAlgn="base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Arial" charset="0"/>
        </a:defRPr>
      </a:lvl3pPr>
      <a:lvl4pPr marL="1371600" indent="-195263" algn="l" defTabSz="783432" rtl="0" fontAlgn="base">
        <a:spcBef>
          <a:spcPct val="20000"/>
        </a:spcBef>
        <a:spcAft>
          <a:spcPct val="0"/>
        </a:spcAft>
        <a:buChar char="–"/>
        <a:defRPr sz="1650">
          <a:solidFill>
            <a:schemeClr val="tx1"/>
          </a:solidFill>
          <a:latin typeface="Arial" charset="0"/>
        </a:defRPr>
      </a:lvl4pPr>
      <a:lvl5pPr marL="1764507" indent="-197645" algn="l" defTabSz="783432" rtl="0" fontAlgn="base">
        <a:spcBef>
          <a:spcPct val="20000"/>
        </a:spcBef>
        <a:spcAft>
          <a:spcPct val="0"/>
        </a:spcAft>
        <a:buChar char="»"/>
        <a:defRPr sz="1650">
          <a:solidFill>
            <a:schemeClr val="tx1"/>
          </a:solidFill>
          <a:latin typeface="Arial" charset="0"/>
        </a:defRPr>
      </a:lvl5pPr>
      <a:lvl6pPr marL="2450307" indent="-197645" algn="l" defTabSz="783432" rtl="0" fontAlgn="base">
        <a:spcBef>
          <a:spcPct val="20000"/>
        </a:spcBef>
        <a:spcAft>
          <a:spcPct val="0"/>
        </a:spcAft>
        <a:buChar char="»"/>
        <a:defRPr sz="1650">
          <a:solidFill>
            <a:schemeClr val="tx1"/>
          </a:solidFill>
          <a:latin typeface="Arial" charset="0"/>
        </a:defRPr>
      </a:lvl6pPr>
      <a:lvl7pPr marL="3136107" indent="-197645" algn="l" defTabSz="783432" rtl="0" fontAlgn="base">
        <a:spcBef>
          <a:spcPct val="20000"/>
        </a:spcBef>
        <a:spcAft>
          <a:spcPct val="0"/>
        </a:spcAft>
        <a:buChar char="»"/>
        <a:defRPr sz="1650">
          <a:solidFill>
            <a:schemeClr val="tx1"/>
          </a:solidFill>
          <a:latin typeface="Arial" charset="0"/>
        </a:defRPr>
      </a:lvl7pPr>
      <a:lvl8pPr marL="3821907" indent="-197645" algn="l" defTabSz="783432" rtl="0" fontAlgn="base">
        <a:spcBef>
          <a:spcPct val="20000"/>
        </a:spcBef>
        <a:spcAft>
          <a:spcPct val="0"/>
        </a:spcAft>
        <a:buChar char="»"/>
        <a:defRPr sz="1650">
          <a:solidFill>
            <a:schemeClr val="tx1"/>
          </a:solidFill>
          <a:latin typeface="Arial" charset="0"/>
        </a:defRPr>
      </a:lvl8pPr>
      <a:lvl9pPr marL="4507707" indent="-197645" algn="l" defTabSz="783432" rtl="0" fontAlgn="base">
        <a:spcBef>
          <a:spcPct val="20000"/>
        </a:spcBef>
        <a:spcAft>
          <a:spcPct val="0"/>
        </a:spcAft>
        <a:buChar char="»"/>
        <a:defRPr sz="165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045" y="1752600"/>
            <a:ext cx="37857113" cy="6362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045" y="8763001"/>
            <a:ext cx="37857113" cy="20885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045" y="30510957"/>
            <a:ext cx="9875043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D8D4A-07C7-454C-B40D-49F08016934F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9913" y="30510957"/>
            <a:ext cx="14811375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9113" y="30510957"/>
            <a:ext cx="9875045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64D74-B306-47A1-8A49-8681CBC50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795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550" dirty="0"/>
          </a:p>
        </p:txBody>
      </p:sp>
      <p:sp>
        <p:nvSpPr>
          <p:cNvPr id="180227" name="Rectangle 3"/>
          <p:cNvSpPr>
            <a:spLocks noChangeArrowheads="1"/>
          </p:cNvSpPr>
          <p:nvPr/>
        </p:nvSpPr>
        <p:spPr bwMode="auto">
          <a:xfrm>
            <a:off x="694273" y="5637852"/>
            <a:ext cx="9973733" cy="26566176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550" dirty="0"/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-71967" y="4800606"/>
            <a:ext cx="43891200" cy="131445"/>
          </a:xfrm>
          <a:prstGeom prst="rect">
            <a:avLst/>
          </a:prstGeom>
          <a:solidFill>
            <a:srgbClr val="6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550" dirty="0"/>
          </a:p>
        </p:txBody>
      </p:sp>
      <p:sp>
        <p:nvSpPr>
          <p:cNvPr id="180229" name="Text Box 5"/>
          <p:cNvSpPr txBox="1">
            <a:spLocks noChangeArrowheads="1"/>
          </p:cNvSpPr>
          <p:nvPr/>
        </p:nvSpPr>
        <p:spPr bwMode="auto">
          <a:xfrm>
            <a:off x="609604" y="32444063"/>
            <a:ext cx="2514600" cy="283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8225" tIns="39105" rIns="78225" bIns="39105">
            <a:spAutoFit/>
          </a:bodyPr>
          <a:lstStyle/>
          <a:p>
            <a:pPr defTabSz="783432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450" b="1" dirty="0">
                <a:solidFill>
                  <a:schemeClr val="bg2"/>
                </a:solidFill>
                <a:latin typeface="Arial" charset="0"/>
              </a:rPr>
              <a:t>POSTER TEMPLATE BY:</a:t>
            </a:r>
          </a:p>
          <a:p>
            <a:pPr defTabSz="783432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900" b="1" dirty="0">
                <a:solidFill>
                  <a:schemeClr val="bg2"/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1802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60126" y="1274453"/>
            <a:ext cx="41925240" cy="2203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2150" tIns="26070" rIns="52150" bIns="2607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802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4273" y="5637852"/>
            <a:ext cx="9973733" cy="26566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60792" tIns="260792" rIns="260792" bIns="2607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0232" name="Rectangle 8"/>
          <p:cNvSpPr>
            <a:spLocks noChangeArrowheads="1"/>
          </p:cNvSpPr>
          <p:nvPr/>
        </p:nvSpPr>
        <p:spPr bwMode="auto">
          <a:xfrm>
            <a:off x="0" y="0"/>
            <a:ext cx="43891200" cy="3291840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550" dirty="0"/>
          </a:p>
        </p:txBody>
      </p:sp>
      <p:sp>
        <p:nvSpPr>
          <p:cNvPr id="180233" name="Rectangle 9"/>
          <p:cNvSpPr>
            <a:spLocks noChangeArrowheads="1"/>
          </p:cNvSpPr>
          <p:nvPr/>
        </p:nvSpPr>
        <p:spPr bwMode="auto">
          <a:xfrm>
            <a:off x="11490961" y="5637852"/>
            <a:ext cx="20765348" cy="26566176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550" dirty="0"/>
          </a:p>
        </p:txBody>
      </p:sp>
      <p:sp>
        <p:nvSpPr>
          <p:cNvPr id="180235" name="Rectangle 11"/>
          <p:cNvSpPr>
            <a:spLocks noChangeArrowheads="1"/>
          </p:cNvSpPr>
          <p:nvPr/>
        </p:nvSpPr>
        <p:spPr bwMode="auto">
          <a:xfrm>
            <a:off x="33079271" y="5637852"/>
            <a:ext cx="9982200" cy="26566176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5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97" r:id="rId12"/>
  </p:sldLayoutIdLst>
  <p:txStyles>
    <p:titleStyle>
      <a:lvl1pPr algn="ctr" defTabSz="783432" rtl="0" fontAlgn="base">
        <a:spcBef>
          <a:spcPct val="0"/>
        </a:spcBef>
        <a:spcAft>
          <a:spcPct val="0"/>
        </a:spcAft>
        <a:defRPr sz="7350">
          <a:solidFill>
            <a:schemeClr val="tx2"/>
          </a:solidFill>
          <a:latin typeface="+mj-lt"/>
          <a:ea typeface="+mj-ea"/>
          <a:cs typeface="+mj-cs"/>
        </a:defRPr>
      </a:lvl1pPr>
      <a:lvl2pPr algn="ctr" defTabSz="783432" rtl="0" fontAlgn="base">
        <a:spcBef>
          <a:spcPct val="0"/>
        </a:spcBef>
        <a:spcAft>
          <a:spcPct val="0"/>
        </a:spcAft>
        <a:defRPr sz="7350">
          <a:solidFill>
            <a:schemeClr val="tx2"/>
          </a:solidFill>
          <a:latin typeface="Arial Black" pitchFamily="34" charset="0"/>
        </a:defRPr>
      </a:lvl2pPr>
      <a:lvl3pPr algn="ctr" defTabSz="783432" rtl="0" fontAlgn="base">
        <a:spcBef>
          <a:spcPct val="0"/>
        </a:spcBef>
        <a:spcAft>
          <a:spcPct val="0"/>
        </a:spcAft>
        <a:defRPr sz="7350">
          <a:solidFill>
            <a:schemeClr val="tx2"/>
          </a:solidFill>
          <a:latin typeface="Arial Black" pitchFamily="34" charset="0"/>
        </a:defRPr>
      </a:lvl3pPr>
      <a:lvl4pPr algn="ctr" defTabSz="783432" rtl="0" fontAlgn="base">
        <a:spcBef>
          <a:spcPct val="0"/>
        </a:spcBef>
        <a:spcAft>
          <a:spcPct val="0"/>
        </a:spcAft>
        <a:defRPr sz="7350">
          <a:solidFill>
            <a:schemeClr val="tx2"/>
          </a:solidFill>
          <a:latin typeface="Arial Black" pitchFamily="34" charset="0"/>
        </a:defRPr>
      </a:lvl4pPr>
      <a:lvl5pPr algn="ctr" defTabSz="783432" rtl="0" fontAlgn="base">
        <a:spcBef>
          <a:spcPct val="0"/>
        </a:spcBef>
        <a:spcAft>
          <a:spcPct val="0"/>
        </a:spcAft>
        <a:defRPr sz="7350">
          <a:solidFill>
            <a:schemeClr val="tx2"/>
          </a:solidFill>
          <a:latin typeface="Arial Black" pitchFamily="34" charset="0"/>
        </a:defRPr>
      </a:lvl5pPr>
      <a:lvl6pPr marL="685800" algn="ctr" defTabSz="783432" rtl="0" fontAlgn="base">
        <a:spcBef>
          <a:spcPct val="0"/>
        </a:spcBef>
        <a:spcAft>
          <a:spcPct val="0"/>
        </a:spcAft>
        <a:defRPr sz="7350">
          <a:solidFill>
            <a:schemeClr val="tx2"/>
          </a:solidFill>
          <a:latin typeface="Arial Black" pitchFamily="34" charset="0"/>
        </a:defRPr>
      </a:lvl6pPr>
      <a:lvl7pPr marL="1371600" algn="ctr" defTabSz="783432" rtl="0" fontAlgn="base">
        <a:spcBef>
          <a:spcPct val="0"/>
        </a:spcBef>
        <a:spcAft>
          <a:spcPct val="0"/>
        </a:spcAft>
        <a:defRPr sz="7350">
          <a:solidFill>
            <a:schemeClr val="tx2"/>
          </a:solidFill>
          <a:latin typeface="Arial Black" pitchFamily="34" charset="0"/>
        </a:defRPr>
      </a:lvl7pPr>
      <a:lvl8pPr marL="2057400" algn="ctr" defTabSz="783432" rtl="0" fontAlgn="base">
        <a:spcBef>
          <a:spcPct val="0"/>
        </a:spcBef>
        <a:spcAft>
          <a:spcPct val="0"/>
        </a:spcAft>
        <a:defRPr sz="7350">
          <a:solidFill>
            <a:schemeClr val="tx2"/>
          </a:solidFill>
          <a:latin typeface="Arial Black" pitchFamily="34" charset="0"/>
        </a:defRPr>
      </a:lvl8pPr>
      <a:lvl9pPr marL="2743200" algn="ctr" defTabSz="783432" rtl="0" fontAlgn="base">
        <a:spcBef>
          <a:spcPct val="0"/>
        </a:spcBef>
        <a:spcAft>
          <a:spcPct val="0"/>
        </a:spcAft>
        <a:defRPr sz="7350">
          <a:solidFill>
            <a:schemeClr val="tx2"/>
          </a:solidFill>
          <a:latin typeface="Arial Black" pitchFamily="34" charset="0"/>
        </a:defRPr>
      </a:lvl9pPr>
    </p:titleStyle>
    <p:bodyStyle>
      <a:lvl1pPr marL="292895" indent="-292895" algn="l" defTabSz="783432" rtl="0" fontAlgn="base">
        <a:spcBef>
          <a:spcPct val="20000"/>
        </a:spcBef>
        <a:spcAft>
          <a:spcPct val="0"/>
        </a:spcAft>
        <a:buChar char="•"/>
        <a:defRPr sz="2550">
          <a:solidFill>
            <a:schemeClr val="tx1"/>
          </a:solidFill>
          <a:latin typeface="+mn-lt"/>
          <a:ea typeface="+mn-ea"/>
          <a:cs typeface="+mn-cs"/>
        </a:defRPr>
      </a:lvl1pPr>
      <a:lvl2pPr marL="633413" indent="-240507" algn="l" defTabSz="783432" rtl="0" fontAlgn="base">
        <a:spcBef>
          <a:spcPct val="20000"/>
        </a:spcBef>
        <a:spcAft>
          <a:spcPct val="0"/>
        </a:spcAft>
        <a:buChar char="–"/>
        <a:defRPr sz="2550">
          <a:solidFill>
            <a:schemeClr val="tx1"/>
          </a:solidFill>
          <a:latin typeface="+mn-lt"/>
        </a:defRPr>
      </a:lvl2pPr>
      <a:lvl3pPr marL="978695" indent="-195263" algn="l" defTabSz="783432" rtl="0" fontAlgn="base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371600" indent="-195263" algn="l" defTabSz="783432" rtl="0" fontAlgn="base">
        <a:spcBef>
          <a:spcPct val="20000"/>
        </a:spcBef>
        <a:spcAft>
          <a:spcPct val="0"/>
        </a:spcAft>
        <a:buChar char="–"/>
        <a:defRPr sz="1650">
          <a:solidFill>
            <a:schemeClr val="tx1"/>
          </a:solidFill>
          <a:latin typeface="+mn-lt"/>
        </a:defRPr>
      </a:lvl4pPr>
      <a:lvl5pPr marL="1764507" indent="-197645" algn="l" defTabSz="783432" rtl="0" fontAlgn="base">
        <a:spcBef>
          <a:spcPct val="20000"/>
        </a:spcBef>
        <a:spcAft>
          <a:spcPct val="0"/>
        </a:spcAft>
        <a:buChar char="»"/>
        <a:defRPr sz="1650">
          <a:solidFill>
            <a:schemeClr val="tx1"/>
          </a:solidFill>
          <a:latin typeface="+mn-lt"/>
        </a:defRPr>
      </a:lvl5pPr>
      <a:lvl6pPr marL="2450307" indent="-197645" algn="l" defTabSz="783432" rtl="0" fontAlgn="base">
        <a:spcBef>
          <a:spcPct val="20000"/>
        </a:spcBef>
        <a:spcAft>
          <a:spcPct val="0"/>
        </a:spcAft>
        <a:buChar char="»"/>
        <a:defRPr sz="1650">
          <a:solidFill>
            <a:schemeClr val="tx1"/>
          </a:solidFill>
          <a:latin typeface="+mn-lt"/>
        </a:defRPr>
      </a:lvl6pPr>
      <a:lvl7pPr marL="3136107" indent="-197645" algn="l" defTabSz="783432" rtl="0" fontAlgn="base">
        <a:spcBef>
          <a:spcPct val="20000"/>
        </a:spcBef>
        <a:spcAft>
          <a:spcPct val="0"/>
        </a:spcAft>
        <a:buChar char="»"/>
        <a:defRPr sz="1650">
          <a:solidFill>
            <a:schemeClr val="tx1"/>
          </a:solidFill>
          <a:latin typeface="+mn-lt"/>
        </a:defRPr>
      </a:lvl7pPr>
      <a:lvl8pPr marL="3821907" indent="-197645" algn="l" defTabSz="783432" rtl="0" fontAlgn="base">
        <a:spcBef>
          <a:spcPct val="20000"/>
        </a:spcBef>
        <a:spcAft>
          <a:spcPct val="0"/>
        </a:spcAft>
        <a:buChar char="»"/>
        <a:defRPr sz="1650">
          <a:solidFill>
            <a:schemeClr val="tx1"/>
          </a:solidFill>
          <a:latin typeface="+mn-lt"/>
        </a:defRPr>
      </a:lvl8pPr>
      <a:lvl9pPr marL="4507707" indent="-197645" algn="l" defTabSz="783432" rtl="0" fontAlgn="base">
        <a:spcBef>
          <a:spcPct val="20000"/>
        </a:spcBef>
        <a:spcAft>
          <a:spcPct val="0"/>
        </a:spcAft>
        <a:buChar char="»"/>
        <a:defRPr sz="165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550" dirty="0"/>
          </a:p>
        </p:txBody>
      </p:sp>
      <p:sp>
        <p:nvSpPr>
          <p:cNvPr id="180227" name="Rectangle 3"/>
          <p:cNvSpPr>
            <a:spLocks noChangeArrowheads="1"/>
          </p:cNvSpPr>
          <p:nvPr/>
        </p:nvSpPr>
        <p:spPr bwMode="auto">
          <a:xfrm>
            <a:off x="694273" y="5637852"/>
            <a:ext cx="9973733" cy="2656617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550" dirty="0"/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0" y="4800606"/>
            <a:ext cx="43891200" cy="131445"/>
          </a:xfrm>
          <a:prstGeom prst="rect">
            <a:avLst/>
          </a:prstGeom>
          <a:solidFill>
            <a:srgbClr val="6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550" dirty="0"/>
          </a:p>
        </p:txBody>
      </p:sp>
      <p:sp>
        <p:nvSpPr>
          <p:cNvPr id="180229" name="Text Box 5"/>
          <p:cNvSpPr txBox="1">
            <a:spLocks noChangeArrowheads="1"/>
          </p:cNvSpPr>
          <p:nvPr/>
        </p:nvSpPr>
        <p:spPr bwMode="auto">
          <a:xfrm>
            <a:off x="609604" y="32444063"/>
            <a:ext cx="2514600" cy="283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8225" tIns="39105" rIns="78225" bIns="39105">
            <a:spAutoFit/>
          </a:bodyPr>
          <a:lstStyle/>
          <a:p>
            <a:pPr defTabSz="783432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450" b="1" dirty="0">
                <a:solidFill>
                  <a:schemeClr val="bg2"/>
                </a:solidFill>
                <a:latin typeface="Arial" charset="0"/>
              </a:rPr>
              <a:t>POSTER TEMPLATE BY:</a:t>
            </a:r>
          </a:p>
          <a:p>
            <a:pPr defTabSz="783432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900" b="1" dirty="0">
                <a:solidFill>
                  <a:schemeClr val="bg2"/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1802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60126" y="1274453"/>
            <a:ext cx="41925240" cy="2203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2150" tIns="26070" rIns="52150" bIns="2607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802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4273" y="5637852"/>
            <a:ext cx="9973733" cy="26566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60792" tIns="260792" rIns="260792" bIns="2607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0232" name="Rectangle 8"/>
          <p:cNvSpPr>
            <a:spLocks noChangeArrowheads="1"/>
          </p:cNvSpPr>
          <p:nvPr/>
        </p:nvSpPr>
        <p:spPr bwMode="auto">
          <a:xfrm>
            <a:off x="0" y="0"/>
            <a:ext cx="43891200" cy="3291840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550" dirty="0"/>
          </a:p>
        </p:txBody>
      </p:sp>
      <p:sp>
        <p:nvSpPr>
          <p:cNvPr id="180233" name="Rectangle 9"/>
          <p:cNvSpPr>
            <a:spLocks noChangeArrowheads="1"/>
          </p:cNvSpPr>
          <p:nvPr/>
        </p:nvSpPr>
        <p:spPr bwMode="auto">
          <a:xfrm>
            <a:off x="11490961" y="5637852"/>
            <a:ext cx="20765348" cy="2656617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550" dirty="0"/>
          </a:p>
        </p:txBody>
      </p:sp>
      <p:sp>
        <p:nvSpPr>
          <p:cNvPr id="180235" name="Rectangle 11"/>
          <p:cNvSpPr>
            <a:spLocks noChangeArrowheads="1"/>
          </p:cNvSpPr>
          <p:nvPr/>
        </p:nvSpPr>
        <p:spPr bwMode="auto">
          <a:xfrm>
            <a:off x="33079271" y="5637852"/>
            <a:ext cx="9982200" cy="2656617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811867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783432" rtl="0" fontAlgn="base">
        <a:spcBef>
          <a:spcPct val="0"/>
        </a:spcBef>
        <a:spcAft>
          <a:spcPct val="0"/>
        </a:spcAft>
        <a:defRPr sz="7350">
          <a:solidFill>
            <a:schemeClr val="tx2"/>
          </a:solidFill>
          <a:latin typeface="+mj-lt"/>
          <a:ea typeface="+mj-ea"/>
          <a:cs typeface="+mj-cs"/>
        </a:defRPr>
      </a:lvl1pPr>
      <a:lvl2pPr algn="ctr" defTabSz="783432" rtl="0" fontAlgn="base">
        <a:spcBef>
          <a:spcPct val="0"/>
        </a:spcBef>
        <a:spcAft>
          <a:spcPct val="0"/>
        </a:spcAft>
        <a:defRPr sz="7350">
          <a:solidFill>
            <a:schemeClr val="tx2"/>
          </a:solidFill>
          <a:latin typeface="Arial Black" pitchFamily="34" charset="0"/>
        </a:defRPr>
      </a:lvl2pPr>
      <a:lvl3pPr algn="ctr" defTabSz="783432" rtl="0" fontAlgn="base">
        <a:spcBef>
          <a:spcPct val="0"/>
        </a:spcBef>
        <a:spcAft>
          <a:spcPct val="0"/>
        </a:spcAft>
        <a:defRPr sz="7350">
          <a:solidFill>
            <a:schemeClr val="tx2"/>
          </a:solidFill>
          <a:latin typeface="Arial Black" pitchFamily="34" charset="0"/>
        </a:defRPr>
      </a:lvl3pPr>
      <a:lvl4pPr algn="ctr" defTabSz="783432" rtl="0" fontAlgn="base">
        <a:spcBef>
          <a:spcPct val="0"/>
        </a:spcBef>
        <a:spcAft>
          <a:spcPct val="0"/>
        </a:spcAft>
        <a:defRPr sz="7350">
          <a:solidFill>
            <a:schemeClr val="tx2"/>
          </a:solidFill>
          <a:latin typeface="Arial Black" pitchFamily="34" charset="0"/>
        </a:defRPr>
      </a:lvl4pPr>
      <a:lvl5pPr algn="ctr" defTabSz="783432" rtl="0" fontAlgn="base">
        <a:spcBef>
          <a:spcPct val="0"/>
        </a:spcBef>
        <a:spcAft>
          <a:spcPct val="0"/>
        </a:spcAft>
        <a:defRPr sz="7350">
          <a:solidFill>
            <a:schemeClr val="tx2"/>
          </a:solidFill>
          <a:latin typeface="Arial Black" pitchFamily="34" charset="0"/>
        </a:defRPr>
      </a:lvl5pPr>
      <a:lvl6pPr marL="685800" algn="ctr" defTabSz="783432" rtl="0" fontAlgn="base">
        <a:spcBef>
          <a:spcPct val="0"/>
        </a:spcBef>
        <a:spcAft>
          <a:spcPct val="0"/>
        </a:spcAft>
        <a:defRPr sz="7350">
          <a:solidFill>
            <a:schemeClr val="tx2"/>
          </a:solidFill>
          <a:latin typeface="Arial Black" pitchFamily="34" charset="0"/>
        </a:defRPr>
      </a:lvl6pPr>
      <a:lvl7pPr marL="1371600" algn="ctr" defTabSz="783432" rtl="0" fontAlgn="base">
        <a:spcBef>
          <a:spcPct val="0"/>
        </a:spcBef>
        <a:spcAft>
          <a:spcPct val="0"/>
        </a:spcAft>
        <a:defRPr sz="7350">
          <a:solidFill>
            <a:schemeClr val="tx2"/>
          </a:solidFill>
          <a:latin typeface="Arial Black" pitchFamily="34" charset="0"/>
        </a:defRPr>
      </a:lvl7pPr>
      <a:lvl8pPr marL="2057400" algn="ctr" defTabSz="783432" rtl="0" fontAlgn="base">
        <a:spcBef>
          <a:spcPct val="0"/>
        </a:spcBef>
        <a:spcAft>
          <a:spcPct val="0"/>
        </a:spcAft>
        <a:defRPr sz="7350">
          <a:solidFill>
            <a:schemeClr val="tx2"/>
          </a:solidFill>
          <a:latin typeface="Arial Black" pitchFamily="34" charset="0"/>
        </a:defRPr>
      </a:lvl8pPr>
      <a:lvl9pPr marL="2743200" algn="ctr" defTabSz="783432" rtl="0" fontAlgn="base">
        <a:spcBef>
          <a:spcPct val="0"/>
        </a:spcBef>
        <a:spcAft>
          <a:spcPct val="0"/>
        </a:spcAft>
        <a:defRPr sz="7350">
          <a:solidFill>
            <a:schemeClr val="tx2"/>
          </a:solidFill>
          <a:latin typeface="Arial Black" pitchFamily="34" charset="0"/>
        </a:defRPr>
      </a:lvl9pPr>
    </p:titleStyle>
    <p:bodyStyle>
      <a:lvl1pPr marL="292895" indent="-292895" algn="l" defTabSz="783432" rtl="0" fontAlgn="base">
        <a:spcBef>
          <a:spcPct val="20000"/>
        </a:spcBef>
        <a:spcAft>
          <a:spcPct val="0"/>
        </a:spcAft>
        <a:buChar char="•"/>
        <a:defRPr sz="2550">
          <a:solidFill>
            <a:schemeClr val="tx1"/>
          </a:solidFill>
          <a:latin typeface="+mn-lt"/>
          <a:ea typeface="+mn-ea"/>
          <a:cs typeface="+mn-cs"/>
        </a:defRPr>
      </a:lvl1pPr>
      <a:lvl2pPr marL="633413" indent="-240507" algn="l" defTabSz="783432" rtl="0" fontAlgn="base">
        <a:spcBef>
          <a:spcPct val="20000"/>
        </a:spcBef>
        <a:spcAft>
          <a:spcPct val="0"/>
        </a:spcAft>
        <a:buChar char="–"/>
        <a:defRPr sz="2550">
          <a:solidFill>
            <a:schemeClr val="tx1"/>
          </a:solidFill>
          <a:latin typeface="+mn-lt"/>
        </a:defRPr>
      </a:lvl2pPr>
      <a:lvl3pPr marL="978695" indent="-195263" algn="l" defTabSz="783432" rtl="0" fontAlgn="base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371600" indent="-195263" algn="l" defTabSz="783432" rtl="0" fontAlgn="base">
        <a:spcBef>
          <a:spcPct val="20000"/>
        </a:spcBef>
        <a:spcAft>
          <a:spcPct val="0"/>
        </a:spcAft>
        <a:buChar char="–"/>
        <a:defRPr sz="1650">
          <a:solidFill>
            <a:schemeClr val="tx1"/>
          </a:solidFill>
          <a:latin typeface="+mn-lt"/>
        </a:defRPr>
      </a:lvl4pPr>
      <a:lvl5pPr marL="1764507" indent="-197645" algn="l" defTabSz="783432" rtl="0" fontAlgn="base">
        <a:spcBef>
          <a:spcPct val="20000"/>
        </a:spcBef>
        <a:spcAft>
          <a:spcPct val="0"/>
        </a:spcAft>
        <a:buChar char="»"/>
        <a:defRPr sz="1650">
          <a:solidFill>
            <a:schemeClr val="tx1"/>
          </a:solidFill>
          <a:latin typeface="+mn-lt"/>
        </a:defRPr>
      </a:lvl5pPr>
      <a:lvl6pPr marL="2450307" indent="-197645" algn="l" defTabSz="783432" rtl="0" fontAlgn="base">
        <a:spcBef>
          <a:spcPct val="20000"/>
        </a:spcBef>
        <a:spcAft>
          <a:spcPct val="0"/>
        </a:spcAft>
        <a:buChar char="»"/>
        <a:defRPr sz="1650">
          <a:solidFill>
            <a:schemeClr val="tx1"/>
          </a:solidFill>
          <a:latin typeface="+mn-lt"/>
        </a:defRPr>
      </a:lvl6pPr>
      <a:lvl7pPr marL="3136107" indent="-197645" algn="l" defTabSz="783432" rtl="0" fontAlgn="base">
        <a:spcBef>
          <a:spcPct val="20000"/>
        </a:spcBef>
        <a:spcAft>
          <a:spcPct val="0"/>
        </a:spcAft>
        <a:buChar char="»"/>
        <a:defRPr sz="1650">
          <a:solidFill>
            <a:schemeClr val="tx1"/>
          </a:solidFill>
          <a:latin typeface="+mn-lt"/>
        </a:defRPr>
      </a:lvl7pPr>
      <a:lvl8pPr marL="3821907" indent="-197645" algn="l" defTabSz="783432" rtl="0" fontAlgn="base">
        <a:spcBef>
          <a:spcPct val="20000"/>
        </a:spcBef>
        <a:spcAft>
          <a:spcPct val="0"/>
        </a:spcAft>
        <a:buChar char="»"/>
        <a:defRPr sz="1650">
          <a:solidFill>
            <a:schemeClr val="tx1"/>
          </a:solidFill>
          <a:latin typeface="+mn-lt"/>
        </a:defRPr>
      </a:lvl8pPr>
      <a:lvl9pPr marL="4507707" indent="-197645" algn="l" defTabSz="783432" rtl="0" fontAlgn="base">
        <a:spcBef>
          <a:spcPct val="20000"/>
        </a:spcBef>
        <a:spcAft>
          <a:spcPct val="0"/>
        </a:spcAft>
        <a:buChar char="»"/>
        <a:defRPr sz="165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ChangeArrowheads="1"/>
          </p:cNvSpPr>
          <p:nvPr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550" dirty="0"/>
          </a:p>
        </p:txBody>
      </p:sp>
      <p:sp>
        <p:nvSpPr>
          <p:cNvPr id="181251" name="Rectangle 3"/>
          <p:cNvSpPr>
            <a:spLocks noChangeArrowheads="1"/>
          </p:cNvSpPr>
          <p:nvPr/>
        </p:nvSpPr>
        <p:spPr bwMode="auto">
          <a:xfrm>
            <a:off x="694268" y="5637852"/>
            <a:ext cx="42367200" cy="2656617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550" dirty="0"/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0" y="4800606"/>
            <a:ext cx="43891200" cy="131445"/>
          </a:xfrm>
          <a:prstGeom prst="rect">
            <a:avLst/>
          </a:prstGeom>
          <a:solidFill>
            <a:srgbClr val="6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550" dirty="0"/>
          </a:p>
        </p:txBody>
      </p:sp>
      <p:sp>
        <p:nvSpPr>
          <p:cNvPr id="181253" name="Text Box 5"/>
          <p:cNvSpPr txBox="1">
            <a:spLocks noChangeArrowheads="1"/>
          </p:cNvSpPr>
          <p:nvPr/>
        </p:nvSpPr>
        <p:spPr bwMode="auto">
          <a:xfrm>
            <a:off x="609604" y="32444062"/>
            <a:ext cx="2514600" cy="283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8225" tIns="39105" rIns="78225" bIns="39105">
            <a:spAutoFit/>
          </a:bodyPr>
          <a:lstStyle/>
          <a:p>
            <a:pPr defTabSz="783432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450" b="1" dirty="0">
                <a:solidFill>
                  <a:schemeClr val="bg2"/>
                </a:solidFill>
                <a:latin typeface="Arial" charset="0"/>
              </a:rPr>
              <a:t>POSTER TEMPLATE BY:</a:t>
            </a:r>
          </a:p>
          <a:p>
            <a:pPr defTabSz="783432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900" b="1" dirty="0">
                <a:solidFill>
                  <a:schemeClr val="bg2"/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1812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60126" y="1274453"/>
            <a:ext cx="41925240" cy="2203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2150" tIns="26070" rIns="52150" bIns="2607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812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4273" y="5637852"/>
            <a:ext cx="42191093" cy="26566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60792" tIns="260792" rIns="260792" bIns="2607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1256" name="Rectangle 8"/>
          <p:cNvSpPr>
            <a:spLocks noChangeArrowheads="1"/>
          </p:cNvSpPr>
          <p:nvPr/>
        </p:nvSpPr>
        <p:spPr bwMode="auto">
          <a:xfrm>
            <a:off x="0" y="0"/>
            <a:ext cx="43891200" cy="3291840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5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783432" rtl="0" fontAlgn="base">
        <a:spcBef>
          <a:spcPct val="0"/>
        </a:spcBef>
        <a:spcAft>
          <a:spcPct val="0"/>
        </a:spcAft>
        <a:defRPr sz="7350">
          <a:solidFill>
            <a:schemeClr val="tx2"/>
          </a:solidFill>
          <a:latin typeface="+mj-lt"/>
          <a:ea typeface="+mj-ea"/>
          <a:cs typeface="+mj-cs"/>
        </a:defRPr>
      </a:lvl1pPr>
      <a:lvl2pPr algn="ctr" defTabSz="783432" rtl="0" fontAlgn="base">
        <a:spcBef>
          <a:spcPct val="0"/>
        </a:spcBef>
        <a:spcAft>
          <a:spcPct val="0"/>
        </a:spcAft>
        <a:defRPr sz="7350">
          <a:solidFill>
            <a:schemeClr val="tx2"/>
          </a:solidFill>
          <a:latin typeface="Arial Black" pitchFamily="34" charset="0"/>
        </a:defRPr>
      </a:lvl2pPr>
      <a:lvl3pPr algn="ctr" defTabSz="783432" rtl="0" fontAlgn="base">
        <a:spcBef>
          <a:spcPct val="0"/>
        </a:spcBef>
        <a:spcAft>
          <a:spcPct val="0"/>
        </a:spcAft>
        <a:defRPr sz="7350">
          <a:solidFill>
            <a:schemeClr val="tx2"/>
          </a:solidFill>
          <a:latin typeface="Arial Black" pitchFamily="34" charset="0"/>
        </a:defRPr>
      </a:lvl3pPr>
      <a:lvl4pPr algn="ctr" defTabSz="783432" rtl="0" fontAlgn="base">
        <a:spcBef>
          <a:spcPct val="0"/>
        </a:spcBef>
        <a:spcAft>
          <a:spcPct val="0"/>
        </a:spcAft>
        <a:defRPr sz="7350">
          <a:solidFill>
            <a:schemeClr val="tx2"/>
          </a:solidFill>
          <a:latin typeface="Arial Black" pitchFamily="34" charset="0"/>
        </a:defRPr>
      </a:lvl4pPr>
      <a:lvl5pPr algn="ctr" defTabSz="783432" rtl="0" fontAlgn="base">
        <a:spcBef>
          <a:spcPct val="0"/>
        </a:spcBef>
        <a:spcAft>
          <a:spcPct val="0"/>
        </a:spcAft>
        <a:defRPr sz="7350">
          <a:solidFill>
            <a:schemeClr val="tx2"/>
          </a:solidFill>
          <a:latin typeface="Arial Black" pitchFamily="34" charset="0"/>
        </a:defRPr>
      </a:lvl5pPr>
      <a:lvl6pPr marL="685800" algn="ctr" defTabSz="783432" rtl="0" fontAlgn="base">
        <a:spcBef>
          <a:spcPct val="0"/>
        </a:spcBef>
        <a:spcAft>
          <a:spcPct val="0"/>
        </a:spcAft>
        <a:defRPr sz="7350">
          <a:solidFill>
            <a:schemeClr val="tx2"/>
          </a:solidFill>
          <a:latin typeface="Arial Black" pitchFamily="34" charset="0"/>
        </a:defRPr>
      </a:lvl6pPr>
      <a:lvl7pPr marL="1371600" algn="ctr" defTabSz="783432" rtl="0" fontAlgn="base">
        <a:spcBef>
          <a:spcPct val="0"/>
        </a:spcBef>
        <a:spcAft>
          <a:spcPct val="0"/>
        </a:spcAft>
        <a:defRPr sz="7350">
          <a:solidFill>
            <a:schemeClr val="tx2"/>
          </a:solidFill>
          <a:latin typeface="Arial Black" pitchFamily="34" charset="0"/>
        </a:defRPr>
      </a:lvl7pPr>
      <a:lvl8pPr marL="2057400" algn="ctr" defTabSz="783432" rtl="0" fontAlgn="base">
        <a:spcBef>
          <a:spcPct val="0"/>
        </a:spcBef>
        <a:spcAft>
          <a:spcPct val="0"/>
        </a:spcAft>
        <a:defRPr sz="7350">
          <a:solidFill>
            <a:schemeClr val="tx2"/>
          </a:solidFill>
          <a:latin typeface="Arial Black" pitchFamily="34" charset="0"/>
        </a:defRPr>
      </a:lvl8pPr>
      <a:lvl9pPr marL="2743200" algn="ctr" defTabSz="783432" rtl="0" fontAlgn="base">
        <a:spcBef>
          <a:spcPct val="0"/>
        </a:spcBef>
        <a:spcAft>
          <a:spcPct val="0"/>
        </a:spcAft>
        <a:defRPr sz="7350">
          <a:solidFill>
            <a:schemeClr val="tx2"/>
          </a:solidFill>
          <a:latin typeface="Arial Black" pitchFamily="34" charset="0"/>
        </a:defRPr>
      </a:lvl9pPr>
    </p:titleStyle>
    <p:bodyStyle>
      <a:lvl1pPr marL="292895" indent="-292895" algn="l" defTabSz="783432" rtl="0" fontAlgn="base">
        <a:spcBef>
          <a:spcPct val="20000"/>
        </a:spcBef>
        <a:spcAft>
          <a:spcPct val="0"/>
        </a:spcAft>
        <a:buChar char="•"/>
        <a:defRPr sz="2550">
          <a:solidFill>
            <a:schemeClr val="tx1"/>
          </a:solidFill>
          <a:latin typeface="+mn-lt"/>
          <a:ea typeface="+mn-ea"/>
          <a:cs typeface="+mn-cs"/>
        </a:defRPr>
      </a:lvl1pPr>
      <a:lvl2pPr marL="633413" indent="-240507" algn="l" defTabSz="783432" rtl="0" fontAlgn="base">
        <a:spcBef>
          <a:spcPct val="20000"/>
        </a:spcBef>
        <a:spcAft>
          <a:spcPct val="0"/>
        </a:spcAft>
        <a:buChar char="–"/>
        <a:defRPr sz="2550">
          <a:solidFill>
            <a:schemeClr val="tx1"/>
          </a:solidFill>
          <a:latin typeface="+mn-lt"/>
        </a:defRPr>
      </a:lvl2pPr>
      <a:lvl3pPr marL="978695" indent="-195263" algn="l" defTabSz="783432" rtl="0" fontAlgn="base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371600" indent="-195263" algn="l" defTabSz="783432" rtl="0" fontAlgn="base">
        <a:spcBef>
          <a:spcPct val="20000"/>
        </a:spcBef>
        <a:spcAft>
          <a:spcPct val="0"/>
        </a:spcAft>
        <a:buChar char="–"/>
        <a:defRPr sz="1650">
          <a:solidFill>
            <a:schemeClr val="tx1"/>
          </a:solidFill>
          <a:latin typeface="+mn-lt"/>
        </a:defRPr>
      </a:lvl4pPr>
      <a:lvl5pPr marL="1764507" indent="-197645" algn="l" defTabSz="783432" rtl="0" fontAlgn="base">
        <a:spcBef>
          <a:spcPct val="20000"/>
        </a:spcBef>
        <a:spcAft>
          <a:spcPct val="0"/>
        </a:spcAft>
        <a:buChar char="»"/>
        <a:defRPr sz="1650">
          <a:solidFill>
            <a:schemeClr val="tx1"/>
          </a:solidFill>
          <a:latin typeface="+mn-lt"/>
        </a:defRPr>
      </a:lvl5pPr>
      <a:lvl6pPr marL="2450307" indent="-197645" algn="l" defTabSz="783432" rtl="0" fontAlgn="base">
        <a:spcBef>
          <a:spcPct val="20000"/>
        </a:spcBef>
        <a:spcAft>
          <a:spcPct val="0"/>
        </a:spcAft>
        <a:buChar char="»"/>
        <a:defRPr sz="1650">
          <a:solidFill>
            <a:schemeClr val="tx1"/>
          </a:solidFill>
          <a:latin typeface="+mn-lt"/>
        </a:defRPr>
      </a:lvl6pPr>
      <a:lvl7pPr marL="3136107" indent="-197645" algn="l" defTabSz="783432" rtl="0" fontAlgn="base">
        <a:spcBef>
          <a:spcPct val="20000"/>
        </a:spcBef>
        <a:spcAft>
          <a:spcPct val="0"/>
        </a:spcAft>
        <a:buChar char="»"/>
        <a:defRPr sz="1650">
          <a:solidFill>
            <a:schemeClr val="tx1"/>
          </a:solidFill>
          <a:latin typeface="+mn-lt"/>
        </a:defRPr>
      </a:lvl7pPr>
      <a:lvl8pPr marL="3821907" indent="-197645" algn="l" defTabSz="783432" rtl="0" fontAlgn="base">
        <a:spcBef>
          <a:spcPct val="20000"/>
        </a:spcBef>
        <a:spcAft>
          <a:spcPct val="0"/>
        </a:spcAft>
        <a:buChar char="»"/>
        <a:defRPr sz="1650">
          <a:solidFill>
            <a:schemeClr val="tx1"/>
          </a:solidFill>
          <a:latin typeface="+mn-lt"/>
        </a:defRPr>
      </a:lvl8pPr>
      <a:lvl9pPr marL="4507707" indent="-197645" algn="l" defTabSz="783432" rtl="0" fontAlgn="base">
        <a:spcBef>
          <a:spcPct val="20000"/>
        </a:spcBef>
        <a:spcAft>
          <a:spcPct val="0"/>
        </a:spcAft>
        <a:buChar char="»"/>
        <a:defRPr sz="165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Chart 28">
            <a:extLst>
              <a:ext uri="{FF2B5EF4-FFF2-40B4-BE49-F238E27FC236}">
                <a16:creationId xmlns:a16="http://schemas.microsoft.com/office/drawing/2014/main" id="{6FD3564B-31FD-4020-9EA9-47D5119AC2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5970414"/>
              </p:ext>
            </p:extLst>
          </p:nvPr>
        </p:nvGraphicFramePr>
        <p:xfrm>
          <a:off x="29882915" y="12108645"/>
          <a:ext cx="13446306" cy="9155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9682618" y="11283494"/>
            <a:ext cx="138711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+mn-lt"/>
              </a:rPr>
              <a:t>Interaction of Evaluation Structure on the Effect of Need for Cognition  on Idea Evaluation Accuracy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80941" y="6520593"/>
            <a:ext cx="58970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+mn-lt"/>
              </a:rPr>
              <a:t>Introduction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2656" y="7746683"/>
            <a:ext cx="13918578" cy="1166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+mn-lt"/>
              </a:rPr>
              <a:t>Previous research has identified the trait need for cognition (NFC) as a predictor of creativity </a:t>
            </a:r>
            <a:r>
              <a:rPr lang="en-US" sz="3200" dirty="0">
                <a:latin typeface="+mn-lt"/>
              </a:rPr>
              <a:t>(e.g., Butler, et al., 2003, </a:t>
            </a:r>
            <a:r>
              <a:rPr lang="en-US" sz="3200" dirty="0" err="1">
                <a:latin typeface="+mn-lt"/>
              </a:rPr>
              <a:t>Dollinger</a:t>
            </a:r>
            <a:r>
              <a:rPr lang="en-US" sz="3200" dirty="0">
                <a:latin typeface="+mn-lt"/>
              </a:rPr>
              <a:t>, 2003; </a:t>
            </a:r>
            <a:r>
              <a:rPr lang="en-US" sz="3200" dirty="0" err="1">
                <a:latin typeface="+mn-lt"/>
              </a:rPr>
              <a:t>Dollinger</a:t>
            </a:r>
            <a:r>
              <a:rPr lang="en-US" sz="3200" dirty="0">
                <a:latin typeface="+mn-lt"/>
              </a:rPr>
              <a:t>, et al., 2002; </a:t>
            </a:r>
            <a:r>
              <a:rPr lang="en-US" sz="3200" dirty="0" err="1">
                <a:latin typeface="+mn-lt"/>
              </a:rPr>
              <a:t>Osburn</a:t>
            </a:r>
            <a:r>
              <a:rPr lang="en-US" sz="3200" dirty="0">
                <a:latin typeface="+mn-lt"/>
              </a:rPr>
              <a:t> &amp; Mumford, 2006).</a:t>
            </a:r>
            <a:endParaRPr lang="en-US" sz="4800" dirty="0">
              <a:latin typeface="+mn-lt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+mn-lt"/>
              </a:rPr>
              <a:t>NFC refers to the disposition to </a:t>
            </a:r>
            <a:r>
              <a:rPr lang="en-US" sz="4800" dirty="0">
                <a:latin typeface="+mn-lt"/>
              </a:rPr>
              <a:t>seek out and take pleasure in thinking processes </a:t>
            </a:r>
            <a:r>
              <a:rPr lang="en-US" sz="3200" dirty="0">
                <a:latin typeface="+mn-lt"/>
              </a:rPr>
              <a:t>(</a:t>
            </a:r>
            <a:r>
              <a:rPr lang="en-US" sz="3200" dirty="0" err="1">
                <a:latin typeface="+mn-lt"/>
              </a:rPr>
              <a:t>Cacioppo</a:t>
            </a:r>
            <a:r>
              <a:rPr lang="en-US" sz="3200" dirty="0">
                <a:latin typeface="+mn-lt"/>
              </a:rPr>
              <a:t> &amp; Petty, 1982).</a:t>
            </a:r>
            <a:endParaRPr lang="en-US" sz="4400" dirty="0">
              <a:latin typeface="+mn-lt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+mn-lt"/>
              </a:rPr>
              <a:t>This study examined how participants’ NFC affected different creative thinking processes.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+mn-lt"/>
              </a:rPr>
              <a:t>Multiple models of the creative thinking process have been proposed, but three processes have been identified as core to all of them </a:t>
            </a:r>
            <a:r>
              <a:rPr lang="en-US" sz="3200" dirty="0">
                <a:latin typeface="+mn-lt"/>
              </a:rPr>
              <a:t>(Reiter-Palmon &amp; </a:t>
            </a:r>
            <a:r>
              <a:rPr lang="en-US" sz="3200" dirty="0" err="1">
                <a:latin typeface="+mn-lt"/>
              </a:rPr>
              <a:t>Illies</a:t>
            </a:r>
            <a:r>
              <a:rPr lang="en-US" sz="3200" dirty="0">
                <a:latin typeface="+mn-lt"/>
              </a:rPr>
              <a:t>, 2004).  </a:t>
            </a:r>
            <a:endParaRPr lang="en-US" sz="4800" dirty="0">
              <a:latin typeface="+mn-lt"/>
            </a:endParaRPr>
          </a:p>
          <a:p>
            <a:pPr marL="1600200" lvl="1" indent="-914400">
              <a:buFont typeface="+mj-lt"/>
              <a:buAutoNum type="arabicPeriod"/>
            </a:pPr>
            <a:r>
              <a:rPr lang="en-US" sz="4800" dirty="0">
                <a:latin typeface="+mn-lt"/>
              </a:rPr>
              <a:t>Problem construction – the recognition and  definition of the problem </a:t>
            </a:r>
            <a:r>
              <a:rPr lang="en-US" sz="3200" dirty="0">
                <a:latin typeface="+mn-lt"/>
              </a:rPr>
              <a:t>(Reiter-Palmon &amp; Robinson, 2009)</a:t>
            </a:r>
            <a:endParaRPr lang="en-US" sz="4800" dirty="0">
              <a:latin typeface="+mn-lt"/>
            </a:endParaRPr>
          </a:p>
          <a:p>
            <a:pPr marL="1600200" lvl="1" indent="-914400">
              <a:buFont typeface="+mj-lt"/>
              <a:buAutoNum type="arabicPeriod"/>
            </a:pPr>
            <a:r>
              <a:rPr lang="en-US" sz="4800" dirty="0">
                <a:latin typeface="+mn-lt"/>
              </a:rPr>
              <a:t>Idea generation -the production of multiple ideas </a:t>
            </a:r>
            <a:r>
              <a:rPr lang="en-US" sz="3200" dirty="0">
                <a:latin typeface="+mn-lt"/>
              </a:rPr>
              <a:t>(Guilford, 1957). </a:t>
            </a:r>
          </a:p>
          <a:p>
            <a:pPr marL="1600200" lvl="1" indent="-914400">
              <a:buFont typeface="+mj-lt"/>
              <a:buAutoNum type="arabicPeriod"/>
            </a:pPr>
            <a:r>
              <a:rPr lang="en-US" sz="4800" dirty="0">
                <a:latin typeface="+mn-lt"/>
              </a:rPr>
              <a:t>Idea evaluation - putting ideas into context and assessing them </a:t>
            </a:r>
            <a:r>
              <a:rPr lang="en-US" sz="3200" dirty="0">
                <a:latin typeface="+mn-lt"/>
              </a:rPr>
              <a:t>(Blair &amp; Mumford, 2007).</a:t>
            </a:r>
            <a:endParaRPr lang="en-US" sz="48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881111" y="6606408"/>
            <a:ext cx="14098359" cy="21121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832103"/>
                </a:solidFill>
                <a:latin typeface="+mn-lt"/>
              </a:rPr>
              <a:t>Procedure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>
                <a:latin typeface="+mn-lt"/>
              </a:rPr>
              <a:t>NFC</a:t>
            </a:r>
          </a:p>
          <a:p>
            <a:pPr marL="1371600" lvl="1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+mn-lt"/>
              </a:rPr>
              <a:t>18-item Likert-type scale</a:t>
            </a:r>
            <a:r>
              <a:rPr lang="en-US" sz="3600" dirty="0">
                <a:latin typeface="+mn-lt"/>
              </a:rPr>
              <a:t>(</a:t>
            </a:r>
            <a:r>
              <a:rPr lang="en-US" sz="3600" dirty="0" err="1">
                <a:latin typeface="+mn-lt"/>
              </a:rPr>
              <a:t>Cacioppo</a:t>
            </a:r>
            <a:r>
              <a:rPr lang="en-US" sz="3600" dirty="0">
                <a:latin typeface="+mn-lt"/>
              </a:rPr>
              <a:t>, Petty, and Kao, 1984) </a:t>
            </a:r>
            <a:endParaRPr lang="en-US" sz="4800" dirty="0">
              <a:latin typeface="+mn-lt"/>
            </a:endParaRPr>
          </a:p>
          <a:p>
            <a:pPr marL="1371600" lvl="1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+mn-lt"/>
              </a:rPr>
              <a:t>Alpha = .89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>
                <a:latin typeface="+mn-lt"/>
              </a:rPr>
              <a:t>Creative problem solving - </a:t>
            </a:r>
            <a:r>
              <a:rPr lang="en-US" sz="4800" dirty="0">
                <a:latin typeface="+mn-lt"/>
              </a:rPr>
              <a:t>Participants provided a solution to an ill-defined problem. the creativity of their ideas was </a:t>
            </a:r>
            <a:r>
              <a:rPr lang="en-US" sz="4800" dirty="0">
                <a:latin typeface="+mn-lt"/>
              </a:rPr>
              <a:t>assessed </a:t>
            </a:r>
            <a:r>
              <a:rPr lang="en-US" sz="4800" dirty="0">
                <a:latin typeface="+mn-lt"/>
              </a:rPr>
              <a:t>on the dimensions of quality and originality </a:t>
            </a:r>
            <a:r>
              <a:rPr lang="en-US" sz="3200" dirty="0">
                <a:latin typeface="+mn-lt"/>
              </a:rPr>
              <a:t>(</a:t>
            </a:r>
            <a:r>
              <a:rPr lang="en-US" sz="3200" dirty="0" err="1">
                <a:latin typeface="+mn-lt"/>
              </a:rPr>
              <a:t>Runco</a:t>
            </a:r>
            <a:r>
              <a:rPr lang="en-US" sz="3200" dirty="0">
                <a:latin typeface="+mn-lt"/>
              </a:rPr>
              <a:t> &amp; </a:t>
            </a:r>
            <a:r>
              <a:rPr lang="en-US" sz="3200" dirty="0" err="1">
                <a:latin typeface="+mn-lt"/>
              </a:rPr>
              <a:t>Basadur</a:t>
            </a:r>
            <a:r>
              <a:rPr lang="en-US" sz="3200" dirty="0">
                <a:latin typeface="+mn-lt"/>
              </a:rPr>
              <a:t>, 1993).</a:t>
            </a:r>
            <a:endParaRPr lang="en-US" sz="4800" dirty="0">
              <a:latin typeface="+mn-lt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>
                <a:latin typeface="+mn-lt"/>
              </a:rPr>
              <a:t>Problem construction - </a:t>
            </a:r>
            <a:r>
              <a:rPr lang="en-US" sz="4800" dirty="0">
                <a:latin typeface="+mn-lt"/>
              </a:rPr>
              <a:t>Participants restated an ill-defined problem in as many different ways as possible. Their restatements were counted.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>
                <a:latin typeface="+mn-lt"/>
              </a:rPr>
              <a:t>Idea generation - </a:t>
            </a:r>
            <a:r>
              <a:rPr lang="en-US" sz="4800" dirty="0">
                <a:latin typeface="+mn-lt"/>
              </a:rPr>
              <a:t>Participants listed consequences to an ill-defined problem. The number of ideas produced was counted. </a:t>
            </a:r>
            <a:endParaRPr lang="en-US" sz="4800" dirty="0">
              <a:latin typeface="+mn-lt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>
                <a:latin typeface="+mn-lt"/>
              </a:rPr>
              <a:t>Idea evaluation - </a:t>
            </a:r>
            <a:r>
              <a:rPr lang="en-US" sz="4800" dirty="0">
                <a:latin typeface="+mn-lt"/>
              </a:rPr>
              <a:t>Participants evaluated the degree of quality and originality of 15 solutions to an ill-defined problem. There were three experimental conditions. Participants were given a rubric for the evaluation of the solutions containing either: </a:t>
            </a:r>
          </a:p>
          <a:p>
            <a:pPr marL="1457325" lvl="1" indent="-771525">
              <a:buFont typeface="+mj-lt"/>
              <a:buAutoNum type="arabicPeriod"/>
            </a:pPr>
            <a:r>
              <a:rPr lang="en-US" sz="3750" dirty="0">
                <a:latin typeface="+mn-lt"/>
              </a:rPr>
              <a:t>More structure condition; descriptions of levels of originality.</a:t>
            </a:r>
          </a:p>
          <a:p>
            <a:pPr marL="1457325" lvl="1" indent="-771525">
              <a:buFont typeface="+mj-lt"/>
              <a:buAutoNum type="arabicPeriod"/>
            </a:pPr>
            <a:r>
              <a:rPr lang="en-US" sz="3750" dirty="0">
                <a:latin typeface="+mn-lt"/>
              </a:rPr>
              <a:t>Limited structure condition; a simple definition of originality.</a:t>
            </a:r>
          </a:p>
          <a:p>
            <a:pPr marL="1457325" lvl="1" indent="-771525">
              <a:buFont typeface="+mj-lt"/>
              <a:buAutoNum type="arabicPeriod"/>
            </a:pPr>
            <a:r>
              <a:rPr lang="en-US" sz="3750" dirty="0">
                <a:latin typeface="+mn-lt"/>
              </a:rPr>
              <a:t>No structure condition; no definition of originality.</a:t>
            </a:r>
            <a:endParaRPr lang="en-US" sz="3750" b="1" dirty="0">
              <a:latin typeface="+mn-lt"/>
            </a:endParaRPr>
          </a:p>
          <a:p>
            <a:pPr marL="1371600" lvl="1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+mn-lt"/>
              </a:rPr>
              <a:t>Evaluation</a:t>
            </a:r>
            <a:r>
              <a:rPr lang="en-US" sz="4800" b="1" dirty="0">
                <a:latin typeface="+mn-lt"/>
              </a:rPr>
              <a:t> </a:t>
            </a:r>
            <a:r>
              <a:rPr lang="en-US" sz="4800" dirty="0">
                <a:latin typeface="+mn-lt"/>
              </a:rPr>
              <a:t>inaccuracy was calculated by subtracting participants’ solution evaluation ratings from expert ratings of the same solution.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b="1" dirty="0">
                <a:latin typeface="+mn-lt"/>
              </a:rPr>
              <a:t>Analyses</a:t>
            </a:r>
            <a:r>
              <a:rPr lang="en-US" sz="4800" dirty="0">
                <a:latin typeface="+mn-lt"/>
              </a:rPr>
              <a:t> – Regressions were conducted to examine the role of NFC on outcomes of each creative thinking process.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4800" dirty="0">
              <a:latin typeface="+mn-lt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562312" y="19411415"/>
            <a:ext cx="136969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743569" y="19385654"/>
            <a:ext cx="58970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+mn-lt"/>
              </a:rPr>
              <a:t>Hypothesis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981743" y="26445897"/>
            <a:ext cx="58970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+mn-lt"/>
              </a:rPr>
              <a:t>Results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8011" y="20375556"/>
            <a:ext cx="13696950" cy="1184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+mn-lt"/>
              </a:rPr>
              <a:t>Those with higher NFC are likely to perform better in ill- defined, creative tasks, due to the complex nature of creative cognitive processes (</a:t>
            </a:r>
            <a:r>
              <a:rPr lang="en-US" sz="4400" dirty="0" err="1">
                <a:latin typeface="+mn-lt"/>
              </a:rPr>
              <a:t>Dollinger</a:t>
            </a:r>
            <a:r>
              <a:rPr lang="en-US" sz="4400" dirty="0">
                <a:latin typeface="+mn-lt"/>
              </a:rPr>
              <a:t>, 2003). As such, NFC will positively predict participants’ creative problem-solving.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+mn-lt"/>
              </a:rPr>
              <a:t>Research underlines the complexity of cognition found within problem construction (Mumford, et al., 1994), idea generation (Butler et al., 2003), and idea evaluation (</a:t>
            </a:r>
            <a:r>
              <a:rPr lang="en-US" sz="4400" dirty="0" err="1">
                <a:latin typeface="+mn-lt"/>
              </a:rPr>
              <a:t>Runco</a:t>
            </a:r>
            <a:r>
              <a:rPr lang="en-US" sz="4400" dirty="0">
                <a:latin typeface="+mn-lt"/>
              </a:rPr>
              <a:t> &amp; Chand, 1995) As such, NFC will positively predict the outcomes of these processes.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+mn-lt"/>
              </a:rPr>
              <a:t>As evaluation structure can relieve cognitive demand, we expect structure to moderate the effect of NFC on idea evaluation.</a:t>
            </a:r>
          </a:p>
          <a:p>
            <a:pPr marL="742950" indent="-742950">
              <a:buFont typeface="+mj-lt"/>
              <a:buAutoNum type="arabicPeriod"/>
            </a:pPr>
            <a:endParaRPr lang="en-US" sz="4800" dirty="0">
              <a:latin typeface="+mn-lt"/>
            </a:endParaRPr>
          </a:p>
          <a:p>
            <a:pPr marL="742950" indent="-742950">
              <a:buFont typeface="+mj-lt"/>
              <a:buAutoNum type="arabicPeriod"/>
            </a:pPr>
            <a:endParaRPr lang="en-US" sz="4800" dirty="0">
              <a:latin typeface="+mn-lt"/>
            </a:endParaRPr>
          </a:p>
          <a:p>
            <a:pPr marL="428625" indent="-428625">
              <a:buFont typeface="Arial" panose="020B0604020202020204" pitchFamily="34" charset="0"/>
              <a:buChar char="•"/>
            </a:pPr>
            <a:endParaRPr lang="en-US" sz="4800" dirty="0">
              <a:latin typeface="+mn-lt"/>
            </a:endParaRPr>
          </a:p>
          <a:p>
            <a:pPr marL="428625" indent="-428625">
              <a:buFont typeface="Arial" panose="020B0604020202020204" pitchFamily="34" charset="0"/>
              <a:buChar char="•"/>
            </a:pPr>
            <a:endParaRPr lang="en-US" sz="4800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8010" y="28525048"/>
            <a:ext cx="13925550" cy="8748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+mn-lt"/>
              </a:rPr>
              <a:t>Method</a:t>
            </a:r>
          </a:p>
          <a:p>
            <a:pPr algn="ctr"/>
            <a:r>
              <a:rPr lang="en-US" sz="5400" b="1" dirty="0">
                <a:solidFill>
                  <a:srgbClr val="832103"/>
                </a:solidFill>
                <a:latin typeface="+mn-lt"/>
              </a:rPr>
              <a:t>Participants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srgbClr val="000000"/>
                </a:solidFill>
                <a:latin typeface="Calibri"/>
              </a:rPr>
              <a:t>180 students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srgbClr val="000000"/>
                </a:solidFill>
                <a:latin typeface="Calibri"/>
              </a:rPr>
              <a:t>124 females and 55 males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srgbClr val="000000"/>
                </a:solidFill>
                <a:latin typeface="Calibri"/>
              </a:rPr>
              <a:t>Average age = 21.66, (SD = 6.49)</a:t>
            </a:r>
          </a:p>
          <a:p>
            <a:endParaRPr lang="en-US" sz="6600" b="1" dirty="0">
              <a:solidFill>
                <a:srgbClr val="832103"/>
              </a:solidFill>
              <a:latin typeface="+mn-lt"/>
            </a:endParaRPr>
          </a:p>
          <a:p>
            <a:pPr algn="ctr"/>
            <a:endParaRPr lang="en-US" sz="7200" b="1" dirty="0">
              <a:latin typeface="+mn-lt"/>
            </a:endParaRPr>
          </a:p>
          <a:p>
            <a:r>
              <a:rPr lang="en-US" sz="17250" dirty="0"/>
              <a:t>  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29682618" y="21332151"/>
            <a:ext cx="136969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3669631" y="21489253"/>
            <a:ext cx="58970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+mn-lt"/>
              </a:rPr>
              <a:t>Discussion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899138" y="27646226"/>
            <a:ext cx="1408033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+mn-lt"/>
              </a:rPr>
              <a:t>NFC was a significant positive predictor of  creative problem solving solution quality (</a:t>
            </a:r>
            <a:r>
              <a:rPr lang="en-US" sz="4800" i="1" dirty="0">
                <a:latin typeface="+mn-lt"/>
              </a:rPr>
              <a:t>β</a:t>
            </a:r>
            <a:r>
              <a:rPr lang="en-US" sz="4800" dirty="0">
                <a:latin typeface="+mn-lt"/>
              </a:rPr>
              <a:t> = .17, </a:t>
            </a:r>
            <a:r>
              <a:rPr lang="en-US" sz="4800" i="1" dirty="0">
                <a:latin typeface="+mn-lt"/>
              </a:rPr>
              <a:t>p</a:t>
            </a:r>
            <a:r>
              <a:rPr lang="en-US" sz="4800" dirty="0">
                <a:latin typeface="+mn-lt"/>
              </a:rPr>
              <a:t> = .031) and originality </a:t>
            </a:r>
            <a:r>
              <a:rPr lang="el-GR" sz="4800" dirty="0">
                <a:latin typeface="+mn-lt"/>
              </a:rPr>
              <a:t>(</a:t>
            </a:r>
            <a:r>
              <a:rPr lang="el-GR" sz="4800" i="1" dirty="0">
                <a:latin typeface="+mn-lt"/>
              </a:rPr>
              <a:t>β </a:t>
            </a:r>
            <a:r>
              <a:rPr lang="el-GR" sz="4800" dirty="0">
                <a:latin typeface="+mn-lt"/>
              </a:rPr>
              <a:t>= .18, </a:t>
            </a:r>
            <a:r>
              <a:rPr lang="en-US" sz="4800" i="1" dirty="0">
                <a:latin typeface="+mn-lt"/>
              </a:rPr>
              <a:t>p </a:t>
            </a:r>
            <a:r>
              <a:rPr lang="en-US" sz="4800" dirty="0">
                <a:latin typeface="+mn-lt"/>
              </a:rPr>
              <a:t>= .017).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+mn-lt"/>
              </a:rPr>
              <a:t>NFC was a significant positive predictor of problem restatement count (</a:t>
            </a:r>
            <a:r>
              <a:rPr lang="el-GR" sz="4800" i="1" dirty="0">
                <a:latin typeface="+mn-lt"/>
              </a:rPr>
              <a:t>β</a:t>
            </a:r>
            <a:r>
              <a:rPr lang="el-GR" sz="4800" dirty="0">
                <a:latin typeface="+mn-lt"/>
              </a:rPr>
              <a:t> = .16, </a:t>
            </a:r>
            <a:r>
              <a:rPr lang="en-US" sz="4800" i="1" dirty="0">
                <a:latin typeface="+mn-lt"/>
              </a:rPr>
              <a:t>p</a:t>
            </a:r>
            <a:r>
              <a:rPr lang="en-US" sz="4800" dirty="0">
                <a:latin typeface="+mn-lt"/>
              </a:rPr>
              <a:t> = .033).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800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907135" y="6697466"/>
            <a:ext cx="1342208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+mn-lt"/>
              </a:rPr>
              <a:t>NFC was a significant positive predictor of generated idea count (</a:t>
            </a:r>
            <a:r>
              <a:rPr lang="el-GR" sz="4800" i="1" dirty="0">
                <a:latin typeface="+mn-lt"/>
              </a:rPr>
              <a:t>β</a:t>
            </a:r>
            <a:r>
              <a:rPr lang="el-GR" sz="4800" dirty="0">
                <a:latin typeface="+mn-lt"/>
              </a:rPr>
              <a:t> = .1</a:t>
            </a:r>
            <a:r>
              <a:rPr lang="en-US" sz="4800" dirty="0">
                <a:latin typeface="+mn-lt"/>
              </a:rPr>
              <a:t>8</a:t>
            </a:r>
            <a:r>
              <a:rPr lang="el-GR" sz="4800" dirty="0">
                <a:latin typeface="+mn-lt"/>
              </a:rPr>
              <a:t>, </a:t>
            </a:r>
            <a:r>
              <a:rPr lang="en-US" sz="4800" i="1" dirty="0">
                <a:latin typeface="+mn-lt"/>
              </a:rPr>
              <a:t>p</a:t>
            </a:r>
            <a:r>
              <a:rPr lang="en-US" sz="4800" dirty="0">
                <a:latin typeface="+mn-lt"/>
              </a:rPr>
              <a:t> = .016).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+mn-lt"/>
              </a:rPr>
              <a:t>Evaluation structure did not moderate the effect of NFC on originality evaluation inaccuracy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+mn-lt"/>
              </a:rPr>
              <a:t>Evaluation structure did moderate the effect of NFC on quality evaluation inaccuracy.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800" dirty="0">
              <a:latin typeface="+mn-lt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8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17856" y="18031210"/>
            <a:ext cx="49236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Note: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= 60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each condition. *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p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&lt; .05.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659994" y="22911771"/>
            <a:ext cx="13916366" cy="9694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>
                <a:latin typeface="+mn-lt"/>
              </a:rPr>
              <a:t>NFC was found to predict creative outcomes within every key process of creative thinking.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>
                <a:latin typeface="+mn-lt"/>
              </a:rPr>
              <a:t>This study provides a first look at NFC in problem construction and idea evaluation processes.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>
                <a:latin typeface="+mn-lt"/>
              </a:rPr>
              <a:t>This study also shows that in conditions of higher cognitive demand and complexity (i.e., the no structure condition), those with higher NFC are more accurate in their solution quality evaluations.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>
                <a:latin typeface="+mn-lt"/>
              </a:rPr>
              <a:t>Taken together, the conclusions from this research emphasize the importance of NFC. Organizations looking to identify and define problems, generate new ideas, or evaluate ideas can seek this trait.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4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9407543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 Template 2">
  <a:themeElements>
    <a:clrScheme name="Poster Template 2 1">
      <a:dk1>
        <a:srgbClr val="000000"/>
      </a:dk1>
      <a:lt1>
        <a:srgbClr val="AABAC9"/>
      </a:lt1>
      <a:dk2>
        <a:srgbClr val="000000"/>
      </a:dk2>
      <a:lt2>
        <a:srgbClr val="808080"/>
      </a:lt2>
      <a:accent1>
        <a:srgbClr val="D7D7D7"/>
      </a:accent1>
      <a:accent2>
        <a:srgbClr val="003466"/>
      </a:accent2>
      <a:accent3>
        <a:srgbClr val="D2D9E1"/>
      </a:accent3>
      <a:accent4>
        <a:srgbClr val="000000"/>
      </a:accent4>
      <a:accent5>
        <a:srgbClr val="E8E8E8"/>
      </a:accent5>
      <a:accent6>
        <a:srgbClr val="002E5C"/>
      </a:accent6>
      <a:hlink>
        <a:srgbClr val="008000"/>
      </a:hlink>
      <a:folHlink>
        <a:srgbClr val="800000"/>
      </a:folHlink>
    </a:clrScheme>
    <a:fontScheme name="Poster Template 2">
      <a:majorFont>
        <a:latin typeface="Eurostile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rgbClr val="800000"/>
          </a:solidFill>
          <a:round/>
          <a:headEnd/>
          <a:tailEnd/>
        </a:ln>
        <a:effectLst/>
      </a:spPr>
      <a:bodyPr/>
      <a:lstStyle>
        <a:defPPr>
          <a:defRPr sz="1700" dirty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5082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Poster Template 2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Template 2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Template 2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Template 2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Template 2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Template 2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Template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Template 2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Template 2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Template 2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Template 2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Custom 2">
      <a:dk1>
        <a:srgbClr val="FFFFFF"/>
      </a:dk1>
      <a:lt1>
        <a:srgbClr val="FFFFFF"/>
      </a:lt1>
      <a:dk2>
        <a:srgbClr val="000000"/>
      </a:dk2>
      <a:lt2>
        <a:srgbClr val="808080"/>
      </a:lt2>
      <a:accent1>
        <a:srgbClr val="D7D7D7"/>
      </a:accent1>
      <a:accent2>
        <a:srgbClr val="003466"/>
      </a:accent2>
      <a:accent3>
        <a:srgbClr val="D2D9E1"/>
      </a:accent3>
      <a:accent4>
        <a:srgbClr val="000000"/>
      </a:accent4>
      <a:accent5>
        <a:srgbClr val="E8E8E8"/>
      </a:accent5>
      <a:accent6>
        <a:srgbClr val="002E5C"/>
      </a:accent6>
      <a:hlink>
        <a:srgbClr val="008000"/>
      </a:hlink>
      <a:folHlink>
        <a:srgbClr val="8000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5082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5082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1_Custom Design 1">
      <a:dk1>
        <a:srgbClr val="000000"/>
      </a:dk1>
      <a:lt1>
        <a:srgbClr val="AABAC9"/>
      </a:lt1>
      <a:dk2>
        <a:srgbClr val="000000"/>
      </a:dk2>
      <a:lt2>
        <a:srgbClr val="808080"/>
      </a:lt2>
      <a:accent1>
        <a:srgbClr val="D7D7D7"/>
      </a:accent1>
      <a:accent2>
        <a:srgbClr val="003466"/>
      </a:accent2>
      <a:accent3>
        <a:srgbClr val="D2D9E1"/>
      </a:accent3>
      <a:accent4>
        <a:srgbClr val="000000"/>
      </a:accent4>
      <a:accent5>
        <a:srgbClr val="E8E8E8"/>
      </a:accent5>
      <a:accent6>
        <a:srgbClr val="002E5C"/>
      </a:accent6>
      <a:hlink>
        <a:srgbClr val="008000"/>
      </a:hlink>
      <a:folHlink>
        <a:srgbClr val="800000"/>
      </a:folHlink>
    </a:clrScheme>
    <a:fontScheme name="1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5082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5082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AABAC9"/>
      </a:lt1>
      <a:dk2>
        <a:srgbClr val="000000"/>
      </a:dk2>
      <a:lt2>
        <a:srgbClr val="808080"/>
      </a:lt2>
      <a:accent1>
        <a:srgbClr val="D7D7D7"/>
      </a:accent1>
      <a:accent2>
        <a:srgbClr val="003466"/>
      </a:accent2>
      <a:accent3>
        <a:srgbClr val="D2D9E1"/>
      </a:accent3>
      <a:accent4>
        <a:srgbClr val="000000"/>
      </a:accent4>
      <a:accent5>
        <a:srgbClr val="E8E8E8"/>
      </a:accent5>
      <a:accent6>
        <a:srgbClr val="002E5C"/>
      </a:accent6>
      <a:hlink>
        <a:srgbClr val="008000"/>
      </a:hlink>
      <a:folHlink>
        <a:srgbClr val="800000"/>
      </a:folHlink>
    </a:clrScheme>
    <a:fontScheme name="2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5082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5082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Poster Template 2</Template>
  <TotalTime>6893</TotalTime>
  <Words>731</Words>
  <Application>Microsoft Office PowerPoint</Application>
  <PresentationFormat>Custom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Arial Black</vt:lpstr>
      <vt:lpstr>Arial Narrow</vt:lpstr>
      <vt:lpstr>Calibri</vt:lpstr>
      <vt:lpstr>Calibri Light</vt:lpstr>
      <vt:lpstr>Eurostile</vt:lpstr>
      <vt:lpstr>Poster Template 2</vt:lpstr>
      <vt:lpstr>Custom Design</vt:lpstr>
      <vt:lpstr>1_Custom Design</vt:lpstr>
      <vt:lpstr>3_Custom Design</vt:lpstr>
      <vt:lpstr>2_Custom Design</vt:lpstr>
      <vt:lpstr>PowerPoint Presentation</vt:lpstr>
    </vt:vector>
  </TitlesOfParts>
  <Company>UNO</Company>
  <LinksUpToDate>false</LinksUpToDate>
  <SharedDoc>false</SharedDoc>
  <HyperlinkBase>http://www.posterpresentations.com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Free PowerPoint poster templates</dc:subject>
  <dc:creator>Justin Yurkovich</dc:creator>
  <cp:keywords>poster presentation, poster design, poster template</cp:keywords>
  <dc:description>Non-authorized printing of this poster template by any commercial printing service other than PosterPresentations.com is strictly prohibited._x000d_
Non-profit educational printing centers are exempt._x000d_
To obtain printing authorization call:_x000d_
1.866.649.3004_x000d_
_x000d_
© 2007 Canterbury Media Services, Inc</dc:description>
  <cp:lastModifiedBy>Vignesh Murugavel</cp:lastModifiedBy>
  <cp:revision>430</cp:revision>
  <cp:lastPrinted>2014-07-30T15:47:50Z</cp:lastPrinted>
  <dcterms:created xsi:type="dcterms:W3CDTF">2008-03-26T18:45:50Z</dcterms:created>
  <dcterms:modified xsi:type="dcterms:W3CDTF">2019-02-23T01:40:14Z</dcterms:modified>
  <cp:category>Powerpoint poster templates</cp:category>
</cp:coreProperties>
</file>