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9" r:id="rId2"/>
    <p:sldMasterId id="2147483650" r:id="rId3"/>
    <p:sldMasterId id="2147483685" r:id="rId4"/>
    <p:sldMasterId id="2147483651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43891200" cy="329184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685800" algn="l" rtl="0" fontAlgn="base">
      <a:spcBef>
        <a:spcPct val="0"/>
      </a:spcBef>
      <a:spcAft>
        <a:spcPct val="0"/>
      </a:spcAft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1371600" algn="l" rtl="0" fontAlgn="base">
      <a:spcBef>
        <a:spcPct val="0"/>
      </a:spcBef>
      <a:spcAft>
        <a:spcPct val="0"/>
      </a:spcAft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2057400" algn="l" rtl="0" fontAlgn="base">
      <a:spcBef>
        <a:spcPct val="0"/>
      </a:spcBef>
      <a:spcAft>
        <a:spcPct val="0"/>
      </a:spcAft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2743200" algn="l" rtl="0" fontAlgn="base">
      <a:spcBef>
        <a:spcPct val="0"/>
      </a:spcBef>
      <a:spcAft>
        <a:spcPct val="0"/>
      </a:spcAft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3429000" algn="l" defTabSz="1371600" rtl="0" eaLnBrk="1" latinLnBrk="0" hangingPunct="1"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4114800" algn="l" defTabSz="1371600" rtl="0" eaLnBrk="1" latinLnBrk="0" hangingPunct="1"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4800600" algn="l" defTabSz="1371600" rtl="0" eaLnBrk="1" latinLnBrk="0" hangingPunct="1"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5486400" algn="l" defTabSz="1371600" rtl="0" eaLnBrk="1" latinLnBrk="0" hangingPunct="1">
      <a:defRPr sz="255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CC0000"/>
    <a:srgbClr val="832103"/>
    <a:srgbClr val="993300"/>
    <a:srgbClr val="FFFFFF"/>
    <a:srgbClr val="BE6962"/>
    <a:srgbClr val="FF9900"/>
    <a:srgbClr val="000000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 autoAdjust="0"/>
    <p:restoredTop sz="93855" autoAdjust="0"/>
  </p:normalViewPr>
  <p:slideViewPr>
    <p:cSldViewPr snapToGrid="0" snapToObjects="1">
      <p:cViewPr>
        <p:scale>
          <a:sx n="30" d="100"/>
          <a:sy n="30" d="100"/>
        </p:scale>
        <p:origin x="1944" y="39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973" y="3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90048118985128"/>
          <c:y val="0.1199943857285219"/>
          <c:w val="0.64467260671363458"/>
          <c:h val="0.67885774278215227"/>
        </c:manualLayout>
      </c:layout>
      <c:lineChart>
        <c:grouping val="standard"/>
        <c:varyColors val="0"/>
        <c:ser>
          <c:idx val="0"/>
          <c:order val="0"/>
          <c:tx>
            <c:strRef>
              <c:f>'[Chart in Microsoft PowerPoint]Sheet2'!$Q$12</c:f>
              <c:strCache>
                <c:ptCount val="1"/>
                <c:pt idx="0">
                  <c:v>No structure*</c:v>
                </c:pt>
              </c:strCache>
            </c:strRef>
          </c:tx>
          <c:spPr>
            <a:ln w="1238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PowerPoint]Sheet2'!$P$13:$P$14</c:f>
              <c:strCache>
                <c:ptCount val="2"/>
                <c:pt idx="0">
                  <c:v>low</c:v>
                </c:pt>
                <c:pt idx="1">
                  <c:v>high</c:v>
                </c:pt>
              </c:strCache>
            </c:strRef>
          </c:cat>
          <c:val>
            <c:numRef>
              <c:f>'[Chart in Microsoft PowerPoint]Sheet2'!$Q$13:$Q$14</c:f>
              <c:numCache>
                <c:formatCode>General</c:formatCode>
                <c:ptCount val="2"/>
                <c:pt idx="0">
                  <c:v>0.96989999999999998</c:v>
                </c:pt>
                <c:pt idx="1">
                  <c:v>1.2786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DC-486E-B1BB-CF55DF96539B}"/>
            </c:ext>
          </c:extLst>
        </c:ser>
        <c:ser>
          <c:idx val="1"/>
          <c:order val="1"/>
          <c:tx>
            <c:strRef>
              <c:f>'[Chart in Microsoft PowerPoint]Sheet2'!$R$12</c:f>
              <c:strCache>
                <c:ptCount val="1"/>
                <c:pt idx="0">
                  <c:v>Simple definition</c:v>
                </c:pt>
              </c:strCache>
            </c:strRef>
          </c:tx>
          <c:spPr>
            <a:ln w="123825" cap="rnd">
              <a:solidFill>
                <a:srgbClr val="E8E8E8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PowerPoint]Sheet2'!$P$13:$P$14</c:f>
              <c:strCache>
                <c:ptCount val="2"/>
                <c:pt idx="0">
                  <c:v>low</c:v>
                </c:pt>
                <c:pt idx="1">
                  <c:v>high</c:v>
                </c:pt>
              </c:strCache>
            </c:strRef>
          </c:cat>
          <c:val>
            <c:numRef>
              <c:f>'[Chart in Microsoft PowerPoint]Sheet2'!$R$13:$R$14</c:f>
              <c:numCache>
                <c:formatCode>General</c:formatCode>
                <c:ptCount val="2"/>
                <c:pt idx="0">
                  <c:v>1.2032</c:v>
                </c:pt>
                <c:pt idx="1">
                  <c:v>1.014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DC-486E-B1BB-CF55DF96539B}"/>
            </c:ext>
          </c:extLst>
        </c:ser>
        <c:ser>
          <c:idx val="2"/>
          <c:order val="2"/>
          <c:tx>
            <c:strRef>
              <c:f>'[Chart in Microsoft PowerPoint]Sheet2'!$S$12</c:f>
              <c:strCache>
                <c:ptCount val="1"/>
                <c:pt idx="0">
                  <c:v>More structure</c:v>
                </c:pt>
              </c:strCache>
            </c:strRef>
          </c:tx>
          <c:spPr>
            <a:ln w="123825" cap="rnd">
              <a:solidFill>
                <a:srgbClr val="9A0000"/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PowerPoint]Sheet2'!$P$13:$P$14</c:f>
              <c:strCache>
                <c:ptCount val="2"/>
                <c:pt idx="0">
                  <c:v>low</c:v>
                </c:pt>
                <c:pt idx="1">
                  <c:v>high</c:v>
                </c:pt>
              </c:strCache>
            </c:strRef>
          </c:cat>
          <c:val>
            <c:numRef>
              <c:f>'[Chart in Microsoft PowerPoint]Sheet2'!$S$13:$S$14</c:f>
              <c:numCache>
                <c:formatCode>General</c:formatCode>
                <c:ptCount val="2"/>
                <c:pt idx="0">
                  <c:v>1.113324</c:v>
                </c:pt>
                <c:pt idx="1">
                  <c:v>0.90500000000000003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DC-486E-B1BB-CF55DF965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1493576"/>
        <c:axId val="531490952"/>
      </c:lineChart>
      <c:catAx>
        <c:axId val="531493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000">
                    <a:solidFill>
                      <a:sysClr val="windowText" lastClr="000000"/>
                    </a:solidFill>
                  </a:rPr>
                  <a:t>Need for Cognition</a:t>
                </a:r>
              </a:p>
            </c:rich>
          </c:tx>
          <c:layout>
            <c:manualLayout>
              <c:xMode val="edge"/>
              <c:yMode val="edge"/>
              <c:x val="0.28190597477106349"/>
              <c:y val="0.883071406836149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571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490952"/>
        <c:crosses val="autoZero"/>
        <c:auto val="1"/>
        <c:lblAlgn val="ctr"/>
        <c:lblOffset val="100"/>
        <c:noMultiLvlLbl val="0"/>
      </c:catAx>
      <c:valAx>
        <c:axId val="53149095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b="1" dirty="0">
                    <a:solidFill>
                      <a:sysClr val="windowText" lastClr="000000"/>
                    </a:solidFill>
                  </a:rPr>
                  <a:t>Average Quality Evaluation Inaccuracy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493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019244541958216"/>
          <c:y val="0.14453753114752882"/>
          <c:w val="0.26280660279484935"/>
          <c:h val="0.206011126278476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0.72018</cdr:x>
      <cdr:y>0.4429</cdr:y>
    </cdr:from>
    <cdr:to>
      <cdr:x>0.95922</cdr:x>
      <cdr:y>0.71541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83809" y="4055029"/>
          <a:ext cx="3214133" cy="2495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FF34760-8B1D-40BF-8B36-6AF06A3045B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8B4A54F-843E-41D6-A467-51DA4EC27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34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0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FD3A2D24-097E-49C3-B538-A2DB3971D02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0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6858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13716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20574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27432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A2D24-097E-49C3-B538-A2DB3971D02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4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7000"/>
            <a:ext cx="37307520" cy="70551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828" y="23042880"/>
            <a:ext cx="26334720" cy="2720340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828" y="2940369"/>
            <a:ext cx="26334720" cy="19751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828" y="25763220"/>
            <a:ext cx="26334720" cy="38633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7680966"/>
            <a:ext cx="39502080" cy="217255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2" y="1317315"/>
            <a:ext cx="9875520" cy="280892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1" y="1317315"/>
            <a:ext cx="29464001" cy="28089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5386388"/>
            <a:ext cx="32918400" cy="11460957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90258"/>
            <a:ext cx="32918400" cy="794623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77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96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613" y="8205788"/>
            <a:ext cx="37854732" cy="13694570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5613" y="22028945"/>
            <a:ext cx="37854732" cy="7200900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19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045" y="8763001"/>
            <a:ext cx="18814256" cy="208859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59900" y="8763001"/>
            <a:ext cx="18814257" cy="208859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22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4188" y="1752600"/>
            <a:ext cx="37854732" cy="636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4187" y="8070058"/>
            <a:ext cx="18566607" cy="39552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4187" y="12025313"/>
            <a:ext cx="18566607" cy="17685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445" y="8070058"/>
            <a:ext cx="18659475" cy="39552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445" y="12025313"/>
            <a:ext cx="18659475" cy="17685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66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16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8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4188" y="2195513"/>
            <a:ext cx="14154150" cy="76795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6" y="4738688"/>
            <a:ext cx="22219445" cy="2339340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4188" y="9875045"/>
            <a:ext cx="14154150" cy="18295143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07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4188" y="2195513"/>
            <a:ext cx="14154150" cy="76795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59476" y="4738688"/>
            <a:ext cx="22219445" cy="2339340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4188" y="9875045"/>
            <a:ext cx="14154150" cy="18295143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5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11070" y="1752601"/>
            <a:ext cx="9463088" cy="278963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045" y="1752601"/>
            <a:ext cx="28165425" cy="278963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279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7000"/>
            <a:ext cx="37307520" cy="70551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946" y="21154074"/>
            <a:ext cx="37307520" cy="6537960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946" y="13953174"/>
            <a:ext cx="37307520" cy="7200900"/>
          </a:xfr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268" y="5637852"/>
            <a:ext cx="4905587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421" y="5637852"/>
            <a:ext cx="4905585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9496"/>
            <a:ext cx="19393748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8455"/>
            <a:ext cx="19393748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9496"/>
            <a:ext cx="19400520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8455"/>
            <a:ext cx="19400520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045" y="1752600"/>
            <a:ext cx="37857113" cy="63627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87594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1594"/>
            <a:ext cx="14440746" cy="55778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2" y="1311594"/>
            <a:ext cx="24536400" cy="2809494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9434"/>
            <a:ext cx="14440746" cy="2251710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828" y="23042880"/>
            <a:ext cx="26334720" cy="27203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828" y="2940369"/>
            <a:ext cx="26334720" cy="1975104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828" y="25763220"/>
            <a:ext cx="26334720" cy="386334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37587" y="1274445"/>
            <a:ext cx="10547774" cy="309295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4273" y="1274445"/>
            <a:ext cx="31480760" cy="309295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536192" y="438912"/>
            <a:ext cx="40709088" cy="39502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7160" tIns="68580" rIns="137160" bIns="6858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8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7000"/>
            <a:ext cx="37307520" cy="70551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8738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17722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946" y="21154074"/>
            <a:ext cx="37307520" cy="6537960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946" y="13953174"/>
            <a:ext cx="37307520" cy="7200900"/>
          </a:xfr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6046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268" y="5637852"/>
            <a:ext cx="4905587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421" y="5637852"/>
            <a:ext cx="4905585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024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946" y="21154074"/>
            <a:ext cx="37307520" cy="6537960"/>
          </a:xfrm>
          <a:prstGeom prst="rect">
            <a:avLst/>
          </a:prstGeo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946" y="13953174"/>
            <a:ext cx="37307520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9496"/>
            <a:ext cx="19393748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8455"/>
            <a:ext cx="19393748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9496"/>
            <a:ext cx="19400520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8455"/>
            <a:ext cx="19400520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0767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5864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6848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1594"/>
            <a:ext cx="14440746" cy="55778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2" y="1311594"/>
            <a:ext cx="24536400" cy="2809494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9434"/>
            <a:ext cx="14440746" cy="2251710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8915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828" y="23042880"/>
            <a:ext cx="26334720" cy="27203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828" y="2940369"/>
            <a:ext cx="26334720" cy="1975104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828" y="25763220"/>
            <a:ext cx="26334720" cy="386334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0337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3317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37587" y="1274445"/>
            <a:ext cx="10547774" cy="309295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4273" y="1274445"/>
            <a:ext cx="31480760" cy="309295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8371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7000"/>
            <a:ext cx="37307520" cy="70551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946" y="21154074"/>
            <a:ext cx="37307520" cy="6537960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946" y="13953174"/>
            <a:ext cx="37307520" cy="7200900"/>
          </a:xfr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7123" y="7680966"/>
            <a:ext cx="19669760" cy="21725574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6883" y="7680966"/>
            <a:ext cx="19669760" cy="21725574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272" y="5637852"/>
            <a:ext cx="21014265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1098" y="5637852"/>
            <a:ext cx="21014265" cy="26566176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9496"/>
            <a:ext cx="19393748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8455"/>
            <a:ext cx="19393748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9496"/>
            <a:ext cx="19400520" cy="306895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8455"/>
            <a:ext cx="19400520" cy="1896808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1594"/>
            <a:ext cx="14440746" cy="55778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2" y="1311594"/>
            <a:ext cx="24536400" cy="2809494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9434"/>
            <a:ext cx="14440746" cy="2251710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828" y="23042880"/>
            <a:ext cx="26334720" cy="27203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828" y="2940369"/>
            <a:ext cx="26334720" cy="1975104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828" y="25763220"/>
            <a:ext cx="26334720" cy="3863340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37587" y="1274445"/>
            <a:ext cx="10547774" cy="309295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4273" y="1274445"/>
            <a:ext cx="31480760" cy="309295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9496"/>
            <a:ext cx="19393748" cy="30689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8455"/>
            <a:ext cx="19393748" cy="1896808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9496"/>
            <a:ext cx="19400520" cy="30689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8455"/>
            <a:ext cx="19400520" cy="1896808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309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1594"/>
            <a:ext cx="14440746" cy="5577840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2" y="1311594"/>
            <a:ext cx="24536400" cy="2809494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9434"/>
            <a:ext cx="14440746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86057" name="AutoShape 41"/>
          <p:cNvSpPr>
            <a:spLocks noChangeArrowheads="1"/>
          </p:cNvSpPr>
          <p:nvPr/>
        </p:nvSpPr>
        <p:spPr bwMode="auto">
          <a:xfrm>
            <a:off x="3239297" y="2158284"/>
            <a:ext cx="37399044" cy="324239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noFill/>
            <a:round/>
            <a:headEnd/>
            <a:tailEnd/>
          </a:ln>
          <a:effectLst/>
        </p:spPr>
        <p:txBody>
          <a:bodyPr wrap="none" anchor="t"/>
          <a:lstStyle/>
          <a:p>
            <a:pPr algn="ctr"/>
            <a:endParaRPr lang="en-US" sz="1100" b="1" dirty="0">
              <a:solidFill>
                <a:schemeClr val="tx1"/>
              </a:solidFill>
              <a:latin typeface="+mn-lt"/>
            </a:endParaRPr>
          </a:p>
          <a:p>
            <a:pPr algn="ctr"/>
            <a:endParaRPr lang="en-US" sz="1100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n-US" sz="9000" b="1" dirty="0">
                <a:solidFill>
                  <a:schemeClr val="tx1"/>
                </a:solidFill>
                <a:latin typeface="+mn-lt"/>
              </a:rPr>
              <a:t>The Role</a:t>
            </a:r>
            <a:r>
              <a:rPr lang="en-US" sz="9000" b="1" baseline="0" dirty="0">
                <a:solidFill>
                  <a:schemeClr val="tx1"/>
                </a:solidFill>
                <a:latin typeface="+mn-lt"/>
              </a:rPr>
              <a:t> of Need for Cognition </a:t>
            </a:r>
            <a:r>
              <a:rPr lang="en-US" sz="9000" b="1" dirty="0">
                <a:solidFill>
                  <a:schemeClr val="tx1"/>
                </a:solidFill>
                <a:latin typeface="+mn-lt"/>
              </a:rPr>
              <a:t>in Creative Thinking</a:t>
            </a:r>
            <a:r>
              <a:rPr lang="en-US" sz="9000" b="1" baseline="0" dirty="0">
                <a:solidFill>
                  <a:schemeClr val="tx1"/>
                </a:solidFill>
                <a:latin typeface="+mn-lt"/>
              </a:rPr>
              <a:t> Processes</a:t>
            </a:r>
            <a:endParaRPr lang="en-US" sz="9000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n-US" sz="6000" b="0" dirty="0">
                <a:solidFill>
                  <a:schemeClr val="tx1"/>
                </a:solidFill>
                <a:latin typeface="+mn-lt"/>
              </a:rPr>
              <a:t>Vignesh Murugavel,</a:t>
            </a:r>
            <a:r>
              <a:rPr lang="en-US" sz="6000" b="0" baseline="0" dirty="0">
                <a:solidFill>
                  <a:schemeClr val="tx1"/>
                </a:solidFill>
                <a:latin typeface="+mn-lt"/>
              </a:rPr>
              <a:t> Roni Reiter-Palmon, Victoria Kennel</a:t>
            </a:r>
            <a:endParaRPr lang="en-US" sz="6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6060" name="Line 44"/>
          <p:cNvSpPr>
            <a:spLocks noChangeShapeType="1"/>
          </p:cNvSpPr>
          <p:nvPr/>
        </p:nvSpPr>
        <p:spPr bwMode="auto">
          <a:xfrm>
            <a:off x="-678345" y="-3953064"/>
            <a:ext cx="43146134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550" dirty="0"/>
          </a:p>
        </p:txBody>
      </p:sp>
      <p:sp>
        <p:nvSpPr>
          <p:cNvPr id="86061" name="Line 45"/>
          <p:cNvSpPr>
            <a:spLocks noChangeShapeType="1"/>
          </p:cNvSpPr>
          <p:nvPr/>
        </p:nvSpPr>
        <p:spPr bwMode="auto">
          <a:xfrm>
            <a:off x="8414176" y="-2746056"/>
            <a:ext cx="27906134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550" dirty="0"/>
          </a:p>
        </p:txBody>
      </p:sp>
      <p:sp>
        <p:nvSpPr>
          <p:cNvPr id="86056" name="AutoShape 40"/>
          <p:cNvSpPr>
            <a:spLocks noChangeArrowheads="1"/>
          </p:cNvSpPr>
          <p:nvPr userDrawn="1"/>
        </p:nvSpPr>
        <p:spPr bwMode="auto">
          <a:xfrm>
            <a:off x="242153" y="6398912"/>
            <a:ext cx="14141004" cy="2609658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86090" name="AutoShape 74"/>
          <p:cNvSpPr>
            <a:spLocks noChangeArrowheads="1"/>
          </p:cNvSpPr>
          <p:nvPr userDrawn="1"/>
        </p:nvSpPr>
        <p:spPr bwMode="auto">
          <a:xfrm>
            <a:off x="14748077" y="6398912"/>
            <a:ext cx="14381486" cy="2609658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86096" name="AutoShape 80"/>
          <p:cNvSpPr>
            <a:spLocks noChangeArrowheads="1"/>
          </p:cNvSpPr>
          <p:nvPr userDrawn="1"/>
        </p:nvSpPr>
        <p:spPr bwMode="auto">
          <a:xfrm>
            <a:off x="29494482" y="6398912"/>
            <a:ext cx="14139336" cy="2609658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pic>
        <p:nvPicPr>
          <p:cNvPr id="17" name="Picture 16" descr="O-UNO_CMYK.eps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57" y="-31833"/>
            <a:ext cx="19589232" cy="2477682"/>
          </a:xfrm>
          <a:prstGeom prst="rect">
            <a:avLst/>
          </a:prstGeom>
        </p:spPr>
      </p:pic>
      <p:sp>
        <p:nvSpPr>
          <p:cNvPr id="19" name="Rectangle 1351"/>
          <p:cNvSpPr>
            <a:spLocks noChangeArrowheads="1"/>
          </p:cNvSpPr>
          <p:nvPr userDrawn="1"/>
        </p:nvSpPr>
        <p:spPr bwMode="auto">
          <a:xfrm>
            <a:off x="113352" y="7666633"/>
            <a:ext cx="7083426" cy="201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1880" tIns="195941" rIns="391880" bIns="195941"/>
          <a:lstStyle/>
          <a:p>
            <a:pPr marL="514350" indent="-514350">
              <a:buFont typeface="Arial" panose="020B0604020202020204" pitchFamily="34" charset="0"/>
              <a:buChar char="•"/>
            </a:pPr>
            <a:endParaRPr lang="en-US" sz="36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98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2pPr>
      <a:lvl3pPr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3pPr>
      <a:lvl4pPr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4pPr>
      <a:lvl5pPr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5pPr>
      <a:lvl6pPr marL="685800"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6pPr>
      <a:lvl7pPr marL="1371600"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7pPr>
      <a:lvl8pPr marL="2057400"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8pPr>
      <a:lvl9pPr marL="2743200" algn="ctr" defTabSz="783432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Eurostile" pitchFamily="34" charset="0"/>
        </a:defRPr>
      </a:lvl9pPr>
    </p:titleStyle>
    <p:bodyStyle>
      <a:lvl1pPr marL="292895" indent="-292895" algn="l" defTabSz="783432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40507" algn="l" defTabSz="783432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</a:defRPr>
      </a:lvl2pPr>
      <a:lvl3pPr marL="978695" indent="-195263" algn="l" defTabSz="783432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Arial" charset="0"/>
        </a:defRPr>
      </a:lvl3pPr>
      <a:lvl4pPr marL="1371600" indent="-195263" algn="l" defTabSz="783432" rtl="0" fontAlgn="base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Arial" charset="0"/>
        </a:defRPr>
      </a:lvl4pPr>
      <a:lvl5pPr marL="17645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Arial" charset="0"/>
        </a:defRPr>
      </a:lvl5pPr>
      <a:lvl6pPr marL="24503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Arial" charset="0"/>
        </a:defRPr>
      </a:lvl6pPr>
      <a:lvl7pPr marL="31361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Arial" charset="0"/>
        </a:defRPr>
      </a:lvl7pPr>
      <a:lvl8pPr marL="38219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Arial" charset="0"/>
        </a:defRPr>
      </a:lvl8pPr>
      <a:lvl9pPr marL="45077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045" y="1752600"/>
            <a:ext cx="37857113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045" y="8763001"/>
            <a:ext cx="37857113" cy="2088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045" y="30510957"/>
            <a:ext cx="9875043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8D4A-07C7-454C-B40D-49F08016934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9913" y="30510957"/>
            <a:ext cx="148113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9113" y="30510957"/>
            <a:ext cx="987504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4D74-B306-47A1-8A49-8681CBC5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9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694273" y="5637852"/>
            <a:ext cx="9973733" cy="2656617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-71967" y="4800606"/>
            <a:ext cx="43891200" cy="131445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09604" y="32444063"/>
            <a:ext cx="2514600" cy="28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450" b="1" dirty="0">
                <a:solidFill>
                  <a:schemeClr val="bg2"/>
                </a:solidFill>
                <a:latin typeface="Arial" charset="0"/>
              </a:rPr>
              <a:t>POSTER TEMPLATE BY:</a:t>
            </a:r>
          </a:p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900" b="1" dirty="0">
                <a:solidFill>
                  <a:schemeClr val="bg2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126" y="1274453"/>
            <a:ext cx="41925240" cy="220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150" tIns="26070" rIns="52150" bIns="260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4273" y="5637852"/>
            <a:ext cx="9973733" cy="2656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0792" tIns="260792" rIns="260792" bIns="260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11490961" y="5637852"/>
            <a:ext cx="20765348" cy="2656617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33079271" y="5637852"/>
            <a:ext cx="9982200" cy="2656617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97" r:id="rId12"/>
  </p:sldLayoutIdLst>
  <p:txStyles>
    <p:titleStyle>
      <a:lvl1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+mj-lt"/>
          <a:ea typeface="+mj-ea"/>
          <a:cs typeface="+mj-cs"/>
        </a:defRPr>
      </a:lvl1pPr>
      <a:lvl2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2pPr>
      <a:lvl3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3pPr>
      <a:lvl4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4pPr>
      <a:lvl5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5pPr>
      <a:lvl6pPr marL="6858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6pPr>
      <a:lvl7pPr marL="13716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7pPr>
      <a:lvl8pPr marL="20574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8pPr>
      <a:lvl9pPr marL="27432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9pPr>
    </p:titleStyle>
    <p:bodyStyle>
      <a:lvl1pPr marL="292895" indent="-292895" algn="l" defTabSz="783432" rtl="0" fontAlgn="base">
        <a:spcBef>
          <a:spcPct val="20000"/>
        </a:spcBef>
        <a:spcAft>
          <a:spcPct val="0"/>
        </a:spcAft>
        <a:buChar char="•"/>
        <a:defRPr sz="255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40507" algn="l" defTabSz="783432" rtl="0" fontAlgn="base">
        <a:spcBef>
          <a:spcPct val="20000"/>
        </a:spcBef>
        <a:spcAft>
          <a:spcPct val="0"/>
        </a:spcAft>
        <a:buChar char="–"/>
        <a:defRPr sz="2550">
          <a:solidFill>
            <a:schemeClr val="tx1"/>
          </a:solidFill>
          <a:latin typeface="+mn-lt"/>
        </a:defRPr>
      </a:lvl2pPr>
      <a:lvl3pPr marL="978695" indent="-195263" algn="l" defTabSz="783432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371600" indent="-195263" algn="l" defTabSz="783432" rtl="0" fontAlgn="base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+mn-lt"/>
        </a:defRPr>
      </a:lvl4pPr>
      <a:lvl5pPr marL="17645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5pPr>
      <a:lvl6pPr marL="24503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6pPr>
      <a:lvl7pPr marL="31361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7pPr>
      <a:lvl8pPr marL="38219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8pPr>
      <a:lvl9pPr marL="45077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694273" y="5637852"/>
            <a:ext cx="9973733" cy="265661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0" y="4800606"/>
            <a:ext cx="43891200" cy="131445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09604" y="32444063"/>
            <a:ext cx="2514600" cy="28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450" b="1" dirty="0">
                <a:solidFill>
                  <a:schemeClr val="bg2"/>
                </a:solidFill>
                <a:latin typeface="Arial" charset="0"/>
              </a:rPr>
              <a:t>POSTER TEMPLATE BY:</a:t>
            </a:r>
          </a:p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900" b="1" dirty="0">
                <a:solidFill>
                  <a:schemeClr val="bg2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126" y="1274453"/>
            <a:ext cx="41925240" cy="220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150" tIns="26070" rIns="52150" bIns="260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4273" y="5637852"/>
            <a:ext cx="9973733" cy="2656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0792" tIns="260792" rIns="260792" bIns="260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11490961" y="5637852"/>
            <a:ext cx="20765348" cy="265661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33079271" y="5637852"/>
            <a:ext cx="9982200" cy="265661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8118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+mj-lt"/>
          <a:ea typeface="+mj-ea"/>
          <a:cs typeface="+mj-cs"/>
        </a:defRPr>
      </a:lvl1pPr>
      <a:lvl2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2pPr>
      <a:lvl3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3pPr>
      <a:lvl4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4pPr>
      <a:lvl5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5pPr>
      <a:lvl6pPr marL="6858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6pPr>
      <a:lvl7pPr marL="13716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7pPr>
      <a:lvl8pPr marL="20574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8pPr>
      <a:lvl9pPr marL="27432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9pPr>
    </p:titleStyle>
    <p:bodyStyle>
      <a:lvl1pPr marL="292895" indent="-292895" algn="l" defTabSz="783432" rtl="0" fontAlgn="base">
        <a:spcBef>
          <a:spcPct val="20000"/>
        </a:spcBef>
        <a:spcAft>
          <a:spcPct val="0"/>
        </a:spcAft>
        <a:buChar char="•"/>
        <a:defRPr sz="255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40507" algn="l" defTabSz="783432" rtl="0" fontAlgn="base">
        <a:spcBef>
          <a:spcPct val="20000"/>
        </a:spcBef>
        <a:spcAft>
          <a:spcPct val="0"/>
        </a:spcAft>
        <a:buChar char="–"/>
        <a:defRPr sz="2550">
          <a:solidFill>
            <a:schemeClr val="tx1"/>
          </a:solidFill>
          <a:latin typeface="+mn-lt"/>
        </a:defRPr>
      </a:lvl2pPr>
      <a:lvl3pPr marL="978695" indent="-195263" algn="l" defTabSz="783432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371600" indent="-195263" algn="l" defTabSz="783432" rtl="0" fontAlgn="base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+mn-lt"/>
        </a:defRPr>
      </a:lvl4pPr>
      <a:lvl5pPr marL="17645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5pPr>
      <a:lvl6pPr marL="24503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6pPr>
      <a:lvl7pPr marL="31361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7pPr>
      <a:lvl8pPr marL="38219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8pPr>
      <a:lvl9pPr marL="45077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694268" y="5637852"/>
            <a:ext cx="42367200" cy="265661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0" y="4800606"/>
            <a:ext cx="43891200" cy="131445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609604" y="32444062"/>
            <a:ext cx="2514600" cy="28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450" b="1" dirty="0">
                <a:solidFill>
                  <a:schemeClr val="bg2"/>
                </a:solidFill>
                <a:latin typeface="Arial" charset="0"/>
              </a:rPr>
              <a:t>POSTER TEMPLATE BY:</a:t>
            </a:r>
          </a:p>
          <a:p>
            <a:pPr defTabSz="783432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900" b="1" dirty="0">
                <a:solidFill>
                  <a:schemeClr val="bg2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126" y="1274453"/>
            <a:ext cx="41925240" cy="220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150" tIns="26070" rIns="52150" bIns="260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4273" y="5637852"/>
            <a:ext cx="42191093" cy="2656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0792" tIns="260792" rIns="260792" bIns="260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+mj-lt"/>
          <a:ea typeface="+mj-ea"/>
          <a:cs typeface="+mj-cs"/>
        </a:defRPr>
      </a:lvl1pPr>
      <a:lvl2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2pPr>
      <a:lvl3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3pPr>
      <a:lvl4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4pPr>
      <a:lvl5pPr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5pPr>
      <a:lvl6pPr marL="6858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6pPr>
      <a:lvl7pPr marL="13716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7pPr>
      <a:lvl8pPr marL="20574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8pPr>
      <a:lvl9pPr marL="2743200" algn="ctr" defTabSz="783432" rtl="0" fontAlgn="base">
        <a:spcBef>
          <a:spcPct val="0"/>
        </a:spcBef>
        <a:spcAft>
          <a:spcPct val="0"/>
        </a:spcAft>
        <a:defRPr sz="7350">
          <a:solidFill>
            <a:schemeClr val="tx2"/>
          </a:solidFill>
          <a:latin typeface="Arial Black" pitchFamily="34" charset="0"/>
        </a:defRPr>
      </a:lvl9pPr>
    </p:titleStyle>
    <p:bodyStyle>
      <a:lvl1pPr marL="292895" indent="-292895" algn="l" defTabSz="783432" rtl="0" fontAlgn="base">
        <a:spcBef>
          <a:spcPct val="20000"/>
        </a:spcBef>
        <a:spcAft>
          <a:spcPct val="0"/>
        </a:spcAft>
        <a:buChar char="•"/>
        <a:defRPr sz="255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40507" algn="l" defTabSz="783432" rtl="0" fontAlgn="base">
        <a:spcBef>
          <a:spcPct val="20000"/>
        </a:spcBef>
        <a:spcAft>
          <a:spcPct val="0"/>
        </a:spcAft>
        <a:buChar char="–"/>
        <a:defRPr sz="2550">
          <a:solidFill>
            <a:schemeClr val="tx1"/>
          </a:solidFill>
          <a:latin typeface="+mn-lt"/>
        </a:defRPr>
      </a:lvl2pPr>
      <a:lvl3pPr marL="978695" indent="-195263" algn="l" defTabSz="783432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371600" indent="-195263" algn="l" defTabSz="783432" rtl="0" fontAlgn="base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+mn-lt"/>
        </a:defRPr>
      </a:lvl4pPr>
      <a:lvl5pPr marL="17645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5pPr>
      <a:lvl6pPr marL="24503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6pPr>
      <a:lvl7pPr marL="31361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7pPr>
      <a:lvl8pPr marL="38219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8pPr>
      <a:lvl9pPr marL="4507707" indent="-197645" algn="l" defTabSz="783432" rtl="0" fontAlgn="base">
        <a:spcBef>
          <a:spcPct val="20000"/>
        </a:spcBef>
        <a:spcAft>
          <a:spcPct val="0"/>
        </a:spcAft>
        <a:buChar char="»"/>
        <a:defRPr sz="16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6FD3564B-31FD-4020-9EA9-47D5119AC2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5970414"/>
              </p:ext>
            </p:extLst>
          </p:nvPr>
        </p:nvGraphicFramePr>
        <p:xfrm>
          <a:off x="29882915" y="12108645"/>
          <a:ext cx="13446306" cy="9155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682618" y="11283494"/>
            <a:ext cx="138711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+mn-lt"/>
              </a:rPr>
              <a:t>Interaction of Evaluation Structure on the Effect of Need for Cognition  on Idea Evaluation Accuracy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80941" y="6520593"/>
            <a:ext cx="589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+mn-lt"/>
              </a:rPr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2656" y="7746683"/>
            <a:ext cx="13918578" cy="1166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Previous research has identified the trait need for cognition (NFC) as a predictor of creativity </a:t>
            </a:r>
            <a:r>
              <a:rPr lang="en-US" sz="3200" dirty="0">
                <a:latin typeface="+mn-lt"/>
              </a:rPr>
              <a:t>(e.g., Butler, et al., 2003, </a:t>
            </a:r>
            <a:r>
              <a:rPr lang="en-US" sz="3200" dirty="0" err="1">
                <a:latin typeface="+mn-lt"/>
              </a:rPr>
              <a:t>Dollinger</a:t>
            </a:r>
            <a:r>
              <a:rPr lang="en-US" sz="3200" dirty="0">
                <a:latin typeface="+mn-lt"/>
              </a:rPr>
              <a:t>, 2003; </a:t>
            </a:r>
            <a:r>
              <a:rPr lang="en-US" sz="3200" dirty="0" err="1">
                <a:latin typeface="+mn-lt"/>
              </a:rPr>
              <a:t>Dollinger</a:t>
            </a:r>
            <a:r>
              <a:rPr lang="en-US" sz="3200" dirty="0">
                <a:latin typeface="+mn-lt"/>
              </a:rPr>
              <a:t>, et al., 2002; </a:t>
            </a:r>
            <a:r>
              <a:rPr lang="en-US" sz="3200" dirty="0" err="1">
                <a:latin typeface="+mn-lt"/>
              </a:rPr>
              <a:t>Osburn</a:t>
            </a:r>
            <a:r>
              <a:rPr lang="en-US" sz="3200" dirty="0">
                <a:latin typeface="+mn-lt"/>
              </a:rPr>
              <a:t> &amp; Mumford, 2006).</a:t>
            </a:r>
            <a:endParaRPr lang="en-US" sz="4800" dirty="0"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NFC refers to the disposition to </a:t>
            </a:r>
            <a:r>
              <a:rPr lang="en-US" sz="4800" dirty="0">
                <a:latin typeface="+mn-lt"/>
              </a:rPr>
              <a:t>seek out and take pleasure in thinking processes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 err="1">
                <a:latin typeface="+mn-lt"/>
              </a:rPr>
              <a:t>Cacioppo</a:t>
            </a:r>
            <a:r>
              <a:rPr lang="en-US" sz="3200" dirty="0">
                <a:latin typeface="+mn-lt"/>
              </a:rPr>
              <a:t> &amp; Petty, 1982).</a:t>
            </a:r>
            <a:endParaRPr lang="en-US" sz="4400" dirty="0"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This study examined how participants’ NFC affected different creative thinking processes.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Multiple models of the creative thinking process have been proposed, but three processes have been identified as core to all of them </a:t>
            </a:r>
            <a:r>
              <a:rPr lang="en-US" sz="3200" dirty="0">
                <a:latin typeface="+mn-lt"/>
              </a:rPr>
              <a:t>(Reiter-Palmon &amp; </a:t>
            </a:r>
            <a:r>
              <a:rPr lang="en-US" sz="3200" dirty="0" err="1">
                <a:latin typeface="+mn-lt"/>
              </a:rPr>
              <a:t>Illies</a:t>
            </a:r>
            <a:r>
              <a:rPr lang="en-US" sz="3200" dirty="0">
                <a:latin typeface="+mn-lt"/>
              </a:rPr>
              <a:t>, 2004).  </a:t>
            </a:r>
            <a:endParaRPr lang="en-US" sz="4800" dirty="0">
              <a:latin typeface="+mn-lt"/>
            </a:endParaRPr>
          </a:p>
          <a:p>
            <a:pPr marL="1600200" lvl="1" indent="-914400">
              <a:buFont typeface="+mj-lt"/>
              <a:buAutoNum type="arabicPeriod"/>
            </a:pPr>
            <a:r>
              <a:rPr lang="en-US" sz="4800" dirty="0">
                <a:latin typeface="+mn-lt"/>
              </a:rPr>
              <a:t>Problem construction – the recognition and  definition of the problem </a:t>
            </a:r>
            <a:r>
              <a:rPr lang="en-US" sz="3200" dirty="0">
                <a:latin typeface="+mn-lt"/>
              </a:rPr>
              <a:t>(Reiter-Palmon &amp; Robinson, 2009)</a:t>
            </a:r>
            <a:endParaRPr lang="en-US" sz="4800" dirty="0">
              <a:latin typeface="+mn-lt"/>
            </a:endParaRPr>
          </a:p>
          <a:p>
            <a:pPr marL="1600200" lvl="1" indent="-914400">
              <a:buFont typeface="+mj-lt"/>
              <a:buAutoNum type="arabicPeriod"/>
            </a:pPr>
            <a:r>
              <a:rPr lang="en-US" sz="4800" dirty="0">
                <a:latin typeface="+mn-lt"/>
              </a:rPr>
              <a:t>Idea generation -the production of multiple ideas </a:t>
            </a:r>
            <a:r>
              <a:rPr lang="en-US" sz="3200" dirty="0">
                <a:latin typeface="+mn-lt"/>
              </a:rPr>
              <a:t>(Guilford, 1957). </a:t>
            </a:r>
          </a:p>
          <a:p>
            <a:pPr marL="1600200" lvl="1" indent="-914400">
              <a:buFont typeface="+mj-lt"/>
              <a:buAutoNum type="arabicPeriod"/>
            </a:pPr>
            <a:r>
              <a:rPr lang="en-US" sz="4800" dirty="0">
                <a:latin typeface="+mn-lt"/>
              </a:rPr>
              <a:t>Idea evaluation - putting ideas into context and assessing them </a:t>
            </a:r>
            <a:r>
              <a:rPr lang="en-US" sz="3200" dirty="0">
                <a:latin typeface="+mn-lt"/>
              </a:rPr>
              <a:t>(Blair &amp; Mumford, 2007).</a:t>
            </a:r>
            <a:endParaRPr lang="en-US" sz="4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81111" y="6606408"/>
            <a:ext cx="14098359" cy="21121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832103"/>
                </a:solidFill>
                <a:latin typeface="+mn-lt"/>
              </a:rPr>
              <a:t>Procedure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NFC</a:t>
            </a:r>
          </a:p>
          <a:p>
            <a:pPr marL="1371600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18-item Likert-type scale</a:t>
            </a:r>
            <a:r>
              <a:rPr lang="en-US" sz="3600" dirty="0">
                <a:latin typeface="+mn-lt"/>
              </a:rPr>
              <a:t>(</a:t>
            </a:r>
            <a:r>
              <a:rPr lang="en-US" sz="3600" dirty="0" err="1">
                <a:latin typeface="+mn-lt"/>
              </a:rPr>
              <a:t>Cacioppo</a:t>
            </a:r>
            <a:r>
              <a:rPr lang="en-US" sz="3600" dirty="0">
                <a:latin typeface="+mn-lt"/>
              </a:rPr>
              <a:t>, Petty, and Kao, 1984) </a:t>
            </a:r>
            <a:endParaRPr lang="en-US" sz="4800" dirty="0">
              <a:latin typeface="+mn-lt"/>
            </a:endParaRPr>
          </a:p>
          <a:p>
            <a:pPr marL="1371600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Alpha = .89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Creative problem solving - </a:t>
            </a:r>
            <a:r>
              <a:rPr lang="en-US" sz="4800" dirty="0">
                <a:latin typeface="+mn-lt"/>
              </a:rPr>
              <a:t>Participants provided a solution to an ill-defined problem. the creativity of their ideas was </a:t>
            </a:r>
            <a:r>
              <a:rPr lang="en-US" sz="4800" dirty="0">
                <a:latin typeface="+mn-lt"/>
              </a:rPr>
              <a:t>assessed </a:t>
            </a:r>
            <a:r>
              <a:rPr lang="en-US" sz="4800" dirty="0">
                <a:latin typeface="+mn-lt"/>
              </a:rPr>
              <a:t>on the dimensions of quality and originality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 err="1">
                <a:latin typeface="+mn-lt"/>
              </a:rPr>
              <a:t>Runco</a:t>
            </a:r>
            <a:r>
              <a:rPr lang="en-US" sz="3200" dirty="0">
                <a:latin typeface="+mn-lt"/>
              </a:rPr>
              <a:t> &amp; </a:t>
            </a:r>
            <a:r>
              <a:rPr lang="en-US" sz="3200" dirty="0" err="1">
                <a:latin typeface="+mn-lt"/>
              </a:rPr>
              <a:t>Basadur</a:t>
            </a:r>
            <a:r>
              <a:rPr lang="en-US" sz="3200" dirty="0">
                <a:latin typeface="+mn-lt"/>
              </a:rPr>
              <a:t>, 1993).</a:t>
            </a:r>
            <a:endParaRPr lang="en-US" sz="4800" dirty="0"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Problem construction - </a:t>
            </a:r>
            <a:r>
              <a:rPr lang="en-US" sz="4800" dirty="0">
                <a:latin typeface="+mn-lt"/>
              </a:rPr>
              <a:t>Participants restated an ill-defined problem in as many different ways as possible. Their restatements were counted.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Idea generation - </a:t>
            </a:r>
            <a:r>
              <a:rPr lang="en-US" sz="4800" dirty="0">
                <a:latin typeface="+mn-lt"/>
              </a:rPr>
              <a:t>Participants listed consequences to an ill-defined problem. The number of ideas produced was counted. </a:t>
            </a:r>
            <a:endParaRPr lang="en-US" sz="4800" dirty="0"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Idea evaluation - </a:t>
            </a:r>
            <a:r>
              <a:rPr lang="en-US" sz="4800" dirty="0">
                <a:latin typeface="+mn-lt"/>
              </a:rPr>
              <a:t>Participants evaluated the degree of quality and originality of 15 solutions to an ill-defined problem. There were three experimental conditions. Participants were given a rubric for the evaluation of the solutions containing either: </a:t>
            </a:r>
          </a:p>
          <a:p>
            <a:pPr marL="1457325" lvl="1" indent="-771525">
              <a:buFont typeface="+mj-lt"/>
              <a:buAutoNum type="arabicPeriod"/>
            </a:pPr>
            <a:r>
              <a:rPr lang="en-US" sz="3750" dirty="0">
                <a:latin typeface="+mn-lt"/>
              </a:rPr>
              <a:t>More structure condition; descriptions of levels of originality.</a:t>
            </a:r>
          </a:p>
          <a:p>
            <a:pPr marL="1457325" lvl="1" indent="-771525">
              <a:buFont typeface="+mj-lt"/>
              <a:buAutoNum type="arabicPeriod"/>
            </a:pPr>
            <a:r>
              <a:rPr lang="en-US" sz="3750" dirty="0">
                <a:latin typeface="+mn-lt"/>
              </a:rPr>
              <a:t>Limited structure condition; a simple definition of originality.</a:t>
            </a:r>
          </a:p>
          <a:p>
            <a:pPr marL="1457325" lvl="1" indent="-771525">
              <a:buFont typeface="+mj-lt"/>
              <a:buAutoNum type="arabicPeriod"/>
            </a:pPr>
            <a:r>
              <a:rPr lang="en-US" sz="3750" dirty="0">
                <a:latin typeface="+mn-lt"/>
              </a:rPr>
              <a:t>No structure condition; no definition of originality.</a:t>
            </a:r>
            <a:endParaRPr lang="en-US" sz="3750" b="1" dirty="0">
              <a:latin typeface="+mn-lt"/>
            </a:endParaRPr>
          </a:p>
          <a:p>
            <a:pPr marL="1371600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Evaluation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dirty="0">
                <a:latin typeface="+mn-lt"/>
              </a:rPr>
              <a:t>inaccuracy was calculated by subtracting participants’ solution evaluation ratings from expert ratings of the same solution.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b="1" dirty="0">
                <a:latin typeface="+mn-lt"/>
              </a:rPr>
              <a:t>Analyses</a:t>
            </a:r>
            <a:r>
              <a:rPr lang="en-US" sz="4800" dirty="0">
                <a:latin typeface="+mn-lt"/>
              </a:rPr>
              <a:t> – Regressions were conducted to examine the role of NFC on outcomes of each creative thinking process.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62312" y="19411415"/>
            <a:ext cx="13696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743569" y="19385654"/>
            <a:ext cx="589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+mn-lt"/>
              </a:rPr>
              <a:t>Hypothesis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981743" y="26445897"/>
            <a:ext cx="589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+mn-lt"/>
              </a:rPr>
              <a:t>Results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8011" y="20375556"/>
            <a:ext cx="13696950" cy="1184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</a:rPr>
              <a:t>Those with higher NFC are likely to perform better in ill- defined, creative tasks, due to the complex nature of creative cognitive processes (</a:t>
            </a:r>
            <a:r>
              <a:rPr lang="en-US" sz="4400" dirty="0" err="1">
                <a:latin typeface="+mn-lt"/>
              </a:rPr>
              <a:t>Dollinger</a:t>
            </a:r>
            <a:r>
              <a:rPr lang="en-US" sz="4400" dirty="0">
                <a:latin typeface="+mn-lt"/>
              </a:rPr>
              <a:t>, 2003). As such, NFC will positively predict participants’ creative problem-solving.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</a:rPr>
              <a:t>Research underlines the complexity of cognition found within problem construction (Mumford, et al., 1994), idea generation (Butler et al., 2003), and idea evaluation (</a:t>
            </a:r>
            <a:r>
              <a:rPr lang="en-US" sz="4400" dirty="0" err="1">
                <a:latin typeface="+mn-lt"/>
              </a:rPr>
              <a:t>Runco</a:t>
            </a:r>
            <a:r>
              <a:rPr lang="en-US" sz="4400" dirty="0">
                <a:latin typeface="+mn-lt"/>
              </a:rPr>
              <a:t> &amp; Chand, 1995) As such, NFC will positively predict the outcomes of these processes.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+mn-lt"/>
              </a:rPr>
              <a:t>As evaluation structure can relieve cognitive demand, we expect structure to moderate the effect of NFC on idea evaluation.</a:t>
            </a:r>
          </a:p>
          <a:p>
            <a:pPr marL="742950" indent="-742950">
              <a:buFont typeface="+mj-lt"/>
              <a:buAutoNum type="arabicPeriod"/>
            </a:pPr>
            <a:endParaRPr lang="en-US" sz="4800" dirty="0">
              <a:latin typeface="+mn-lt"/>
            </a:endParaRPr>
          </a:p>
          <a:p>
            <a:pPr marL="742950" indent="-742950">
              <a:buFont typeface="+mj-lt"/>
              <a:buAutoNum type="arabicPeriod"/>
            </a:pPr>
            <a:endParaRPr lang="en-US" sz="4800" dirty="0">
              <a:latin typeface="+mn-lt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8010" y="28525048"/>
            <a:ext cx="13925550" cy="874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+mn-lt"/>
              </a:rPr>
              <a:t>Method</a:t>
            </a:r>
          </a:p>
          <a:p>
            <a:pPr algn="ctr"/>
            <a:r>
              <a:rPr lang="en-US" sz="5400" b="1" dirty="0">
                <a:solidFill>
                  <a:srgbClr val="832103"/>
                </a:solidFill>
                <a:latin typeface="+mn-lt"/>
              </a:rPr>
              <a:t>Participants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Calibri"/>
              </a:rPr>
              <a:t>180 students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Calibri"/>
              </a:rPr>
              <a:t>124 females and 55 males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Calibri"/>
              </a:rPr>
              <a:t>Average age = 21.66, (SD = 6.49)</a:t>
            </a:r>
          </a:p>
          <a:p>
            <a:endParaRPr lang="en-US" sz="6600" b="1" dirty="0">
              <a:solidFill>
                <a:srgbClr val="832103"/>
              </a:solidFill>
              <a:latin typeface="+mn-lt"/>
            </a:endParaRPr>
          </a:p>
          <a:p>
            <a:pPr algn="ctr"/>
            <a:endParaRPr lang="en-US" sz="7200" b="1" dirty="0">
              <a:latin typeface="+mn-lt"/>
            </a:endParaRPr>
          </a:p>
          <a:p>
            <a:r>
              <a:rPr lang="en-US" sz="17250" dirty="0"/>
              <a:t>  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9682618" y="21332151"/>
            <a:ext cx="13696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3669631" y="21489253"/>
            <a:ext cx="589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+mn-lt"/>
              </a:rPr>
              <a:t>Discussion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99138" y="27646226"/>
            <a:ext cx="140803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NFC was a significant positive predictor of  creative problem solving solution quality (</a:t>
            </a:r>
            <a:r>
              <a:rPr lang="en-US" sz="4800" i="1" dirty="0">
                <a:latin typeface="+mn-lt"/>
              </a:rPr>
              <a:t>β</a:t>
            </a:r>
            <a:r>
              <a:rPr lang="en-US" sz="4800" dirty="0">
                <a:latin typeface="+mn-lt"/>
              </a:rPr>
              <a:t> = .17, </a:t>
            </a:r>
            <a:r>
              <a:rPr lang="en-US" sz="4800" i="1" dirty="0">
                <a:latin typeface="+mn-lt"/>
              </a:rPr>
              <a:t>p</a:t>
            </a:r>
            <a:r>
              <a:rPr lang="en-US" sz="4800" dirty="0">
                <a:latin typeface="+mn-lt"/>
              </a:rPr>
              <a:t> = .031) and originality </a:t>
            </a:r>
            <a:r>
              <a:rPr lang="el-GR" sz="4800" dirty="0">
                <a:latin typeface="+mn-lt"/>
              </a:rPr>
              <a:t>(</a:t>
            </a:r>
            <a:r>
              <a:rPr lang="el-GR" sz="4800" i="1" dirty="0">
                <a:latin typeface="+mn-lt"/>
              </a:rPr>
              <a:t>β </a:t>
            </a:r>
            <a:r>
              <a:rPr lang="el-GR" sz="4800" dirty="0">
                <a:latin typeface="+mn-lt"/>
              </a:rPr>
              <a:t>= .18, </a:t>
            </a:r>
            <a:r>
              <a:rPr lang="en-US" sz="4800" i="1" dirty="0">
                <a:latin typeface="+mn-lt"/>
              </a:rPr>
              <a:t>p </a:t>
            </a:r>
            <a:r>
              <a:rPr lang="en-US" sz="4800" dirty="0">
                <a:latin typeface="+mn-lt"/>
              </a:rPr>
              <a:t>= .017).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NFC was a significant positive predictor of problem restatement count (</a:t>
            </a:r>
            <a:r>
              <a:rPr lang="el-GR" sz="4800" i="1" dirty="0">
                <a:latin typeface="+mn-lt"/>
              </a:rPr>
              <a:t>β</a:t>
            </a:r>
            <a:r>
              <a:rPr lang="el-GR" sz="4800" dirty="0">
                <a:latin typeface="+mn-lt"/>
              </a:rPr>
              <a:t> = .16, </a:t>
            </a:r>
            <a:r>
              <a:rPr lang="en-US" sz="4800" i="1" dirty="0">
                <a:latin typeface="+mn-lt"/>
              </a:rPr>
              <a:t>p</a:t>
            </a:r>
            <a:r>
              <a:rPr lang="en-US" sz="4800" dirty="0">
                <a:latin typeface="+mn-lt"/>
              </a:rPr>
              <a:t> = .033).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907135" y="6697466"/>
            <a:ext cx="134220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NFC was a significant positive predictor of generated idea count (</a:t>
            </a:r>
            <a:r>
              <a:rPr lang="el-GR" sz="4800" i="1" dirty="0">
                <a:latin typeface="+mn-lt"/>
              </a:rPr>
              <a:t>β</a:t>
            </a:r>
            <a:r>
              <a:rPr lang="el-GR" sz="4800" dirty="0">
                <a:latin typeface="+mn-lt"/>
              </a:rPr>
              <a:t> = .1</a:t>
            </a:r>
            <a:r>
              <a:rPr lang="en-US" sz="4800" dirty="0">
                <a:latin typeface="+mn-lt"/>
              </a:rPr>
              <a:t>8</a:t>
            </a:r>
            <a:r>
              <a:rPr lang="el-GR" sz="4800" dirty="0">
                <a:latin typeface="+mn-lt"/>
              </a:rPr>
              <a:t>, </a:t>
            </a:r>
            <a:r>
              <a:rPr lang="en-US" sz="4800" i="1" dirty="0">
                <a:latin typeface="+mn-lt"/>
              </a:rPr>
              <a:t>p</a:t>
            </a:r>
            <a:r>
              <a:rPr lang="en-US" sz="4800" dirty="0">
                <a:latin typeface="+mn-lt"/>
              </a:rPr>
              <a:t> = .016).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Evaluation structure did not moderate the effect of NFC on originality evaluation inaccuracy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Evaluation structure did moderate the effect of NFC on quality evaluation inaccuracy.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7856" y="18031210"/>
            <a:ext cx="4923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60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each condition. *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&lt; .05.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659994" y="22911771"/>
            <a:ext cx="13916366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NFC was found to predict creative outcomes within every key process of creative thinking.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This study provides a first look at NFC in problem construction and idea evaluation processes.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This study also shows that in conditions of higher cognitive demand and complexity (i.e., the no structure condition), those with higher NFC are more accurate in their solution quality evaluations.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Taken together, the conclusions from this research emphasize the importance of NFC. Organizations looking to identify and define problems, generate new ideas, or evaluate ideas can seek this trait.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407543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 2">
  <a:themeElements>
    <a:clrScheme name="Poster Template 2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Poster Template 2">
      <a:majorFont>
        <a:latin typeface="Eurostile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800000"/>
          </a:solidFill>
          <a:round/>
          <a:headEnd/>
          <a:tailEnd/>
        </a:ln>
        <a:effectLst/>
      </a:spPr>
      <a:bodyPr/>
      <a:lstStyle>
        <a:defPPr>
          <a:defRPr sz="1700"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Poster Template 2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Template 2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Custom 2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Poster Template 2</Template>
  <TotalTime>6893</TotalTime>
  <Words>731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Calibri Light</vt:lpstr>
      <vt:lpstr>Eurostile</vt:lpstr>
      <vt:lpstr>Poster Template 2</vt:lpstr>
      <vt:lpstr>Custom Design</vt:lpstr>
      <vt:lpstr>1_Custom Design</vt:lpstr>
      <vt:lpstr>3_Custom Design</vt:lpstr>
      <vt:lpstr>2_Custom Design</vt:lpstr>
      <vt:lpstr>PowerPoint Presentation</vt:lpstr>
    </vt:vector>
  </TitlesOfParts>
  <Company>UNO</Company>
  <LinksUpToDate>false</LinksUpToDate>
  <SharedDoc>false</SharedDoc>
  <HyperlinkBase>http://www.posterpresentations.com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Free PowerPoint poster templates</dc:subject>
  <dc:creator>Justin Yurkovich</dc:creator>
  <cp:keywords>poster presentation, poster design, poster template</cp:keywords>
  <dc:description>Non-authorized printing of this poster template by any commercial printing service other than PosterPresentations.com is strictly prohibited._x000d_
Non-profit educational printing centers are exempt._x000d_
To obtain printing authorization call:_x000d_
1.866.649.3004_x000d_
_x000d_
© 2007 Canterbury Media Services, Inc</dc:description>
  <cp:lastModifiedBy>Vignesh Murugavel</cp:lastModifiedBy>
  <cp:revision>430</cp:revision>
  <cp:lastPrinted>2014-07-30T15:47:50Z</cp:lastPrinted>
  <dcterms:created xsi:type="dcterms:W3CDTF">2008-03-26T18:45:50Z</dcterms:created>
  <dcterms:modified xsi:type="dcterms:W3CDTF">2019-02-23T01:40:14Z</dcterms:modified>
  <cp:category>Powerpoint poster templates</cp:category>
</cp:coreProperties>
</file>