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18288000" cy="10287000"/>
  <p:notesSz cx="6858000" cy="9144000"/>
  <p:embeddedFontLst>
    <p:embeddedFont>
      <p:font typeface="Raleway" charset="1" panose="020B0503030101060003"/>
      <p:regular r:id="rId6"/>
      <p:bold r:id="rId7"/>
    </p:embeddedFont>
    <p:embeddedFont>
      <p:font typeface="Arimo" charset="1" panose="020B0604020202020204"/>
      <p:regular r:id="rId8"/>
      <p:bold r:id="rId9"/>
      <p:italic r:id="rId10"/>
      <p:boldItalic r:id="rId11"/>
    </p:embeddedFont>
    <p:embeddedFont>
      <p:font typeface="Cooper Hewitt Heavy" charset="1" panose="0000000000000000000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2563" y="2091173"/>
            <a:ext cx="15642874" cy="6104654"/>
            <a:chOff x="0" y="0"/>
            <a:chExt cx="3830370" cy="149480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830370" cy="1494807"/>
            </a:xfrm>
            <a:custGeom>
              <a:avLst/>
              <a:gdLst/>
              <a:ahLst/>
              <a:cxnLst/>
              <a:rect r="r" b="b" t="t" l="l"/>
              <a:pathLst>
                <a:path h="1494807" w="3830370">
                  <a:moveTo>
                    <a:pt x="0" y="0"/>
                  </a:moveTo>
                  <a:lnTo>
                    <a:pt x="3830370" y="0"/>
                  </a:lnTo>
                  <a:lnTo>
                    <a:pt x="3830370" y="1494807"/>
                  </a:lnTo>
                  <a:lnTo>
                    <a:pt x="0" y="1494807"/>
                  </a:lnTo>
                  <a:close/>
                </a:path>
              </a:pathLst>
            </a:custGeom>
            <a:solidFill>
              <a:srgbClr val="D71920">
                <a:alpha val="54901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43157" y="2797042"/>
            <a:ext cx="16001686" cy="4692915"/>
            <a:chOff x="0" y="0"/>
            <a:chExt cx="21335582" cy="625722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256562"/>
              <a:ext cx="21335582" cy="4090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b="true" sz="10000" spc="-200">
                  <a:solidFill>
                    <a:srgbClr val="FFFFFF"/>
                  </a:solidFill>
                  <a:latin typeface="Cooper Hewitt Heavy"/>
                </a:rPr>
                <a:t>DETERRING IRANIAN SPONSORED TERRORISM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167258" y="-57150"/>
              <a:ext cx="17001067" cy="5850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b="true" sz="2600" spc="520">
                  <a:solidFill>
                    <a:srgbClr val="FFFFFF"/>
                  </a:solidFill>
                  <a:latin typeface="Raleway"/>
                </a:rPr>
                <a:t>UNIVERSITY OF NEBRASKA-OMAHA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167258" y="5672174"/>
              <a:ext cx="17001067" cy="5850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b="true" sz="2600" spc="520">
                  <a:solidFill>
                    <a:srgbClr val="FFFFFF"/>
                  </a:solidFill>
                  <a:latin typeface="Raleway"/>
                </a:rPr>
                <a:t>LAUREN ZIMMERMAN AND AMANDA URICK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0718" y="9354214"/>
            <a:ext cx="19472564" cy="1363432"/>
            <a:chOff x="0" y="0"/>
            <a:chExt cx="25963418" cy="1817909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5963418" cy="1817909"/>
            </a:xfrm>
            <a:prstGeom prst="rect">
              <a:avLst/>
            </a:prstGeom>
            <a:solidFill>
              <a:srgbClr val="D71920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6329891" y="429336"/>
              <a:ext cx="8280400" cy="358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b="true" sz="1600" spc="320">
                  <a:solidFill>
                    <a:srgbClr val="2D323A"/>
                  </a:solidFill>
                  <a:latin typeface="Raleway"/>
                </a:rPr>
                <a:t>UNO STUDENT RESEARCH FAIR | MARCH 2019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8932405" cy="5234883"/>
            <a:chOff x="0" y="0"/>
            <a:chExt cx="11909873" cy="697984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4530650"/>
              <a:ext cx="10803467" cy="24491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What are gray zones?</a:t>
              </a:r>
            </a:p>
            <a:p>
              <a:pPr algn="l">
                <a:lnSpc>
                  <a:spcPts val="3780"/>
                </a:lnSpc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The current state of Iran</a:t>
              </a:r>
            </a:p>
            <a:p>
              <a:pPr algn="l">
                <a:lnSpc>
                  <a:spcPts val="3780"/>
                </a:lnSpc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Iranian sponsored groups</a:t>
              </a:r>
            </a:p>
            <a:p>
              <a:pPr algn="l">
                <a:lnSpc>
                  <a:spcPts val="3779"/>
                </a:lnSpc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Policy recommendations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11909873" cy="193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80"/>
                </a:lnSpc>
              </a:pPr>
              <a:r>
                <a:rPr lang="en-US" sz="4800" spc="240">
                  <a:solidFill>
                    <a:srgbClr val="2D323A"/>
                  </a:solidFill>
                  <a:latin typeface="Cooper Hewitt Heavy"/>
                </a:rPr>
                <a:t>OVERVIEW OF PRESENTATION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300365"/>
              <a:ext cx="8280400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b="true" sz="2800" i="false" spc="56">
                  <a:solidFill>
                    <a:srgbClr val="2D323A"/>
                  </a:solidFill>
                  <a:latin typeface="Raleway"/>
                </a:rPr>
                <a:t>Ma</a:t>
              </a:r>
              <a:r>
                <a:rPr lang="en-US" b="true" sz="2800" spc="56">
                  <a:solidFill>
                    <a:srgbClr val="2D323A"/>
                  </a:solidFill>
                  <a:latin typeface="Raleway"/>
                </a:rPr>
                <a:t>jor Po</a:t>
              </a:r>
              <a:r>
                <a:rPr lang="en-US" b="true" sz="2800" i="false" spc="56">
                  <a:solidFill>
                    <a:srgbClr val="2D323A"/>
                  </a:solidFill>
                  <a:latin typeface="Raleway"/>
                </a:rPr>
                <a:t>in</a:t>
              </a:r>
              <a:r>
                <a:rPr lang="en-US" b="true" sz="2800" spc="56">
                  <a:solidFill>
                    <a:srgbClr val="2D323A"/>
                  </a:solidFill>
                  <a:latin typeface="Raleway"/>
                </a:rPr>
                <a:t>ts</a:t>
              </a:r>
              <a:r>
                <a:rPr lang="en-US" b="true" sz="2800" i="false" spc="56">
                  <a:solidFill>
                    <a:srgbClr val="2D323A"/>
                  </a:solidFill>
                  <a:latin typeface="Raleway"/>
                </a:rPr>
                <a:t> </a:t>
              </a:r>
              <a:r>
                <a:rPr lang="en-US" b="true" sz="2800" spc="56">
                  <a:solidFill>
                    <a:srgbClr val="2D323A"/>
                  </a:solidFill>
                  <a:latin typeface="Raleway"/>
                </a:rPr>
                <a:t>to</a:t>
              </a:r>
              <a:r>
                <a:rPr lang="en-US" b="true" sz="2800" i="false" spc="56">
                  <a:solidFill>
                    <a:srgbClr val="2D323A"/>
                  </a:solidFill>
                  <a:latin typeface="Raleway"/>
                </a:rPr>
                <a:t> </a:t>
              </a:r>
              <a:r>
                <a:rPr lang="en-US" b="true" sz="2800" spc="56">
                  <a:solidFill>
                    <a:srgbClr val="2D323A"/>
                  </a:solidFill>
                  <a:latin typeface="Raleway"/>
                </a:rPr>
                <a:t>Di</a:t>
              </a:r>
              <a:r>
                <a:rPr lang="en-US" b="true" sz="2800" i="false" spc="56">
                  <a:solidFill>
                    <a:srgbClr val="2D323A"/>
                  </a:solidFill>
                  <a:latin typeface="Raleway"/>
                </a:rPr>
                <a:t>sc</a:t>
              </a:r>
              <a:r>
                <a:rPr lang="en-US" b="true" sz="2800" spc="56">
                  <a:solidFill>
                    <a:srgbClr val="2D323A"/>
                  </a:solidFill>
                  <a:latin typeface="Raleway"/>
                </a:rPr>
                <a:t>uss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2438400"/>
              <a:ext cx="2770909" cy="193964"/>
            </a:xfrm>
            <a:prstGeom prst="rect">
              <a:avLst/>
            </a:prstGeom>
            <a:solidFill>
              <a:srgbClr val="D71920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33648" t="0" r="0" b="0"/>
          <a:stretch>
            <a:fillRect/>
          </a:stretch>
        </p:blipFill>
        <p:spPr>
          <a:xfrm flipH="false" flipV="false" rot="0">
            <a:off x="8038259" y="616571"/>
            <a:ext cx="970744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260" y="1028700"/>
            <a:ext cx="10147045" cy="4030567"/>
            <a:chOff x="0" y="0"/>
            <a:chExt cx="13529393" cy="537409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3631" y="4366114"/>
              <a:ext cx="13525762" cy="1007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200" spc="65">
                  <a:solidFill>
                    <a:srgbClr val="2D323A"/>
                  </a:solidFill>
                  <a:latin typeface="Raleway"/>
                </a:rPr>
                <a:t>The use of unconventional methods of warfare to stay below the threshold of what the world previously has defined as warfare tactics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104775"/>
              <a:ext cx="12769390" cy="1145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661"/>
                </a:lnSpc>
              </a:pPr>
              <a:r>
                <a:rPr lang="en-US" sz="5146" spc="257">
                  <a:solidFill>
                    <a:srgbClr val="2D323A"/>
                  </a:solidFill>
                  <a:latin typeface="Cooper Hewitt Heavy"/>
                </a:rPr>
                <a:t>GRAY ZONES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631" y="2360453"/>
              <a:ext cx="8877984" cy="138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2"/>
                </a:lnSpc>
              </a:pPr>
              <a:r>
                <a:rPr lang="en-US" b="false" sz="3002" spc="60">
                  <a:solidFill>
                    <a:srgbClr val="2D323A"/>
                  </a:solidFill>
                  <a:latin typeface="Raleway"/>
                </a:rPr>
                <a:t>Middle ground between war and peace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1550306"/>
              <a:ext cx="2970881" cy="207962"/>
            </a:xfrm>
            <a:prstGeom prst="rect">
              <a:avLst/>
            </a:prstGeom>
            <a:solidFill>
              <a:srgbClr val="D7192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550718" y="9354214"/>
            <a:ext cx="19472564" cy="1363432"/>
            <a:chOff x="0" y="0"/>
            <a:chExt cx="25963418" cy="1817909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25963418" cy="1817909"/>
            </a:xfrm>
            <a:prstGeom prst="rect">
              <a:avLst/>
            </a:prstGeom>
            <a:solidFill>
              <a:srgbClr val="D71920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6329891" y="429336"/>
              <a:ext cx="8280400" cy="358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b="true" sz="1600" spc="320">
                  <a:solidFill>
                    <a:srgbClr val="2D323A"/>
                  </a:solidFill>
                  <a:latin typeface="Raleway"/>
                </a:rPr>
                <a:t>UNO STUDENT RESEARCH FAIR | MARCH 2019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018272"/>
            <a:ext cx="5802210" cy="6043969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7795260" y="5563352"/>
            <a:ext cx="891909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imo"/>
              </a:rPr>
              <a:t>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592282" y="-617682"/>
            <a:ext cx="7633855" cy="11501582"/>
          </a:xfrm>
          <a:prstGeom prst="rect">
            <a:avLst/>
          </a:prstGeom>
          <a:solidFill>
            <a:srgbClr val="2D323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4942296" cy="4346171"/>
            <a:chOff x="0" y="0"/>
            <a:chExt cx="6589727" cy="579489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4129290"/>
              <a:ext cx="5786582" cy="1665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 spc="72">
                  <a:solidFill>
                    <a:srgbClr val="FFFFFF"/>
                  </a:solidFill>
                  <a:latin typeface="Raleway"/>
                </a:rPr>
                <a:t>Economic, Social, and Political Stress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6589727" cy="2824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80"/>
                </a:lnSpc>
              </a:pPr>
              <a:r>
                <a:rPr lang="en-US" sz="4800" spc="240">
                  <a:solidFill>
                    <a:srgbClr val="FFFFFF"/>
                  </a:solidFill>
                  <a:latin typeface="Cooper Hewitt Heavy"/>
                </a:rPr>
                <a:t>WHERE DOES IRAN STAND CURRENTLY?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3302000"/>
              <a:ext cx="2770909" cy="193964"/>
            </a:xfrm>
            <a:prstGeom prst="rect">
              <a:avLst/>
            </a:prstGeom>
            <a:solidFill>
              <a:srgbClr val="D7192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550718" y="9354214"/>
            <a:ext cx="19472564" cy="1363432"/>
            <a:chOff x="0" y="0"/>
            <a:chExt cx="25963418" cy="1817909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25963418" cy="1817909"/>
            </a:xfrm>
            <a:prstGeom prst="rect">
              <a:avLst/>
            </a:prstGeom>
            <a:solidFill>
              <a:srgbClr val="D71920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6329891" y="429336"/>
              <a:ext cx="8280400" cy="358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b="true" sz="1600" spc="320">
                  <a:solidFill>
                    <a:srgbClr val="2D323A"/>
                  </a:solidFill>
                  <a:latin typeface="Raleway"/>
                </a:rPr>
                <a:t>UNO STUDENT RESEARCH FAIR | MARCH 2019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196043" y="885825"/>
            <a:ext cx="9011120" cy="3475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66700" indent="-266700">
              <a:lnSpc>
                <a:spcPts val="396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mo"/>
              </a:rPr>
              <a:t>Economically strained due to sanctions</a:t>
            </a:r>
          </a:p>
          <a:p>
            <a:pPr algn="l" marL="266700" indent="-266700">
              <a:lnSpc>
                <a:spcPts val="396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mo"/>
              </a:rPr>
              <a:t>Social stress due high prices and social oppression from the regime</a:t>
            </a:r>
          </a:p>
          <a:p>
            <a:pPr algn="l" marL="266700" indent="-266700">
              <a:lnSpc>
                <a:spcPts val="3959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mo"/>
              </a:rPr>
              <a:t>Forming more diverse and complex relationships with Russia and China</a:t>
            </a:r>
          </a:p>
          <a:p>
            <a:pPr algn="l" marL="266700" indent="-266700">
              <a:lnSpc>
                <a:spcPts val="396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mo"/>
              </a:rPr>
              <a:t>Seeking to find new ways to deter and threaten their adversaries in the region while simultaneously increasing their own influence in the region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6606741" cy="2422626"/>
            <a:chOff x="0" y="0"/>
            <a:chExt cx="8808988" cy="323016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768597"/>
              <a:ext cx="8808988" cy="4615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29"/>
                </a:lnSpc>
              </a:pPr>
              <a:r>
                <a:rPr lang="en-US" b="true" sz="2021" spc="101">
                  <a:solidFill>
                    <a:srgbClr val="2D323A"/>
                  </a:solidFill>
                  <a:latin typeface="Raleway"/>
                </a:rPr>
                <a:t>GROUPS KNOWN TO BE SPONSORED BY IRAN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0"/>
              <a:ext cx="6155974" cy="1775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61"/>
                </a:lnSpc>
              </a:pPr>
              <a:r>
                <a:rPr lang="en-US" sz="3829" spc="76">
                  <a:solidFill>
                    <a:srgbClr val="2D323A"/>
                  </a:solidFill>
                  <a:latin typeface="Raleway"/>
                </a:rPr>
                <a:t>State-Sponsored Terrorism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2119218"/>
              <a:ext cx="2947793" cy="206346"/>
            </a:xfrm>
            <a:prstGeom prst="rect">
              <a:avLst/>
            </a:prstGeom>
            <a:solidFill>
              <a:srgbClr val="D7192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550718" y="9354214"/>
            <a:ext cx="19472564" cy="1363432"/>
            <a:chOff x="0" y="0"/>
            <a:chExt cx="25963418" cy="1817909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25963418" cy="1817909"/>
            </a:xfrm>
            <a:prstGeom prst="rect">
              <a:avLst/>
            </a:prstGeom>
            <a:solidFill>
              <a:srgbClr val="D71920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6329891" y="429336"/>
              <a:ext cx="8280400" cy="358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b="true" sz="1600" spc="320">
                  <a:solidFill>
                    <a:srgbClr val="2D323A"/>
                  </a:solidFill>
                  <a:latin typeface="Raleway"/>
                </a:rPr>
                <a:t>UNO STUDENT RESEARCH FAIR | MARCH 2019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690615" y="7770553"/>
            <a:ext cx="4173682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800" spc="56">
                <a:solidFill>
                  <a:srgbClr val="2D323A"/>
                </a:solidFill>
                <a:latin typeface="Raleway"/>
              </a:rPr>
              <a:t>Hezbollah (Lebanon)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57159" y="7770553"/>
            <a:ext cx="4173682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800" spc="56">
                <a:solidFill>
                  <a:srgbClr val="2D323A"/>
                </a:solidFill>
                <a:latin typeface="Raleway"/>
              </a:rPr>
              <a:t>Palestinian Islamic Jihad (Palestine)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62164" y="7788968"/>
            <a:ext cx="4173682" cy="96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b="true" sz="2800" spc="56">
                <a:solidFill>
                  <a:srgbClr val="2D323A"/>
                </a:solidFill>
                <a:latin typeface="Raleway"/>
              </a:rPr>
              <a:t>Houthi Extremists (Yemen)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20623" t="0" r="20623" b="0"/>
          <a:stretch>
            <a:fillRect/>
          </a:stretch>
        </p:blipFill>
        <p:spPr>
          <a:xfrm flipH="false" flipV="false" rot="0">
            <a:off x="1945534" y="3803363"/>
            <a:ext cx="3733225" cy="3574125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13683" t="0" r="13683" b="0"/>
          <a:stretch>
            <a:fillRect/>
          </a:stretch>
        </p:blipFill>
        <p:spPr>
          <a:xfrm flipH="false" flipV="false" rot="0">
            <a:off x="7241881" y="3805002"/>
            <a:ext cx="3887366" cy="3572486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4342" t="0" r="30436" b="0"/>
          <a:stretch>
            <a:fillRect/>
          </a:stretch>
        </p:blipFill>
        <p:spPr>
          <a:xfrm flipH="false" flipV="false" rot="0">
            <a:off x="12462164" y="3805002"/>
            <a:ext cx="3884517" cy="3573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2D32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64634" y="3404019"/>
            <a:ext cx="11758732" cy="3478962"/>
            <a:chOff x="0" y="0"/>
            <a:chExt cx="15678309" cy="463861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3698955" y="4210837"/>
              <a:ext cx="8280400" cy="4277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b="true" sz="1900" spc="95">
                  <a:solidFill>
                    <a:srgbClr val="D71920"/>
                  </a:solidFill>
                  <a:latin typeface="Raleway"/>
                </a:rPr>
                <a:t>U.S. SPECIAL OPERATIONS COMMAND (2019)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76200"/>
              <a:ext cx="15678309" cy="3713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800" spc="240">
                  <a:solidFill>
                    <a:srgbClr val="FFFFFF"/>
                  </a:solidFill>
                  <a:latin typeface="Cooper Hewitt Heavy"/>
                </a:rPr>
                <a:t>THE U.S. APPROACH [TO CONFLICT] RESEMBLES GOLIATH AND RIVALS HAVE ADOPTED APPROACHES RESEMBLING DAVID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6210300" cy="930737"/>
            <a:chOff x="0" y="0"/>
            <a:chExt cx="8280400" cy="124098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8280400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b="true" sz="2800" spc="56">
                  <a:solidFill>
                    <a:srgbClr val="FFFFFF"/>
                  </a:solidFill>
                  <a:latin typeface="Raleway"/>
                </a:rPr>
                <a:t>Gray Zones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0" y="1047019"/>
              <a:ext cx="2770909" cy="193964"/>
            </a:xfrm>
            <a:prstGeom prst="rect">
              <a:avLst/>
            </a:prstGeom>
            <a:solidFill>
              <a:srgbClr val="D71920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2278" t="43604" r="42278" b="43604"/>
          <a:stretch>
            <a:fillRect/>
          </a:stretch>
        </p:blipFill>
        <p:spPr>
          <a:xfrm flipH="false" flipV="false" rot="0">
            <a:off x="1028700" y="1028700"/>
            <a:ext cx="5884063" cy="73105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679878" y="1028700"/>
            <a:ext cx="9464040" cy="5856085"/>
            <a:chOff x="0" y="0"/>
            <a:chExt cx="12618720" cy="780811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3387" y="4059497"/>
              <a:ext cx="12615333" cy="3748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247650" indent="-247650">
                <a:lnSpc>
                  <a:spcPts val="2800"/>
                </a:lnSpc>
                <a:buFont typeface="Arial"/>
                <a:buChar char="•"/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The US needs to begin encouraging creative and collaborative conflict that utilize non-kinetic strategies</a:t>
              </a:r>
            </a:p>
            <a:p>
              <a:pPr algn="l" marL="247650" indent="-247650">
                <a:lnSpc>
                  <a:spcPts val="2800"/>
                </a:lnSpc>
                <a:buFont typeface="Arial"/>
                <a:buChar char="•"/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One example of this is Stuxnet and Iran</a:t>
              </a:r>
            </a:p>
            <a:p>
              <a:pPr algn="l" marL="247650" indent="-247650">
                <a:lnSpc>
                  <a:spcPts val="2800"/>
                </a:lnSpc>
                <a:buFont typeface="Arial"/>
                <a:buChar char="•"/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Playing on Iranian economic stresses could help turn back Iranian encroachment into Syria</a:t>
              </a:r>
            </a:p>
            <a:p>
              <a:pPr algn="l" marL="247650" indent="-247650">
                <a:lnSpc>
                  <a:spcPts val="2800"/>
                </a:lnSpc>
                <a:buFont typeface="Arial"/>
                <a:buChar char="•"/>
              </a:pPr>
              <a:r>
                <a:rPr lang="en-US" sz="2000" spc="60">
                  <a:solidFill>
                    <a:srgbClr val="2D323A"/>
                  </a:solidFill>
                  <a:latin typeface="Raleway"/>
                </a:rPr>
                <a:t>Destabilizing </a:t>
              </a:r>
              <a:r>
                <a:rPr lang="en-US" sz="2000">
                  <a:solidFill>
                    <a:srgbClr val="2D323A"/>
                  </a:solidFill>
                  <a:latin typeface="Raleway"/>
                </a:rPr>
                <a:t>the Gaza Strip could weaken Hamas' control over the area</a:t>
              </a:r>
            </a:p>
            <a:p>
              <a:pPr algn="l" marL="247650" indent="-247650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D323A"/>
                  </a:solidFill>
                  <a:latin typeface="Raleway"/>
                </a:rPr>
                <a:t>Exploiting growing cynicism</a:t>
              </a:r>
              <a:r>
                <a:rPr lang="en-US" sz="2000">
                  <a:solidFill>
                    <a:srgbClr val="000000"/>
                  </a:solidFill>
                  <a:latin typeface="Raleway"/>
                </a:rPr>
                <a:t>, specifically using social media</a:t>
              </a:r>
            </a:p>
            <a:p>
              <a:pPr algn="l" marL="247650" indent="-247650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Raleway"/>
                </a:rPr>
                <a:t>Utilizing allies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1909873" cy="1046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80"/>
                </a:lnSpc>
              </a:pPr>
              <a:r>
                <a:rPr lang="en-US" sz="4800" spc="240">
                  <a:solidFill>
                    <a:srgbClr val="2D323A"/>
                  </a:solidFill>
                  <a:latin typeface="Cooper Hewitt Heavy"/>
                </a:rPr>
                <a:t>POLICY RECOMMENDATIONS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387" y="2197081"/>
              <a:ext cx="8280400" cy="1292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b="true" sz="2800" spc="56">
                  <a:solidFill>
                    <a:srgbClr val="2D323A"/>
                  </a:solidFill>
                  <a:latin typeface="Raleway"/>
                </a:rPr>
                <a:t>Major adversaries are using non-traditional, non-kinetic strategies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0" y="1445953"/>
              <a:ext cx="2770909" cy="193964"/>
            </a:xfrm>
            <a:prstGeom prst="rect">
              <a:avLst/>
            </a:prstGeom>
            <a:solidFill>
              <a:srgbClr val="D7192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550718" y="9354214"/>
            <a:ext cx="19472564" cy="1363432"/>
            <a:chOff x="0" y="0"/>
            <a:chExt cx="25963418" cy="1817909"/>
          </a:xfrm>
        </p:grpSpPr>
        <p:sp>
          <p:nvSpPr>
            <p:cNvPr name="AutoShape 9" id="9"/>
            <p:cNvSpPr/>
            <p:nvPr/>
          </p:nvSpPr>
          <p:spPr>
            <a:xfrm rot="0">
              <a:off x="0" y="0"/>
              <a:ext cx="25963418" cy="1817909"/>
            </a:xfrm>
            <a:prstGeom prst="rect">
              <a:avLst/>
            </a:prstGeom>
            <a:solidFill>
              <a:srgbClr val="D71920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6329891" y="429336"/>
              <a:ext cx="8280400" cy="358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b="true" sz="1600" spc="320">
                  <a:solidFill>
                    <a:srgbClr val="2D323A"/>
                  </a:solidFill>
                  <a:latin typeface="Raleway"/>
                </a:rPr>
                <a:t>UNO STUDENT RESEARCH FAIR | MARCH 2019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2D32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345918"/>
            <a:ext cx="10345568" cy="5595165"/>
            <a:chOff x="0" y="0"/>
            <a:chExt cx="13794091" cy="746021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02196"/>
              <a:ext cx="8502073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b="true" sz="2800" spc="56">
                  <a:solidFill>
                    <a:srgbClr val="D71920"/>
                  </a:solidFill>
                  <a:latin typeface="Raleway"/>
                </a:rPr>
                <a:t>Lauren Zimmerman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26677"/>
              <a:ext cx="9567333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aleway"/>
                </a:rPr>
                <a:t>lzimmerman@unomaha.edu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3794091" cy="1046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80"/>
                </a:lnSpc>
              </a:pPr>
              <a:r>
                <a:rPr lang="en-US" sz="4800" spc="240">
                  <a:solidFill>
                    <a:srgbClr val="FFFFFF"/>
                  </a:solidFill>
                  <a:latin typeface="Cooper Hewitt Heavy"/>
                </a:rPr>
                <a:t>CONTACT INFORMATION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1579419"/>
              <a:ext cx="2770909" cy="193964"/>
            </a:xfrm>
            <a:prstGeom prst="rect">
              <a:avLst/>
            </a:prstGeom>
            <a:solidFill>
              <a:srgbClr val="D71920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4325455"/>
              <a:ext cx="8502073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b="true" sz="2800" spc="56">
                  <a:solidFill>
                    <a:srgbClr val="D71920"/>
                  </a:solidFill>
                  <a:latin typeface="Raleway"/>
                </a:rPr>
                <a:t>Amanda Urick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149935"/>
              <a:ext cx="9567333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Raleway"/>
                </a:rPr>
                <a:t>aurick@unomaha.edu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6176422"/>
              <a:ext cx="8502073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000903"/>
              <a:ext cx="9567333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DADSSu92yfU</dc:identifier>
  <dcterms:modified xsi:type="dcterms:W3CDTF">2011-08-01T06:04:30Z</dcterms:modified>
  <cp:revision>1</cp:revision>
  <dc:title>Deterring Iran Presentation</dc:title>
</cp:coreProperties>
</file>