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notesMasterIdLst>
    <p:notesMasterId r:id="rId25"/>
  </p:notesMasterIdLst>
  <p:sldIdLst>
    <p:sldId id="256" r:id="rId2"/>
    <p:sldId id="295" r:id="rId3"/>
    <p:sldId id="278" r:id="rId4"/>
    <p:sldId id="258" r:id="rId5"/>
    <p:sldId id="296" r:id="rId6"/>
    <p:sldId id="287" r:id="rId7"/>
    <p:sldId id="297" r:id="rId8"/>
    <p:sldId id="260" r:id="rId9"/>
    <p:sldId id="261" r:id="rId10"/>
    <p:sldId id="264" r:id="rId11"/>
    <p:sldId id="288" r:id="rId12"/>
    <p:sldId id="282" r:id="rId13"/>
    <p:sldId id="285" r:id="rId14"/>
    <p:sldId id="273" r:id="rId15"/>
    <p:sldId id="293" r:id="rId16"/>
    <p:sldId id="302" r:id="rId17"/>
    <p:sldId id="292" r:id="rId18"/>
    <p:sldId id="266" r:id="rId19"/>
    <p:sldId id="269" r:id="rId20"/>
    <p:sldId id="301" r:id="rId21"/>
    <p:sldId id="290" r:id="rId22"/>
    <p:sldId id="29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DE0000"/>
    <a:srgbClr val="021E8A"/>
    <a:srgbClr val="011983"/>
    <a:srgbClr val="0B2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/>
    <p:restoredTop sz="94746"/>
  </p:normalViewPr>
  <p:slideViewPr>
    <p:cSldViewPr snapToGrid="0" snapToObjects="1">
      <p:cViewPr varScale="1">
        <p:scale>
          <a:sx n="69" d="100"/>
          <a:sy n="69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hameri\Desktop\SEIR\reports-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Sheet1!$B$7:$B$24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Sheet1!$C$7:$C$24</c:f>
              <c:numCache>
                <c:formatCode>General</c:formatCode>
                <c:ptCount val="18"/>
                <c:pt idx="0">
                  <c:v>16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85</c:v>
                </c:pt>
                <c:pt idx="5">
                  <c:v>177</c:v>
                </c:pt>
                <c:pt idx="6">
                  <c:v>37</c:v>
                </c:pt>
                <c:pt idx="7">
                  <c:v>45</c:v>
                </c:pt>
                <c:pt idx="8">
                  <c:v>170</c:v>
                </c:pt>
                <c:pt idx="9">
                  <c:v>91</c:v>
                </c:pt>
                <c:pt idx="10">
                  <c:v>163</c:v>
                </c:pt>
                <c:pt idx="11">
                  <c:v>42</c:v>
                </c:pt>
                <c:pt idx="12">
                  <c:v>90</c:v>
                </c:pt>
                <c:pt idx="13">
                  <c:v>117</c:v>
                </c:pt>
                <c:pt idx="14">
                  <c:v>243</c:v>
                </c:pt>
                <c:pt idx="15">
                  <c:v>393</c:v>
                </c:pt>
                <c:pt idx="16">
                  <c:v>100</c:v>
                </c:pt>
                <c:pt idx="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4-4314-89C0-4BF22A5C67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66267360"/>
        <c:axId val="-265621536"/>
      </c:barChart>
      <c:catAx>
        <c:axId val="-2662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5621536"/>
        <c:crosses val="autoZero"/>
        <c:auto val="1"/>
        <c:lblAlgn val="ctr"/>
        <c:lblOffset val="100"/>
        <c:noMultiLvlLbl val="0"/>
      </c:catAx>
      <c:valAx>
        <c:axId val="-265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626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E9978-E63C-144C-AEC2-ACAC30EF7D4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B3A9-9EA1-FD42-8D5F-83F9CE630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78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6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30307" y="518949"/>
            <a:ext cx="9045261" cy="4445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29436" y="1252341"/>
            <a:ext cx="10741811" cy="4761281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800"/>
              </a:spcBef>
              <a:defRPr>
                <a:latin typeface="+mn-lt"/>
              </a:defRPr>
            </a:lvl2pPr>
            <a:lvl3pPr>
              <a:spcBef>
                <a:spcPts val="800"/>
              </a:spcBef>
              <a:defRPr>
                <a:latin typeface="+mn-lt"/>
              </a:defRPr>
            </a:lvl3pPr>
            <a:lvl4pPr>
              <a:spcBef>
                <a:spcPts val="800"/>
              </a:spcBef>
              <a:defRPr>
                <a:latin typeface="+mn-lt"/>
              </a:defRPr>
            </a:lvl4pPr>
            <a:lvl5pPr>
              <a:spcBef>
                <a:spcPts val="800"/>
              </a:spcBef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27855" y="6493423"/>
            <a:ext cx="2540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1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fld id="{42C32FFB-F9AE-46F0-A233-A2E628258990}" type="slidenum">
              <a:rPr lang="en-US" smtClean="0"/>
              <a:pPr/>
              <a:t>‹#›</a:t>
            </a:fld>
            <a:endParaRPr lang="en-US" sz="1333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28185" y="6493422"/>
            <a:ext cx="6705600" cy="13811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FFFF"/>
                </a:solidFill>
                <a:latin typeface="Roboto Regular"/>
                <a:cs typeface="Roboto Regular"/>
              </a:defRPr>
            </a:lvl1pPr>
          </a:lstStyle>
          <a:p>
            <a:r>
              <a:rPr lang="en-US"/>
              <a:t>2019 Informatics Summit  |   amia.org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7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E93C5C-73FD-774C-8476-5353752EEBB9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B610F2-0B92-F441-A178-67C0479FFF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0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2.jp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mcooper/SEIR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00" y="3171717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b="1" i="1" dirty="0"/>
              <a:t>A Network-Based Compartmental Model For The Spread Of Whooping Cough In Nebraska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673" y="5559317"/>
            <a:ext cx="9144000" cy="1655762"/>
          </a:xfrm>
        </p:spPr>
        <p:txBody>
          <a:bodyPr/>
          <a:lstStyle/>
          <a:p>
            <a:r>
              <a:rPr lang="en-US" dirty="0"/>
              <a:t>Kimia </a:t>
            </a:r>
            <a:r>
              <a:rPr lang="en-US" dirty="0" err="1"/>
              <a:t>Ameri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FAED5-CC23-E94A-9B78-4DB2726D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23287"/>
            <a:ext cx="4962525" cy="35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F1AB77-1FF7-E045-A010-DBB04D4A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70" y="1758114"/>
            <a:ext cx="4499649" cy="4224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87" y="54658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accent3"/>
                </a:solidFill>
              </a:rPr>
              <a:t>SEIR Results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625277-DFAC-BF4D-8291-82E55992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69" y="1812086"/>
            <a:ext cx="4882357" cy="41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67335"/>
            <a:ext cx="10515600" cy="1325563"/>
          </a:xfrm>
        </p:spPr>
        <p:txBody>
          <a:bodyPr/>
          <a:lstStyle/>
          <a:p>
            <a:r>
              <a:rPr lang="en-US" dirty="0"/>
              <a:t>Evaluation of the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943" y="1903609"/>
                <a:ext cx="1135691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Root-mean-square error (RMSE) </a:t>
                </a:r>
              </a:p>
              <a:p>
                <a:pPr lvl="1"/>
                <a:r>
                  <a:rPr lang="en-US" dirty="0"/>
                  <a:t>measure of the differences between values (sample and population values) predicted by a model or an estimator and the values actually observed.</a:t>
                </a:r>
              </a:p>
              <a:p>
                <a:pPr lvl="1"/>
                <a:r>
                  <a:rPr lang="en-US" dirty="0"/>
                  <a:t>A measure of accuracy</a:t>
                </a:r>
              </a:p>
              <a:p>
                <a:pPr lvl="2"/>
                <a:r>
                  <a:rPr lang="pt-BR" dirty="0"/>
                  <a:t>RMSE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Mean error(ME)</a:t>
                </a:r>
              </a:p>
              <a:p>
                <a:pPr lvl="1"/>
                <a:r>
                  <a:rPr lang="en-US" dirty="0"/>
                  <a:t>Measures the average of errors or deviations.</a:t>
                </a:r>
              </a:p>
              <a:p>
                <a:pPr lvl="1"/>
                <a:r>
                  <a:rPr lang="en-US" dirty="0"/>
                  <a:t>A measure of the quality of an estimator</a:t>
                </a:r>
              </a:p>
              <a:p>
                <a:pPr lvl="2"/>
                <a:r>
                  <a:rPr lang="en-US" dirty="0"/>
                  <a:t>ME=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943" y="1903609"/>
                <a:ext cx="11356910" cy="4351338"/>
              </a:xfrm>
              <a:blipFill>
                <a:blip r:embed="rId2"/>
                <a:stretch>
                  <a:fillRect l="-590" t="-1401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11536" y="5510322"/>
            <a:ext cx="1088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MT"/>
              </a:rPr>
              <a:t>Values closer to zero are better for both RMSE and ME.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006555"/>
              </p:ext>
            </p:extLst>
          </p:nvPr>
        </p:nvGraphicFramePr>
        <p:xfrm>
          <a:off x="838200" y="487685"/>
          <a:ext cx="9890759" cy="594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Real number of infected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SEIR prediction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RMSE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2000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1047320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-19760.45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38104.7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1050132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-19813.72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38207.07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1054499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-19896.04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38365.82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1059749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-19995.04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38556.98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1064950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-20091.79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38746.15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1070793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-20200.3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38956.26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1076106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-20303.19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39151.73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1081896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-20412.28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39362.65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1089267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-20549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39630.31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1098240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-20719.79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39955.66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1118684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-21104.17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40700.53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1126189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-21248.06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40973.21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1134354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-21401.21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41270.93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1142198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-21548.7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41556.19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4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1149967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-21692.91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41837.8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1157907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-21839.89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42113.29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1165820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-21994.72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42414.11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2017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1176623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-22199.58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42808.61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0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contact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7377"/>
          </a:xfrm>
        </p:spPr>
        <p:txBody>
          <a:bodyPr>
            <a:normAutofit/>
          </a:bodyPr>
          <a:lstStyle/>
          <a:p>
            <a:r>
              <a:rPr lang="en-US" dirty="0"/>
              <a:t>Number of studies consider the epidemiologically contact patterns of diseases as a scale-free network </a:t>
            </a:r>
          </a:p>
          <a:p>
            <a:pPr lvl="1"/>
            <a:r>
              <a:rPr lang="en-US" sz="1000" dirty="0"/>
              <a:t>Bansal, S., Grenfell, B.T. and Meyers, L.A., 2007. When individual </a:t>
            </a:r>
            <a:r>
              <a:rPr lang="en-US" sz="1000" dirty="0" err="1"/>
              <a:t>behaviour</a:t>
            </a:r>
            <a:r>
              <a:rPr lang="en-US" sz="1000" dirty="0"/>
              <a:t> matters: homogeneous and network models in epidemiology. Journal of the Royal Society Interface, 4(16), pp.879-891.</a:t>
            </a:r>
          </a:p>
          <a:p>
            <a:pPr lvl="1"/>
            <a:r>
              <a:rPr lang="en-US" sz="1000" dirty="0" err="1"/>
              <a:t>Dezső</a:t>
            </a:r>
            <a:r>
              <a:rPr lang="en-US" sz="1000" dirty="0"/>
              <a:t>, Z. and </a:t>
            </a:r>
            <a:r>
              <a:rPr lang="en-US" sz="1000" dirty="0" err="1"/>
              <a:t>Barabási</a:t>
            </a:r>
            <a:r>
              <a:rPr lang="en-US" sz="1000" dirty="0"/>
              <a:t>, A.L., 2002. Halting viruses in scale-free networks. Physical Review E, 65(5), p.055103.</a:t>
            </a:r>
          </a:p>
          <a:p>
            <a:pPr lvl="1"/>
            <a:r>
              <a:rPr lang="en-US" sz="1000" dirty="0" err="1"/>
              <a:t>Liljeros</a:t>
            </a:r>
            <a:r>
              <a:rPr lang="en-US" sz="1000" dirty="0"/>
              <a:t>, F., </a:t>
            </a:r>
            <a:r>
              <a:rPr lang="en-US" sz="1000" dirty="0" err="1"/>
              <a:t>Edling</a:t>
            </a:r>
            <a:r>
              <a:rPr lang="en-US" sz="1000" dirty="0"/>
              <a:t>, C.R., </a:t>
            </a:r>
            <a:r>
              <a:rPr lang="en-US" sz="1000" dirty="0" err="1"/>
              <a:t>Amaral</a:t>
            </a:r>
            <a:r>
              <a:rPr lang="en-US" sz="1000" dirty="0"/>
              <a:t>, L.A.N., Stanley, H.E. and </a:t>
            </a:r>
            <a:r>
              <a:rPr lang="en-US" sz="1000" dirty="0" err="1"/>
              <a:t>Åberg</a:t>
            </a:r>
            <a:r>
              <a:rPr lang="en-US" sz="1000" dirty="0"/>
              <a:t>, Y., 2001. The web of human sexual contacts. Nature, 411(6840), p.907.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number of authors claimed that epidemic of whooping cough is based on randomness and may arise due to nonlinear spread in transmission and seasonal change in contact rate </a:t>
            </a:r>
          </a:p>
          <a:p>
            <a:pPr lvl="1"/>
            <a:r>
              <a:rPr lang="en-US" sz="1000" dirty="0" err="1"/>
              <a:t>Hethcote</a:t>
            </a:r>
            <a:r>
              <a:rPr lang="en-US" sz="1000" dirty="0"/>
              <a:t>, H.W., 1998. Oscillations in an endemic model for pertussis. Can. Appl. Math. Quart, 6, pp.61-88.</a:t>
            </a:r>
          </a:p>
          <a:p>
            <a:pPr lvl="1"/>
            <a:r>
              <a:rPr lang="en-US" sz="1000" dirty="0"/>
              <a:t>Dalziel, B.D., </a:t>
            </a:r>
            <a:r>
              <a:rPr lang="en-US" sz="1000" dirty="0" err="1"/>
              <a:t>Bjørnstad</a:t>
            </a:r>
            <a:r>
              <a:rPr lang="en-US" sz="1000" dirty="0"/>
              <a:t>, O.N., van </a:t>
            </a:r>
            <a:r>
              <a:rPr lang="en-US" sz="1000" dirty="0" err="1"/>
              <a:t>Panhuis</a:t>
            </a:r>
            <a:r>
              <a:rPr lang="en-US" sz="1000" dirty="0"/>
              <a:t>, W.G., Burke, D.S., Metcalf, C.J.E. and Grenfell, B.T., 2016. Persistent chaos of measles epidemics in the </a:t>
            </a:r>
            <a:r>
              <a:rPr lang="en-US" sz="1000" dirty="0" err="1"/>
              <a:t>prevaccination</a:t>
            </a:r>
            <a:r>
              <a:rPr lang="en-US" sz="1000" dirty="0"/>
              <a:t> United States caused by a small change in seasonal transmission patterns. </a:t>
            </a:r>
            <a:r>
              <a:rPr lang="en-US" sz="1000" dirty="0" err="1"/>
              <a:t>PLoS</a:t>
            </a:r>
            <a:r>
              <a:rPr lang="en-US" sz="1000" dirty="0"/>
              <a:t> computational biology, 12(2), p.e1004655.</a:t>
            </a:r>
          </a:p>
          <a:p>
            <a:pPr lvl="1"/>
            <a:r>
              <a:rPr lang="en-US" sz="1000" dirty="0" err="1"/>
              <a:t>Rohani</a:t>
            </a:r>
            <a:r>
              <a:rPr lang="en-US" sz="1000" dirty="0"/>
              <a:t>, P., Keeling, M.J. and Grenfell, B.T., 2002. The interplay between determinism and </a:t>
            </a:r>
            <a:r>
              <a:rPr lang="en-US" sz="1000" dirty="0" err="1"/>
              <a:t>stochasticity</a:t>
            </a:r>
            <a:r>
              <a:rPr lang="en-US" sz="1000" dirty="0"/>
              <a:t> in childhood diseases. The American Naturalist, 159(5), pp.469-481.</a:t>
            </a:r>
          </a:p>
          <a:p>
            <a:pPr lvl="1"/>
            <a:r>
              <a:rPr lang="en-US" sz="1000" dirty="0"/>
              <a:t>Keeling, M.J., </a:t>
            </a:r>
            <a:r>
              <a:rPr lang="en-US" sz="1000" dirty="0" err="1"/>
              <a:t>Rohani</a:t>
            </a:r>
            <a:r>
              <a:rPr lang="en-US" sz="1000" dirty="0"/>
              <a:t>, P. and Grenfell, B.T., 2001. Seasonally forced disease dynamics explored as switching between attractors. </a:t>
            </a:r>
            <a:r>
              <a:rPr lang="en-US" sz="1000" dirty="0" err="1"/>
              <a:t>Physica</a:t>
            </a:r>
            <a:r>
              <a:rPr lang="en-US" sz="1000" dirty="0"/>
              <a:t> D: Nonlinear Phenomena, 148(3), pp.317-335.</a:t>
            </a:r>
          </a:p>
          <a:p>
            <a:pPr lvl="1"/>
            <a:r>
              <a:rPr lang="en-US" sz="1000" dirty="0"/>
              <a:t>Nguyen, H.T. and </a:t>
            </a:r>
            <a:r>
              <a:rPr lang="en-US" sz="1000" dirty="0" err="1"/>
              <a:t>Rohani</a:t>
            </a:r>
            <a:r>
              <a:rPr lang="en-US" sz="1000" dirty="0"/>
              <a:t>, P., 2008. Noise, nonlinearity and seasonality: the epidemics of whooping cough revisited. Journal of The Royal Society Interface, 5(21), pp.403-413.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936CD-B1DF-5042-9EEF-AD85A74A6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20"/>
          <a:stretch/>
        </p:blipFill>
        <p:spPr>
          <a:xfrm>
            <a:off x="8064271" y="89359"/>
            <a:ext cx="3797300" cy="17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Barabasi</a:t>
            </a:r>
            <a:r>
              <a:rPr lang="en-US" dirty="0"/>
              <a:t>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3" y="412277"/>
            <a:ext cx="4434120" cy="1926141"/>
          </a:xfrm>
        </p:spPr>
      </p:pic>
      <p:sp>
        <p:nvSpPr>
          <p:cNvPr id="5" name="TextBox 4"/>
          <p:cNvSpPr txBox="1"/>
          <p:nvPr/>
        </p:nvSpPr>
        <p:spPr>
          <a:xfrm>
            <a:off x="7629353" y="6468257"/>
            <a:ext cx="3980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https://en.wikipedia.org/wiki/Barab%C3%A1si%E2%80%93Albert_model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27" y="1590202"/>
            <a:ext cx="7373958" cy="400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Random scale-free networks using a preferential attachment mechanism.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 = minimum number of neighbors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13-minimum number of neighbors for each node </a:t>
            </a:r>
          </a:p>
          <a:p>
            <a:pPr lvl="2">
              <a:lnSpc>
                <a:spcPct val="150000"/>
              </a:lnSpc>
            </a:pPr>
            <a:r>
              <a:rPr lang="en-US" sz="1050" dirty="0" err="1"/>
              <a:t>Mossong</a:t>
            </a:r>
            <a:r>
              <a:rPr lang="en-US" sz="1050" dirty="0"/>
              <a:t>, J., Hens, N., Jit, M., </a:t>
            </a:r>
            <a:r>
              <a:rPr lang="en-US" sz="1050" dirty="0" err="1"/>
              <a:t>Beutels</a:t>
            </a:r>
            <a:r>
              <a:rPr lang="en-US" sz="1050" dirty="0"/>
              <a:t>, P., </a:t>
            </a:r>
            <a:r>
              <a:rPr lang="en-US" sz="1050" dirty="0" err="1"/>
              <a:t>Auranen</a:t>
            </a:r>
            <a:r>
              <a:rPr lang="en-US" sz="1050" dirty="0"/>
              <a:t>, K., </a:t>
            </a:r>
            <a:r>
              <a:rPr lang="en-US" sz="1050" dirty="0" err="1"/>
              <a:t>Mikolajczyk</a:t>
            </a:r>
            <a:r>
              <a:rPr lang="en-US" sz="1050" dirty="0"/>
              <a:t>, R., </a:t>
            </a:r>
            <a:r>
              <a:rPr lang="en-US" sz="1050" dirty="0" err="1"/>
              <a:t>Massari</a:t>
            </a:r>
            <a:r>
              <a:rPr lang="en-US" sz="1050" dirty="0"/>
              <a:t>, M., </a:t>
            </a:r>
            <a:r>
              <a:rPr lang="en-US" sz="1050" dirty="0" err="1"/>
              <a:t>Salmaso</a:t>
            </a:r>
            <a:r>
              <a:rPr lang="en-US" sz="1050" dirty="0"/>
              <a:t>, S., </a:t>
            </a:r>
            <a:r>
              <a:rPr lang="en-US" sz="1050" dirty="0" err="1"/>
              <a:t>Tomba</a:t>
            </a:r>
            <a:r>
              <a:rPr lang="en-US" sz="1050" dirty="0"/>
              <a:t>, G.S., </a:t>
            </a:r>
            <a:r>
              <a:rPr lang="en-US" sz="1050" dirty="0" err="1"/>
              <a:t>Wallinga</a:t>
            </a:r>
            <a:r>
              <a:rPr lang="en-US" sz="1050" dirty="0"/>
              <a:t>, J. and </a:t>
            </a:r>
            <a:r>
              <a:rPr lang="en-US" sz="1050" dirty="0" err="1"/>
              <a:t>Heijne</a:t>
            </a:r>
            <a:r>
              <a:rPr lang="en-US" sz="1050" dirty="0"/>
              <a:t>, J., 2008. Social contacts and mixing patterns relevant to the spread of infectious diseases. </a:t>
            </a:r>
            <a:r>
              <a:rPr lang="en-US" sz="1050" dirty="0" err="1"/>
              <a:t>PLoS</a:t>
            </a:r>
            <a:r>
              <a:rPr lang="en-US" sz="1050" dirty="0"/>
              <a:t> medicine, 5(3), p.e74.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11E44-2714-5344-ABCF-1AAE68C49BB6}"/>
              </a:ext>
            </a:extLst>
          </p:cNvPr>
          <p:cNvSpPr/>
          <p:nvPr/>
        </p:nvSpPr>
        <p:spPr>
          <a:xfrm>
            <a:off x="128527" y="5129429"/>
            <a:ext cx="103925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Repeat this process for random infection and exposure 1000 times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average number of neighbors (average of exposed individuals for all 1000 runs) is used as the exposed number</a:t>
            </a:r>
          </a:p>
        </p:txBody>
      </p:sp>
    </p:spTree>
    <p:extLst>
      <p:ext uri="{BB962C8B-B14F-4D97-AF65-F5344CB8AC3E}">
        <p14:creationId xmlns:p14="http://schemas.microsoft.com/office/powerpoint/2010/main" val="147207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SEIR model equation</a:t>
            </a:r>
            <a:r>
              <a:rPr lang="en-US" b="1" dirty="0">
                <a:effectLst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2872495"/>
                  </p:ext>
                </p:extLst>
              </p:nvPr>
            </p:nvGraphicFramePr>
            <p:xfrm>
              <a:off x="361391" y="2069857"/>
              <a:ext cx="5316092" cy="2615536"/>
            </p:xfrm>
            <a:graphic>
              <a:graphicData uri="http://schemas.openxmlformats.org/drawingml/2006/table">
                <a:tbl>
                  <a:tblPr firstCol="1" bandRow="1">
                    <a:tableStyleId>{69CF1AB2-1976-4502-BF36-3FF5EA218861}</a:tableStyleId>
                  </a:tblPr>
                  <a:tblGrid>
                    <a:gridCol w="53160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3884">
                    <a:tc>
                      <a:txBody>
                        <a:bodyPr/>
                        <a:lstStyle/>
                        <a:p>
                          <a:pPr marL="1828800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𝑆𝐼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1828800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𝑆𝐼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1828800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1828800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𝑑𝑅</m:t>
                                  </m:r>
                                </m:num>
                                <m:den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2872495"/>
                  </p:ext>
                </p:extLst>
              </p:nvPr>
            </p:nvGraphicFramePr>
            <p:xfrm>
              <a:off x="361391" y="2069857"/>
              <a:ext cx="5316092" cy="2615536"/>
            </p:xfrm>
            <a:graphic>
              <a:graphicData uri="http://schemas.openxmlformats.org/drawingml/2006/table">
                <a:tbl>
                  <a:tblPr firstCol="1" bandRow="1">
                    <a:tableStyleId>{69CF1AB2-1976-4502-BF36-3FF5EA218861}</a:tableStyleId>
                  </a:tblPr>
                  <a:tblGrid>
                    <a:gridCol w="53160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5" t="-926" r="-22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5" t="-101869" r="-229" b="-2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5" t="-200000" r="-229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5" t="-302804" r="-229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F788F-64DA-0B41-BE39-440BC6E0EE52}"/>
                  </a:ext>
                </a:extLst>
              </p:cNvPr>
              <p:cNvSpPr/>
              <p:nvPr/>
            </p:nvSpPr>
            <p:spPr>
              <a:xfrm>
                <a:off x="6096000" y="1690688"/>
                <a:ext cx="5971142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population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death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rate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susceptible transmission to exposed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exposed transmission to infected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infected transmission to recovered</a:t>
                </a:r>
              </a:p>
              <a:p>
                <a:pPr>
                  <a:lnSpc>
                    <a:spcPct val="150000"/>
                  </a:lnSpc>
                </a:pPr>
                <a:endPara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 population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 reported cases for each week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R=recovered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(population – infected for first week – recovered)*0.9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 the average number of neighbors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F788F-64DA-0B41-BE39-440BC6E0E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90688"/>
                <a:ext cx="5971142" cy="4478149"/>
              </a:xfrm>
              <a:prstGeom prst="rect">
                <a:avLst/>
              </a:prstGeom>
              <a:blipFill>
                <a:blip r:embed="rId3"/>
                <a:stretch>
                  <a:fillRect l="-1064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2166AB-1619-F94F-B62B-E5C0FC6CB918}"/>
                  </a:ext>
                </a:extLst>
              </p:cNvPr>
              <p:cNvSpPr/>
              <p:nvPr/>
            </p:nvSpPr>
            <p:spPr>
              <a:xfrm>
                <a:off x="10853598" y="2271239"/>
                <a:ext cx="949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0.9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2166AB-1619-F94F-B62B-E5C0FC6C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598" y="2271239"/>
                <a:ext cx="949875" cy="369332"/>
              </a:xfrm>
              <a:prstGeom prst="rect">
                <a:avLst/>
              </a:prstGeom>
              <a:blipFill>
                <a:blip r:embed="rId4"/>
                <a:stretch>
                  <a:fillRect l="-2667" t="-6667" r="-4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E3CF59-FEC1-3548-8DA7-6B8D73621157}"/>
                  </a:ext>
                </a:extLst>
              </p:cNvPr>
              <p:cNvSpPr/>
              <p:nvPr/>
            </p:nvSpPr>
            <p:spPr>
              <a:xfrm>
                <a:off x="10878862" y="2753930"/>
                <a:ext cx="785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=0.5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E3CF59-FEC1-3548-8DA7-6B8D73621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862" y="2753930"/>
                <a:ext cx="785023" cy="369332"/>
              </a:xfrm>
              <a:prstGeom prst="rect">
                <a:avLst/>
              </a:prstGeom>
              <a:blipFill>
                <a:blip r:embed="rId5"/>
                <a:stretch>
                  <a:fillRect t="-6667" r="-645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631B67D-2A5B-F44D-A9B8-09001587FA0A}"/>
              </a:ext>
            </a:extLst>
          </p:cNvPr>
          <p:cNvSpPr/>
          <p:nvPr/>
        </p:nvSpPr>
        <p:spPr>
          <a:xfrm>
            <a:off x="10878862" y="315473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</a:rPr>
              <a:t>ϒ</a:t>
            </a:r>
            <a:r>
              <a:rPr lang="en-US" dirty="0">
                <a:latin typeface="Times New Roman" charset="0"/>
                <a:ea typeface="Times New Roman" charset="0"/>
              </a:rPr>
              <a:t>=2.2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541CCC-EFFB-2F4F-878E-9E298697EA61}"/>
                  </a:ext>
                </a:extLst>
              </p:cNvPr>
              <p:cNvSpPr/>
              <p:nvPr/>
            </p:nvSpPr>
            <p:spPr>
              <a:xfrm>
                <a:off x="10828335" y="1721817"/>
                <a:ext cx="1000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 0.85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541CCC-EFFB-2F4F-878E-9E298697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335" y="1721817"/>
                <a:ext cx="1000402" cy="369332"/>
              </a:xfrm>
              <a:prstGeom prst="rect">
                <a:avLst/>
              </a:prstGeom>
              <a:blipFill>
                <a:blip r:embed="rId6"/>
                <a:stretch>
                  <a:fillRect t="-6667" r="-379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54B437-2B06-F941-A62D-67E8DDC86F6C}"/>
              </a:ext>
            </a:extLst>
          </p:cNvPr>
          <p:cNvGraphicFramePr>
            <a:graphicFrameLocks noGrp="1"/>
          </p:cNvGraphicFramePr>
          <p:nvPr/>
        </p:nvGraphicFramePr>
        <p:xfrm>
          <a:off x="393852" y="6122671"/>
          <a:ext cx="10339334" cy="320040"/>
        </p:xfrm>
        <a:graphic>
          <a:graphicData uri="http://schemas.openxmlformats.org/drawingml/2006/table">
            <a:tbl>
              <a:tblPr/>
              <a:tblGrid>
                <a:gridCol w="10339334">
                  <a:extLst>
                    <a:ext uri="{9D8B030D-6E8A-4147-A177-3AD203B41FA5}">
                      <a16:colId xmlns:a16="http://schemas.microsoft.com/office/drawing/2014/main" val="2774809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Magpantay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FM, De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Cellès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Rohani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P, King AA. Pertussis immunity and epidemiology: mode and duration of vaccine-induced immunity. Parasitology. 2016 Jun;143(7):835-49.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78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E53529-2704-B542-BE0A-D0DD505D7075}"/>
              </a:ext>
            </a:extLst>
          </p:cNvPr>
          <p:cNvGraphicFramePr>
            <a:graphicFrameLocks noGrp="1"/>
          </p:cNvGraphicFramePr>
          <p:nvPr/>
        </p:nvGraphicFramePr>
        <p:xfrm>
          <a:off x="393852" y="6302017"/>
          <a:ext cx="9444328" cy="421348"/>
        </p:xfrm>
        <a:graphic>
          <a:graphicData uri="http://schemas.openxmlformats.org/drawingml/2006/table">
            <a:tbl>
              <a:tblPr/>
              <a:tblGrid>
                <a:gridCol w="9444328">
                  <a:extLst>
                    <a:ext uri="{9D8B030D-6E8A-4147-A177-3AD203B41FA5}">
                      <a16:colId xmlns:a16="http://schemas.microsoft.com/office/drawing/2014/main" val="687046165"/>
                    </a:ext>
                  </a:extLst>
                </a:gridCol>
              </a:tblGrid>
              <a:tr h="421348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Forgoston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E, Schwartz IB. Predicting unobserved exposures from seasonal epidemic data. Bulletin of mathematical biology. 2013 Sep 1;75(9):1450-71.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7111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BFCF82-8989-4144-89E9-09CEDC48F0C8}"/>
              </a:ext>
            </a:extLst>
          </p:cNvPr>
          <p:cNvGraphicFramePr>
            <a:graphicFrameLocks noGrp="1"/>
          </p:cNvGraphicFramePr>
          <p:nvPr/>
        </p:nvGraphicFramePr>
        <p:xfrm>
          <a:off x="393852" y="6543468"/>
          <a:ext cx="8181976" cy="320040"/>
        </p:xfrm>
        <a:graphic>
          <a:graphicData uri="http://schemas.openxmlformats.org/drawingml/2006/table">
            <a:tbl>
              <a:tblPr/>
              <a:tblGrid>
                <a:gridCol w="8181976">
                  <a:extLst>
                    <a:ext uri="{9D8B030D-6E8A-4147-A177-3AD203B41FA5}">
                      <a16:colId xmlns:a16="http://schemas.microsoft.com/office/drawing/2014/main" val="4084357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Althouse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BM,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Scarpino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SV. Asymptomatic transmission and the resurgence of Bordetella pertussis. BMC medicine. 2015 Dec;13(1):146.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2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34910" y="986453"/>
            <a:ext cx="10900362" cy="5257469"/>
            <a:chOff x="327805" y="553155"/>
            <a:chExt cx="10900362" cy="5257469"/>
          </a:xfrm>
        </p:grpSpPr>
        <p:grpSp>
          <p:nvGrpSpPr>
            <p:cNvPr id="57" name="Group 56"/>
            <p:cNvGrpSpPr/>
            <p:nvPr/>
          </p:nvGrpSpPr>
          <p:grpSpPr>
            <a:xfrm>
              <a:off x="327805" y="553155"/>
              <a:ext cx="9922800" cy="5138259"/>
              <a:chOff x="327805" y="510023"/>
              <a:chExt cx="9922800" cy="513825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2" t="17889" r="1509" b="29499"/>
              <a:stretch/>
            </p:blipFill>
            <p:spPr>
              <a:xfrm>
                <a:off x="327805" y="690113"/>
                <a:ext cx="2639682" cy="11224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143" y="1294004"/>
                <a:ext cx="2294972" cy="2294972"/>
              </a:xfrm>
              <a:prstGeom prst="rect">
                <a:avLst/>
              </a:prstGeom>
            </p:spPr>
          </p:pic>
          <p:cxnSp>
            <p:nvCxnSpPr>
              <p:cNvPr id="10" name="Elbow Connector 9"/>
              <p:cNvCxnSpPr/>
              <p:nvPr/>
            </p:nvCxnSpPr>
            <p:spPr>
              <a:xfrm rot="16200000" flipH="1">
                <a:off x="2132616" y="1240899"/>
                <a:ext cx="558959" cy="1528898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981623" y="2375553"/>
                <a:ext cx="25309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/>
                  <a:t>Barabasi Scale Free network with minimum 13 neighbors for each node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11072" y="510023"/>
                <a:ext cx="13740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Nebraska Population</a:t>
                </a:r>
              </a:p>
            </p:txBody>
          </p:sp>
          <p:cxnSp>
            <p:nvCxnSpPr>
              <p:cNvPr id="17" name="Elbow Connector 16"/>
              <p:cNvCxnSpPr>
                <a:stCxn id="8" idx="2"/>
                <a:endCxn id="23" idx="0"/>
              </p:cNvCxnSpPr>
              <p:nvPr/>
            </p:nvCxnSpPr>
            <p:spPr>
              <a:xfrm rot="5400000">
                <a:off x="3948412" y="3803819"/>
                <a:ext cx="689061" cy="25937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322798" y="3495501"/>
                <a:ext cx="2013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/>
                  <a:t>Find the number of neighbors for a random node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176541" y="4278037"/>
                    <a:ext cx="1973425" cy="38993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ctrlPr>
                                <a:rPr lang="pt-BR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sz="1400" b="1" dirty="0" smtClean="0">
                                  <a:solidFill>
                                    <a:schemeClr val="tx1"/>
                                  </a:solidFill>
                                </a:rPr>
                                <m:t>Exposed</m:t>
                              </m:r>
                              <m:r>
                                <m:rPr>
                                  <m:nor/>
                                </m:rPr>
                                <a:rPr lang="en-US" sz="1400" b="1" dirty="0" smtClean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541" y="4278037"/>
                    <a:ext cx="1973425" cy="3899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Elbow Connector 24"/>
              <p:cNvCxnSpPr>
                <a:stCxn id="23" idx="2"/>
                <a:endCxn id="18" idx="1"/>
              </p:cNvCxnSpPr>
              <p:nvPr/>
            </p:nvCxnSpPr>
            <p:spPr>
              <a:xfrm rot="5400000" flipH="1">
                <a:off x="2764510" y="3269233"/>
                <a:ext cx="957031" cy="1840456"/>
              </a:xfrm>
              <a:prstGeom prst="bentConnector4">
                <a:avLst>
                  <a:gd name="adj1" fmla="val -23886"/>
                  <a:gd name="adj2" fmla="val 112421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102689" y="4905661"/>
                <a:ext cx="1893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/>
                  <a:t>Repeat 1000 times</a:t>
                </a:r>
              </a:p>
            </p:txBody>
          </p:sp>
          <p:cxnSp>
            <p:nvCxnSpPr>
              <p:cNvPr id="39" name="Straight Arrow Connector 38"/>
              <p:cNvCxnSpPr>
                <a:stCxn id="23" idx="2"/>
              </p:cNvCxnSpPr>
              <p:nvPr/>
            </p:nvCxnSpPr>
            <p:spPr>
              <a:xfrm flipH="1">
                <a:off x="4163253" y="4667976"/>
                <a:ext cx="1" cy="540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Rounded Rectangle 40"/>
              <p:cNvSpPr/>
              <p:nvPr/>
            </p:nvSpPr>
            <p:spPr>
              <a:xfrm>
                <a:off x="3176541" y="5208335"/>
                <a:ext cx="1973426" cy="43994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Average of # Exposed </a:t>
                </a: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6422229" y="1218396"/>
                <a:ext cx="2741142" cy="3603770"/>
                <a:chOff x="5525637" y="1541169"/>
                <a:chExt cx="2741142" cy="360377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5696726" y="1541169"/>
                  <a:ext cx="2570053" cy="3603770"/>
                  <a:chOff x="5696726" y="1541169"/>
                  <a:chExt cx="2570053" cy="3603770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6292164" y="2023394"/>
                    <a:ext cx="966158" cy="35804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solidFill>
                          <a:schemeClr val="tx1"/>
                        </a:solidFill>
                      </a:rPr>
                      <a:t>S</a:t>
                    </a: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6292164" y="2883818"/>
                    <a:ext cx="957699" cy="399121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solidFill>
                          <a:schemeClr val="tx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292164" y="3710573"/>
                    <a:ext cx="966158" cy="395092"/>
                  </a:xfrm>
                  <a:prstGeom prst="rect">
                    <a:avLst/>
                  </a:prstGeom>
                  <a:solidFill>
                    <a:srgbClr val="FF0000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solidFill>
                          <a:schemeClr val="tx1"/>
                        </a:solidFill>
                      </a:rPr>
                      <a:t>I</a:t>
                    </a: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299286" y="4493502"/>
                    <a:ext cx="966158" cy="370834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>
                        <a:solidFill>
                          <a:schemeClr val="tx1"/>
                        </a:solidFill>
                      </a:rPr>
                      <a:t>R</a:t>
                    </a:r>
                  </a:p>
                </p:txBody>
              </p:sp>
              <p:cxnSp>
                <p:nvCxnSpPr>
                  <p:cNvPr id="86" name="Straight Arrow Connector 85"/>
                  <p:cNvCxnSpPr>
                    <a:stCxn id="82" idx="2"/>
                    <a:endCxn id="83" idx="0"/>
                  </p:cNvCxnSpPr>
                  <p:nvPr/>
                </p:nvCxnSpPr>
                <p:spPr>
                  <a:xfrm flipH="1">
                    <a:off x="6771014" y="2381443"/>
                    <a:ext cx="4229" cy="5023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/>
                  <p:cNvCxnSpPr>
                    <a:stCxn id="83" idx="2"/>
                    <a:endCxn id="84" idx="0"/>
                  </p:cNvCxnSpPr>
                  <p:nvPr/>
                </p:nvCxnSpPr>
                <p:spPr>
                  <a:xfrm>
                    <a:off x="6771014" y="3282939"/>
                    <a:ext cx="4229" cy="4276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/>
                  <p:cNvCxnSpPr>
                    <a:stCxn id="84" idx="2"/>
                    <a:endCxn id="85" idx="0"/>
                  </p:cNvCxnSpPr>
                  <p:nvPr/>
                </p:nvCxnSpPr>
                <p:spPr>
                  <a:xfrm>
                    <a:off x="6775243" y="4105665"/>
                    <a:ext cx="7122" cy="3878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209308" y="2494114"/>
                    <a:ext cx="662361" cy="4308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100" dirty="0"/>
                      <a:t>β</a:t>
                    </a:r>
                    <a:r>
                      <a:rPr lang="en-US" sz="1100" dirty="0"/>
                      <a:t>(S*I/N)</a:t>
                    </a:r>
                  </a:p>
                  <a:p>
                    <a:endParaRPr lang="en-US" sz="1100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6429756" y="3332040"/>
                    <a:ext cx="36901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400" dirty="0"/>
                      <a:t>σ</a:t>
                    </a:r>
                    <a:r>
                      <a:rPr lang="en-US" sz="1400" dirty="0"/>
                      <a:t>E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6759948" y="4146620"/>
                    <a:ext cx="556563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100" dirty="0"/>
                      <a:t>ϒ</a:t>
                    </a:r>
                    <a:r>
                      <a:rPr lang="en-US" sz="1100" dirty="0"/>
                      <a:t>*I+</a:t>
                    </a:r>
                    <a:r>
                      <a:rPr lang="el-GR" sz="1100" dirty="0"/>
                      <a:t>ν</a:t>
                    </a:r>
                    <a:r>
                      <a:rPr lang="en-US" sz="1100" dirty="0"/>
                      <a:t>S</a:t>
                    </a:r>
                  </a:p>
                </p:txBody>
              </p:sp>
              <p:cxnSp>
                <p:nvCxnSpPr>
                  <p:cNvPr id="92" name="Straight Arrow Connector 91"/>
                  <p:cNvCxnSpPr>
                    <a:endCxn id="82" idx="0"/>
                  </p:cNvCxnSpPr>
                  <p:nvPr/>
                </p:nvCxnSpPr>
                <p:spPr>
                  <a:xfrm flipH="1">
                    <a:off x="6775243" y="1541169"/>
                    <a:ext cx="3560" cy="48222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713434" y="1688125"/>
                    <a:ext cx="1880558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100" dirty="0"/>
                      <a:t>µ</a:t>
                    </a:r>
                    <a:r>
                      <a:rPr lang="en-US" sz="1100" dirty="0"/>
                      <a:t>(N-S)*</a:t>
                    </a:r>
                    <a:r>
                      <a:rPr lang="el-GR" sz="1100" dirty="0"/>
                      <a:t>β</a:t>
                    </a:r>
                    <a:r>
                      <a:rPr lang="en-US" sz="1100" dirty="0"/>
                      <a:t>(S*I/N)</a:t>
                    </a:r>
                  </a:p>
                </p:txBody>
              </p:sp>
              <p:cxnSp>
                <p:nvCxnSpPr>
                  <p:cNvPr id="94" name="Straight Arrow Connector 93"/>
                  <p:cNvCxnSpPr/>
                  <p:nvPr/>
                </p:nvCxnSpPr>
                <p:spPr>
                  <a:xfrm>
                    <a:off x="7249863" y="2376067"/>
                    <a:ext cx="372169" cy="35916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/>
                  <p:cNvSpPr txBox="1"/>
                  <p:nvPr/>
                </p:nvSpPr>
                <p:spPr>
                  <a:xfrm flipH="1">
                    <a:off x="7305364" y="2278997"/>
                    <a:ext cx="343364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ν</a:t>
                    </a:r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S</a:t>
                    </a:r>
                  </a:p>
                </p:txBody>
              </p:sp>
              <p:cxnSp>
                <p:nvCxnSpPr>
                  <p:cNvPr id="96" name="Straight Arrow Connector 95"/>
                  <p:cNvCxnSpPr/>
                  <p:nvPr/>
                </p:nvCxnSpPr>
                <p:spPr>
                  <a:xfrm>
                    <a:off x="7249863" y="3286742"/>
                    <a:ext cx="363618" cy="28455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xtBox 96"/>
                  <p:cNvSpPr txBox="1"/>
                  <p:nvPr/>
                </p:nvSpPr>
                <p:spPr>
                  <a:xfrm flipH="1">
                    <a:off x="7254123" y="3138252"/>
                    <a:ext cx="956987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(µ+</a:t>
                    </a:r>
                    <a:r>
                      <a:rPr lang="el-GR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σ</a:t>
                    </a:r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)E</a:t>
                    </a:r>
                  </a:p>
                </p:txBody>
              </p:sp>
              <p:cxnSp>
                <p:nvCxnSpPr>
                  <p:cNvPr id="98" name="Straight Arrow Connector 97"/>
                  <p:cNvCxnSpPr/>
                  <p:nvPr/>
                </p:nvCxnSpPr>
                <p:spPr>
                  <a:xfrm flipH="1">
                    <a:off x="5997715" y="4102680"/>
                    <a:ext cx="300480" cy="42270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xtBox 98"/>
                  <p:cNvSpPr txBox="1"/>
                  <p:nvPr/>
                </p:nvSpPr>
                <p:spPr>
                  <a:xfrm flipH="1">
                    <a:off x="5696726" y="4061549"/>
                    <a:ext cx="956987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(µ+</a:t>
                    </a:r>
                    <a:r>
                      <a:rPr lang="el-GR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ϒ</a:t>
                    </a:r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)I</a:t>
                    </a:r>
                  </a:p>
                </p:txBody>
              </p:sp>
              <p:cxnSp>
                <p:nvCxnSpPr>
                  <p:cNvPr id="100" name="Straight Arrow Connector 99"/>
                  <p:cNvCxnSpPr/>
                  <p:nvPr/>
                </p:nvCxnSpPr>
                <p:spPr>
                  <a:xfrm>
                    <a:off x="7265444" y="4872667"/>
                    <a:ext cx="267762" cy="27227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TextBox 100"/>
                  <p:cNvSpPr txBox="1"/>
                  <p:nvPr/>
                </p:nvSpPr>
                <p:spPr>
                  <a:xfrm flipH="1">
                    <a:off x="7309792" y="4747193"/>
                    <a:ext cx="956987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µR</a:t>
                    </a:r>
                  </a:p>
                </p:txBody>
              </p:sp>
            </p:grp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5525637" y="2625824"/>
                  <a:ext cx="764202" cy="4603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Elbow Connector 104"/>
              <p:cNvCxnSpPr>
                <a:stCxn id="12" idx="0"/>
              </p:cNvCxnSpPr>
              <p:nvPr/>
            </p:nvCxnSpPr>
            <p:spPr>
              <a:xfrm rot="16200000" flipH="1">
                <a:off x="4332570" y="-2124429"/>
                <a:ext cx="708373" cy="5977277"/>
              </a:xfrm>
              <a:prstGeom prst="bentConnector4">
                <a:avLst>
                  <a:gd name="adj1" fmla="val -32271"/>
                  <a:gd name="adj2" fmla="val 5574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>
                <a:stCxn id="41" idx="2"/>
              </p:cNvCxnSpPr>
              <p:nvPr/>
            </p:nvCxnSpPr>
            <p:spPr>
              <a:xfrm rot="5400000" flipH="1" flipV="1">
                <a:off x="3616750" y="2843900"/>
                <a:ext cx="3350886" cy="2257878"/>
              </a:xfrm>
              <a:prstGeom prst="bentConnector3">
                <a:avLst>
                  <a:gd name="adj1" fmla="val -6822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102" idx="3"/>
                <a:endCxn id="84" idx="3"/>
              </p:cNvCxnSpPr>
              <p:nvPr/>
            </p:nvCxnSpPr>
            <p:spPr>
              <a:xfrm rot="5400000">
                <a:off x="7971000" y="2149611"/>
                <a:ext cx="1619649" cy="125182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295917" y="3577790"/>
                <a:ext cx="14367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Aggregating number of infected individuals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8562863" y="595395"/>
                <a:ext cx="1687742" cy="1370302"/>
                <a:chOff x="4295955" y="2579995"/>
                <a:chExt cx="2398143" cy="2108809"/>
              </a:xfrm>
            </p:grpSpPr>
            <p:sp>
              <p:nvSpPr>
                <p:cNvPr id="102" name="Can 101"/>
                <p:cNvSpPr/>
                <p:nvPr/>
              </p:nvSpPr>
              <p:spPr>
                <a:xfrm>
                  <a:off x="4295955" y="2579995"/>
                  <a:ext cx="2398143" cy="210880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4390225" y="2773622"/>
                  <a:ext cx="2204905" cy="1817471"/>
                  <a:chOff x="1263104" y="2035481"/>
                  <a:chExt cx="2131827" cy="1931437"/>
                </a:xfrm>
              </p:grpSpPr>
              <p:sp>
                <p:nvSpPr>
                  <p:cNvPr id="106" name="Flowchart: Document 105"/>
                  <p:cNvSpPr/>
                  <p:nvPr/>
                </p:nvSpPr>
                <p:spPr>
                  <a:xfrm>
                    <a:off x="2275545" y="2035481"/>
                    <a:ext cx="1119386" cy="897148"/>
                  </a:xfrm>
                  <a:prstGeom prst="flowChartDocument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lowchart: Document 103"/>
                  <p:cNvSpPr/>
                  <p:nvPr/>
                </p:nvSpPr>
                <p:spPr>
                  <a:xfrm>
                    <a:off x="1263104" y="2208859"/>
                    <a:ext cx="1112807" cy="879894"/>
                  </a:xfrm>
                  <a:prstGeom prst="flowChartDocument">
                    <a:avLst/>
                  </a:prstGeom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lowchart: Document 106"/>
                  <p:cNvSpPr/>
                  <p:nvPr/>
                </p:nvSpPr>
                <p:spPr>
                  <a:xfrm>
                    <a:off x="1792148" y="2940375"/>
                    <a:ext cx="1268083" cy="1026543"/>
                  </a:xfrm>
                  <a:prstGeom prst="flowChartDocument">
                    <a:avLst/>
                  </a:prstGeom>
                  <a:blipFill dpi="0"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56" name="Rectangle 55"/>
              <p:cNvSpPr/>
              <p:nvPr/>
            </p:nvSpPr>
            <p:spPr>
              <a:xfrm>
                <a:off x="3657600" y="4085457"/>
                <a:ext cx="338317" cy="192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9366158" y="4871905"/>
              <a:ext cx="186200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β: Infection rate </a:t>
              </a:r>
            </a:p>
            <a:p>
              <a:r>
                <a:rPr lang="en-US" sz="1100" dirty="0" err="1"/>
                <a:t>γ</a:t>
              </a:r>
              <a:r>
                <a:rPr lang="en-US" sz="1100" dirty="0"/>
                <a:t>: Recovery rate </a:t>
              </a:r>
            </a:p>
            <a:p>
              <a:r>
                <a:rPr lang="en-US" sz="1100" dirty="0"/>
                <a:t>σ: Incubation rate </a:t>
              </a:r>
            </a:p>
            <a:p>
              <a:r>
                <a:rPr lang="en-US" sz="1100" dirty="0"/>
                <a:t>µ: Mortality rate </a:t>
              </a:r>
            </a:p>
            <a:p>
              <a:r>
                <a:rPr lang="en-US" sz="1100" dirty="0"/>
                <a:t>ν: Vaccination rate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7805" y="151998"/>
            <a:ext cx="453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Work flow for NB SEIR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6F41A-3D3C-1F4E-8E0F-E8D3E994E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834" y="4615022"/>
            <a:ext cx="3257800" cy="1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B6FE-A664-BC4C-95C5-FF0C6094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4" y="193675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NB-SEIR Result </a:t>
            </a:r>
          </a:p>
        </p:txBody>
      </p:sp>
      <p:pic>
        <p:nvPicPr>
          <p:cNvPr id="15" name="Picture 14" descr="act-NB-2015">
            <a:extLst>
              <a:ext uri="{FF2B5EF4-FFF2-40B4-BE49-F238E27FC236}">
                <a16:creationId xmlns:a16="http://schemas.microsoft.com/office/drawing/2014/main" id="{09F16E6B-9F5B-FD48-B4DD-9AA28509F8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80" y="2301579"/>
            <a:ext cx="4804627" cy="366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13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73285"/>
              </p:ext>
            </p:extLst>
          </p:nvPr>
        </p:nvGraphicFramePr>
        <p:xfrm>
          <a:off x="1051560" y="365125"/>
          <a:ext cx="9433560" cy="6320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Real number of infected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NB_SEIR prediction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RMSE</a:t>
                      </a:r>
                      <a:endParaRPr lang="en-US" sz="20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-2.490566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5.719876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-2.660377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5.564375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-2.584906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5.58806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-2.566038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5.613326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-1.45283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7.413654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6.288654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-2.056604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5.353539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-1.943396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5.896913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0.1132075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8.323642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-1.415094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4.912441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9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-0.3018868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7.394542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-2.90566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6.6076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-1.226415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6.244998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-0.5849057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6.048546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2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0.245283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11.65948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393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519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-2.377358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7.3279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208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-0.509434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3.423008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155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-0.4528302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2.754071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89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74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RMSE for 100 different repeats for each year</a:t>
            </a:r>
          </a:p>
        </p:txBody>
      </p:sp>
      <p:pic>
        <p:nvPicPr>
          <p:cNvPr id="4" name="Picture 3" descr="barpl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803931"/>
            <a:ext cx="6705600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B7D2-324C-4736-A4D3-8B863A75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57" y="586118"/>
            <a:ext cx="9045261" cy="4445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082D5-DA3E-4243-BBB8-B811169C8F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6044" y="1117872"/>
            <a:ext cx="10741811" cy="47612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67" dirty="0"/>
              <a:t>After participating in this session the learner should be better able to: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Use scale-free network to find a better estimation for the number of infected individuals in epidemiology diseases.</a:t>
            </a:r>
          </a:p>
          <a:p>
            <a:pPr lvl="1">
              <a:lnSpc>
                <a:spcPct val="150000"/>
              </a:lnSpc>
            </a:pPr>
            <a:r>
              <a:rPr lang="en-US" sz="2133" dirty="0"/>
              <a:t>This information can be used to quickly inform public health preparedness and prevention in states with low adherence to recommended vaccine schedules.</a:t>
            </a:r>
          </a:p>
          <a:p>
            <a:pPr lvl="1">
              <a:lnSpc>
                <a:spcPct val="150000"/>
              </a:lnSpc>
            </a:pPr>
            <a:endParaRPr lang="en-US" sz="2133" dirty="0"/>
          </a:p>
          <a:p>
            <a:pPr lvl="1">
              <a:lnSpc>
                <a:spcPct val="150000"/>
              </a:lnSpc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31530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8" y="88900"/>
            <a:ext cx="10515600" cy="1325563"/>
          </a:xfrm>
        </p:spPr>
        <p:txBody>
          <a:bodyPr/>
          <a:lstStyle/>
          <a:p>
            <a:r>
              <a:rPr lang="en-US" b="1" dirty="0"/>
              <a:t>Conclusion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0F2-0B92-F441-A178-67C0479FFF9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551D6F-C07E-9E46-B9F7-C8FA04F5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9007"/>
              </p:ext>
            </p:extLst>
          </p:nvPr>
        </p:nvGraphicFramePr>
        <p:xfrm>
          <a:off x="469901" y="3708915"/>
          <a:ext cx="11404599" cy="14389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3435767215"/>
                    </a:ext>
                  </a:extLst>
                </a:gridCol>
                <a:gridCol w="2739891">
                  <a:extLst>
                    <a:ext uri="{9D8B030D-6E8A-4147-A177-3AD203B41FA5}">
                      <a16:colId xmlns:a16="http://schemas.microsoft.com/office/drawing/2014/main" val="1348661473"/>
                    </a:ext>
                  </a:extLst>
                </a:gridCol>
                <a:gridCol w="2044340">
                  <a:extLst>
                    <a:ext uri="{9D8B030D-6E8A-4147-A177-3AD203B41FA5}">
                      <a16:colId xmlns:a16="http://schemas.microsoft.com/office/drawing/2014/main" val="3601609396"/>
                    </a:ext>
                  </a:extLst>
                </a:gridCol>
                <a:gridCol w="1730869">
                  <a:extLst>
                    <a:ext uri="{9D8B030D-6E8A-4147-A177-3AD203B41FA5}">
                      <a16:colId xmlns:a16="http://schemas.microsoft.com/office/drawing/2014/main" val="845210098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935264820"/>
                    </a:ext>
                  </a:extLst>
                </a:gridCol>
                <a:gridCol w="1866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year</a:t>
                      </a:r>
                      <a:endParaRPr lang="en-US" sz="1600" b="1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Real number of infected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SEIR prediction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SEIR RMSE 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NB_SEIR prediction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NB-SEIR RMSE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410288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2016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100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1165820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42414.11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208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3.423008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86035"/>
                  </a:ext>
                </a:extLst>
              </a:tr>
              <a:tr h="431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2017</a:t>
                      </a:r>
                      <a:endParaRPr lang="en-US" sz="1600" b="1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45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1176623</a:t>
                      </a:r>
                      <a:endParaRPr lang="en-US" sz="1600" b="1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42808.61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155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 2.754071</a:t>
                      </a:r>
                      <a:endParaRPr lang="en-US" sz="1600" b="1" dirty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6526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551D6F-C07E-9E46-B9F7-C8FA04F5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04845"/>
              </p:ext>
            </p:extLst>
          </p:nvPr>
        </p:nvGraphicFramePr>
        <p:xfrm>
          <a:off x="4390892" y="3708083"/>
          <a:ext cx="3775209" cy="1438920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044340">
                  <a:extLst>
                    <a:ext uri="{9D8B030D-6E8A-4147-A177-3AD203B41FA5}">
                      <a16:colId xmlns:a16="http://schemas.microsoft.com/office/drawing/2014/main" val="3601609396"/>
                    </a:ext>
                  </a:extLst>
                </a:gridCol>
                <a:gridCol w="1730869">
                  <a:extLst>
                    <a:ext uri="{9D8B030D-6E8A-4147-A177-3AD203B41FA5}">
                      <a16:colId xmlns:a16="http://schemas.microsoft.com/office/drawing/2014/main" val="845210098"/>
                    </a:ext>
                  </a:extLst>
                </a:gridCol>
              </a:tblGrid>
              <a:tr h="589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SEIR ME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SEIR RMSE 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7852" marR="67852" marT="0" marB="0"/>
                </a:tc>
                <a:extLst>
                  <a:ext uri="{0D108BD9-81ED-4DB2-BD59-A6C34878D82A}">
                    <a16:rowId xmlns:a16="http://schemas.microsoft.com/office/drawing/2014/main" val="3132410288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-21994.72</a:t>
                      </a:r>
                    </a:p>
                  </a:txBody>
                  <a:tcPr marL="67852" marR="67852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42414.11</a:t>
                      </a:r>
                    </a:p>
                  </a:txBody>
                  <a:tcPr marL="67852" marR="67852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6035"/>
                  </a:ext>
                </a:extLst>
              </a:tr>
              <a:tr h="431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-22199.58</a:t>
                      </a:r>
                    </a:p>
                  </a:txBody>
                  <a:tcPr marL="67852" marR="67852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42808.61</a:t>
                      </a:r>
                    </a:p>
                  </a:txBody>
                  <a:tcPr marL="67852" marR="67852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52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551D6F-C07E-9E46-B9F7-C8FA04F5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17937"/>
              </p:ext>
            </p:extLst>
          </p:nvPr>
        </p:nvGraphicFramePr>
        <p:xfrm>
          <a:off x="8166101" y="3707251"/>
          <a:ext cx="3708399" cy="143892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1935264820"/>
                    </a:ext>
                  </a:extLst>
                </a:gridCol>
                <a:gridCol w="1866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NB_SEIR ME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NB-SEIR RMSE</a:t>
                      </a:r>
                      <a:endParaRPr lang="en-US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410288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-0.509434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3.423008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6035"/>
                  </a:ext>
                </a:extLst>
              </a:tr>
              <a:tr h="43141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-0.4528302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2.754071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526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95" y="326403"/>
            <a:ext cx="8684606" cy="33791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3B2C02-C9EB-3546-A01F-EADFEA93A212}"/>
              </a:ext>
            </a:extLst>
          </p:cNvPr>
          <p:cNvSpPr/>
          <p:nvPr/>
        </p:nvSpPr>
        <p:spPr>
          <a:xfrm>
            <a:off x="469901" y="5331898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/>
              <a:t>Codes are available at: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hlinkClick r:id="rId3"/>
              </a:rPr>
              <a:t>https://github.com/kmcooper/SEIR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00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890B-F381-0445-8235-0894B32B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741B-6D9D-0641-86CF-E6152B671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networks (social networks) changes over time </a:t>
            </a:r>
          </a:p>
          <a:p>
            <a:r>
              <a:rPr lang="en-US" dirty="0"/>
              <a:t>Evaluate our model based on the changes of networks and therefore exposed individuals.</a:t>
            </a:r>
          </a:p>
        </p:txBody>
      </p:sp>
    </p:spTree>
    <p:extLst>
      <p:ext uri="{BB962C8B-B14F-4D97-AF65-F5344CB8AC3E}">
        <p14:creationId xmlns:p14="http://schemas.microsoft.com/office/powerpoint/2010/main" val="148135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114425"/>
            <a:ext cx="12068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730" y="745615"/>
            <a:ext cx="108785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you!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Special thanks to my supervisor Dr. Kate Cooper</a:t>
            </a:r>
          </a:p>
          <a:p>
            <a:pPr algn="ctr"/>
            <a:endParaRPr lang="en-US" sz="2400" dirty="0"/>
          </a:p>
          <a:p>
            <a:pPr algn="ctr"/>
            <a:r>
              <a:rPr lang="en-US" sz="7200" dirty="0"/>
              <a:t>Question?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0382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40" y="168308"/>
            <a:ext cx="10515600" cy="1325563"/>
          </a:xfrm>
        </p:spPr>
        <p:txBody>
          <a:bodyPr/>
          <a:lstStyle/>
          <a:p>
            <a:r>
              <a:rPr lang="en-US" dirty="0"/>
              <a:t>Whooping cough or pertussis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70" y="234967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highly epidemic bacterial disease </a:t>
            </a:r>
          </a:p>
          <a:p>
            <a:endParaRPr lang="en-US" dirty="0"/>
          </a:p>
          <a:p>
            <a:r>
              <a:rPr lang="en-US" dirty="0"/>
              <a:t>Caused by the bacterium </a:t>
            </a:r>
            <a:r>
              <a:rPr lang="en-US" i="1" dirty="0"/>
              <a:t>Bordetella pertussis </a:t>
            </a:r>
          </a:p>
          <a:p>
            <a:pPr lvl="1"/>
            <a:r>
              <a:rPr lang="en-US" dirty="0"/>
              <a:t>lives in the mouth, nose, and throat.</a:t>
            </a:r>
          </a:p>
          <a:p>
            <a:pPr lvl="1"/>
            <a:r>
              <a:rPr lang="en-US" dirty="0"/>
              <a:t>Easily spread via air by cough and sneeze of an infected individual. </a:t>
            </a:r>
          </a:p>
          <a:p>
            <a:pPr lvl="1"/>
            <a:r>
              <a:rPr lang="en-US" dirty="0"/>
              <a:t>Infectious to others on average for a period of three weeks.</a:t>
            </a:r>
          </a:p>
          <a:p>
            <a:pPr lvl="1"/>
            <a:endParaRPr lang="en-US" dirty="0"/>
          </a:p>
          <a:p>
            <a:r>
              <a:rPr lang="en-US" dirty="0"/>
              <a:t> Vaccination: best way to prevent spreading of whooping cough according to the centers for disease control and prevention (CDC)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85" y="168308"/>
            <a:ext cx="4220015" cy="27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Whooping cough vaccination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189" y="1801167"/>
            <a:ext cx="46821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vaccination against whooping cough was started in the 1940s, when the number of reported cases exceeded 100000 per year.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infected cases decrees dramatically to fewer than 1000 by 1965.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During 1980s number of whooping cough reported cases increases gradually despite more than 90% coverage of vaccination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BCB1FF-8F16-0E45-A10E-4594F8B2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06" y="2047822"/>
            <a:ext cx="6885761" cy="43419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0959C0-993D-3F4C-98F5-1C90F301FCDF}"/>
              </a:ext>
            </a:extLst>
          </p:cNvPr>
          <p:cNvSpPr/>
          <p:nvPr/>
        </p:nvSpPr>
        <p:spPr>
          <a:xfrm>
            <a:off x="9883512" y="4610675"/>
            <a:ext cx="441063" cy="710005"/>
          </a:xfrm>
          <a:prstGeom prst="roundRect">
            <a:avLst/>
          </a:prstGeom>
          <a:solidFill>
            <a:srgbClr val="01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4CC73C-60EF-094E-85FF-966E81404A83}"/>
              </a:ext>
            </a:extLst>
          </p:cNvPr>
          <p:cNvSpPr/>
          <p:nvPr/>
        </p:nvSpPr>
        <p:spPr>
          <a:xfrm>
            <a:off x="10507341" y="4367638"/>
            <a:ext cx="441063" cy="710005"/>
          </a:xfrm>
          <a:prstGeom prst="roundRect">
            <a:avLst/>
          </a:prstGeom>
          <a:solidFill>
            <a:srgbClr val="01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3D1E1BEC-87D0-7545-9748-BEB8CD3D4EAE}"/>
              </a:ext>
            </a:extLst>
          </p:cNvPr>
          <p:cNvSpPr/>
          <p:nvPr/>
        </p:nvSpPr>
        <p:spPr>
          <a:xfrm flipH="1">
            <a:off x="7455049" y="2725152"/>
            <a:ext cx="554019" cy="406329"/>
          </a:xfrm>
          <a:prstGeom prst="triangle">
            <a:avLst/>
          </a:prstGeom>
          <a:solidFill>
            <a:srgbClr val="021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1F35735-70E6-8242-8D09-B1DCF527E8CA}"/>
              </a:ext>
            </a:extLst>
          </p:cNvPr>
          <p:cNvSpPr/>
          <p:nvPr/>
        </p:nvSpPr>
        <p:spPr>
          <a:xfrm>
            <a:off x="7455049" y="3307301"/>
            <a:ext cx="554019" cy="710005"/>
          </a:xfrm>
          <a:prstGeom prst="roundRect">
            <a:avLst/>
          </a:prstGeom>
          <a:solidFill>
            <a:srgbClr val="011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12" y="545501"/>
            <a:ext cx="10515600" cy="8965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infected per year in Nebraska from January 2000 to December 2017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retrieved and aggregated from CDC,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HealthMap.org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TYCHO project by the University of Pittsburg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437124"/>
              </p:ext>
            </p:extLst>
          </p:nvPr>
        </p:nvGraphicFramePr>
        <p:xfrm>
          <a:off x="3979209" y="3132044"/>
          <a:ext cx="7422301" cy="36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29912" y="1805717"/>
            <a:ext cx="11432387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America’s Health Rankings ranked Nebraska as 34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percentage of vaccination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Immunized adolescents aged(13:17) (82.2%)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Nebraska is as 32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number of pertussis cases overall (12.5)per (100,000)population compared to 9.1 nationally</a:t>
            </a:r>
          </a:p>
        </p:txBody>
      </p:sp>
    </p:spTree>
    <p:extLst>
      <p:ext uri="{BB962C8B-B14F-4D97-AF65-F5344CB8AC3E}">
        <p14:creationId xmlns:p14="http://schemas.microsoft.com/office/powerpoint/2010/main" val="26626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Contagious disease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Pathogen and host environment</a:t>
            </a:r>
          </a:p>
          <a:p>
            <a:pPr lvl="1"/>
            <a:r>
              <a:rPr lang="en-US" i="1" dirty="0"/>
              <a:t>Bordetella pertussis </a:t>
            </a:r>
            <a:r>
              <a:rPr lang="en-US" dirty="0"/>
              <a:t>evolution is Considered as a possible cause of resurgence of pertussis</a:t>
            </a:r>
          </a:p>
          <a:p>
            <a:pPr lvl="2"/>
            <a:r>
              <a:rPr lang="en-US" sz="1200" dirty="0"/>
              <a:t>Burns, D.L., Meade, B.D. and </a:t>
            </a:r>
            <a:r>
              <a:rPr lang="en-US" sz="1200" dirty="0" err="1"/>
              <a:t>Messionnier</a:t>
            </a:r>
            <a:r>
              <a:rPr lang="en-US" sz="1200" dirty="0"/>
              <a:t>, N.E., 2014. Pertussis resurgence: perspectives from the Working Group Meeting on pertussis on the causes, possible paths forward, and gaps in our knowledge. The Journal of infectious diseases, 209(suppl_1), pp.S32-S35.</a:t>
            </a:r>
          </a:p>
          <a:p>
            <a:pPr lvl="2"/>
            <a:r>
              <a:rPr lang="en-US" sz="1200" dirty="0"/>
              <a:t>Belcher, T. and Preston, A., 2015. Bordetella pertussis evolution in the (functional)genomics era. Pathogens and disease, 73(8). [7] </a:t>
            </a:r>
            <a:r>
              <a:rPr lang="en-US" sz="1200" dirty="0" err="1"/>
              <a:t>Warfel</a:t>
            </a:r>
            <a:r>
              <a:rPr lang="en-US" sz="1200" dirty="0"/>
              <a:t>, J.M. and Edwards, K.M., 2015.Pertussis vaccines and the challenge of inducing durable immunity. Current opinion </a:t>
            </a:r>
            <a:r>
              <a:rPr lang="en-US" sz="1200" dirty="0" err="1"/>
              <a:t>inimmunology</a:t>
            </a:r>
            <a:r>
              <a:rPr lang="en-US" sz="1200" dirty="0"/>
              <a:t>, 35, pp.48-54.</a:t>
            </a:r>
          </a:p>
          <a:p>
            <a:pPr lvl="2"/>
            <a:r>
              <a:rPr lang="en-US" sz="1200" dirty="0" err="1"/>
              <a:t>Weigand</a:t>
            </a:r>
            <a:r>
              <a:rPr lang="en-US" sz="1200" dirty="0"/>
              <a:t>, Michael R., </a:t>
            </a:r>
            <a:r>
              <a:rPr lang="en-US" sz="1200" dirty="0" err="1"/>
              <a:t>Yanhui</a:t>
            </a:r>
            <a:r>
              <a:rPr lang="en-US" sz="1200" dirty="0"/>
              <a:t> Peng, Vladimir </a:t>
            </a:r>
            <a:r>
              <a:rPr lang="en-US" sz="1200" dirty="0" err="1"/>
              <a:t>Loparev</a:t>
            </a:r>
            <a:r>
              <a:rPr lang="en-US" sz="1200" dirty="0"/>
              <a:t>, </a:t>
            </a:r>
            <a:r>
              <a:rPr lang="en-US" sz="1200" dirty="0" err="1"/>
              <a:t>Dhwani</a:t>
            </a:r>
            <a:r>
              <a:rPr lang="en-US" sz="1200" dirty="0"/>
              <a:t> </a:t>
            </a:r>
            <a:r>
              <a:rPr lang="en-US" sz="1200" dirty="0" err="1"/>
              <a:t>Batra</a:t>
            </a:r>
            <a:r>
              <a:rPr lang="en-US" sz="1200" dirty="0"/>
              <a:t>, Katherine </a:t>
            </a:r>
            <a:r>
              <a:rPr lang="en-US" sz="1200" dirty="0" err="1"/>
              <a:t>E.Bowden</a:t>
            </a:r>
            <a:r>
              <a:rPr lang="en-US" sz="1200" dirty="0"/>
              <a:t>, Mark Burroughs, Pamela K. </a:t>
            </a:r>
            <a:r>
              <a:rPr lang="en-US" sz="1200" dirty="0" err="1"/>
              <a:t>Cassiday</a:t>
            </a:r>
            <a:r>
              <a:rPr lang="en-US" sz="1200" dirty="0"/>
              <a:t> et al. "The history of Bordetella pertussis genome evolution includes structural rearrangement." Journal of bacteriology 199, no. 8(2017): e00806-16.</a:t>
            </a:r>
          </a:p>
          <a:p>
            <a:pPr lvl="3"/>
            <a:endParaRPr lang="en-US" dirty="0"/>
          </a:p>
          <a:p>
            <a:r>
              <a:rPr lang="en-US" dirty="0"/>
              <a:t>Exposed population and their social activities</a:t>
            </a:r>
          </a:p>
        </p:txBody>
      </p:sp>
    </p:spTree>
    <p:extLst>
      <p:ext uri="{BB962C8B-B14F-4D97-AF65-F5344CB8AC3E}">
        <p14:creationId xmlns:p14="http://schemas.microsoft.com/office/powerpoint/2010/main" val="40910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80" y="169247"/>
            <a:ext cx="10988040" cy="950655"/>
          </a:xfrm>
        </p:spPr>
        <p:txBody>
          <a:bodyPr>
            <a:normAutofit/>
          </a:bodyPr>
          <a:lstStyle/>
          <a:p>
            <a:r>
              <a:rPr lang="en-US" dirty="0"/>
              <a:t>Compartmental model in epidemiology: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12" y="1880326"/>
            <a:ext cx="11087953" cy="4761281"/>
          </a:xfrm>
        </p:spPr>
        <p:txBody>
          <a:bodyPr/>
          <a:lstStyle/>
          <a:p>
            <a:r>
              <a:rPr lang="en-US" sz="1800" dirty="0"/>
              <a:t>model the flows of people between four states: susceptible (S), exposed (E), infected (I), and recovered (R).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33861" y="2963638"/>
            <a:ext cx="1107352" cy="173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5709" y="2988874"/>
            <a:ext cx="1163427" cy="17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7253" y="3009079"/>
            <a:ext cx="1124863" cy="1738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90" y="4707075"/>
            <a:ext cx="191118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Charter Roman"/>
                <a:cs typeface="Charter Roman"/>
              </a:rPr>
              <a:t>Susceptible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790" y="4707075"/>
            <a:ext cx="17219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Charter Roman"/>
                <a:cs typeface="Charter Roman"/>
              </a:rPr>
              <a:t>Exposed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1255" y="4721154"/>
            <a:ext cx="13630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Charter Roman"/>
                <a:cs typeface="Charter Roman"/>
              </a:rPr>
              <a:t>Infected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9755" y="4702353"/>
            <a:ext cx="20077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Charter Roman"/>
                <a:cs typeface="Charter Roman"/>
              </a:rPr>
              <a:t>Recovered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343494" y="3941073"/>
            <a:ext cx="879189" cy="319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   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367804" y="3941073"/>
            <a:ext cx="879189" cy="319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7392115" y="3941073"/>
            <a:ext cx="879189" cy="319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868" y="3009079"/>
            <a:ext cx="1129011" cy="17387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288D93-B8CC-654E-B9DA-9361AC565666}"/>
              </a:ext>
            </a:extLst>
          </p:cNvPr>
          <p:cNvSpPr/>
          <p:nvPr/>
        </p:nvSpPr>
        <p:spPr>
          <a:xfrm>
            <a:off x="313379" y="1133412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24AB97-C4FD-CF40-8C25-FD8C51D40CA4}"/>
                  </a:ext>
                </a:extLst>
              </p:cNvPr>
              <p:cNvSpPr/>
              <p:nvPr/>
            </p:nvSpPr>
            <p:spPr>
              <a:xfrm>
                <a:off x="3343220" y="3561113"/>
                <a:ext cx="889090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67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67" dirty="0"/>
                  <a:t> rate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24AB97-C4FD-CF40-8C25-FD8C51D40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20" y="3561113"/>
                <a:ext cx="889090" cy="379656"/>
              </a:xfrm>
              <a:prstGeom prst="rect">
                <a:avLst/>
              </a:prstGeom>
              <a:blipFill>
                <a:blip r:embed="rId5"/>
                <a:stretch>
                  <a:fillRect l="-2055" t="-8065" r="-5479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437D4B-B525-504C-BF76-871A074285F6}"/>
                  </a:ext>
                </a:extLst>
              </p:cNvPr>
              <p:cNvSpPr/>
              <p:nvPr/>
            </p:nvSpPr>
            <p:spPr>
              <a:xfrm>
                <a:off x="5322269" y="3561113"/>
                <a:ext cx="772263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67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67" dirty="0"/>
                  <a:t> rate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437D4B-B525-504C-BF76-871A07428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69" y="3561113"/>
                <a:ext cx="772263" cy="379656"/>
              </a:xfrm>
              <a:prstGeom prst="rect">
                <a:avLst/>
              </a:prstGeom>
              <a:blipFill>
                <a:blip r:embed="rId6"/>
                <a:stretch>
                  <a:fillRect t="-8065" r="-7087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836E2A2-8211-E94B-A126-26581748FF4E}"/>
              </a:ext>
            </a:extLst>
          </p:cNvPr>
          <p:cNvSpPr/>
          <p:nvPr/>
        </p:nvSpPr>
        <p:spPr>
          <a:xfrm>
            <a:off x="7348428" y="3580829"/>
            <a:ext cx="77457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dirty="0" err="1">
                <a:latin typeface="Times New Roman" charset="0"/>
                <a:ea typeface="Times New Roman" charset="0"/>
              </a:rPr>
              <a:t>ϒ</a:t>
            </a:r>
            <a:r>
              <a:rPr lang="en-US" sz="1867" dirty="0">
                <a:latin typeface="Times New Roman" charset="0"/>
                <a:ea typeface="Times New Roman" charset="0"/>
              </a:rPr>
              <a:t> rate</a:t>
            </a:r>
            <a:endParaRPr lang="en-US" sz="186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758083-1D26-A642-B71B-6DDD75FD0C7C}"/>
                  </a:ext>
                </a:extLst>
              </p:cNvPr>
              <p:cNvSpPr/>
              <p:nvPr/>
            </p:nvSpPr>
            <p:spPr>
              <a:xfrm>
                <a:off x="313379" y="5427561"/>
                <a:ext cx="115643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susceptible transmission to exposed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exposed transmission to infected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infected transmission to recovered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758083-1D26-A642-B71B-6DDD75FD0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9" y="5427561"/>
                <a:ext cx="11564336" cy="830997"/>
              </a:xfrm>
              <a:prstGeom prst="rect">
                <a:avLst/>
              </a:prstGeom>
              <a:blipFill>
                <a:blip r:embed="rId7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6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52241"/>
            <a:ext cx="10058400" cy="1450757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effectLst>
                  <a:outerShdw sx="0" sy="0">
                    <a:srgbClr val="000000"/>
                  </a:outerShdw>
                </a:effectLst>
              </a:rPr>
              <a:t>Standard Compartmental Model: SEIR</a:t>
            </a:r>
            <a:br>
              <a:rPr lang="en-US" sz="3200" dirty="0">
                <a:effectLst>
                  <a:outerShdw sx="0" sy="0">
                    <a:srgbClr val="000000"/>
                  </a:outerShdw>
                </a:effectLst>
              </a:rPr>
            </a:br>
            <a:endParaRPr lang="en-US" sz="3200" dirty="0"/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D82050C-7620-C24A-89B8-72ED595469D7}"/>
              </a:ext>
            </a:extLst>
          </p:cNvPr>
          <p:cNvCxnSpPr>
            <a:stCxn id="120" idx="6"/>
            <a:endCxn id="121" idx="2"/>
          </p:cNvCxnSpPr>
          <p:nvPr/>
        </p:nvCxnSpPr>
        <p:spPr>
          <a:xfrm flipV="1">
            <a:off x="5497499" y="1759701"/>
            <a:ext cx="139593" cy="79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8CA53EE8-1EE7-6246-BC08-5000B2EEF61E}"/>
              </a:ext>
            </a:extLst>
          </p:cNvPr>
          <p:cNvCxnSpPr>
            <a:stCxn id="281" idx="6"/>
            <a:endCxn id="282" idx="2"/>
          </p:cNvCxnSpPr>
          <p:nvPr/>
        </p:nvCxnSpPr>
        <p:spPr>
          <a:xfrm flipV="1">
            <a:off x="11231734" y="1855788"/>
            <a:ext cx="137182" cy="72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7CB5928E-DFC3-524A-A7FD-6DDD9BDFD088}"/>
              </a:ext>
            </a:extLst>
          </p:cNvPr>
          <p:cNvCxnSpPr>
            <a:cxnSpLocks/>
          </p:cNvCxnSpPr>
          <p:nvPr/>
        </p:nvCxnSpPr>
        <p:spPr>
          <a:xfrm>
            <a:off x="5942245" y="1047012"/>
            <a:ext cx="0" cy="56563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84B39387-1FE7-CB4A-AA0A-6557E59A562C}"/>
              </a:ext>
            </a:extLst>
          </p:cNvPr>
          <p:cNvCxnSpPr>
            <a:cxnSpLocks/>
            <a:stCxn id="426" idx="7"/>
            <a:endCxn id="427" idx="3"/>
          </p:cNvCxnSpPr>
          <p:nvPr/>
        </p:nvCxnSpPr>
        <p:spPr>
          <a:xfrm>
            <a:off x="5474346" y="4618168"/>
            <a:ext cx="184137" cy="32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5" name="Oval 434">
            <a:extLst>
              <a:ext uri="{FF2B5EF4-FFF2-40B4-BE49-F238E27FC236}">
                <a16:creationId xmlns:a16="http://schemas.microsoft.com/office/drawing/2014/main" id="{60EEEFF0-FC4A-804A-A4C1-6D2E272D21D0}"/>
              </a:ext>
            </a:extLst>
          </p:cNvPr>
          <p:cNvSpPr/>
          <p:nvPr/>
        </p:nvSpPr>
        <p:spPr>
          <a:xfrm>
            <a:off x="4079080" y="6160959"/>
            <a:ext cx="152085" cy="15879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09FBD9C7-10EB-0D47-9FEB-BDF4FD7F4E0E}"/>
              </a:ext>
            </a:extLst>
          </p:cNvPr>
          <p:cNvSpPr txBox="1"/>
          <p:nvPr/>
        </p:nvSpPr>
        <p:spPr>
          <a:xfrm>
            <a:off x="4260135" y="6115642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Recovered=2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5250" y="1124486"/>
            <a:ext cx="11524345" cy="5598508"/>
            <a:chOff x="95250" y="1124486"/>
            <a:chExt cx="11524345" cy="5598508"/>
          </a:xfrm>
        </p:grpSpPr>
        <p:grpSp>
          <p:nvGrpSpPr>
            <p:cNvPr id="40" name="Group 39"/>
            <p:cNvGrpSpPr/>
            <p:nvPr/>
          </p:nvGrpSpPr>
          <p:grpSpPr>
            <a:xfrm>
              <a:off x="559018" y="1342043"/>
              <a:ext cx="1827612" cy="2043324"/>
              <a:chOff x="559018" y="1342043"/>
              <a:chExt cx="1827612" cy="204332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B924E9E-9B8D-1747-B459-0140C4696B7A}"/>
                  </a:ext>
                </a:extLst>
              </p:cNvPr>
              <p:cNvCxnSpPr>
                <a:cxnSpLocks/>
                <a:stCxn id="14" idx="2"/>
                <a:endCxn id="13" idx="7"/>
              </p:cNvCxnSpPr>
              <p:nvPr/>
            </p:nvCxnSpPr>
            <p:spPr>
              <a:xfrm flipH="1">
                <a:off x="2072680" y="1829118"/>
                <a:ext cx="161865" cy="232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B05C90B-00A5-C145-979A-267AB2CC519B}"/>
                  </a:ext>
                </a:extLst>
              </p:cNvPr>
              <p:cNvCxnSpPr>
                <a:cxnSpLocks/>
                <a:stCxn id="15" idx="3"/>
                <a:endCxn id="9" idx="5"/>
              </p:cNvCxnSpPr>
              <p:nvPr/>
            </p:nvCxnSpPr>
            <p:spPr>
              <a:xfrm flipH="1" flipV="1">
                <a:off x="1875924" y="2192595"/>
                <a:ext cx="304851" cy="1003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B7B79EA-0C12-1548-93EE-5711DDAE624B}"/>
                  </a:ext>
                </a:extLst>
              </p:cNvPr>
              <p:cNvCxnSpPr>
                <a:cxnSpLocks/>
                <a:stCxn id="9" idx="7"/>
                <a:endCxn id="13" idx="2"/>
              </p:cNvCxnSpPr>
              <p:nvPr/>
            </p:nvCxnSpPr>
            <p:spPr>
              <a:xfrm flipV="1">
                <a:off x="1875924" y="1908513"/>
                <a:ext cx="66943" cy="171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1F42BA6-1DFD-194F-B62F-B69963CD56A6}"/>
                  </a:ext>
                </a:extLst>
              </p:cNvPr>
              <p:cNvCxnSpPr>
                <a:cxnSpLocks/>
                <a:stCxn id="9" idx="2"/>
                <a:endCxn id="3" idx="6"/>
              </p:cNvCxnSpPr>
              <p:nvPr/>
            </p:nvCxnSpPr>
            <p:spPr>
              <a:xfrm flipH="1" flipV="1">
                <a:off x="1520950" y="2067303"/>
                <a:ext cx="225161" cy="691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4CDA4EE-DED9-BE46-ADCD-2A6CAD03F04E}"/>
                  </a:ext>
                </a:extLst>
              </p:cNvPr>
              <p:cNvCxnSpPr>
                <a:cxnSpLocks/>
                <a:stCxn id="3" idx="0"/>
                <a:endCxn id="7" idx="3"/>
              </p:cNvCxnSpPr>
              <p:nvPr/>
            </p:nvCxnSpPr>
            <p:spPr>
              <a:xfrm flipV="1">
                <a:off x="1444908" y="1786711"/>
                <a:ext cx="66657" cy="2011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D974B4-6919-C642-8AC1-8694A2B3E8BE}"/>
                  </a:ext>
                </a:extLst>
              </p:cNvPr>
              <p:cNvCxnSpPr>
                <a:cxnSpLocks/>
                <a:stCxn id="9" idx="4"/>
                <a:endCxn id="12" idx="0"/>
              </p:cNvCxnSpPr>
              <p:nvPr/>
            </p:nvCxnSpPr>
            <p:spPr>
              <a:xfrm flipH="1">
                <a:off x="1641379" y="2215849"/>
                <a:ext cx="180775" cy="139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CFCCDA9-15F3-7A4D-9E15-07B2B335BE38}"/>
                  </a:ext>
                </a:extLst>
              </p:cNvPr>
              <p:cNvGrpSpPr/>
              <p:nvPr/>
            </p:nvGrpSpPr>
            <p:grpSpPr>
              <a:xfrm>
                <a:off x="769061" y="1651175"/>
                <a:ext cx="1617569" cy="904209"/>
                <a:chOff x="288349" y="1464418"/>
                <a:chExt cx="2333727" cy="972382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AB3D087A-158C-8F45-B2D5-1F3938D6A31D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7BD823D-741B-AE46-9F79-C99008EC7426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B23F78A-2B7B-0342-BE45-7CBA032ECDC5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3EE2CA8-E25D-9446-88D7-88EF19B58AEF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A3B23F0-1540-984E-B66F-12949F3C6CE1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BBAFCD9-7CDA-D04C-B2C4-B561FF370B65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10522C4-619E-9D4F-8C15-6CCEAFEDF56C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7082009-5E9D-614B-9AD5-20BBE7E6E1FA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B0F7049-72C9-3E46-B8C5-FA834667B9D5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FC7867F-6276-0B42-BF7F-D4F2D0632B00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EAE2E20-EB43-0545-9CFF-07B48F6BD1A1}"/>
                    </a:ext>
                  </a:extLst>
                </p:cNvPr>
                <p:cNvCxnSpPr>
                  <a:stCxn id="10" idx="1"/>
                  <a:endCxn id="6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B0695DE-05DC-E04A-9724-75B1A7719746}"/>
                    </a:ext>
                  </a:extLst>
                </p:cNvPr>
                <p:cNvCxnSpPr>
                  <a:cxnSpLocks/>
                  <a:stCxn id="6" idx="3"/>
                  <a:endCxn id="11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B86128E-1372-EE4D-90BB-EA94484A685A}"/>
                    </a:ext>
                  </a:extLst>
                </p:cNvPr>
                <p:cNvCxnSpPr>
                  <a:stCxn id="10" idx="1"/>
                  <a:endCxn id="3" idx="3"/>
                </p:cNvCxnSpPr>
                <p:nvPr/>
              </p:nvCxnSpPr>
              <p:spPr>
                <a:xfrm flipV="1">
                  <a:off x="984034" y="1972293"/>
                  <a:ext cx="201808" cy="3051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D41ACBB-774C-6A40-B925-DCE64E307274}"/>
                  </a:ext>
                </a:extLst>
              </p:cNvPr>
              <p:cNvSpPr/>
              <p:nvPr/>
            </p:nvSpPr>
            <p:spPr>
              <a:xfrm>
                <a:off x="672967" y="2724202"/>
                <a:ext cx="152085" cy="1587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CBBC642-9AF5-C342-9F0E-72876EF30924}"/>
                  </a:ext>
                </a:extLst>
              </p:cNvPr>
              <p:cNvSpPr txBox="1"/>
              <p:nvPr/>
            </p:nvSpPr>
            <p:spPr>
              <a:xfrm>
                <a:off x="799482" y="2690289"/>
                <a:ext cx="745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Infected=1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F5208DB-0F2D-8543-ABE6-66BFA2CE55B1}"/>
                  </a:ext>
                </a:extLst>
              </p:cNvPr>
              <p:cNvSpPr/>
              <p:nvPr/>
            </p:nvSpPr>
            <p:spPr>
              <a:xfrm>
                <a:off x="661949" y="2938939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A53DFB5-EBE6-D141-A376-D7DBC030B9D0}"/>
                  </a:ext>
                </a:extLst>
              </p:cNvPr>
              <p:cNvSpPr txBox="1"/>
              <p:nvPr/>
            </p:nvSpPr>
            <p:spPr>
              <a:xfrm>
                <a:off x="845103" y="2898891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=0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B9C7AFD-0741-9F48-9CA7-CE42512FEBB1}"/>
                  </a:ext>
                </a:extLst>
              </p:cNvPr>
              <p:cNvSpPr/>
              <p:nvPr/>
            </p:nvSpPr>
            <p:spPr>
              <a:xfrm>
                <a:off x="676778" y="3157160"/>
                <a:ext cx="152085" cy="15879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0365E59-FF54-9D42-B32B-917493E56BDD}"/>
                  </a:ext>
                </a:extLst>
              </p:cNvPr>
              <p:cNvSpPr txBox="1"/>
              <p:nvPr/>
            </p:nvSpPr>
            <p:spPr>
              <a:xfrm>
                <a:off x="848915" y="3139146"/>
                <a:ext cx="9893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Susceptible=13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0B1DAA4-A9AB-914D-BE2A-08DC0F6657F5}"/>
                  </a:ext>
                </a:extLst>
              </p:cNvPr>
              <p:cNvSpPr/>
              <p:nvPr/>
            </p:nvSpPr>
            <p:spPr>
              <a:xfrm>
                <a:off x="559018" y="2085574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B1ABB82-32F4-104C-862A-00C6E23DFC0B}"/>
                  </a:ext>
                </a:extLst>
              </p:cNvPr>
              <p:cNvCxnSpPr>
                <a:stCxn id="11" idx="1"/>
                <a:endCxn id="68" idx="5"/>
              </p:cNvCxnSpPr>
              <p:nvPr/>
            </p:nvCxnSpPr>
            <p:spPr>
              <a:xfrm flipH="1" flipV="1">
                <a:off x="688831" y="2221110"/>
                <a:ext cx="102502" cy="198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8D388BD-38F7-3B43-B97D-BFE9C615B080}"/>
                  </a:ext>
                </a:extLst>
              </p:cNvPr>
              <p:cNvSpPr/>
              <p:nvPr/>
            </p:nvSpPr>
            <p:spPr>
              <a:xfrm>
                <a:off x="1920595" y="1480271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E9F9E26-EFB5-134E-907F-39B213E95276}"/>
                  </a:ext>
                </a:extLst>
              </p:cNvPr>
              <p:cNvCxnSpPr>
                <a:stCxn id="13" idx="0"/>
                <a:endCxn id="71" idx="4"/>
              </p:cNvCxnSpPr>
              <p:nvPr/>
            </p:nvCxnSpPr>
            <p:spPr>
              <a:xfrm flipH="1" flipV="1">
                <a:off x="1996638" y="1639061"/>
                <a:ext cx="22272" cy="1900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BBD732C-390D-8D4B-A978-527CFD66BF61}"/>
                  </a:ext>
                </a:extLst>
              </p:cNvPr>
              <p:cNvSpPr/>
              <p:nvPr/>
            </p:nvSpPr>
            <p:spPr>
              <a:xfrm>
                <a:off x="2158502" y="1342043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5550E21-C20D-B54E-B79C-1EB743532D9A}"/>
                  </a:ext>
                </a:extLst>
              </p:cNvPr>
              <p:cNvCxnSpPr>
                <a:cxnSpLocks/>
                <a:stCxn id="71" idx="6"/>
                <a:endCxn id="75" idx="3"/>
              </p:cNvCxnSpPr>
              <p:nvPr/>
            </p:nvCxnSpPr>
            <p:spPr>
              <a:xfrm flipV="1">
                <a:off x="2072680" y="1477579"/>
                <a:ext cx="108094" cy="820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5174708-B213-7B40-BAA1-94EB4331D1AC}"/>
                  </a:ext>
                </a:extLst>
              </p:cNvPr>
              <p:cNvSpPr/>
              <p:nvPr/>
            </p:nvSpPr>
            <p:spPr>
              <a:xfrm>
                <a:off x="777706" y="1754848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6E06909-EAFC-434C-9C4A-FA3F977FCB24}"/>
                  </a:ext>
                </a:extLst>
              </p:cNvPr>
              <p:cNvCxnSpPr>
                <a:cxnSpLocks/>
                <a:stCxn id="68" idx="0"/>
                <a:endCxn id="81" idx="3"/>
              </p:cNvCxnSpPr>
              <p:nvPr/>
            </p:nvCxnSpPr>
            <p:spPr>
              <a:xfrm flipV="1">
                <a:off x="635061" y="1890384"/>
                <a:ext cx="164917" cy="1951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3961565" y="1272626"/>
              <a:ext cx="1827612" cy="2043324"/>
              <a:chOff x="3961565" y="1272626"/>
              <a:chExt cx="1827612" cy="2043324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991E491-2EAA-9946-BF29-DFD09F81F461}"/>
                  </a:ext>
                </a:extLst>
              </p:cNvPr>
              <p:cNvCxnSpPr>
                <a:cxnSpLocks/>
                <a:stCxn id="103" idx="3"/>
                <a:endCxn id="97" idx="5"/>
              </p:cNvCxnSpPr>
              <p:nvPr/>
            </p:nvCxnSpPr>
            <p:spPr>
              <a:xfrm flipH="1" flipV="1">
                <a:off x="5278471" y="2123178"/>
                <a:ext cx="304851" cy="1003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51060DD-C18F-244D-A880-0E9828ED36B7}"/>
                  </a:ext>
                </a:extLst>
              </p:cNvPr>
              <p:cNvCxnSpPr>
                <a:cxnSpLocks/>
                <a:stCxn id="97" idx="7"/>
                <a:endCxn id="101" idx="2"/>
              </p:cNvCxnSpPr>
              <p:nvPr/>
            </p:nvCxnSpPr>
            <p:spPr>
              <a:xfrm flipV="1">
                <a:off x="5278471" y="1839096"/>
                <a:ext cx="66943" cy="171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F55E4FC-53C2-6A40-B623-CF5DA57F6E8F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 flipH="1" flipV="1">
                <a:off x="4923497" y="1997886"/>
                <a:ext cx="225161" cy="691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23AC086-92A7-8543-A807-8533F145451E}"/>
                  </a:ext>
                </a:extLst>
              </p:cNvPr>
              <p:cNvCxnSpPr>
                <a:cxnSpLocks/>
                <a:endCxn id="95" idx="3"/>
              </p:cNvCxnSpPr>
              <p:nvPr/>
            </p:nvCxnSpPr>
            <p:spPr>
              <a:xfrm flipV="1">
                <a:off x="4847455" y="1717294"/>
                <a:ext cx="66657" cy="2011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E38F72C-5EBC-ED44-A6E0-3C9E711ADBFB}"/>
                  </a:ext>
                </a:extLst>
              </p:cNvPr>
              <p:cNvCxnSpPr>
                <a:cxnSpLocks/>
                <a:stCxn id="97" idx="4"/>
                <a:endCxn id="100" idx="0"/>
              </p:cNvCxnSpPr>
              <p:nvPr/>
            </p:nvCxnSpPr>
            <p:spPr>
              <a:xfrm flipH="1">
                <a:off x="5043926" y="2146432"/>
                <a:ext cx="180775" cy="139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DE6A3F1-2D72-0E46-9BA7-B89E7933C9C3}"/>
                  </a:ext>
                </a:extLst>
              </p:cNvPr>
              <p:cNvGrpSpPr/>
              <p:nvPr/>
            </p:nvGrpSpPr>
            <p:grpSpPr>
              <a:xfrm>
                <a:off x="4171608" y="1581758"/>
                <a:ext cx="1617569" cy="904209"/>
                <a:chOff x="288349" y="1464418"/>
                <a:chExt cx="2333727" cy="972382"/>
              </a:xfrm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B1C82597-02F6-B840-8F7E-AF5E8875E689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0EEEFF0-FC4A-804A-A4C1-6D2E272D21D0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CCBEBC8C-9B89-704D-8DD9-82023CAF741E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837A686D-5444-2340-8156-DEE19DDD7AF8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2951D90-07A8-8943-A38D-22EF570AE3D4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3F00D90D-FD4B-5043-AE24-3AAD028E7EAA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07D05B0-E2D8-9D41-98A6-D18CDCCF249F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1A35D523-D4CD-524C-BF1C-94C8796D17E8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DFA91B0-CE5B-8544-A8F8-ACDCA49D8A92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16F3EB42-1BD9-EA44-84FA-CA2F5B22EA06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2ABBD1B-2528-5E40-8AE9-99001F6BC4D6}"/>
                    </a:ext>
                  </a:extLst>
                </p:cNvPr>
                <p:cNvCxnSpPr>
                  <a:stCxn id="98" idx="1"/>
                  <a:endCxn id="94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724ACBA2-A34D-7D42-B00C-78E3FAF6AECD}"/>
                    </a:ext>
                  </a:extLst>
                </p:cNvPr>
                <p:cNvCxnSpPr>
                  <a:cxnSpLocks/>
                  <a:stCxn id="94" idx="3"/>
                  <a:endCxn id="99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8F634F46-0CA1-0542-80AB-E47F2A47A72E}"/>
                    </a:ext>
                  </a:extLst>
                </p:cNvPr>
                <p:cNvCxnSpPr>
                  <a:cxnSpLocks/>
                  <a:stCxn id="98" idx="1"/>
                </p:cNvCxnSpPr>
                <p:nvPr/>
              </p:nvCxnSpPr>
              <p:spPr>
                <a:xfrm flipV="1">
                  <a:off x="984034" y="1972293"/>
                  <a:ext cx="201808" cy="3051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A6E2CDD-4A2A-DE48-B164-B50D2DD1D741}"/>
                  </a:ext>
                </a:extLst>
              </p:cNvPr>
              <p:cNvSpPr/>
              <p:nvPr/>
            </p:nvSpPr>
            <p:spPr>
              <a:xfrm>
                <a:off x="4075514" y="2654785"/>
                <a:ext cx="152085" cy="1587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07B48B-955B-474A-994B-4004383841B9}"/>
                  </a:ext>
                </a:extLst>
              </p:cNvPr>
              <p:cNvSpPr txBox="1"/>
              <p:nvPr/>
            </p:nvSpPr>
            <p:spPr>
              <a:xfrm>
                <a:off x="4202029" y="2620872"/>
                <a:ext cx="7457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Infected=1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80B4571-21C4-D54A-9BF5-CA6866FB6A16}"/>
                  </a:ext>
                </a:extLst>
              </p:cNvPr>
              <p:cNvSpPr/>
              <p:nvPr/>
            </p:nvSpPr>
            <p:spPr>
              <a:xfrm>
                <a:off x="4075513" y="2847488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7D1B7BF-95E2-C644-9E0F-21DE8E739B2A}"/>
                  </a:ext>
                </a:extLst>
              </p:cNvPr>
              <p:cNvSpPr txBox="1"/>
              <p:nvPr/>
            </p:nvSpPr>
            <p:spPr>
              <a:xfrm>
                <a:off x="4240865" y="2839491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=4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164ED22-7867-0F4B-9F96-F3A4068C007D}"/>
                  </a:ext>
                </a:extLst>
              </p:cNvPr>
              <p:cNvSpPr/>
              <p:nvPr/>
            </p:nvSpPr>
            <p:spPr>
              <a:xfrm>
                <a:off x="4079325" y="3087743"/>
                <a:ext cx="152085" cy="15879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FBD9C7-10EB-0D47-9FEB-BDF4FD7F4E0E}"/>
                  </a:ext>
                </a:extLst>
              </p:cNvPr>
              <p:cNvSpPr txBox="1"/>
              <p:nvPr/>
            </p:nvSpPr>
            <p:spPr>
              <a:xfrm>
                <a:off x="4251462" y="3069729"/>
                <a:ext cx="9236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Susceptible=9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2F1CD5B-A31A-AA48-80A3-7F80E85025A2}"/>
                  </a:ext>
                </a:extLst>
              </p:cNvPr>
              <p:cNvSpPr/>
              <p:nvPr/>
            </p:nvSpPr>
            <p:spPr>
              <a:xfrm>
                <a:off x="3961565" y="2016157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65EF046-C1A4-5941-BAC3-D3AFFC0BFA15}"/>
                  </a:ext>
                </a:extLst>
              </p:cNvPr>
              <p:cNvCxnSpPr>
                <a:stCxn id="99" idx="1"/>
              </p:cNvCxnSpPr>
              <p:nvPr/>
            </p:nvCxnSpPr>
            <p:spPr>
              <a:xfrm flipH="1" flipV="1">
                <a:off x="4091378" y="2151693"/>
                <a:ext cx="102502" cy="198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CA4545-2610-CA4D-8177-1136A43D1906}"/>
                  </a:ext>
                </a:extLst>
              </p:cNvPr>
              <p:cNvSpPr/>
              <p:nvPr/>
            </p:nvSpPr>
            <p:spPr>
              <a:xfrm>
                <a:off x="5323142" y="1410854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DA012B9-5DEE-E54E-B7DD-FC633E311789}"/>
                  </a:ext>
                </a:extLst>
              </p:cNvPr>
              <p:cNvCxnSpPr>
                <a:stCxn id="101" idx="0"/>
              </p:cNvCxnSpPr>
              <p:nvPr/>
            </p:nvCxnSpPr>
            <p:spPr>
              <a:xfrm flipH="1" flipV="1">
                <a:off x="5399185" y="1569644"/>
                <a:ext cx="22272" cy="1900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6A661DB-0BAD-8046-971D-CC98C599BA1E}"/>
                  </a:ext>
                </a:extLst>
              </p:cNvPr>
              <p:cNvSpPr/>
              <p:nvPr/>
            </p:nvSpPr>
            <p:spPr>
              <a:xfrm>
                <a:off x="5561049" y="1272626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4B39387-1FE7-CB4A-AA0A-6557E59A56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5227" y="1408162"/>
                <a:ext cx="108094" cy="820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B05431A-A201-3944-9C1D-C9E3B21E86C6}"/>
                  </a:ext>
                </a:extLst>
              </p:cNvPr>
              <p:cNvSpPr/>
              <p:nvPr/>
            </p:nvSpPr>
            <p:spPr>
              <a:xfrm>
                <a:off x="4180253" y="1685431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47FD3B1-98A1-CA4E-BF9D-AE0846CC5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7608" y="1820967"/>
                <a:ext cx="164917" cy="1951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CAAE8F-614A-B64D-BB5B-49A9ABEAA939}"/>
                </a:ext>
              </a:extLst>
            </p:cNvPr>
            <p:cNvSpPr/>
            <p:nvPr/>
          </p:nvSpPr>
          <p:spPr>
            <a:xfrm>
              <a:off x="2726324" y="1774123"/>
              <a:ext cx="751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</a:rPr>
                <a:t>β </a:t>
              </a:r>
              <a:r>
                <a:rPr lang="en-US" dirty="0"/>
                <a:t>rate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9F4C94CE-DAF1-2047-A56F-BB4CE011E54D}"/>
                </a:ext>
              </a:extLst>
            </p:cNvPr>
            <p:cNvCxnSpPr>
              <a:cxnSpLocks/>
            </p:cNvCxnSpPr>
            <p:nvPr/>
          </p:nvCxnSpPr>
          <p:spPr>
            <a:xfrm>
              <a:off x="2365189" y="2083367"/>
              <a:ext cx="1488822" cy="278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319776" y="1480276"/>
              <a:ext cx="1796052" cy="1866519"/>
              <a:chOff x="6319776" y="1480276"/>
              <a:chExt cx="1796052" cy="1866519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D79E2CD-CF8A-AC4C-A64F-26C0ADABB31C}"/>
                  </a:ext>
                </a:extLst>
              </p:cNvPr>
              <p:cNvCxnSpPr>
                <a:cxnSpLocks/>
                <a:stCxn id="246" idx="2"/>
                <a:endCxn id="245" idx="7"/>
              </p:cNvCxnSpPr>
              <p:nvPr/>
            </p:nvCxnSpPr>
            <p:spPr>
              <a:xfrm flipH="1">
                <a:off x="7807299" y="1925205"/>
                <a:ext cx="159070" cy="21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45F2DE2-6C87-4442-B38F-DEA153656C96}"/>
                  </a:ext>
                </a:extLst>
              </p:cNvPr>
              <p:cNvCxnSpPr>
                <a:cxnSpLocks/>
                <a:stCxn id="247" idx="3"/>
                <a:endCxn id="241" idx="5"/>
              </p:cNvCxnSpPr>
              <p:nvPr/>
            </p:nvCxnSpPr>
            <p:spPr>
              <a:xfrm flipH="1" flipV="1">
                <a:off x="7613941" y="2257231"/>
                <a:ext cx="299587" cy="916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17346F0-D36D-F64C-9473-D756F3D8555A}"/>
                  </a:ext>
                </a:extLst>
              </p:cNvPr>
              <p:cNvCxnSpPr>
                <a:cxnSpLocks/>
                <a:stCxn id="241" idx="7"/>
                <a:endCxn id="245" idx="2"/>
              </p:cNvCxnSpPr>
              <p:nvPr/>
            </p:nvCxnSpPr>
            <p:spPr>
              <a:xfrm flipV="1">
                <a:off x="7613941" y="1997730"/>
                <a:ext cx="65787" cy="1569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547BD06-9E74-D94A-9B69-C1908177954F}"/>
                  </a:ext>
                </a:extLst>
              </p:cNvPr>
              <p:cNvCxnSpPr>
                <a:cxnSpLocks/>
                <a:stCxn id="241" idx="2"/>
                <a:endCxn id="238" idx="6"/>
              </p:cNvCxnSpPr>
              <p:nvPr/>
            </p:nvCxnSpPr>
            <p:spPr>
              <a:xfrm flipH="1" flipV="1">
                <a:off x="7265097" y="2142780"/>
                <a:ext cx="221273" cy="6316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120D3EB-44CD-194A-9F9A-45B30F4A41D2}"/>
                  </a:ext>
                </a:extLst>
              </p:cNvPr>
              <p:cNvCxnSpPr>
                <a:cxnSpLocks/>
                <a:stCxn id="238" idx="0"/>
                <a:endCxn id="240" idx="3"/>
              </p:cNvCxnSpPr>
              <p:nvPr/>
            </p:nvCxnSpPr>
            <p:spPr>
              <a:xfrm flipV="1">
                <a:off x="7190368" y="1886467"/>
                <a:ext cx="65506" cy="1837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856D5F5-0A82-1042-852E-3C7A0515EC8D}"/>
                  </a:ext>
                </a:extLst>
              </p:cNvPr>
              <p:cNvCxnSpPr>
                <a:cxnSpLocks/>
                <a:stCxn id="241" idx="4"/>
                <a:endCxn id="244" idx="0"/>
              </p:cNvCxnSpPr>
              <p:nvPr/>
            </p:nvCxnSpPr>
            <p:spPr>
              <a:xfrm flipH="1">
                <a:off x="7383446" y="2278473"/>
                <a:ext cx="177653" cy="127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254400A3-B88C-3745-95D5-E05ED0416B28}"/>
                  </a:ext>
                </a:extLst>
              </p:cNvPr>
              <p:cNvGrpSpPr/>
              <p:nvPr/>
            </p:nvGrpSpPr>
            <p:grpSpPr>
              <a:xfrm>
                <a:off x="6526192" y="1762659"/>
                <a:ext cx="1589636" cy="825970"/>
                <a:chOff x="288349" y="1464418"/>
                <a:chExt cx="2333727" cy="972382"/>
              </a:xfrm>
            </p:grpSpPr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6A7A7837-7EBB-E54C-A3E7-A590514355DF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99656212-92FA-AB4D-979F-D035B935606F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9D25B5B-B420-EF44-AAED-19439ADBA925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3C4351E3-2FFE-FF4E-B37A-C70736219551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DE96D830-F155-404A-B7BB-E33157FDF51E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762A35E5-7242-4546-8A12-CA6515272306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8F07A096-AF6C-FD4E-8565-35A2E3FCF8FB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3DD2F193-3A59-6A42-BD47-8E8879A5725A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017B452F-E380-564A-B9D3-55E9282ED1CA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00873036-5191-664C-BDA3-86C0DBF3ACF9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134A8886-3252-4B4E-8DA8-7F63C4502505}"/>
                    </a:ext>
                  </a:extLst>
                </p:cNvPr>
                <p:cNvCxnSpPr>
                  <a:stCxn id="242" idx="1"/>
                  <a:endCxn id="239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F3087375-3D61-DF4B-9B1D-2811D409A312}"/>
                    </a:ext>
                  </a:extLst>
                </p:cNvPr>
                <p:cNvCxnSpPr>
                  <a:cxnSpLocks/>
                  <a:stCxn id="239" idx="3"/>
                  <a:endCxn id="243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A135F601-B3EF-AC4E-B719-E6CBCE40FFBB}"/>
                    </a:ext>
                  </a:extLst>
                </p:cNvPr>
                <p:cNvCxnSpPr>
                  <a:cxnSpLocks/>
                  <a:stCxn id="239" idx="6"/>
                  <a:endCxn id="238" idx="3"/>
                </p:cNvCxnSpPr>
                <p:nvPr/>
              </p:nvCxnSpPr>
              <p:spPr>
                <a:xfrm flipV="1">
                  <a:off x="870176" y="1972294"/>
                  <a:ext cx="315665" cy="87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B374B8E-1569-3544-9379-B1B2C2A8594A}"/>
                  </a:ext>
                </a:extLst>
              </p:cNvPr>
              <p:cNvSpPr/>
              <p:nvPr/>
            </p:nvSpPr>
            <p:spPr>
              <a:xfrm>
                <a:off x="6431757" y="2742839"/>
                <a:ext cx="149459" cy="145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5CF42349-94B2-3346-9DFE-129381CAA786}"/>
                  </a:ext>
                </a:extLst>
              </p:cNvPr>
              <p:cNvSpPr txBox="1"/>
              <p:nvPr/>
            </p:nvSpPr>
            <p:spPr>
              <a:xfrm>
                <a:off x="6556088" y="2711860"/>
                <a:ext cx="732840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Infected=1</a:t>
                </a: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470E567C-F1E6-DE4E-9C4B-0E7D1023FA88}"/>
                  </a:ext>
                </a:extLst>
              </p:cNvPr>
              <p:cNvSpPr/>
              <p:nvPr/>
            </p:nvSpPr>
            <p:spPr>
              <a:xfrm>
                <a:off x="6431756" y="2918868"/>
                <a:ext cx="149459" cy="1450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049B501-DC7A-ED4E-9C17-F6A803AC2ED9}"/>
                  </a:ext>
                </a:extLst>
              </p:cNvPr>
              <p:cNvSpPr txBox="1"/>
              <p:nvPr/>
            </p:nvSpPr>
            <p:spPr>
              <a:xfrm>
                <a:off x="6600921" y="2902413"/>
                <a:ext cx="7873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=5</a:t>
                </a: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054AD7E9-0511-0045-BBC6-F09F7352B274}"/>
                  </a:ext>
                </a:extLst>
              </p:cNvPr>
              <p:cNvSpPr/>
              <p:nvPr/>
            </p:nvSpPr>
            <p:spPr>
              <a:xfrm>
                <a:off x="6435502" y="3138334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AEB0517E-E3D0-2442-BE3F-F36C22524C23}"/>
                  </a:ext>
                </a:extLst>
              </p:cNvPr>
              <p:cNvSpPr txBox="1"/>
              <p:nvPr/>
            </p:nvSpPr>
            <p:spPr>
              <a:xfrm>
                <a:off x="6604667" y="3121879"/>
                <a:ext cx="907701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Susceptible=8</a:t>
                </a: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FCD5B77F-0AD6-D942-A1B2-6072276DE5D9}"/>
                  </a:ext>
                </a:extLst>
              </p:cNvPr>
              <p:cNvSpPr/>
              <p:nvPr/>
            </p:nvSpPr>
            <p:spPr>
              <a:xfrm>
                <a:off x="6319776" y="2159470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C1B3ED83-BA93-704F-8947-8A73C7C0A95B}"/>
                  </a:ext>
                </a:extLst>
              </p:cNvPr>
              <p:cNvCxnSpPr>
                <a:stCxn id="243" idx="1"/>
                <a:endCxn id="230" idx="5"/>
              </p:cNvCxnSpPr>
              <p:nvPr/>
            </p:nvCxnSpPr>
            <p:spPr>
              <a:xfrm flipH="1" flipV="1">
                <a:off x="6447347" y="2283278"/>
                <a:ext cx="100732" cy="181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6CC065A-3F3A-254D-AAAF-E8A5B59A9C9C}"/>
                  </a:ext>
                </a:extLst>
              </p:cNvPr>
              <p:cNvSpPr/>
              <p:nvPr/>
            </p:nvSpPr>
            <p:spPr>
              <a:xfrm>
                <a:off x="7657841" y="1606542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F13C4BB6-A915-1C4A-BC9C-51A41761A1A1}"/>
                  </a:ext>
                </a:extLst>
              </p:cNvPr>
              <p:cNvCxnSpPr>
                <a:stCxn id="245" idx="0"/>
                <a:endCxn id="232" idx="4"/>
              </p:cNvCxnSpPr>
              <p:nvPr/>
            </p:nvCxnSpPr>
            <p:spPr>
              <a:xfrm flipH="1" flipV="1">
                <a:off x="7732571" y="1751593"/>
                <a:ext cx="21887" cy="1736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9F9FC739-A528-ED44-9984-355E6F57A738}"/>
                  </a:ext>
                </a:extLst>
              </p:cNvPr>
              <p:cNvSpPr/>
              <p:nvPr/>
            </p:nvSpPr>
            <p:spPr>
              <a:xfrm>
                <a:off x="7891639" y="1480276"/>
                <a:ext cx="149459" cy="14505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BD4F3AF-1E8C-F34D-ABE3-DA16B6CFB28E}"/>
                  </a:ext>
                </a:extLst>
              </p:cNvPr>
              <p:cNvCxnSpPr>
                <a:cxnSpLocks/>
                <a:stCxn id="232" idx="6"/>
                <a:endCxn id="234" idx="3"/>
              </p:cNvCxnSpPr>
              <p:nvPr/>
            </p:nvCxnSpPr>
            <p:spPr>
              <a:xfrm flipV="1">
                <a:off x="7807299" y="1604084"/>
                <a:ext cx="106227" cy="74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CC55EFF9-7CB4-DF4D-88D9-CBB90BC8F1E4}"/>
                  </a:ext>
                </a:extLst>
              </p:cNvPr>
              <p:cNvSpPr/>
              <p:nvPr/>
            </p:nvSpPr>
            <p:spPr>
              <a:xfrm>
                <a:off x="6534686" y="1857360"/>
                <a:ext cx="149458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8D8A739-A544-6A4C-B9A0-4A96A7645A7D}"/>
                  </a:ext>
                </a:extLst>
              </p:cNvPr>
              <p:cNvCxnSpPr>
                <a:cxnSpLocks/>
                <a:stCxn id="230" idx="0"/>
                <a:endCxn id="236" idx="3"/>
              </p:cNvCxnSpPr>
              <p:nvPr/>
            </p:nvCxnSpPr>
            <p:spPr>
              <a:xfrm flipV="1">
                <a:off x="6394504" y="1981171"/>
                <a:ext cx="162069" cy="1783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9722323" y="1410859"/>
              <a:ext cx="1796052" cy="1866519"/>
              <a:chOff x="9722323" y="1410859"/>
              <a:chExt cx="1796052" cy="1866519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7D59732-0EDF-F44F-8145-ED44F97FFBA4}"/>
                  </a:ext>
                </a:extLst>
              </p:cNvPr>
              <p:cNvCxnSpPr>
                <a:cxnSpLocks/>
                <a:stCxn id="264" idx="3"/>
                <a:endCxn id="258" idx="5"/>
              </p:cNvCxnSpPr>
              <p:nvPr/>
            </p:nvCxnSpPr>
            <p:spPr>
              <a:xfrm flipH="1" flipV="1">
                <a:off x="11016488" y="2187814"/>
                <a:ext cx="299587" cy="916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BD37F895-1903-464B-9CCE-C8E31CBAE08B}"/>
                  </a:ext>
                </a:extLst>
              </p:cNvPr>
              <p:cNvCxnSpPr>
                <a:cxnSpLocks/>
                <a:stCxn id="258" idx="7"/>
                <a:endCxn id="262" idx="2"/>
              </p:cNvCxnSpPr>
              <p:nvPr/>
            </p:nvCxnSpPr>
            <p:spPr>
              <a:xfrm flipV="1">
                <a:off x="11016488" y="1928313"/>
                <a:ext cx="65787" cy="1569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5C8D1CFE-8C79-6545-8D7C-AA53CAE895CF}"/>
                  </a:ext>
                </a:extLst>
              </p:cNvPr>
              <p:cNvCxnSpPr>
                <a:cxnSpLocks/>
                <a:stCxn id="258" idx="2"/>
              </p:cNvCxnSpPr>
              <p:nvPr/>
            </p:nvCxnSpPr>
            <p:spPr>
              <a:xfrm flipH="1" flipV="1">
                <a:off x="10667644" y="2073363"/>
                <a:ext cx="221273" cy="6316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806E24B-C40B-4B47-BEE7-A95DBA3B707E}"/>
                  </a:ext>
                </a:extLst>
              </p:cNvPr>
              <p:cNvCxnSpPr>
                <a:cxnSpLocks/>
                <a:endCxn id="256" idx="3"/>
              </p:cNvCxnSpPr>
              <p:nvPr/>
            </p:nvCxnSpPr>
            <p:spPr>
              <a:xfrm flipV="1">
                <a:off x="10592915" y="1817050"/>
                <a:ext cx="65506" cy="1837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B2EC303-893B-C044-A5E6-61CCA75EEC0D}"/>
                  </a:ext>
                </a:extLst>
              </p:cNvPr>
              <p:cNvCxnSpPr>
                <a:cxnSpLocks/>
                <a:stCxn id="258" idx="4"/>
                <a:endCxn id="261" idx="0"/>
              </p:cNvCxnSpPr>
              <p:nvPr/>
            </p:nvCxnSpPr>
            <p:spPr>
              <a:xfrm flipH="1">
                <a:off x="10785993" y="2209056"/>
                <a:ext cx="177653" cy="127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A4B58B0D-5A5A-AD46-A409-0BD99310FEEC}"/>
                  </a:ext>
                </a:extLst>
              </p:cNvPr>
              <p:cNvGrpSpPr/>
              <p:nvPr/>
            </p:nvGrpSpPr>
            <p:grpSpPr>
              <a:xfrm>
                <a:off x="9928739" y="1693242"/>
                <a:ext cx="1589636" cy="825970"/>
                <a:chOff x="288349" y="1464418"/>
                <a:chExt cx="2333727" cy="972382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528D0969-C64E-B14D-8CA3-96545FEC1623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69DEC65-A8F6-1149-A2B0-3B8CC9DD4E1D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4AA4E914-FA29-1F4B-8694-741C69B1957B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848896C0-951A-644C-8350-A4BC139F0149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E46C4990-5550-1341-B8C6-8DD06CBF4D2E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E877BAA0-C9B4-FF45-87C3-B47083DB0295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ED30D78A-A5A4-4F46-9A88-EF53489F6F8C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7C6F00A2-2A26-BD4C-8919-F14F9600A02A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F5C209D3-6631-1F44-8530-1BED5257C5AA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A361E515-E750-2B47-BD53-20B31B2B037D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8BF066EB-EE2C-FB4B-9B5B-821EC9FA1EA1}"/>
                    </a:ext>
                  </a:extLst>
                </p:cNvPr>
                <p:cNvCxnSpPr>
                  <a:stCxn id="259" idx="1"/>
                  <a:endCxn id="255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A0D13CD2-C79F-FE4C-A2A0-EDC3639234E2}"/>
                    </a:ext>
                  </a:extLst>
                </p:cNvPr>
                <p:cNvCxnSpPr>
                  <a:cxnSpLocks/>
                  <a:stCxn id="255" idx="3"/>
                  <a:endCxn id="260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7EDA06C4-E99C-2843-84D1-119F781970F1}"/>
                    </a:ext>
                  </a:extLst>
                </p:cNvPr>
                <p:cNvCxnSpPr>
                  <a:cxnSpLocks/>
                  <a:stCxn id="275" idx="7"/>
                </p:cNvCxnSpPr>
                <p:nvPr/>
              </p:nvCxnSpPr>
              <p:spPr>
                <a:xfrm>
                  <a:off x="838043" y="1920677"/>
                  <a:ext cx="347799" cy="51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225B3A65-E3F5-0C41-8986-6C51D5D7C6D0}"/>
                  </a:ext>
                </a:extLst>
              </p:cNvPr>
              <p:cNvSpPr/>
              <p:nvPr/>
            </p:nvSpPr>
            <p:spPr>
              <a:xfrm>
                <a:off x="9834304" y="2673422"/>
                <a:ext cx="149459" cy="145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CEBE11C0-75BE-134D-9A12-BAC1AAE9BAD0}"/>
                  </a:ext>
                </a:extLst>
              </p:cNvPr>
              <p:cNvSpPr txBox="1"/>
              <p:nvPr/>
            </p:nvSpPr>
            <p:spPr>
              <a:xfrm>
                <a:off x="9958635" y="2642443"/>
                <a:ext cx="732840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Infected=2</a:t>
                </a: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488397C-3556-8745-AA62-FF5025D4F71B}"/>
                  </a:ext>
                </a:extLst>
              </p:cNvPr>
              <p:cNvSpPr/>
              <p:nvPr/>
            </p:nvSpPr>
            <p:spPr>
              <a:xfrm>
                <a:off x="9834303" y="2849451"/>
                <a:ext cx="149459" cy="1450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1BE86485-D7C1-754C-A212-789327D7E52C}"/>
                  </a:ext>
                </a:extLst>
              </p:cNvPr>
              <p:cNvSpPr txBox="1"/>
              <p:nvPr/>
            </p:nvSpPr>
            <p:spPr>
              <a:xfrm>
                <a:off x="9996800" y="2842146"/>
                <a:ext cx="775374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=4</a:t>
                </a: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C200E78F-D8D4-514F-BC06-62DE340A9722}"/>
                  </a:ext>
                </a:extLst>
              </p:cNvPr>
              <p:cNvSpPr/>
              <p:nvPr/>
            </p:nvSpPr>
            <p:spPr>
              <a:xfrm>
                <a:off x="9838049" y="3068917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A9928B-C212-DC44-A11E-12480E7E1365}"/>
                  </a:ext>
                </a:extLst>
              </p:cNvPr>
              <p:cNvSpPr txBox="1"/>
              <p:nvPr/>
            </p:nvSpPr>
            <p:spPr>
              <a:xfrm>
                <a:off x="10007214" y="3052462"/>
                <a:ext cx="907701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Susceptible=8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FC25AA41-4A83-EE48-AABC-F517B40AE4E5}"/>
                  </a:ext>
                </a:extLst>
              </p:cNvPr>
              <p:cNvSpPr/>
              <p:nvPr/>
            </p:nvSpPr>
            <p:spPr>
              <a:xfrm>
                <a:off x="9722323" y="2090053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0249440-484A-6D42-812D-2A5D84657ADE}"/>
                  </a:ext>
                </a:extLst>
              </p:cNvPr>
              <p:cNvCxnSpPr>
                <a:stCxn id="260" idx="1"/>
              </p:cNvCxnSpPr>
              <p:nvPr/>
            </p:nvCxnSpPr>
            <p:spPr>
              <a:xfrm flipH="1" flipV="1">
                <a:off x="9849894" y="2213861"/>
                <a:ext cx="100732" cy="181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E08B370F-BF31-C84C-A366-1F3697FA3AE5}"/>
                  </a:ext>
                </a:extLst>
              </p:cNvPr>
              <p:cNvSpPr/>
              <p:nvPr/>
            </p:nvSpPr>
            <p:spPr>
              <a:xfrm>
                <a:off x="11060388" y="1537125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34B07B9-92F3-6148-A25F-A53211B7933E}"/>
                  </a:ext>
                </a:extLst>
              </p:cNvPr>
              <p:cNvCxnSpPr>
                <a:stCxn id="262" idx="0"/>
              </p:cNvCxnSpPr>
              <p:nvPr/>
            </p:nvCxnSpPr>
            <p:spPr>
              <a:xfrm flipH="1" flipV="1">
                <a:off x="11135118" y="1682176"/>
                <a:ext cx="21887" cy="1736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311ECA3B-A868-484D-B478-05B85FDF29B0}"/>
                  </a:ext>
                </a:extLst>
              </p:cNvPr>
              <p:cNvSpPr/>
              <p:nvPr/>
            </p:nvSpPr>
            <p:spPr>
              <a:xfrm>
                <a:off x="11294186" y="1410859"/>
                <a:ext cx="149459" cy="14505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E90DD54F-49CA-5847-BC24-BE86BE7EF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09846" y="1534667"/>
                <a:ext cx="106227" cy="74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515FE65D-837C-8A47-B856-5AF36FC323AA}"/>
                  </a:ext>
                </a:extLst>
              </p:cNvPr>
              <p:cNvSpPr/>
              <p:nvPr/>
            </p:nvSpPr>
            <p:spPr>
              <a:xfrm>
                <a:off x="9937233" y="1787943"/>
                <a:ext cx="149458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0D766482-3356-EE40-8622-9061A80BC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7051" y="1911754"/>
                <a:ext cx="162069" cy="1783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38C66785-9ADE-2849-8B4B-5122FABD7C30}"/>
                    </a:ext>
                  </a:extLst>
                </p:cNvPr>
                <p:cNvSpPr/>
                <p:nvPr/>
              </p:nvSpPr>
              <p:spPr>
                <a:xfrm>
                  <a:off x="8468500" y="1912355"/>
                  <a:ext cx="110436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rate</a:t>
                  </a:r>
                </a:p>
              </p:txBody>
            </p:sp>
          </mc:Choice>
          <mc:Fallback xmlns=""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38C66785-9ADE-2849-8B4B-5122FABD7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500" y="1912355"/>
                  <a:ext cx="1104364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10C6678F-6893-3343-ADCC-EEC89EC76C94}"/>
                </a:ext>
              </a:extLst>
            </p:cNvPr>
            <p:cNvCxnSpPr>
              <a:cxnSpLocks/>
            </p:cNvCxnSpPr>
            <p:nvPr/>
          </p:nvCxnSpPr>
          <p:spPr>
            <a:xfrm>
              <a:off x="8094387" y="2221599"/>
              <a:ext cx="1488822" cy="278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18576FB1-3867-D247-83CA-4D1F50960EF9}"/>
                    </a:ext>
                  </a:extLst>
                </p:cNvPr>
                <p:cNvSpPr/>
                <p:nvPr/>
              </p:nvSpPr>
              <p:spPr>
                <a:xfrm>
                  <a:off x="6492037" y="6334068"/>
                  <a:ext cx="51275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spcBef>
                      <a:spcPts val="400"/>
                    </a:spcBef>
                    <a:spcAft>
                      <a:spcPts val="1000"/>
                    </a:spcAft>
                    <a:buSzPts val="800"/>
                    <a:tabLst>
                      <a:tab pos="338455" algn="l"/>
                    </a:tabLst>
                  </a:pPr>
                  <a:r>
                    <a:rPr lang="en-US" dirty="0">
                      <a:latin typeface="Times New Roman" charset="0"/>
                      <a:ea typeface="Times New Roman" charset="0"/>
                    </a:rPr>
                    <a:t>Any exposed can be infected by rate of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>
                      <a:latin typeface="Times New Roman" charset="0"/>
                      <a:ea typeface="Times New Roman" charset="0"/>
                    </a:rPr>
                    <a:t> per contact </a:t>
                  </a: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18576FB1-3867-D247-83CA-4D1F50960E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037" y="6334068"/>
                  <a:ext cx="51275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D90EB4B2-AB8D-5346-8DF9-72F518D71215}"/>
                    </a:ext>
                  </a:extLst>
                </p:cNvPr>
                <p:cNvSpPr/>
                <p:nvPr/>
              </p:nvSpPr>
              <p:spPr>
                <a:xfrm>
                  <a:off x="997365" y="6353662"/>
                  <a:ext cx="4204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spcBef>
                      <a:spcPts val="400"/>
                    </a:spcBef>
                    <a:spcAft>
                      <a:spcPts val="1000"/>
                    </a:spcAft>
                    <a:buSzPts val="800"/>
                    <a:tabLst>
                      <a:tab pos="338455" algn="l"/>
                    </a:tabLst>
                  </a:pPr>
                  <a:r>
                    <a:rPr lang="en-US" dirty="0">
                      <a:latin typeface="Times New Roman" charset="0"/>
                      <a:ea typeface="Times New Roman" charset="0"/>
                    </a:rPr>
                    <a:t>Any Infected can be recovered by  rate of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dirty="0">
                    <a:latin typeface="Times New Roman" charset="0"/>
                    <a:ea typeface="Times New Roman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D90EB4B2-AB8D-5346-8DF9-72F518D712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365" y="6353662"/>
                  <a:ext cx="420480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0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6292342" y="4304274"/>
              <a:ext cx="1796052" cy="1866519"/>
              <a:chOff x="6292342" y="4304274"/>
              <a:chExt cx="1796052" cy="1866519"/>
            </a:xfrm>
          </p:grpSpPr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3026921-ED60-C34B-91BE-A97DC3681222}"/>
                  </a:ext>
                </a:extLst>
              </p:cNvPr>
              <p:cNvCxnSpPr>
                <a:cxnSpLocks/>
                <a:stCxn id="338" idx="2"/>
                <a:endCxn id="337" idx="7"/>
              </p:cNvCxnSpPr>
              <p:nvPr/>
            </p:nvCxnSpPr>
            <p:spPr>
              <a:xfrm flipH="1">
                <a:off x="7779865" y="4749203"/>
                <a:ext cx="159070" cy="212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17CD4A11-68ED-794F-BF34-BF3F1F7A5CAE}"/>
                  </a:ext>
                </a:extLst>
              </p:cNvPr>
              <p:cNvCxnSpPr>
                <a:cxnSpLocks/>
                <a:stCxn id="339" idx="3"/>
                <a:endCxn id="333" idx="5"/>
              </p:cNvCxnSpPr>
              <p:nvPr/>
            </p:nvCxnSpPr>
            <p:spPr>
              <a:xfrm flipH="1" flipV="1">
                <a:off x="7586507" y="5081229"/>
                <a:ext cx="299587" cy="916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B774B005-CEE3-4446-8205-6BDD6CA34A65}"/>
                  </a:ext>
                </a:extLst>
              </p:cNvPr>
              <p:cNvCxnSpPr>
                <a:cxnSpLocks/>
                <a:stCxn id="333" idx="7"/>
                <a:endCxn id="337" idx="2"/>
              </p:cNvCxnSpPr>
              <p:nvPr/>
            </p:nvCxnSpPr>
            <p:spPr>
              <a:xfrm flipV="1">
                <a:off x="7586507" y="4821728"/>
                <a:ext cx="65787" cy="1569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596B19B0-F388-C044-9468-46D7A36545DD}"/>
                  </a:ext>
                </a:extLst>
              </p:cNvPr>
              <p:cNvCxnSpPr>
                <a:cxnSpLocks/>
                <a:stCxn id="333" idx="2"/>
                <a:endCxn id="330" idx="6"/>
              </p:cNvCxnSpPr>
              <p:nvPr/>
            </p:nvCxnSpPr>
            <p:spPr>
              <a:xfrm flipH="1" flipV="1">
                <a:off x="7237663" y="4966778"/>
                <a:ext cx="221273" cy="6316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8FBA476-E8DB-2943-B299-47A0D3514844}"/>
                  </a:ext>
                </a:extLst>
              </p:cNvPr>
              <p:cNvCxnSpPr>
                <a:cxnSpLocks/>
                <a:stCxn id="330" idx="0"/>
                <a:endCxn id="332" idx="3"/>
              </p:cNvCxnSpPr>
              <p:nvPr/>
            </p:nvCxnSpPr>
            <p:spPr>
              <a:xfrm flipV="1">
                <a:off x="7162934" y="4710465"/>
                <a:ext cx="65506" cy="1837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548A26BF-A313-0647-A350-C334ED762D0D}"/>
                  </a:ext>
                </a:extLst>
              </p:cNvPr>
              <p:cNvCxnSpPr>
                <a:cxnSpLocks/>
                <a:stCxn id="333" idx="4"/>
                <a:endCxn id="336" idx="0"/>
              </p:cNvCxnSpPr>
              <p:nvPr/>
            </p:nvCxnSpPr>
            <p:spPr>
              <a:xfrm flipH="1">
                <a:off x="7356012" y="5102471"/>
                <a:ext cx="177653" cy="127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B20D0B2A-9EC6-D243-B62B-891B395F943C}"/>
                  </a:ext>
                </a:extLst>
              </p:cNvPr>
              <p:cNvGrpSpPr/>
              <p:nvPr/>
            </p:nvGrpSpPr>
            <p:grpSpPr>
              <a:xfrm>
                <a:off x="6498758" y="4586657"/>
                <a:ext cx="1589636" cy="825970"/>
                <a:chOff x="288349" y="1464418"/>
                <a:chExt cx="2333727" cy="972382"/>
              </a:xfrm>
            </p:grpSpPr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AEE7AD9A-C631-FA40-8C61-7A033B56A45A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1B14BA74-6C65-4448-9DC2-4F2B93D9DD9B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C5500C78-0E7E-F143-BFD9-F4D266E4F0C4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314F1594-595E-F245-B25C-0733C21037CC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A09ADE20-E077-AD47-A051-6161D25B6C7C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FF8F7B56-DABC-6447-9D86-D92120702488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585ADB5C-D0AA-9F4B-90EC-2B40D16E675C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7D6E5B5-4393-C949-93F8-58EC78F3FA13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267A51A8-E813-B940-9FD8-24D509A67B82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30BA04C7-C69B-AF4F-AA09-4F659D965E2C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4F7BD293-5DB1-DD41-BD76-4C58D4B588AF}"/>
                    </a:ext>
                  </a:extLst>
                </p:cNvPr>
                <p:cNvCxnSpPr>
                  <a:cxnSpLocks/>
                  <a:stCxn id="334" idx="1"/>
                  <a:endCxn id="331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1D55A191-CC44-9447-A514-BD0F04184647}"/>
                    </a:ext>
                  </a:extLst>
                </p:cNvPr>
                <p:cNvCxnSpPr>
                  <a:cxnSpLocks/>
                  <a:stCxn id="331" idx="3"/>
                  <a:endCxn id="335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A9A3F9A1-20A3-4247-A209-180BC2F52837}"/>
                    </a:ext>
                  </a:extLst>
                </p:cNvPr>
                <p:cNvCxnSpPr>
                  <a:cxnSpLocks/>
                  <a:stCxn id="331" idx="6"/>
                  <a:endCxn id="330" idx="3"/>
                </p:cNvCxnSpPr>
                <p:nvPr/>
              </p:nvCxnSpPr>
              <p:spPr>
                <a:xfrm flipV="1">
                  <a:off x="870176" y="1972294"/>
                  <a:ext cx="315665" cy="87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CB9F14A-D7C7-AF49-B674-F0BC12FC0E21}"/>
                  </a:ext>
                </a:extLst>
              </p:cNvPr>
              <p:cNvSpPr/>
              <p:nvPr/>
            </p:nvSpPr>
            <p:spPr>
              <a:xfrm>
                <a:off x="6404323" y="5566837"/>
                <a:ext cx="149459" cy="145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0EE177D0-8B80-6543-AD3F-D290B3808087}"/>
                  </a:ext>
                </a:extLst>
              </p:cNvPr>
              <p:cNvSpPr txBox="1"/>
              <p:nvPr/>
            </p:nvSpPr>
            <p:spPr>
              <a:xfrm>
                <a:off x="6528654" y="5535858"/>
                <a:ext cx="732840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Infected=1</a:t>
                </a: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F784D85B-4C58-F54E-8CD9-47CB1C197BC6}"/>
                  </a:ext>
                </a:extLst>
              </p:cNvPr>
              <p:cNvSpPr/>
              <p:nvPr/>
            </p:nvSpPr>
            <p:spPr>
              <a:xfrm>
                <a:off x="6404322" y="5742866"/>
                <a:ext cx="149459" cy="1450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3E42B334-741F-964B-A651-2144002FFE06}"/>
                  </a:ext>
                </a:extLst>
              </p:cNvPr>
              <p:cNvSpPr txBox="1"/>
              <p:nvPr/>
            </p:nvSpPr>
            <p:spPr>
              <a:xfrm>
                <a:off x="6573487" y="5726411"/>
                <a:ext cx="7873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=5</a:t>
                </a: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0868A35D-E339-C844-9C7A-C826AB92A4FB}"/>
                  </a:ext>
                </a:extLst>
              </p:cNvPr>
              <p:cNvSpPr/>
              <p:nvPr/>
            </p:nvSpPr>
            <p:spPr>
              <a:xfrm>
                <a:off x="6408068" y="5962332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1B9793A2-DE9B-7943-A295-B8683198A4D1}"/>
                  </a:ext>
                </a:extLst>
              </p:cNvPr>
              <p:cNvSpPr txBox="1"/>
              <p:nvPr/>
            </p:nvSpPr>
            <p:spPr>
              <a:xfrm>
                <a:off x="6577233" y="5945877"/>
                <a:ext cx="907701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Susceptible=8</a:t>
                </a: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00C8D0A-786A-554B-B7DE-852555C04FB7}"/>
                  </a:ext>
                </a:extLst>
              </p:cNvPr>
              <p:cNvSpPr/>
              <p:nvPr/>
            </p:nvSpPr>
            <p:spPr>
              <a:xfrm>
                <a:off x="6292342" y="4983468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DE469E5B-D80F-2F47-9CB1-9D282CDDC131}"/>
                  </a:ext>
                </a:extLst>
              </p:cNvPr>
              <p:cNvCxnSpPr>
                <a:stCxn id="335" idx="1"/>
                <a:endCxn id="322" idx="5"/>
              </p:cNvCxnSpPr>
              <p:nvPr/>
            </p:nvCxnSpPr>
            <p:spPr>
              <a:xfrm flipH="1" flipV="1">
                <a:off x="6419913" y="5107276"/>
                <a:ext cx="100732" cy="181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D3944800-F3C8-2C41-9731-04EC71FC1E0E}"/>
                  </a:ext>
                </a:extLst>
              </p:cNvPr>
              <p:cNvSpPr/>
              <p:nvPr/>
            </p:nvSpPr>
            <p:spPr>
              <a:xfrm>
                <a:off x="7630407" y="4430540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D3850392-3AE1-9D4E-B56A-043B09E655A7}"/>
                  </a:ext>
                </a:extLst>
              </p:cNvPr>
              <p:cNvCxnSpPr>
                <a:stCxn id="337" idx="0"/>
                <a:endCxn id="324" idx="4"/>
              </p:cNvCxnSpPr>
              <p:nvPr/>
            </p:nvCxnSpPr>
            <p:spPr>
              <a:xfrm flipH="1" flipV="1">
                <a:off x="7705137" y="4575591"/>
                <a:ext cx="21887" cy="1736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9087CDEF-E115-A849-8472-F061921C88BD}"/>
                  </a:ext>
                </a:extLst>
              </p:cNvPr>
              <p:cNvSpPr/>
              <p:nvPr/>
            </p:nvSpPr>
            <p:spPr>
              <a:xfrm>
                <a:off x="7864205" y="4304274"/>
                <a:ext cx="149459" cy="14505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255FD8F-519F-6447-9AB9-23F6F92B830A}"/>
                  </a:ext>
                </a:extLst>
              </p:cNvPr>
              <p:cNvCxnSpPr>
                <a:cxnSpLocks/>
                <a:stCxn id="324" idx="6"/>
                <a:endCxn id="326" idx="3"/>
              </p:cNvCxnSpPr>
              <p:nvPr/>
            </p:nvCxnSpPr>
            <p:spPr>
              <a:xfrm flipV="1">
                <a:off x="7779865" y="4428082"/>
                <a:ext cx="106227" cy="74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4C65A2EF-4A6D-5A44-A780-CF220C3EB533}"/>
                  </a:ext>
                </a:extLst>
              </p:cNvPr>
              <p:cNvSpPr/>
              <p:nvPr/>
            </p:nvSpPr>
            <p:spPr>
              <a:xfrm>
                <a:off x="6507252" y="4681358"/>
                <a:ext cx="149458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B3061950-88CE-884D-9665-10B7DB6CA70D}"/>
                  </a:ext>
                </a:extLst>
              </p:cNvPr>
              <p:cNvCxnSpPr>
                <a:cxnSpLocks/>
                <a:stCxn id="322" idx="0"/>
                <a:endCxn id="328" idx="3"/>
              </p:cNvCxnSpPr>
              <p:nvPr/>
            </p:nvCxnSpPr>
            <p:spPr>
              <a:xfrm flipV="1">
                <a:off x="6367070" y="4805169"/>
                <a:ext cx="162069" cy="1783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694889" y="4243375"/>
              <a:ext cx="1796052" cy="1887824"/>
              <a:chOff x="9694889" y="4243375"/>
              <a:chExt cx="1796052" cy="1887824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FBC30484-50DF-0748-9561-0AAAAE58F5DD}"/>
                  </a:ext>
                </a:extLst>
              </p:cNvPr>
              <p:cNvCxnSpPr>
                <a:cxnSpLocks/>
                <a:stCxn id="354" idx="3"/>
                <a:endCxn id="348" idx="5"/>
              </p:cNvCxnSpPr>
              <p:nvPr/>
            </p:nvCxnSpPr>
            <p:spPr>
              <a:xfrm flipH="1" flipV="1">
                <a:off x="10989054" y="5020330"/>
                <a:ext cx="299587" cy="916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CCEE3972-9825-8A4A-BB2D-BB6A1676865E}"/>
                  </a:ext>
                </a:extLst>
              </p:cNvPr>
              <p:cNvCxnSpPr>
                <a:cxnSpLocks/>
                <a:stCxn id="348" idx="7"/>
                <a:endCxn id="352" idx="2"/>
              </p:cNvCxnSpPr>
              <p:nvPr/>
            </p:nvCxnSpPr>
            <p:spPr>
              <a:xfrm flipV="1">
                <a:off x="10989054" y="4760829"/>
                <a:ext cx="65787" cy="1569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1EF8D3BD-CE57-F74A-BB52-15BE4D633E50}"/>
                  </a:ext>
                </a:extLst>
              </p:cNvPr>
              <p:cNvCxnSpPr>
                <a:cxnSpLocks/>
                <a:stCxn id="348" idx="2"/>
              </p:cNvCxnSpPr>
              <p:nvPr/>
            </p:nvCxnSpPr>
            <p:spPr>
              <a:xfrm flipH="1" flipV="1">
                <a:off x="10640210" y="4905879"/>
                <a:ext cx="221273" cy="6316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330B95E9-F9CC-8E48-B775-DDF06940EE20}"/>
                  </a:ext>
                </a:extLst>
              </p:cNvPr>
              <p:cNvCxnSpPr>
                <a:cxnSpLocks/>
                <a:endCxn id="346" idx="3"/>
              </p:cNvCxnSpPr>
              <p:nvPr/>
            </p:nvCxnSpPr>
            <p:spPr>
              <a:xfrm flipV="1">
                <a:off x="10565481" y="4649566"/>
                <a:ext cx="65506" cy="1837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540DF8B6-8C0C-424A-9A47-7CC74B551698}"/>
                  </a:ext>
                </a:extLst>
              </p:cNvPr>
              <p:cNvCxnSpPr>
                <a:cxnSpLocks/>
                <a:stCxn id="348" idx="4"/>
                <a:endCxn id="351" idx="0"/>
              </p:cNvCxnSpPr>
              <p:nvPr/>
            </p:nvCxnSpPr>
            <p:spPr>
              <a:xfrm flipH="1">
                <a:off x="10758559" y="5041572"/>
                <a:ext cx="177653" cy="1275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C3D7406F-D900-F94F-9C73-D8E9A3FF7874}"/>
                  </a:ext>
                </a:extLst>
              </p:cNvPr>
              <p:cNvGrpSpPr/>
              <p:nvPr/>
            </p:nvGrpSpPr>
            <p:grpSpPr>
              <a:xfrm>
                <a:off x="9901305" y="4525758"/>
                <a:ext cx="1589636" cy="825970"/>
                <a:chOff x="288349" y="1464418"/>
                <a:chExt cx="2333727" cy="972382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B2F7DEA4-6375-9940-8870-879722F53308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39B9D519-667F-F24E-95A1-64439E213E05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966E478-3350-574C-998F-01A3E1FF59AE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B481DDA3-29ED-B242-ACBD-C663E9707F37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BDABFFF8-6F48-FD43-903F-E9727307B047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8F6DC32D-BFF6-BD42-922A-B9FAE8795E41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E65F26F7-F5DB-4042-8EE1-C1E5CC67C194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D8581A79-31F2-FE41-8A5C-E6F5EE0E2DBD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0ECFE2B4-8A7C-4944-ADFA-71D4CD19D9EF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9E6F61C1-DD77-ED4E-BC7C-8A4D852FC6A7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EC3F3A03-5AAA-EC45-B723-D4257EABECC9}"/>
                    </a:ext>
                  </a:extLst>
                </p:cNvPr>
                <p:cNvCxnSpPr>
                  <a:stCxn id="349" idx="1"/>
                  <a:endCxn id="345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18A1804C-FB4D-C840-B97A-007C9E367AB9}"/>
                    </a:ext>
                  </a:extLst>
                </p:cNvPr>
                <p:cNvCxnSpPr>
                  <a:cxnSpLocks/>
                  <a:stCxn id="345" idx="3"/>
                  <a:endCxn id="350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0444019A-069E-034A-A51C-21074D131F76}"/>
                    </a:ext>
                  </a:extLst>
                </p:cNvPr>
                <p:cNvCxnSpPr>
                  <a:cxnSpLocks/>
                  <a:stCxn id="365" idx="7"/>
                </p:cNvCxnSpPr>
                <p:nvPr/>
              </p:nvCxnSpPr>
              <p:spPr>
                <a:xfrm>
                  <a:off x="838043" y="1920677"/>
                  <a:ext cx="347799" cy="516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B1690C67-C796-6042-B537-B4308FBC43DC}"/>
                  </a:ext>
                </a:extLst>
              </p:cNvPr>
              <p:cNvSpPr/>
              <p:nvPr/>
            </p:nvSpPr>
            <p:spPr>
              <a:xfrm>
                <a:off x="9806870" y="5505938"/>
                <a:ext cx="149459" cy="1450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617D33C5-E5D4-DD4F-95CE-EE2AB763DE6F}"/>
                  </a:ext>
                </a:extLst>
              </p:cNvPr>
              <p:cNvSpPr txBox="1"/>
              <p:nvPr/>
            </p:nvSpPr>
            <p:spPr>
              <a:xfrm>
                <a:off x="9931201" y="5474959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Infected=3</a:t>
                </a:r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7D19EA94-E83A-DA4D-8D55-B294D5F30877}"/>
                  </a:ext>
                </a:extLst>
              </p:cNvPr>
              <p:cNvSpPr/>
              <p:nvPr/>
            </p:nvSpPr>
            <p:spPr>
              <a:xfrm>
                <a:off x="9806869" y="5681967"/>
                <a:ext cx="149459" cy="1450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55FEB4C4-B3C6-2443-A323-0B39F8DD659F}"/>
                  </a:ext>
                </a:extLst>
              </p:cNvPr>
              <p:cNvSpPr txBox="1"/>
              <p:nvPr/>
            </p:nvSpPr>
            <p:spPr>
              <a:xfrm>
                <a:off x="9969366" y="5674662"/>
                <a:ext cx="775374" cy="22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=4</a:t>
                </a: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EC5CE206-1594-3A46-A2BE-FD2744789A5A}"/>
                  </a:ext>
                </a:extLst>
              </p:cNvPr>
              <p:cNvSpPr/>
              <p:nvPr/>
            </p:nvSpPr>
            <p:spPr>
              <a:xfrm>
                <a:off x="9810615" y="5901433"/>
                <a:ext cx="149459" cy="14505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C9AC0A85-A303-034F-B437-F55826937BC9}"/>
                  </a:ext>
                </a:extLst>
              </p:cNvPr>
              <p:cNvSpPr txBox="1"/>
              <p:nvPr/>
            </p:nvSpPr>
            <p:spPr>
              <a:xfrm>
                <a:off x="9979780" y="5884978"/>
                <a:ext cx="9236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Susceptible=7</a:t>
                </a:r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E680C418-346C-CB4A-A580-A7354205D9B0}"/>
                  </a:ext>
                </a:extLst>
              </p:cNvPr>
              <p:cNvSpPr/>
              <p:nvPr/>
            </p:nvSpPr>
            <p:spPr>
              <a:xfrm>
                <a:off x="9694889" y="4922570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6C914A56-1DEB-CA47-9EFE-378B658D9B78}"/>
                  </a:ext>
                </a:extLst>
              </p:cNvPr>
              <p:cNvCxnSpPr>
                <a:stCxn id="350" idx="1"/>
              </p:cNvCxnSpPr>
              <p:nvPr/>
            </p:nvCxnSpPr>
            <p:spPr>
              <a:xfrm flipH="1" flipV="1">
                <a:off x="9822460" y="5046377"/>
                <a:ext cx="100732" cy="181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322BF608-F47A-984D-A9E0-C5656224FB58}"/>
                  </a:ext>
                </a:extLst>
              </p:cNvPr>
              <p:cNvSpPr/>
              <p:nvPr/>
            </p:nvSpPr>
            <p:spPr>
              <a:xfrm>
                <a:off x="11032954" y="4369641"/>
                <a:ext cx="149459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379FE38C-CBFF-0548-8C59-CB06C0DD645B}"/>
                  </a:ext>
                </a:extLst>
              </p:cNvPr>
              <p:cNvCxnSpPr>
                <a:stCxn id="352" idx="0"/>
              </p:cNvCxnSpPr>
              <p:nvPr/>
            </p:nvCxnSpPr>
            <p:spPr>
              <a:xfrm flipH="1" flipV="1">
                <a:off x="11107684" y="4514692"/>
                <a:ext cx="21887" cy="1736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B831FBF-3B2E-8947-B789-62B076EC772D}"/>
                  </a:ext>
                </a:extLst>
              </p:cNvPr>
              <p:cNvSpPr/>
              <p:nvPr/>
            </p:nvSpPr>
            <p:spPr>
              <a:xfrm>
                <a:off x="11266752" y="4243375"/>
                <a:ext cx="149459" cy="14505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480D34D7-BAC3-2C42-A131-B3C3227A1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82412" y="4367183"/>
                <a:ext cx="106227" cy="749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8A289101-EABC-C942-85DA-0EC47B191ADB}"/>
                  </a:ext>
                </a:extLst>
              </p:cNvPr>
              <p:cNvSpPr/>
              <p:nvPr/>
            </p:nvSpPr>
            <p:spPr>
              <a:xfrm>
                <a:off x="9909799" y="4620459"/>
                <a:ext cx="149458" cy="14505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16AF7813-A382-454C-B847-4CE17DB6B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9617" y="4744270"/>
                <a:ext cx="162069" cy="1783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E53022A-1EB0-DE4C-A520-7B9A7037DE22}"/>
                    </a:ext>
                  </a:extLst>
                </p:cNvPr>
                <p:cNvSpPr/>
                <p:nvPr/>
              </p:nvSpPr>
              <p:spPr>
                <a:xfrm>
                  <a:off x="8285806" y="4539576"/>
                  <a:ext cx="11318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/>
                    <a:t> rate</a:t>
                  </a: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E53022A-1EB0-DE4C-A520-7B9A7037DE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5806" y="4539576"/>
                  <a:ext cx="113188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id="{112BEED9-99D9-2B44-9DB0-BC13D1143164}"/>
                </a:ext>
              </a:extLst>
            </p:cNvPr>
            <p:cNvCxnSpPr>
              <a:cxnSpLocks/>
            </p:cNvCxnSpPr>
            <p:nvPr/>
          </p:nvCxnSpPr>
          <p:spPr>
            <a:xfrm>
              <a:off x="8066953" y="5045597"/>
              <a:ext cx="1488822" cy="278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67691" y="4177256"/>
              <a:ext cx="1827612" cy="2043324"/>
              <a:chOff x="567691" y="4177256"/>
              <a:chExt cx="1827612" cy="2043324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9B924E9E-9B8D-1747-B459-0140C4696B7A}"/>
                  </a:ext>
                </a:extLst>
              </p:cNvPr>
              <p:cNvCxnSpPr>
                <a:cxnSpLocks/>
                <a:stCxn id="393" idx="2"/>
                <a:endCxn id="392" idx="7"/>
              </p:cNvCxnSpPr>
              <p:nvPr/>
            </p:nvCxnSpPr>
            <p:spPr>
              <a:xfrm flipH="1">
                <a:off x="2081353" y="4664331"/>
                <a:ext cx="161865" cy="232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DB05C90B-00A5-C145-979A-267AB2CC519B}"/>
                  </a:ext>
                </a:extLst>
              </p:cNvPr>
              <p:cNvCxnSpPr>
                <a:cxnSpLocks/>
                <a:stCxn id="394" idx="3"/>
                <a:endCxn id="388" idx="5"/>
              </p:cNvCxnSpPr>
              <p:nvPr/>
            </p:nvCxnSpPr>
            <p:spPr>
              <a:xfrm flipH="1" flipV="1">
                <a:off x="1884597" y="5027808"/>
                <a:ext cx="304851" cy="1003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8B7B79EA-0C12-1548-93EE-5711DDAE624B}"/>
                  </a:ext>
                </a:extLst>
              </p:cNvPr>
              <p:cNvCxnSpPr>
                <a:cxnSpLocks/>
                <a:stCxn id="388" idx="7"/>
                <a:endCxn id="392" idx="2"/>
              </p:cNvCxnSpPr>
              <p:nvPr/>
            </p:nvCxnSpPr>
            <p:spPr>
              <a:xfrm flipV="1">
                <a:off x="1884597" y="4743726"/>
                <a:ext cx="66943" cy="171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1F42BA6-1DFD-194F-B62F-B69963CD56A6}"/>
                  </a:ext>
                </a:extLst>
              </p:cNvPr>
              <p:cNvCxnSpPr>
                <a:cxnSpLocks/>
                <a:stCxn id="388" idx="2"/>
                <a:endCxn id="385" idx="6"/>
              </p:cNvCxnSpPr>
              <p:nvPr/>
            </p:nvCxnSpPr>
            <p:spPr>
              <a:xfrm flipH="1" flipV="1">
                <a:off x="1529623" y="4902516"/>
                <a:ext cx="225161" cy="691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54CDA4EE-DED9-BE46-ADCD-2A6CAD03F04E}"/>
                  </a:ext>
                </a:extLst>
              </p:cNvPr>
              <p:cNvCxnSpPr>
                <a:cxnSpLocks/>
                <a:stCxn id="385" idx="0"/>
                <a:endCxn id="387" idx="3"/>
              </p:cNvCxnSpPr>
              <p:nvPr/>
            </p:nvCxnSpPr>
            <p:spPr>
              <a:xfrm flipV="1">
                <a:off x="1453581" y="4621924"/>
                <a:ext cx="66657" cy="2011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BD974B4-6919-C642-8AC1-8694A2B3E8BE}"/>
                  </a:ext>
                </a:extLst>
              </p:cNvPr>
              <p:cNvCxnSpPr>
                <a:cxnSpLocks/>
                <a:stCxn id="388" idx="4"/>
                <a:endCxn id="391" idx="0"/>
              </p:cNvCxnSpPr>
              <p:nvPr/>
            </p:nvCxnSpPr>
            <p:spPr>
              <a:xfrm flipH="1">
                <a:off x="1650052" y="5051062"/>
                <a:ext cx="180775" cy="139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0CFCCDA9-15F3-7A4D-9E15-07B2B335BE38}"/>
                  </a:ext>
                </a:extLst>
              </p:cNvPr>
              <p:cNvGrpSpPr/>
              <p:nvPr/>
            </p:nvGrpSpPr>
            <p:grpSpPr>
              <a:xfrm>
                <a:off x="777734" y="4486388"/>
                <a:ext cx="1617569" cy="904209"/>
                <a:chOff x="288349" y="1464418"/>
                <a:chExt cx="2333727" cy="972382"/>
              </a:xfrm>
            </p:grpSpPr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AB3D087A-158C-8F45-B2D5-1F3938D6A31D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47BD823D-741B-AE46-9F79-C99008EC7426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2B23F78A-2B7B-0342-BE45-7CBA032ECDC5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A3EE2CA8-E25D-9446-88D7-88EF19B58AEF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9A3B23F0-1540-984E-B66F-12949F3C6CE1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4BBAFCD9-7CDA-D04C-B2C4-B561FF370B65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210522C4-619E-9D4F-8C15-6CCEAFEDF56C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07082009-5E9D-614B-9AD5-20BBE7E6E1FA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6B0F7049-72C9-3E46-B8C5-FA834667B9D5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FFC7867F-6276-0B42-BF7F-D4F2D0632B00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FEAE2E20-EB43-0545-9CFF-07B48F6BD1A1}"/>
                    </a:ext>
                  </a:extLst>
                </p:cNvPr>
                <p:cNvCxnSpPr>
                  <a:stCxn id="389" idx="1"/>
                  <a:endCxn id="386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BB0695DE-05DC-E04A-9724-75B1A7719746}"/>
                    </a:ext>
                  </a:extLst>
                </p:cNvPr>
                <p:cNvCxnSpPr>
                  <a:cxnSpLocks/>
                  <a:stCxn id="386" idx="3"/>
                  <a:endCxn id="390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DB86128E-1372-EE4D-90BB-EA94484A685A}"/>
                    </a:ext>
                  </a:extLst>
                </p:cNvPr>
                <p:cNvCxnSpPr>
                  <a:stCxn id="389" idx="1"/>
                  <a:endCxn id="385" idx="3"/>
                </p:cNvCxnSpPr>
                <p:nvPr/>
              </p:nvCxnSpPr>
              <p:spPr>
                <a:xfrm flipV="1">
                  <a:off x="984034" y="1972293"/>
                  <a:ext cx="201808" cy="3051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BD41ACBB-774C-6A40-B925-DCE64E307274}"/>
                  </a:ext>
                </a:extLst>
              </p:cNvPr>
              <p:cNvSpPr/>
              <p:nvPr/>
            </p:nvSpPr>
            <p:spPr>
              <a:xfrm>
                <a:off x="681640" y="5559415"/>
                <a:ext cx="152085" cy="1587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7CBBC642-9AF5-C342-9F0E-72876EF30924}"/>
                  </a:ext>
                </a:extLst>
              </p:cNvPr>
              <p:cNvSpPr txBox="1"/>
              <p:nvPr/>
            </p:nvSpPr>
            <p:spPr>
              <a:xfrm>
                <a:off x="821161" y="5525502"/>
                <a:ext cx="7521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Infected=4</a:t>
                </a: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7F5208DB-0F2D-8543-ABE6-66BFA2CE55B1}"/>
                  </a:ext>
                </a:extLst>
              </p:cNvPr>
              <p:cNvSpPr/>
              <p:nvPr/>
            </p:nvSpPr>
            <p:spPr>
              <a:xfrm>
                <a:off x="699122" y="5774152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3A53DFB5-EBE6-D141-A376-D7DBC030B9D0}"/>
                  </a:ext>
                </a:extLst>
              </p:cNvPr>
              <p:cNvSpPr txBox="1"/>
              <p:nvPr/>
            </p:nvSpPr>
            <p:spPr>
              <a:xfrm>
                <a:off x="853776" y="5734104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=6</a:t>
                </a: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B9C7AFD-0741-9F48-9CA7-CE42512FEBB1}"/>
                  </a:ext>
                </a:extLst>
              </p:cNvPr>
              <p:cNvSpPr/>
              <p:nvPr/>
            </p:nvSpPr>
            <p:spPr>
              <a:xfrm>
                <a:off x="685451" y="5992373"/>
                <a:ext cx="152085" cy="15879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B0365E59-FF54-9D42-B32B-917493E56BDD}"/>
                  </a:ext>
                </a:extLst>
              </p:cNvPr>
              <p:cNvSpPr txBox="1"/>
              <p:nvPr/>
            </p:nvSpPr>
            <p:spPr>
              <a:xfrm>
                <a:off x="857588" y="5974359"/>
                <a:ext cx="9236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Susceptible=4</a:t>
                </a: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C0B1DAA4-A9AB-914D-BE2A-08DC0F6657F5}"/>
                  </a:ext>
                </a:extLst>
              </p:cNvPr>
              <p:cNvSpPr/>
              <p:nvPr/>
            </p:nvSpPr>
            <p:spPr>
              <a:xfrm>
                <a:off x="567691" y="4920787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4B1ABB82-32F4-104C-862A-00C6E23DFC0B}"/>
                  </a:ext>
                </a:extLst>
              </p:cNvPr>
              <p:cNvCxnSpPr>
                <a:stCxn id="390" idx="1"/>
                <a:endCxn id="306" idx="5"/>
              </p:cNvCxnSpPr>
              <p:nvPr/>
            </p:nvCxnSpPr>
            <p:spPr>
              <a:xfrm flipH="1" flipV="1">
                <a:off x="697504" y="5056323"/>
                <a:ext cx="102502" cy="198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D8D388BD-38F7-3B43-B97D-BFE9C615B080}"/>
                  </a:ext>
                </a:extLst>
              </p:cNvPr>
              <p:cNvSpPr/>
              <p:nvPr/>
            </p:nvSpPr>
            <p:spPr>
              <a:xfrm>
                <a:off x="1929268" y="4315484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FE9F9E26-EFB5-134E-907F-39B213E95276}"/>
                  </a:ext>
                </a:extLst>
              </p:cNvPr>
              <p:cNvCxnSpPr>
                <a:stCxn id="392" idx="0"/>
                <a:endCxn id="379" idx="4"/>
              </p:cNvCxnSpPr>
              <p:nvPr/>
            </p:nvCxnSpPr>
            <p:spPr>
              <a:xfrm flipH="1" flipV="1">
                <a:off x="2005311" y="4474274"/>
                <a:ext cx="22272" cy="1900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EBBD732C-390D-8D4B-A978-527CFD66BF61}"/>
                  </a:ext>
                </a:extLst>
              </p:cNvPr>
              <p:cNvSpPr/>
              <p:nvPr/>
            </p:nvSpPr>
            <p:spPr>
              <a:xfrm>
                <a:off x="2167175" y="4177256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5550E21-C20D-B54E-B79C-1EB743532D9A}"/>
                  </a:ext>
                </a:extLst>
              </p:cNvPr>
              <p:cNvCxnSpPr>
                <a:cxnSpLocks/>
                <a:stCxn id="379" idx="6"/>
                <a:endCxn id="381" idx="3"/>
              </p:cNvCxnSpPr>
              <p:nvPr/>
            </p:nvCxnSpPr>
            <p:spPr>
              <a:xfrm flipV="1">
                <a:off x="2081353" y="4312792"/>
                <a:ext cx="108094" cy="820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5174708-B213-7B40-BAA1-94EB4331D1AC}"/>
                  </a:ext>
                </a:extLst>
              </p:cNvPr>
              <p:cNvSpPr/>
              <p:nvPr/>
            </p:nvSpPr>
            <p:spPr>
              <a:xfrm>
                <a:off x="786379" y="4590061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26E06909-EAFC-434C-9C4A-FA3F977FCB24}"/>
                  </a:ext>
                </a:extLst>
              </p:cNvPr>
              <p:cNvCxnSpPr>
                <a:cxnSpLocks/>
                <a:stCxn id="306" idx="0"/>
                <a:endCxn id="383" idx="3"/>
              </p:cNvCxnSpPr>
              <p:nvPr/>
            </p:nvCxnSpPr>
            <p:spPr>
              <a:xfrm flipV="1">
                <a:off x="643734" y="4725597"/>
                <a:ext cx="164917" cy="1951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960684" y="4107839"/>
              <a:ext cx="1827612" cy="2043324"/>
              <a:chOff x="3960684" y="4107839"/>
              <a:chExt cx="1827612" cy="2043324"/>
            </a:xfrm>
          </p:grpSpPr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6991E491-2EAA-9946-BF29-DFD09F81F461}"/>
                  </a:ext>
                </a:extLst>
              </p:cNvPr>
              <p:cNvCxnSpPr>
                <a:cxnSpLocks/>
                <a:stCxn id="409" idx="3"/>
                <a:endCxn id="403" idx="5"/>
              </p:cNvCxnSpPr>
              <p:nvPr/>
            </p:nvCxnSpPr>
            <p:spPr>
              <a:xfrm flipH="1" flipV="1">
                <a:off x="5277590" y="4958391"/>
                <a:ext cx="304851" cy="1003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B51060DD-C18F-244D-A880-0E9828ED36B7}"/>
                  </a:ext>
                </a:extLst>
              </p:cNvPr>
              <p:cNvCxnSpPr>
                <a:cxnSpLocks/>
                <a:stCxn id="403" idx="7"/>
                <a:endCxn id="407" idx="2"/>
              </p:cNvCxnSpPr>
              <p:nvPr/>
            </p:nvCxnSpPr>
            <p:spPr>
              <a:xfrm flipV="1">
                <a:off x="5277590" y="4674309"/>
                <a:ext cx="66943" cy="171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F55E4FC-53C2-6A40-B623-CF5DA57F6E8F}"/>
                  </a:ext>
                </a:extLst>
              </p:cNvPr>
              <p:cNvCxnSpPr>
                <a:cxnSpLocks/>
                <a:stCxn id="403" idx="2"/>
              </p:cNvCxnSpPr>
              <p:nvPr/>
            </p:nvCxnSpPr>
            <p:spPr>
              <a:xfrm flipH="1" flipV="1">
                <a:off x="4922616" y="4833099"/>
                <a:ext cx="225161" cy="691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623AC086-92A7-8543-A807-8533F145451E}"/>
                  </a:ext>
                </a:extLst>
              </p:cNvPr>
              <p:cNvCxnSpPr>
                <a:cxnSpLocks/>
                <a:endCxn id="401" idx="3"/>
              </p:cNvCxnSpPr>
              <p:nvPr/>
            </p:nvCxnSpPr>
            <p:spPr>
              <a:xfrm flipV="1">
                <a:off x="4846574" y="4552507"/>
                <a:ext cx="66657" cy="20119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DE38F72C-5EBC-ED44-A6E0-3C9E711ADBFB}"/>
                  </a:ext>
                </a:extLst>
              </p:cNvPr>
              <p:cNvCxnSpPr>
                <a:cxnSpLocks/>
                <a:stCxn id="403" idx="4"/>
                <a:endCxn id="406" idx="0"/>
              </p:cNvCxnSpPr>
              <p:nvPr/>
            </p:nvCxnSpPr>
            <p:spPr>
              <a:xfrm flipH="1">
                <a:off x="5043045" y="4981645"/>
                <a:ext cx="180775" cy="1396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ADE6A3F1-2D72-0E46-9BA7-B89E7933C9C3}"/>
                  </a:ext>
                </a:extLst>
              </p:cNvPr>
              <p:cNvGrpSpPr/>
              <p:nvPr/>
            </p:nvGrpSpPr>
            <p:grpSpPr>
              <a:xfrm>
                <a:off x="4170727" y="4416971"/>
                <a:ext cx="1617569" cy="904209"/>
                <a:chOff x="288349" y="1464418"/>
                <a:chExt cx="2333727" cy="972382"/>
              </a:xfrm>
            </p:grpSpPr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B1C82597-02F6-B840-8F7E-AF5E8875E689}"/>
                    </a:ext>
                  </a:extLst>
                </p:cNvPr>
                <p:cNvSpPr/>
                <p:nvPr/>
              </p:nvSpPr>
              <p:spPr>
                <a:xfrm>
                  <a:off x="1153709" y="1826539"/>
                  <a:ext cx="219419" cy="17076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60EEEFF0-FC4A-804A-A4C1-6D2E272D21D0}"/>
                    </a:ext>
                  </a:extLst>
                </p:cNvPr>
                <p:cNvSpPr/>
                <p:nvPr/>
              </p:nvSpPr>
              <p:spPr>
                <a:xfrm>
                  <a:off x="650758" y="1895670"/>
                  <a:ext cx="219419" cy="17076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CCBEBC8C-9B89-704D-8DD9-82023CAF741E}"/>
                    </a:ext>
                  </a:extLst>
                </p:cNvPr>
                <p:cNvSpPr/>
                <p:nvPr/>
              </p:nvSpPr>
              <p:spPr>
                <a:xfrm>
                  <a:off x="1327455" y="1464418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837A686D-5444-2340-8156-DEE19DDD7AF8}"/>
                    </a:ext>
                  </a:extLst>
                </p:cNvPr>
                <p:cNvSpPr/>
                <p:nvPr/>
              </p:nvSpPr>
              <p:spPr>
                <a:xfrm>
                  <a:off x="1697975" y="1900904"/>
                  <a:ext cx="219419" cy="17076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B2951D90-07A8-8943-A38D-22EF570AE3D4}"/>
                    </a:ext>
                  </a:extLst>
                </p:cNvPr>
                <p:cNvSpPr/>
                <p:nvPr/>
              </p:nvSpPr>
              <p:spPr>
                <a:xfrm>
                  <a:off x="951901" y="2252392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</a:t>
                  </a:r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3F00D90D-FD4B-5043-AE24-3AAD028E7EAA}"/>
                    </a:ext>
                  </a:extLst>
                </p:cNvPr>
                <p:cNvSpPr/>
                <p:nvPr/>
              </p:nvSpPr>
              <p:spPr>
                <a:xfrm>
                  <a:off x="288349" y="2266038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C07D05B0-E2D8-9D41-98A6-D18CDCCF249F}"/>
                    </a:ext>
                  </a:extLst>
                </p:cNvPr>
                <p:cNvSpPr/>
                <p:nvPr/>
              </p:nvSpPr>
              <p:spPr>
                <a:xfrm>
                  <a:off x="1437165" y="2221830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</a:t>
                  </a:r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A35D523-D4CD-524C-BF1C-94C8796D17E8}"/>
                    </a:ext>
                  </a:extLst>
                </p:cNvPr>
                <p:cNvSpPr/>
                <p:nvPr/>
              </p:nvSpPr>
              <p:spPr>
                <a:xfrm>
                  <a:off x="1981843" y="1655777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EDFA91B0-CE5B-8544-A8F8-ACDCA49D8A92}"/>
                    </a:ext>
                  </a:extLst>
                </p:cNvPr>
                <p:cNvSpPr/>
                <p:nvPr/>
              </p:nvSpPr>
              <p:spPr>
                <a:xfrm>
                  <a:off x="2402657" y="1570396"/>
                  <a:ext cx="219419" cy="170762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16F3EB42-1BD9-EA44-84FA-CA2F5B22EA06}"/>
                    </a:ext>
                  </a:extLst>
                </p:cNvPr>
                <p:cNvSpPr/>
                <p:nvPr/>
              </p:nvSpPr>
              <p:spPr>
                <a:xfrm>
                  <a:off x="2292948" y="2008813"/>
                  <a:ext cx="219419" cy="17076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82ABBD1B-2528-5E40-8AE9-99001F6BC4D6}"/>
                    </a:ext>
                  </a:extLst>
                </p:cNvPr>
                <p:cNvCxnSpPr>
                  <a:stCxn id="404" idx="1"/>
                  <a:endCxn id="400" idx="5"/>
                </p:cNvCxnSpPr>
                <p:nvPr/>
              </p:nvCxnSpPr>
              <p:spPr>
                <a:xfrm flipH="1" flipV="1">
                  <a:off x="838044" y="2041424"/>
                  <a:ext cx="145990" cy="2359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724ACBA2-A34D-7D42-B00C-78E3FAF6AECD}"/>
                    </a:ext>
                  </a:extLst>
                </p:cNvPr>
                <p:cNvCxnSpPr>
                  <a:cxnSpLocks/>
                  <a:stCxn id="400" idx="3"/>
                  <a:endCxn id="405" idx="0"/>
                </p:cNvCxnSpPr>
                <p:nvPr/>
              </p:nvCxnSpPr>
              <p:spPr>
                <a:xfrm flipH="1">
                  <a:off x="398059" y="2041424"/>
                  <a:ext cx="284832" cy="2246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8F634F46-0CA1-0542-80AB-E47F2A47A72E}"/>
                    </a:ext>
                  </a:extLst>
                </p:cNvPr>
                <p:cNvCxnSpPr>
                  <a:cxnSpLocks/>
                  <a:stCxn id="404" idx="1"/>
                </p:cNvCxnSpPr>
                <p:nvPr/>
              </p:nvCxnSpPr>
              <p:spPr>
                <a:xfrm flipV="1">
                  <a:off x="984034" y="1972293"/>
                  <a:ext cx="201808" cy="3051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A6E2CDD-4A2A-DE48-B164-B50D2DD1D741}"/>
                  </a:ext>
                </a:extLst>
              </p:cNvPr>
              <p:cNvSpPr/>
              <p:nvPr/>
            </p:nvSpPr>
            <p:spPr>
              <a:xfrm>
                <a:off x="4074633" y="5489998"/>
                <a:ext cx="152085" cy="1587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9D07B48B-955B-474A-994B-4004383841B9}"/>
                  </a:ext>
                </a:extLst>
              </p:cNvPr>
              <p:cNvSpPr txBox="1"/>
              <p:nvPr/>
            </p:nvSpPr>
            <p:spPr>
              <a:xfrm>
                <a:off x="4201148" y="5456085"/>
                <a:ext cx="7809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Infected =2</a:t>
                </a: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A80B4571-21C4-D54A-9BF5-CA6866FB6A16}"/>
                  </a:ext>
                </a:extLst>
              </p:cNvPr>
              <p:cNvSpPr/>
              <p:nvPr/>
            </p:nvSpPr>
            <p:spPr>
              <a:xfrm>
                <a:off x="4074632" y="5682701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E7D1B7BF-95E2-C644-9E0F-21DE8E739B2A}"/>
                  </a:ext>
                </a:extLst>
              </p:cNvPr>
              <p:cNvSpPr txBox="1"/>
              <p:nvPr/>
            </p:nvSpPr>
            <p:spPr>
              <a:xfrm>
                <a:off x="4239984" y="5674704"/>
                <a:ext cx="7889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Exposed =6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8164ED22-7867-0F4B-9F96-F3A4068C007D}"/>
                  </a:ext>
                </a:extLst>
              </p:cNvPr>
              <p:cNvSpPr/>
              <p:nvPr/>
            </p:nvSpPr>
            <p:spPr>
              <a:xfrm>
                <a:off x="4078444" y="5922956"/>
                <a:ext cx="152085" cy="15879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09FBD9C7-10EB-0D47-9FEB-BDF4FD7F4E0E}"/>
                  </a:ext>
                </a:extLst>
              </p:cNvPr>
              <p:cNvSpPr txBox="1"/>
              <p:nvPr/>
            </p:nvSpPr>
            <p:spPr>
              <a:xfrm>
                <a:off x="4250581" y="5904942"/>
                <a:ext cx="9236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Susceptible=4</a:t>
                </a: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A2F1CD5B-A31A-AA48-80A3-7F80E85025A2}"/>
                  </a:ext>
                </a:extLst>
              </p:cNvPr>
              <p:cNvSpPr/>
              <p:nvPr/>
            </p:nvSpPr>
            <p:spPr>
              <a:xfrm>
                <a:off x="3960684" y="4851370"/>
                <a:ext cx="152085" cy="15879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F65EF046-C1A4-5941-BAC3-D3AFFC0BFA15}"/>
                  </a:ext>
                </a:extLst>
              </p:cNvPr>
              <p:cNvCxnSpPr>
                <a:stCxn id="405" idx="1"/>
              </p:cNvCxnSpPr>
              <p:nvPr/>
            </p:nvCxnSpPr>
            <p:spPr>
              <a:xfrm flipH="1" flipV="1">
                <a:off x="4090497" y="4986906"/>
                <a:ext cx="102502" cy="1987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B1CA4545-2610-CA4D-8177-1136A43D1906}"/>
                  </a:ext>
                </a:extLst>
              </p:cNvPr>
              <p:cNvSpPr/>
              <p:nvPr/>
            </p:nvSpPr>
            <p:spPr>
              <a:xfrm>
                <a:off x="5322261" y="4246067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6DA012B9-5DEE-E54E-B7DD-FC633E311789}"/>
                  </a:ext>
                </a:extLst>
              </p:cNvPr>
              <p:cNvCxnSpPr>
                <a:stCxn id="407" idx="0"/>
              </p:cNvCxnSpPr>
              <p:nvPr/>
            </p:nvCxnSpPr>
            <p:spPr>
              <a:xfrm flipH="1" flipV="1">
                <a:off x="5398304" y="4404857"/>
                <a:ext cx="22272" cy="1900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96A661DB-0BAD-8046-971D-CC98C599BA1E}"/>
                  </a:ext>
                </a:extLst>
              </p:cNvPr>
              <p:cNvSpPr/>
              <p:nvPr/>
            </p:nvSpPr>
            <p:spPr>
              <a:xfrm>
                <a:off x="5560168" y="4107839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84B39387-1FE7-CB4A-AA0A-6557E59A56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4346" y="4243375"/>
                <a:ext cx="108094" cy="820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CB05431A-A201-3944-9C1D-C9E3B21E86C6}"/>
                  </a:ext>
                </a:extLst>
              </p:cNvPr>
              <p:cNvSpPr/>
              <p:nvPr/>
            </p:nvSpPr>
            <p:spPr>
              <a:xfrm>
                <a:off x="4179372" y="4520644"/>
                <a:ext cx="152085" cy="15879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D47FD3B1-98A1-CA4E-BF9D-AE0846CC5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6727" y="4656180"/>
                <a:ext cx="164917" cy="1951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05CAAE8F-614A-B64D-BB5B-49A9ABEAA939}"/>
                    </a:ext>
                  </a:extLst>
                </p:cNvPr>
                <p:cNvSpPr/>
                <p:nvPr/>
              </p:nvSpPr>
              <p:spPr>
                <a:xfrm>
                  <a:off x="2734997" y="4582186"/>
                  <a:ext cx="75161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>
                      <a:latin typeface="Times New Roman" charset="0"/>
                      <a:ea typeface="Times New Roman" charset="0"/>
                    </a:rPr>
                    <a:t> </a:t>
                  </a:r>
                  <a:r>
                    <a:rPr lang="en-US" dirty="0"/>
                    <a:t>rate</a:t>
                  </a:r>
                </a:p>
              </p:txBody>
            </p:sp>
          </mc:Choice>
          <mc:Fallback xmlns=""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05CAAE8F-614A-B64D-BB5B-49A9ABEAA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97" y="4582186"/>
                  <a:ext cx="751616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569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9F4C94CE-DAF1-2047-A56F-BB4CE011E54D}"/>
                </a:ext>
              </a:extLst>
            </p:cNvPr>
            <p:cNvCxnSpPr>
              <a:cxnSpLocks/>
            </p:cNvCxnSpPr>
            <p:nvPr/>
          </p:nvCxnSpPr>
          <p:spPr>
            <a:xfrm>
              <a:off x="2373862" y="4918580"/>
              <a:ext cx="1488822" cy="278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95250" y="3812453"/>
              <a:ext cx="5846995" cy="6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80441" y="1124486"/>
              <a:ext cx="466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(A)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89710" y="1226627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(B)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89357" y="3943460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(C)</a:t>
              </a: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D90EB4B2-AB8D-5346-8DF9-72F518D71215}"/>
                </a:ext>
              </a:extLst>
            </p:cNvPr>
            <p:cNvSpPr/>
            <p:nvPr/>
          </p:nvSpPr>
          <p:spPr>
            <a:xfrm>
              <a:off x="530691" y="3345127"/>
              <a:ext cx="5386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400"/>
                </a:spcBef>
                <a:spcAft>
                  <a:spcPts val="1000"/>
                </a:spcAft>
                <a:buSzPts val="800"/>
                <a:tabLst>
                  <a:tab pos="338455" algn="l"/>
                </a:tabLst>
              </a:pPr>
              <a:r>
                <a:rPr lang="en-US" dirty="0">
                  <a:latin typeface="Times New Roman" charset="0"/>
                  <a:ea typeface="Times New Roman" charset="0"/>
                </a:rPr>
                <a:t>Any susceptible can be exposed by rate of β per contact </a:t>
              </a:r>
            </a:p>
          </p:txBody>
        </p:sp>
      </p:grp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FBC30484-50DF-0748-9561-0AAAAE58F5DD}"/>
              </a:ext>
            </a:extLst>
          </p:cNvPr>
          <p:cNvCxnSpPr>
            <a:cxnSpLocks/>
            <a:stCxn id="372" idx="2"/>
            <a:endCxn id="371" idx="7"/>
          </p:cNvCxnSpPr>
          <p:nvPr/>
        </p:nvCxnSpPr>
        <p:spPr>
          <a:xfrm flipH="1">
            <a:off x="11182412" y="4688304"/>
            <a:ext cx="159070" cy="21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3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SEIR model equation</a:t>
            </a:r>
            <a:r>
              <a:rPr lang="en-US" b="1" dirty="0">
                <a:effectLst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443106"/>
                  </p:ext>
                </p:extLst>
              </p:nvPr>
            </p:nvGraphicFramePr>
            <p:xfrm>
              <a:off x="376651" y="2444138"/>
              <a:ext cx="5316092" cy="2615536"/>
            </p:xfrm>
            <a:graphic>
              <a:graphicData uri="http://schemas.openxmlformats.org/drawingml/2006/table">
                <a:tbl>
                  <a:tblPr firstCol="1" bandRow="1">
                    <a:tableStyleId>{69CF1AB2-1976-4502-BF36-3FF5EA218861}</a:tableStyleId>
                  </a:tblPr>
                  <a:tblGrid>
                    <a:gridCol w="53160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3884">
                    <a:tc>
                      <a:txBody>
                        <a:bodyPr/>
                        <a:lstStyle/>
                        <a:p>
                          <a:pPr marL="746125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𝒅𝑺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d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𝑺𝑰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2400" b="1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746125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𝒅𝑬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𝑺𝑰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</m:d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400" b="1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865188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𝒅𝑰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</m:d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oMath>
                          </a14:m>
                          <a:r>
                            <a:rPr lang="en-US" sz="2400" b="1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pPr marL="865188" marR="0" lvl="4" indent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charset="0"/>
                            <a:buNone/>
                            <a:tabLst>
                              <a:tab pos="1600200" algn="ctr"/>
                              <a:tab pos="3200400" algn="r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𝒅𝑹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2400" b="1" dirty="0">
                              <a:effectLst/>
                              <a:latin typeface="Symbol" charset="2"/>
                              <a:ea typeface="Times New Roman" charset="0"/>
                              <a:cs typeface="Symbol" charset="2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87443106"/>
                  </p:ext>
                </p:extLst>
              </p:nvPr>
            </p:nvGraphicFramePr>
            <p:xfrm>
              <a:off x="376651" y="2444138"/>
              <a:ext cx="5316092" cy="2615536"/>
            </p:xfrm>
            <a:graphic>
              <a:graphicData uri="http://schemas.openxmlformats.org/drawingml/2006/table">
                <a:tbl>
                  <a:tblPr firstCol="1" bandRow="1">
                    <a:tableStyleId>{69CF1AB2-1976-4502-BF36-3FF5EA218861}</a:tableStyleId>
                  </a:tblPr>
                  <a:tblGrid>
                    <a:gridCol w="53160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8" t="-1923" b="-3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8" t="-101923" b="-2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8" t="-205882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38" t="-30000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F788F-64DA-0B41-BE39-440BC6E0EE52}"/>
                  </a:ext>
                </a:extLst>
              </p:cNvPr>
              <p:cNvSpPr/>
              <p:nvPr/>
            </p:nvSpPr>
            <p:spPr>
              <a:xfrm>
                <a:off x="6096000" y="1690688"/>
                <a:ext cx="5971142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population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death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rate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susceptible transmission to exposed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exposed transmission to infected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infected transmission to recovered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is the vaccination rate                                             v=86.8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 population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 reported cases for each week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R=recovered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(population – infected for first week – recovered)*0.9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 (population – infected for first week – recovered)*0.1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F788F-64DA-0B41-BE39-440BC6E0E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90688"/>
                <a:ext cx="5971142" cy="4431983"/>
              </a:xfrm>
              <a:prstGeom prst="rect">
                <a:avLst/>
              </a:prstGeom>
              <a:blipFill>
                <a:blip r:embed="rId3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2166AB-1619-F94F-B62B-E5C0FC6CB918}"/>
                  </a:ext>
                </a:extLst>
              </p:cNvPr>
              <p:cNvSpPr/>
              <p:nvPr/>
            </p:nvSpPr>
            <p:spPr>
              <a:xfrm>
                <a:off x="10853598" y="2271239"/>
                <a:ext cx="949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0.9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2166AB-1619-F94F-B62B-E5C0FC6CB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598" y="2271239"/>
                <a:ext cx="949875" cy="369332"/>
              </a:xfrm>
              <a:prstGeom prst="rect">
                <a:avLst/>
              </a:prstGeom>
              <a:blipFill>
                <a:blip r:embed="rId4"/>
                <a:stretch>
                  <a:fillRect l="-2667" t="-6667" r="-4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E3CF59-FEC1-3548-8DA7-6B8D73621157}"/>
                  </a:ext>
                </a:extLst>
              </p:cNvPr>
              <p:cNvSpPr/>
              <p:nvPr/>
            </p:nvSpPr>
            <p:spPr>
              <a:xfrm>
                <a:off x="10878862" y="2753930"/>
                <a:ext cx="785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=0.5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E3CF59-FEC1-3548-8DA7-6B8D73621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862" y="2753930"/>
                <a:ext cx="785023" cy="369332"/>
              </a:xfrm>
              <a:prstGeom prst="rect">
                <a:avLst/>
              </a:prstGeom>
              <a:blipFill>
                <a:blip r:embed="rId5"/>
                <a:stretch>
                  <a:fillRect t="-6667" r="-645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631B67D-2A5B-F44D-A9B8-09001587FA0A}"/>
              </a:ext>
            </a:extLst>
          </p:cNvPr>
          <p:cNvSpPr/>
          <p:nvPr/>
        </p:nvSpPr>
        <p:spPr>
          <a:xfrm>
            <a:off x="10878862" y="315473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charset="0"/>
                <a:ea typeface="Times New Roman" charset="0"/>
              </a:rPr>
              <a:t>ϒ</a:t>
            </a:r>
            <a:r>
              <a:rPr lang="en-US" dirty="0">
                <a:latin typeface="Times New Roman" charset="0"/>
                <a:ea typeface="Times New Roman" charset="0"/>
              </a:rPr>
              <a:t>=2.2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541CCC-EFFB-2F4F-878E-9E298697EA61}"/>
                  </a:ext>
                </a:extLst>
              </p:cNvPr>
              <p:cNvSpPr/>
              <p:nvPr/>
            </p:nvSpPr>
            <p:spPr>
              <a:xfrm>
                <a:off x="10828335" y="1721817"/>
                <a:ext cx="1000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 0.85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541CCC-EFFB-2F4F-878E-9E298697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335" y="1721817"/>
                <a:ext cx="1000402" cy="369332"/>
              </a:xfrm>
              <a:prstGeom prst="rect">
                <a:avLst/>
              </a:prstGeom>
              <a:blipFill>
                <a:blip r:embed="rId6"/>
                <a:stretch>
                  <a:fillRect t="-6667" r="-379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54B437-2B06-F941-A62D-67E8DDC8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05245"/>
              </p:ext>
            </p:extLst>
          </p:nvPr>
        </p:nvGraphicFramePr>
        <p:xfrm>
          <a:off x="396850" y="6284253"/>
          <a:ext cx="10339334" cy="304800"/>
        </p:xfrm>
        <a:graphic>
          <a:graphicData uri="http://schemas.openxmlformats.org/drawingml/2006/table">
            <a:tbl>
              <a:tblPr/>
              <a:tblGrid>
                <a:gridCol w="10339334">
                  <a:extLst>
                    <a:ext uri="{9D8B030D-6E8A-4147-A177-3AD203B41FA5}">
                      <a16:colId xmlns:a16="http://schemas.microsoft.com/office/drawing/2014/main" val="2774809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Magpantay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FM,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Cellès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MD,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Rohani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P, King AA. Pertussis immunity and epidemiology: mode and duration of vaccine-induced immunity. Parasitology. 2016 Jun;143(7):835-49.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78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E53529-2704-B542-BE0A-D0DD505D7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34555"/>
              </p:ext>
            </p:extLst>
          </p:nvPr>
        </p:nvGraphicFramePr>
        <p:xfrm>
          <a:off x="393852" y="6436653"/>
          <a:ext cx="9444328" cy="421348"/>
        </p:xfrm>
        <a:graphic>
          <a:graphicData uri="http://schemas.openxmlformats.org/drawingml/2006/table">
            <a:tbl>
              <a:tblPr/>
              <a:tblGrid>
                <a:gridCol w="9444328">
                  <a:extLst>
                    <a:ext uri="{9D8B030D-6E8A-4147-A177-3AD203B41FA5}">
                      <a16:colId xmlns:a16="http://schemas.microsoft.com/office/drawing/2014/main" val="687046165"/>
                    </a:ext>
                  </a:extLst>
                </a:gridCol>
              </a:tblGrid>
              <a:tr h="4213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Forgoston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E, Schwartz IB. Predicting unobserved exposures from seasonal epidemic data. Bulletin of mathematical biology. 2013 Sep 1;75(9):1450-71.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7111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BFCF82-8989-4144-89E9-09CEDC48F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14107"/>
              </p:ext>
            </p:extLst>
          </p:nvPr>
        </p:nvGraphicFramePr>
        <p:xfrm>
          <a:off x="393852" y="6618606"/>
          <a:ext cx="8181976" cy="304800"/>
        </p:xfrm>
        <a:graphic>
          <a:graphicData uri="http://schemas.openxmlformats.org/drawingml/2006/table">
            <a:tbl>
              <a:tblPr/>
              <a:tblGrid>
                <a:gridCol w="8181976">
                  <a:extLst>
                    <a:ext uri="{9D8B030D-6E8A-4147-A177-3AD203B41FA5}">
                      <a16:colId xmlns:a16="http://schemas.microsoft.com/office/drawing/2014/main" val="4084357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Althouse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BM,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Scarpino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SV. Asymptomatic transmission and the resurgence of Bordetella pertussis. BMC medicine. 2015 Dec;13(1):146.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2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7369</TotalTime>
  <Words>1970</Words>
  <Application>Microsoft Macintosh PowerPoint</Application>
  <PresentationFormat>Widescreen</PresentationFormat>
  <Paragraphs>446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Cambria Math</vt:lpstr>
      <vt:lpstr>Charter Roman</vt:lpstr>
      <vt:lpstr>Roboto Regular</vt:lpstr>
      <vt:lpstr>Symbol</vt:lpstr>
      <vt:lpstr>Times New Roman</vt:lpstr>
      <vt:lpstr>Retrospect</vt:lpstr>
      <vt:lpstr>A Network-Based Compartmental Model For The Spread Of Whooping Cough In Nebraska</vt:lpstr>
      <vt:lpstr>Learning Objectives</vt:lpstr>
      <vt:lpstr>Whooping cough or pertussis</vt:lpstr>
      <vt:lpstr>Whooping cough vaccination </vt:lpstr>
      <vt:lpstr>Total number of infected per year in Nebraska from January 2000 to December 2017  data retrieved and aggregated from CDC, HealthMap.org, and the TYCHO project by the University of Pittsburg</vt:lpstr>
      <vt:lpstr>Contagious disease epidemiology</vt:lpstr>
      <vt:lpstr>Compartmental model in epidemiology:</vt:lpstr>
      <vt:lpstr>Standard Compartmental Model: SEIR </vt:lpstr>
      <vt:lpstr>Standard SEIR model equation </vt:lpstr>
      <vt:lpstr>SEIR Results </vt:lpstr>
      <vt:lpstr>Evaluation of the model </vt:lpstr>
      <vt:lpstr>PowerPoint Presentation</vt:lpstr>
      <vt:lpstr>Epidemiology contact patterns</vt:lpstr>
      <vt:lpstr>Barabasi network</vt:lpstr>
      <vt:lpstr>Standard SEIR model equation </vt:lpstr>
      <vt:lpstr>PowerPoint Presentation</vt:lpstr>
      <vt:lpstr>NB-SEIR Result </vt:lpstr>
      <vt:lpstr>PowerPoint Presentation</vt:lpstr>
      <vt:lpstr>RMSE for 100 different repeats for each year</vt:lpstr>
      <vt:lpstr>Conclusion </vt:lpstr>
      <vt:lpstr>Future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Formally, a contact (or social) network model explicitly represents host interactions that mediate disease spread. A node in a contact network represents an individual host, and an edge between two nodes represents an interaction that may allow disease transmission. A node's degree is the number of edges attached to it (i.e. its number of contacts) and the degree distribution of a network is the frequency distribution of degrees throughout the entire population.</dc:title>
  <dc:creator>00989214706993</dc:creator>
  <cp:lastModifiedBy>00989214706993</cp:lastModifiedBy>
  <cp:revision>102</cp:revision>
  <dcterms:created xsi:type="dcterms:W3CDTF">2018-02-06T08:11:01Z</dcterms:created>
  <dcterms:modified xsi:type="dcterms:W3CDTF">2019-02-26T20:55:52Z</dcterms:modified>
</cp:coreProperties>
</file>