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59" r:id="rId6"/>
    <p:sldId id="260" r:id="rId7"/>
    <p:sldId id="265" r:id="rId8"/>
    <p:sldId id="261" r:id="rId9"/>
    <p:sldId id="262" r:id="rId10"/>
    <p:sldId id="264"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4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2/26/2019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2/26/2019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2/26/2019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2/26/2019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2/26/2019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32B10-B2C5-404E-9C29-D19DE57C0AD1}"/>
              </a:ext>
            </a:extLst>
          </p:cNvPr>
          <p:cNvSpPr>
            <a:spLocks noGrp="1"/>
          </p:cNvSpPr>
          <p:nvPr>
            <p:ph type="ctrTitle"/>
          </p:nvPr>
        </p:nvSpPr>
        <p:spPr/>
        <p:txBody>
          <a:bodyPr>
            <a:normAutofit fontScale="90000"/>
          </a:bodyPr>
          <a:lstStyle/>
          <a:p>
            <a:r>
              <a:rPr lang="en-US" dirty="0"/>
              <a:t>Effects of Rangeland Management on Milkweed Grazing and Monarch Conservation</a:t>
            </a:r>
          </a:p>
        </p:txBody>
      </p:sp>
      <p:sp>
        <p:nvSpPr>
          <p:cNvPr id="3" name="Subtitle 2">
            <a:extLst>
              <a:ext uri="{FF2B5EF4-FFF2-40B4-BE49-F238E27FC236}">
                <a16:creationId xmlns:a16="http://schemas.microsoft.com/office/drawing/2014/main" id="{EF7AEDCC-2941-4DDF-815F-5A132F15F388}"/>
              </a:ext>
            </a:extLst>
          </p:cNvPr>
          <p:cNvSpPr>
            <a:spLocks noGrp="1"/>
          </p:cNvSpPr>
          <p:nvPr>
            <p:ph type="subTitle" idx="1"/>
          </p:nvPr>
        </p:nvSpPr>
        <p:spPr/>
        <p:txBody>
          <a:bodyPr>
            <a:normAutofit fontScale="92500" lnSpcReduction="20000"/>
          </a:bodyPr>
          <a:lstStyle/>
          <a:p>
            <a:r>
              <a:rPr lang="en-US" b="1" dirty="0"/>
              <a:t>Brittany Poynor</a:t>
            </a:r>
            <a:r>
              <a:rPr lang="en-US" b="1" baseline="30000" dirty="0"/>
              <a:t>1</a:t>
            </a:r>
            <a:r>
              <a:rPr lang="en-US" dirty="0"/>
              <a:t>, Timothy L. Dickson</a:t>
            </a:r>
            <a:r>
              <a:rPr lang="en-US" b="1" baseline="30000" dirty="0"/>
              <a:t>1</a:t>
            </a:r>
            <a:r>
              <a:rPr lang="en-US" dirty="0"/>
              <a:t>, Chris Helzer</a:t>
            </a:r>
            <a:r>
              <a:rPr lang="en-US" b="1" baseline="30000" dirty="0"/>
              <a:t>2</a:t>
            </a:r>
          </a:p>
          <a:p>
            <a:r>
              <a:rPr lang="en-US" baseline="30000" dirty="0"/>
              <a:t>1</a:t>
            </a:r>
            <a:r>
              <a:rPr lang="en-US" dirty="0"/>
              <a:t> UNO Biology      </a:t>
            </a:r>
            <a:r>
              <a:rPr lang="en-US" baseline="30000" dirty="0"/>
              <a:t>2 </a:t>
            </a:r>
            <a:r>
              <a:rPr lang="en-US" dirty="0"/>
              <a:t>The nature conservancy’s Director of Science in Nebraska</a:t>
            </a:r>
          </a:p>
        </p:txBody>
      </p:sp>
      <p:pic>
        <p:nvPicPr>
          <p:cNvPr id="4" name="Picture 3">
            <a:extLst>
              <a:ext uri="{FF2B5EF4-FFF2-40B4-BE49-F238E27FC236}">
                <a16:creationId xmlns:a16="http://schemas.microsoft.com/office/drawing/2014/main" id="{64B5CD6A-18A2-4024-9BAC-33BF8575F7CF}"/>
              </a:ext>
            </a:extLst>
          </p:cNvPr>
          <p:cNvPicPr>
            <a:picLocks noChangeAspect="1"/>
          </p:cNvPicPr>
          <p:nvPr/>
        </p:nvPicPr>
        <p:blipFill>
          <a:blip r:embed="rId2"/>
          <a:stretch>
            <a:fillRect/>
          </a:stretch>
        </p:blipFill>
        <p:spPr>
          <a:xfrm>
            <a:off x="2341170" y="3152990"/>
            <a:ext cx="7598604" cy="3186511"/>
          </a:xfrm>
          <a:prstGeom prst="rect">
            <a:avLst/>
          </a:prstGeom>
        </p:spPr>
      </p:pic>
      <p:sp>
        <p:nvSpPr>
          <p:cNvPr id="5" name="Rectangle 4">
            <a:extLst>
              <a:ext uri="{FF2B5EF4-FFF2-40B4-BE49-F238E27FC236}">
                <a16:creationId xmlns:a16="http://schemas.microsoft.com/office/drawing/2014/main" id="{E1A58D34-C387-4FB3-8D84-1482E381D244}"/>
              </a:ext>
            </a:extLst>
          </p:cNvPr>
          <p:cNvSpPr/>
          <p:nvPr/>
        </p:nvSpPr>
        <p:spPr>
          <a:xfrm>
            <a:off x="9939774" y="6406725"/>
            <a:ext cx="1486882" cy="369332"/>
          </a:xfrm>
          <a:prstGeom prst="rect">
            <a:avLst/>
          </a:prstGeom>
        </p:spPr>
        <p:txBody>
          <a:bodyPr wrap="none">
            <a:spAutoFit/>
          </a:bodyPr>
          <a:lstStyle/>
          <a:p>
            <a:r>
              <a:rPr lang="en-US" dirty="0"/>
              <a:t>www.nfwf.org</a:t>
            </a:r>
          </a:p>
        </p:txBody>
      </p:sp>
    </p:spTree>
    <p:extLst>
      <p:ext uri="{BB962C8B-B14F-4D97-AF65-F5344CB8AC3E}">
        <p14:creationId xmlns:p14="http://schemas.microsoft.com/office/powerpoint/2010/main" val="903045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Acknowledgements</a:t>
            </a:r>
          </a:p>
        </p:txBody>
      </p:sp>
      <p:sp>
        <p:nvSpPr>
          <p:cNvPr id="4" name="Content Placeholder 2">
            <a:extLst>
              <a:ext uri="{FF2B5EF4-FFF2-40B4-BE49-F238E27FC236}">
                <a16:creationId xmlns:a16="http://schemas.microsoft.com/office/drawing/2014/main" id="{EDDDC833-9184-4A68-8916-BF51964A91E4}"/>
              </a:ext>
            </a:extLst>
          </p:cNvPr>
          <p:cNvSpPr>
            <a:spLocks noGrp="1"/>
          </p:cNvSpPr>
          <p:nvPr>
            <p:ph idx="1"/>
          </p:nvPr>
        </p:nvSpPr>
        <p:spPr>
          <a:xfrm>
            <a:off x="9234695" y="5049672"/>
            <a:ext cx="2788340" cy="1776240"/>
          </a:xfrm>
        </p:spPr>
        <p:txBody>
          <a:bodyPr>
            <a:normAutofit fontScale="92500" lnSpcReduction="10000"/>
          </a:bodyPr>
          <a:lstStyle/>
          <a:p>
            <a:pPr marL="0" indent="0">
              <a:buNone/>
            </a:pPr>
            <a:r>
              <a:rPr lang="en-US" sz="2400" dirty="0">
                <a:solidFill>
                  <a:schemeClr val="tx1"/>
                </a:solidFill>
              </a:rPr>
              <a:t>Committee: </a:t>
            </a:r>
          </a:p>
          <a:p>
            <a:pPr marL="0" indent="0">
              <a:buNone/>
            </a:pPr>
            <a:r>
              <a:rPr lang="en-US" sz="2400" dirty="0">
                <a:solidFill>
                  <a:schemeClr val="tx1"/>
                </a:solidFill>
              </a:rPr>
              <a:t>Dr. Timothy Dickson </a:t>
            </a:r>
          </a:p>
          <a:p>
            <a:pPr marL="0" indent="0">
              <a:buNone/>
            </a:pPr>
            <a:r>
              <a:rPr lang="en-US" sz="2400" dirty="0">
                <a:solidFill>
                  <a:schemeClr val="tx1"/>
                </a:solidFill>
              </a:rPr>
              <a:t>Dr. John McCarty </a:t>
            </a:r>
          </a:p>
          <a:p>
            <a:pPr marL="0" indent="0">
              <a:buNone/>
            </a:pPr>
            <a:r>
              <a:rPr lang="en-US" sz="2400" dirty="0">
                <a:solidFill>
                  <a:schemeClr val="tx1"/>
                </a:solidFill>
              </a:rPr>
              <a:t>Dr. Ted Burk</a:t>
            </a:r>
          </a:p>
        </p:txBody>
      </p:sp>
      <p:sp>
        <p:nvSpPr>
          <p:cNvPr id="5" name="Content Placeholder 3">
            <a:extLst>
              <a:ext uri="{FF2B5EF4-FFF2-40B4-BE49-F238E27FC236}">
                <a16:creationId xmlns:a16="http://schemas.microsoft.com/office/drawing/2014/main" id="{837EA806-8037-40E0-9ED8-BF8BFBE7BACF}"/>
              </a:ext>
            </a:extLst>
          </p:cNvPr>
          <p:cNvSpPr txBox="1">
            <a:spLocks/>
          </p:cNvSpPr>
          <p:nvPr/>
        </p:nvSpPr>
        <p:spPr>
          <a:xfrm>
            <a:off x="3982110" y="1314174"/>
            <a:ext cx="7012471" cy="4742279"/>
          </a:xfrm>
          <a:prstGeom prst="rect">
            <a:avLst/>
          </a:prstGeom>
        </p:spPr>
        <p:txBody>
          <a:bodyP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endParaRPr lang="en-US" sz="2400" dirty="0"/>
          </a:p>
          <a:p>
            <a:pPr marL="0" indent="0">
              <a:buFont typeface="Wingdings 2" panose="05020102010507070707" pitchFamily="18" charset="2"/>
              <a:buNone/>
            </a:pPr>
            <a:r>
              <a:rPr lang="en-US" sz="2400" dirty="0">
                <a:solidFill>
                  <a:schemeClr val="tx1"/>
                </a:solidFill>
              </a:rPr>
              <a:t>Grants and Scholarships:</a:t>
            </a:r>
          </a:p>
          <a:p>
            <a:pPr marL="0" indent="0">
              <a:buFont typeface="Wingdings 2" panose="05020102010507070707" pitchFamily="18" charset="2"/>
              <a:buNone/>
            </a:pPr>
            <a:r>
              <a:rPr lang="en-US" sz="2400" dirty="0">
                <a:solidFill>
                  <a:schemeClr val="tx1"/>
                </a:solidFill>
              </a:rPr>
              <a:t>University of Nebraska Omaha: GRACA &amp; UCRCA </a:t>
            </a:r>
          </a:p>
          <a:p>
            <a:pPr marL="0" indent="0">
              <a:buFont typeface="Wingdings 2" panose="05020102010507070707" pitchFamily="18" charset="2"/>
              <a:buNone/>
            </a:pPr>
            <a:r>
              <a:rPr lang="en-US" sz="2400" dirty="0">
                <a:solidFill>
                  <a:schemeClr val="tx1"/>
                </a:solidFill>
              </a:rPr>
              <a:t>UNO Biology Department: Graduate Research Funds &amp; The Bouteloua Scholarship </a:t>
            </a:r>
          </a:p>
          <a:p>
            <a:pPr marL="0" indent="0">
              <a:buFont typeface="Wingdings 2" panose="05020102010507070707" pitchFamily="18" charset="2"/>
              <a:buNone/>
            </a:pPr>
            <a:r>
              <a:rPr lang="en-US" sz="2400" dirty="0">
                <a:solidFill>
                  <a:schemeClr val="tx1"/>
                </a:solidFill>
              </a:rPr>
              <a:t>Nebraska Native Plant Society Grant</a:t>
            </a:r>
          </a:p>
          <a:p>
            <a:pPr marL="0" indent="0">
              <a:buFont typeface="Wingdings 2" panose="05020102010507070707" pitchFamily="18" charset="2"/>
              <a:buNone/>
            </a:pPr>
            <a:r>
              <a:rPr lang="en-US" sz="2400" dirty="0">
                <a:solidFill>
                  <a:schemeClr val="tx1"/>
                </a:solidFill>
              </a:rPr>
              <a:t>The Nature Conservancy Weaver Grant</a:t>
            </a:r>
          </a:p>
          <a:p>
            <a:pPr marL="0" indent="0">
              <a:buFont typeface="Wingdings 2" panose="05020102010507070707" pitchFamily="18" charset="2"/>
              <a:buNone/>
            </a:pPr>
            <a:r>
              <a:rPr lang="en-US" sz="2400" dirty="0">
                <a:solidFill>
                  <a:schemeClr val="tx1"/>
                </a:solidFill>
              </a:rPr>
              <a:t>Heartland Bank Scholarship</a:t>
            </a:r>
          </a:p>
          <a:p>
            <a:pPr marL="0" indent="0">
              <a:buFont typeface="Wingdings 2" panose="05020102010507070707" pitchFamily="18" charset="2"/>
              <a:buNone/>
            </a:pPr>
            <a:r>
              <a:rPr lang="en-US" sz="2400" dirty="0">
                <a:solidFill>
                  <a:schemeClr val="tx1"/>
                </a:solidFill>
              </a:rPr>
              <a:t>Merle E. Brooks Scholarship</a:t>
            </a:r>
          </a:p>
        </p:txBody>
      </p:sp>
      <p:pic>
        <p:nvPicPr>
          <p:cNvPr id="6" name="Picture 5">
            <a:extLst>
              <a:ext uri="{FF2B5EF4-FFF2-40B4-BE49-F238E27FC236}">
                <a16:creationId xmlns:a16="http://schemas.microsoft.com/office/drawing/2014/main" id="{C0D82A21-E37B-4107-90F7-C20D5950112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47869" y="2078116"/>
            <a:ext cx="3523459" cy="2062150"/>
          </a:xfrm>
          <a:prstGeom prst="rect">
            <a:avLst/>
          </a:prstGeom>
        </p:spPr>
      </p:pic>
      <p:sp>
        <p:nvSpPr>
          <p:cNvPr id="7" name="TextBox 6">
            <a:extLst>
              <a:ext uri="{FF2B5EF4-FFF2-40B4-BE49-F238E27FC236}">
                <a16:creationId xmlns:a16="http://schemas.microsoft.com/office/drawing/2014/main" id="{875674F9-0BCF-4597-AD4F-00DFF4A0628F}"/>
              </a:ext>
            </a:extLst>
          </p:cNvPr>
          <p:cNvSpPr txBox="1"/>
          <p:nvPr/>
        </p:nvSpPr>
        <p:spPr>
          <a:xfrm>
            <a:off x="347869" y="4140266"/>
            <a:ext cx="3140765" cy="2215991"/>
          </a:xfrm>
          <a:prstGeom prst="rect">
            <a:avLst/>
          </a:prstGeom>
          <a:noFill/>
        </p:spPr>
        <p:txBody>
          <a:bodyPr wrap="square" rtlCol="0">
            <a:spAutoFit/>
          </a:bodyPr>
          <a:lstStyle/>
          <a:p>
            <a:r>
              <a:rPr lang="en-US" sz="2400" dirty="0"/>
              <a:t>Justin Speicher</a:t>
            </a:r>
          </a:p>
          <a:p>
            <a:r>
              <a:rPr lang="en-US" sz="2400" dirty="0"/>
              <a:t>Sage Evans</a:t>
            </a:r>
          </a:p>
          <a:p>
            <a:r>
              <a:rPr lang="en-US" sz="2400" dirty="0"/>
              <a:t>Jordan Matula</a:t>
            </a:r>
          </a:p>
          <a:p>
            <a:r>
              <a:rPr lang="en-US" sz="2400" dirty="0"/>
              <a:t>Liz Klug</a:t>
            </a:r>
          </a:p>
          <a:p>
            <a:r>
              <a:rPr lang="en-US" sz="2400" dirty="0"/>
              <a:t>Anastasia Zuerlein</a:t>
            </a:r>
          </a:p>
          <a:p>
            <a:endParaRPr lang="en-US" dirty="0"/>
          </a:p>
        </p:txBody>
      </p:sp>
      <p:sp>
        <p:nvSpPr>
          <p:cNvPr id="8" name="TextBox 7">
            <a:extLst>
              <a:ext uri="{FF2B5EF4-FFF2-40B4-BE49-F238E27FC236}">
                <a16:creationId xmlns:a16="http://schemas.microsoft.com/office/drawing/2014/main" id="{268EF49A-6D6F-481C-B8DE-4D4B7220AA36}"/>
              </a:ext>
            </a:extLst>
          </p:cNvPr>
          <p:cNvSpPr txBox="1"/>
          <p:nvPr/>
        </p:nvSpPr>
        <p:spPr>
          <a:xfrm>
            <a:off x="2937050" y="6180875"/>
            <a:ext cx="3324602" cy="461665"/>
          </a:xfrm>
          <a:prstGeom prst="rect">
            <a:avLst/>
          </a:prstGeom>
          <a:noFill/>
        </p:spPr>
        <p:txBody>
          <a:bodyPr wrap="square" rtlCol="0">
            <a:spAutoFit/>
          </a:bodyPr>
          <a:lstStyle/>
          <a:p>
            <a:r>
              <a:rPr lang="en-US" sz="2400" dirty="0"/>
              <a:t>Friends and Family</a:t>
            </a:r>
          </a:p>
        </p:txBody>
      </p:sp>
    </p:spTree>
    <p:extLst>
      <p:ext uri="{BB962C8B-B14F-4D97-AF65-F5344CB8AC3E}">
        <p14:creationId xmlns:p14="http://schemas.microsoft.com/office/powerpoint/2010/main" val="3017851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5E505-0CFE-4760-A13D-741BB6B7343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020BA75-94E7-4A0B-B414-3F3AE79304BF}"/>
              </a:ext>
            </a:extLst>
          </p:cNvPr>
          <p:cNvSpPr>
            <a:spLocks noGrp="1"/>
          </p:cNvSpPr>
          <p:nvPr>
            <p:ph idx="1"/>
          </p:nvPr>
        </p:nvSpPr>
        <p:spPr/>
        <p:txBody>
          <a:bodyPr>
            <a:normAutofit/>
          </a:bodyPr>
          <a:lstStyle/>
          <a:p>
            <a:r>
              <a:rPr lang="en-US" dirty="0"/>
              <a:t>Flockhart, D. T. T., L. I. Wassenaar, T. G. Martin, K. A. Hobson, M. B. </a:t>
            </a:r>
            <a:r>
              <a:rPr lang="en-US" dirty="0" err="1"/>
              <a:t>Wunder</a:t>
            </a:r>
            <a:r>
              <a:rPr lang="en-US" dirty="0"/>
              <a:t>, and D. R. Norris. 2013. Tracking multi-generational colonization of the breeding grounds by monarch butterflies in eastern North America. Proceedings of the Royal Society B 280:20131087.</a:t>
            </a:r>
          </a:p>
          <a:p>
            <a:r>
              <a:rPr lang="en-US" dirty="0" err="1"/>
              <a:t>Fuhlendorf</a:t>
            </a:r>
            <a:r>
              <a:rPr lang="en-US" dirty="0"/>
              <a:t>, S. D., and D. M. Engle. 2004. Application of the fire-grazing interaction to restore a shifting mosaic on tallgrass prairie. Journal of Applied Ecology 41:604–614.</a:t>
            </a:r>
          </a:p>
          <a:p>
            <a:r>
              <a:rPr lang="en-US" dirty="0" err="1"/>
              <a:t>Harmoney</a:t>
            </a:r>
            <a:r>
              <a:rPr lang="en-US" dirty="0"/>
              <a:t>, K. R., K. J. Moore, J. R. George, E. C. Brummer, and J. R. Russell. 1997. Determination of pasture biomass using four indirect methods. Agronomy Journal 89:665–672.</a:t>
            </a:r>
          </a:p>
          <a:p>
            <a:r>
              <a:rPr lang="en-US" dirty="0"/>
              <a:t>McCarty, M., and C. Scifres. 1968. Western Whorled Milkweed and Its Control. Weed Science 16:4–7.</a:t>
            </a:r>
          </a:p>
          <a:p>
            <a:r>
              <a:rPr lang="en-US" dirty="0"/>
              <a:t>Thomsen, C. D., W. A. Williams, M. </a:t>
            </a:r>
            <a:r>
              <a:rPr lang="en-US" dirty="0" err="1"/>
              <a:t>Vayssiéres</a:t>
            </a:r>
            <a:r>
              <a:rPr lang="en-US" dirty="0"/>
              <a:t>, F. L. Bell, and M. R. George. 1993. Controlled grazing on annual grassland decreases yellow </a:t>
            </a:r>
            <a:r>
              <a:rPr lang="en-US" dirty="0" err="1"/>
              <a:t>starthistle</a:t>
            </a:r>
            <a:r>
              <a:rPr lang="en-US" dirty="0"/>
              <a:t>. California Agriculture 47:36–40.</a:t>
            </a:r>
          </a:p>
          <a:p>
            <a:endParaRPr lang="en-US" dirty="0"/>
          </a:p>
        </p:txBody>
      </p:sp>
    </p:spTree>
    <p:extLst>
      <p:ext uri="{BB962C8B-B14F-4D97-AF65-F5344CB8AC3E}">
        <p14:creationId xmlns:p14="http://schemas.microsoft.com/office/powerpoint/2010/main" val="805712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Monarch Population Decline</a:t>
            </a:r>
          </a:p>
        </p:txBody>
      </p:sp>
      <p:pic>
        <p:nvPicPr>
          <p:cNvPr id="4" name="Content Placeholder 7">
            <a:extLst>
              <a:ext uri="{FF2B5EF4-FFF2-40B4-BE49-F238E27FC236}">
                <a16:creationId xmlns:a16="http://schemas.microsoft.com/office/drawing/2014/main" id="{0F8E3773-D3E1-4AD4-B084-BDA7DD31EF6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2750" y="1887759"/>
            <a:ext cx="6929202" cy="4784126"/>
          </a:xfrm>
          <a:prstGeom prst="rect">
            <a:avLst/>
          </a:prstGeom>
        </p:spPr>
      </p:pic>
      <p:sp>
        <p:nvSpPr>
          <p:cNvPr id="3" name="Rectangle 2">
            <a:extLst>
              <a:ext uri="{FF2B5EF4-FFF2-40B4-BE49-F238E27FC236}">
                <a16:creationId xmlns:a16="http://schemas.microsoft.com/office/drawing/2014/main" id="{FA256692-A024-4D15-B3C4-465EBC0A701C}"/>
              </a:ext>
            </a:extLst>
          </p:cNvPr>
          <p:cNvSpPr/>
          <p:nvPr/>
        </p:nvSpPr>
        <p:spPr>
          <a:xfrm>
            <a:off x="9816010" y="6375160"/>
            <a:ext cx="1962397" cy="369332"/>
          </a:xfrm>
          <a:prstGeom prst="rect">
            <a:avLst/>
          </a:prstGeom>
        </p:spPr>
        <p:txBody>
          <a:bodyPr wrap="none">
            <a:spAutoFit/>
          </a:bodyPr>
          <a:lstStyle/>
          <a:p>
            <a:r>
              <a:rPr lang="en-US" dirty="0"/>
              <a:t>http://blog.nwf.org/</a:t>
            </a:r>
          </a:p>
        </p:txBody>
      </p:sp>
    </p:spTree>
    <p:extLst>
      <p:ext uri="{BB962C8B-B14F-4D97-AF65-F5344CB8AC3E}">
        <p14:creationId xmlns:p14="http://schemas.microsoft.com/office/powerpoint/2010/main" val="2823940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6E0414B-64AA-4285-88D3-BDF789887686}"/>
              </a:ext>
            </a:extLst>
          </p:cNvPr>
          <p:cNvSpPr>
            <a:spLocks noGrp="1"/>
          </p:cNvSpPr>
          <p:nvPr>
            <p:ph idx="1"/>
          </p:nvPr>
        </p:nvSpPr>
        <p:spPr>
          <a:xfrm>
            <a:off x="520686" y="2074460"/>
            <a:ext cx="6528525" cy="4248879"/>
          </a:xfrm>
        </p:spPr>
        <p:txBody>
          <a:bodyPr/>
          <a:lstStyle/>
          <a:p>
            <a:r>
              <a:rPr lang="en-US" sz="2400" dirty="0"/>
              <a:t>Milkweed declines in the Midwestern USA are likely responsible for monarch declines</a:t>
            </a:r>
          </a:p>
          <a:p>
            <a:r>
              <a:rPr lang="en-US" sz="2400" i="1" dirty="0" err="1"/>
              <a:t>Asclepias</a:t>
            </a:r>
            <a:r>
              <a:rPr lang="en-US" sz="2400" i="1" dirty="0"/>
              <a:t> </a:t>
            </a:r>
            <a:r>
              <a:rPr lang="en-US" sz="2400" i="1" dirty="0" err="1"/>
              <a:t>syriaca</a:t>
            </a:r>
            <a:r>
              <a:rPr lang="en-US" sz="2400" i="1" dirty="0"/>
              <a:t>,</a:t>
            </a:r>
            <a:r>
              <a:rPr lang="en-US" sz="2400" dirty="0"/>
              <a:t> common milkweed, is the most important monarch host plant</a:t>
            </a:r>
          </a:p>
          <a:p>
            <a:r>
              <a:rPr lang="en-US" sz="2400" dirty="0"/>
              <a:t>Cattle graze </a:t>
            </a:r>
            <a:r>
              <a:rPr lang="en-US" sz="2400" i="1" dirty="0" err="1"/>
              <a:t>Asclepias</a:t>
            </a:r>
            <a:r>
              <a:rPr lang="en-US" sz="2400" i="1" dirty="0"/>
              <a:t> </a:t>
            </a:r>
            <a:r>
              <a:rPr lang="en-US" sz="2400" i="1" dirty="0" err="1"/>
              <a:t>syriaca</a:t>
            </a:r>
            <a:r>
              <a:rPr lang="en-US" sz="2400" dirty="0"/>
              <a:t>, but not other more toxic milkweed species</a:t>
            </a:r>
          </a:p>
          <a:p>
            <a:r>
              <a:rPr lang="en-US" sz="2400" dirty="0"/>
              <a:t>I sampled Patch Burn Grazing Sites</a:t>
            </a:r>
          </a:p>
          <a:p>
            <a:endParaRPr lang="en-US" dirty="0"/>
          </a:p>
        </p:txBody>
      </p:sp>
      <p:pic>
        <p:nvPicPr>
          <p:cNvPr id="4" name="Picture 3">
            <a:extLst>
              <a:ext uri="{FF2B5EF4-FFF2-40B4-BE49-F238E27FC236}">
                <a16:creationId xmlns:a16="http://schemas.microsoft.com/office/drawing/2014/main" id="{F4E03829-DD30-4F52-9274-368C765D6CC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56394" y="1861139"/>
            <a:ext cx="3332282" cy="4996861"/>
          </a:xfrm>
          <a:prstGeom prst="rect">
            <a:avLst/>
          </a:prstGeom>
        </p:spPr>
      </p:pic>
      <p:sp>
        <p:nvSpPr>
          <p:cNvPr id="5" name="TextBox 4">
            <a:extLst>
              <a:ext uri="{FF2B5EF4-FFF2-40B4-BE49-F238E27FC236}">
                <a16:creationId xmlns:a16="http://schemas.microsoft.com/office/drawing/2014/main" id="{DE717B1C-7BCD-4D82-AF00-8936B1A56AD2}"/>
              </a:ext>
            </a:extLst>
          </p:cNvPr>
          <p:cNvSpPr txBox="1"/>
          <p:nvPr/>
        </p:nvSpPr>
        <p:spPr>
          <a:xfrm>
            <a:off x="7656395" y="5934670"/>
            <a:ext cx="3332282" cy="923330"/>
          </a:xfrm>
          <a:prstGeom prst="rect">
            <a:avLst/>
          </a:prstGeom>
          <a:solidFill>
            <a:schemeClr val="bg1">
              <a:alpha val="50000"/>
            </a:schemeClr>
          </a:solidFill>
        </p:spPr>
        <p:txBody>
          <a:bodyPr wrap="square" rtlCol="0">
            <a:spAutoFit/>
          </a:bodyPr>
          <a:lstStyle/>
          <a:p>
            <a:r>
              <a:rPr lang="en-US" dirty="0"/>
              <a:t>Photo of cattle grazed milkweed provided by Chris Helzer</a:t>
            </a:r>
          </a:p>
        </p:txBody>
      </p:sp>
      <p:sp>
        <p:nvSpPr>
          <p:cNvPr id="6" name="Rectangle 5">
            <a:extLst>
              <a:ext uri="{FF2B5EF4-FFF2-40B4-BE49-F238E27FC236}">
                <a16:creationId xmlns:a16="http://schemas.microsoft.com/office/drawing/2014/main" id="{4786860B-36C9-4777-BC63-D42876088BB4}"/>
              </a:ext>
            </a:extLst>
          </p:cNvPr>
          <p:cNvSpPr/>
          <p:nvPr/>
        </p:nvSpPr>
        <p:spPr>
          <a:xfrm>
            <a:off x="97248" y="6099563"/>
            <a:ext cx="5106548" cy="646331"/>
          </a:xfrm>
          <a:prstGeom prst="rect">
            <a:avLst/>
          </a:prstGeom>
        </p:spPr>
        <p:txBody>
          <a:bodyPr wrap="square">
            <a:spAutoFit/>
          </a:bodyPr>
          <a:lstStyle/>
          <a:p>
            <a:r>
              <a:rPr lang="en-US" dirty="0">
                <a:latin typeface="Times New Roman" panose="02020603050405020304" pitchFamily="18" charset="0"/>
                <a:ea typeface="Calibri" panose="020F0502020204030204" pitchFamily="34" charset="0"/>
                <a:cs typeface="Times New Roman" panose="02020603050405020304" pitchFamily="18" charset="0"/>
              </a:rPr>
              <a:t>Flockhart et al. 2013, </a:t>
            </a:r>
            <a:r>
              <a:rPr lang="en-US" dirty="0">
                <a:latin typeface="Times New Roman" panose="02020603050405020304" pitchFamily="18" charset="0"/>
                <a:cs typeface="Times New Roman" panose="02020603050405020304" pitchFamily="18" charset="0"/>
              </a:rPr>
              <a:t>McCarty and Scifres 1968, Thomsen et al. 1993, </a:t>
            </a:r>
            <a:r>
              <a:rPr lang="en-US" dirty="0" err="1">
                <a:latin typeface="Times New Roman" panose="02020603050405020304" pitchFamily="18" charset="0"/>
                <a:cs typeface="Times New Roman" panose="02020603050405020304" pitchFamily="18" charset="0"/>
              </a:rPr>
              <a:t>Fuhlendorf</a:t>
            </a:r>
            <a:r>
              <a:rPr lang="en-US" dirty="0">
                <a:latin typeface="Times New Roman" panose="02020603050405020304" pitchFamily="18" charset="0"/>
                <a:cs typeface="Times New Roman" panose="02020603050405020304" pitchFamily="18" charset="0"/>
              </a:rPr>
              <a:t> and Engle 2004</a:t>
            </a:r>
          </a:p>
        </p:txBody>
      </p:sp>
    </p:spTree>
    <p:extLst>
      <p:ext uri="{BB962C8B-B14F-4D97-AF65-F5344CB8AC3E}">
        <p14:creationId xmlns:p14="http://schemas.microsoft.com/office/powerpoint/2010/main" val="273300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hypotheses</a:t>
            </a:r>
          </a:p>
        </p:txBody>
      </p:sp>
      <p:sp>
        <p:nvSpPr>
          <p:cNvPr id="3" name="Content Placeholder 2">
            <a:extLst>
              <a:ext uri="{FF2B5EF4-FFF2-40B4-BE49-F238E27FC236}">
                <a16:creationId xmlns:a16="http://schemas.microsoft.com/office/drawing/2014/main" id="{76E0414B-64AA-4285-88D3-BDF789887686}"/>
              </a:ext>
            </a:extLst>
          </p:cNvPr>
          <p:cNvSpPr>
            <a:spLocks noGrp="1"/>
          </p:cNvSpPr>
          <p:nvPr>
            <p:ph idx="1"/>
          </p:nvPr>
        </p:nvSpPr>
        <p:spPr/>
        <p:txBody>
          <a:bodyPr>
            <a:normAutofit lnSpcReduction="10000"/>
          </a:bodyPr>
          <a:lstStyle/>
          <a:p>
            <a:r>
              <a:rPr lang="en-US" sz="2400" dirty="0"/>
              <a:t>H</a:t>
            </a:r>
            <a:r>
              <a:rPr lang="en-US" sz="2400" baseline="-25000" dirty="0"/>
              <a:t>1</a:t>
            </a:r>
            <a:r>
              <a:rPr lang="en-US" sz="2400" dirty="0"/>
              <a:t>: In the patch-burn-grazed managed land, there will be more undefoliated milkweed present in previous year burned fields where there is cattle choice because cattle will graze primarily in the current year burned area.</a:t>
            </a:r>
          </a:p>
          <a:p>
            <a:pPr marL="0" indent="0">
              <a:buNone/>
            </a:pPr>
            <a:endParaRPr lang="en-US" sz="2400" dirty="0"/>
          </a:p>
          <a:p>
            <a:r>
              <a:rPr lang="en-US" sz="2400" dirty="0"/>
              <a:t>H</a:t>
            </a:r>
            <a:r>
              <a:rPr lang="en-US" sz="2400" baseline="-25000" dirty="0"/>
              <a:t>2</a:t>
            </a:r>
            <a:r>
              <a:rPr lang="en-US" sz="2400" dirty="0"/>
              <a:t>: Cattle will intentionally graze milkweed. This will cause milkweed densities to be higher in the ungrazed fields than patch-burn grazed fields. This will also cause the percentage of </a:t>
            </a:r>
            <a:r>
              <a:rPr lang="en-US" sz="2400" i="1" dirty="0"/>
              <a:t>A. syriaca </a:t>
            </a:r>
            <a:r>
              <a:rPr lang="en-US" sz="2400" dirty="0"/>
              <a:t>that are defoliated to be the same or higher than the percentage of palatable grasses in the same field (i.e. cattle will graze </a:t>
            </a:r>
            <a:r>
              <a:rPr lang="en-US" sz="2400" i="1" dirty="0"/>
              <a:t>A. </a:t>
            </a:r>
            <a:r>
              <a:rPr lang="en-US" sz="2400" i="1" dirty="0" err="1"/>
              <a:t>syriaca</a:t>
            </a:r>
            <a:r>
              <a:rPr lang="en-US" sz="2400" dirty="0"/>
              <a:t> more than surrounding vegetation).</a:t>
            </a:r>
          </a:p>
          <a:p>
            <a:endParaRPr lang="en-US" dirty="0"/>
          </a:p>
        </p:txBody>
      </p:sp>
    </p:spTree>
    <p:extLst>
      <p:ext uri="{BB962C8B-B14F-4D97-AF65-F5344CB8AC3E}">
        <p14:creationId xmlns:p14="http://schemas.microsoft.com/office/powerpoint/2010/main" val="427678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76E0414B-64AA-4285-88D3-BDF789887686}"/>
              </a:ext>
            </a:extLst>
          </p:cNvPr>
          <p:cNvSpPr>
            <a:spLocks noGrp="1"/>
          </p:cNvSpPr>
          <p:nvPr>
            <p:ph idx="1"/>
          </p:nvPr>
        </p:nvSpPr>
        <p:spPr>
          <a:xfrm>
            <a:off x="581192" y="1937982"/>
            <a:ext cx="11128587" cy="4217862"/>
          </a:xfrm>
        </p:spPr>
        <p:txBody>
          <a:bodyPr>
            <a:normAutofit/>
          </a:bodyPr>
          <a:lstStyle/>
          <a:p>
            <a:r>
              <a:rPr lang="en-US" sz="2400" dirty="0"/>
              <a:t>Milkweed density was sampled from three 200x2 meter transects per field </a:t>
            </a:r>
          </a:p>
          <a:p>
            <a:pPr lvl="1"/>
            <a:r>
              <a:rPr lang="en-US" sz="2400" dirty="0"/>
              <a:t>3 </a:t>
            </a:r>
            <a:r>
              <a:rPr lang="en-US" sz="2400" dirty="0" err="1"/>
              <a:t>ungrazed</a:t>
            </a:r>
            <a:r>
              <a:rPr lang="en-US" sz="2400" dirty="0"/>
              <a:t> fields</a:t>
            </a:r>
          </a:p>
          <a:p>
            <a:pPr lvl="1"/>
            <a:r>
              <a:rPr lang="en-US" sz="2400" dirty="0"/>
              <a:t>5 burned in the current year and grazed fields</a:t>
            </a:r>
          </a:p>
          <a:p>
            <a:pPr lvl="1"/>
            <a:r>
              <a:rPr lang="en-US" sz="2400" dirty="0"/>
              <a:t>5 burned in previous years and grazed fields</a:t>
            </a:r>
          </a:p>
          <a:p>
            <a:r>
              <a:rPr lang="en-US" sz="2400" dirty="0"/>
              <a:t>The density of all milkweed species was counted in each transect</a:t>
            </a:r>
          </a:p>
          <a:p>
            <a:r>
              <a:rPr lang="en-US" sz="2400" dirty="0"/>
              <a:t>Within each field, I measured the timing of grazing for up to 25 </a:t>
            </a:r>
            <a:r>
              <a:rPr lang="en-US" sz="2400" i="1" dirty="0"/>
              <a:t>A. </a:t>
            </a:r>
            <a:r>
              <a:rPr lang="en-US" sz="2400" i="1" dirty="0" err="1"/>
              <a:t>syriaca</a:t>
            </a:r>
            <a:r>
              <a:rPr lang="en-US" sz="2400" i="1" dirty="0"/>
              <a:t> </a:t>
            </a:r>
            <a:r>
              <a:rPr lang="en-US" sz="2400" dirty="0"/>
              <a:t>stems</a:t>
            </a:r>
          </a:p>
          <a:p>
            <a:r>
              <a:rPr lang="en-US" sz="2400" dirty="0"/>
              <a:t>Within each field, I also measured the presence of grazing for 25 big bluestem plants </a:t>
            </a:r>
          </a:p>
          <a:p>
            <a:pPr marL="0" indent="0">
              <a:buNone/>
            </a:pPr>
            <a:endParaRPr lang="en-US" dirty="0"/>
          </a:p>
        </p:txBody>
      </p:sp>
      <p:sp>
        <p:nvSpPr>
          <p:cNvPr id="4" name="Rectangle 3">
            <a:extLst>
              <a:ext uri="{FF2B5EF4-FFF2-40B4-BE49-F238E27FC236}">
                <a16:creationId xmlns:a16="http://schemas.microsoft.com/office/drawing/2014/main" id="{FF306B08-3E0A-46ED-B96A-46B9E9F74619}"/>
              </a:ext>
            </a:extLst>
          </p:cNvPr>
          <p:cNvSpPr/>
          <p:nvPr/>
        </p:nvSpPr>
        <p:spPr>
          <a:xfrm>
            <a:off x="9873567" y="6365221"/>
            <a:ext cx="2185214" cy="369332"/>
          </a:xfrm>
          <a:prstGeom prst="rect">
            <a:avLst/>
          </a:prstGeom>
        </p:spPr>
        <p:txBody>
          <a:bodyPr wrap="none">
            <a:spAutoFit/>
          </a:bodyPr>
          <a:lstStyle/>
          <a:p>
            <a:r>
              <a:rPr lang="en-US" dirty="0" err="1">
                <a:latin typeface="Times New Roman" panose="02020603050405020304" pitchFamily="18" charset="0"/>
                <a:ea typeface="Calibri" panose="020F0502020204030204" pitchFamily="34" charset="0"/>
              </a:rPr>
              <a:t>Harmoney</a:t>
            </a:r>
            <a:r>
              <a:rPr lang="en-US" dirty="0">
                <a:latin typeface="Times New Roman" panose="02020603050405020304" pitchFamily="18" charset="0"/>
                <a:ea typeface="Calibri" panose="020F0502020204030204" pitchFamily="34" charset="0"/>
              </a:rPr>
              <a:t> et al. 1997</a:t>
            </a:r>
            <a:endParaRPr lang="en-US" dirty="0"/>
          </a:p>
        </p:txBody>
      </p:sp>
    </p:spTree>
    <p:extLst>
      <p:ext uri="{BB962C8B-B14F-4D97-AF65-F5344CB8AC3E}">
        <p14:creationId xmlns:p14="http://schemas.microsoft.com/office/powerpoint/2010/main" val="2502417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48" y="1913272"/>
            <a:ext cx="6858000" cy="4285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results</a:t>
            </a:r>
          </a:p>
        </p:txBody>
      </p:sp>
      <p:sp>
        <p:nvSpPr>
          <p:cNvPr id="5" name="Content Placeholder 2">
            <a:extLst>
              <a:ext uri="{FF2B5EF4-FFF2-40B4-BE49-F238E27FC236}">
                <a16:creationId xmlns:a16="http://schemas.microsoft.com/office/drawing/2014/main" id="{76E0414B-64AA-4285-88D3-BDF789887686}"/>
              </a:ext>
            </a:extLst>
          </p:cNvPr>
          <p:cNvSpPr>
            <a:spLocks noGrp="1"/>
          </p:cNvSpPr>
          <p:nvPr>
            <p:ph idx="1"/>
          </p:nvPr>
        </p:nvSpPr>
        <p:spPr>
          <a:xfrm>
            <a:off x="7424382" y="2033517"/>
            <a:ext cx="4257488" cy="3926674"/>
          </a:xfrm>
        </p:spPr>
        <p:txBody>
          <a:bodyPr>
            <a:normAutofit/>
          </a:bodyPr>
          <a:lstStyle/>
          <a:p>
            <a:r>
              <a:rPr lang="en-US" sz="2400" dirty="0"/>
              <a:t>Grazed fields, both burned in the current year and burned in previous years have a significantly lower number of milkweed per square meter than fields that were ungrazed by cattle.</a:t>
            </a:r>
          </a:p>
        </p:txBody>
      </p:sp>
    </p:spTree>
    <p:extLst>
      <p:ext uri="{BB962C8B-B14F-4D97-AF65-F5344CB8AC3E}">
        <p14:creationId xmlns:p14="http://schemas.microsoft.com/office/powerpoint/2010/main" val="126335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results</a:t>
            </a:r>
          </a:p>
        </p:txBody>
      </p:sp>
      <p:sp>
        <p:nvSpPr>
          <p:cNvPr id="4" name="Content Placeholder 2">
            <a:extLst>
              <a:ext uri="{FF2B5EF4-FFF2-40B4-BE49-F238E27FC236}">
                <a16:creationId xmlns:a16="http://schemas.microsoft.com/office/drawing/2014/main" id="{76E0414B-64AA-4285-88D3-BDF789887686}"/>
              </a:ext>
            </a:extLst>
          </p:cNvPr>
          <p:cNvSpPr>
            <a:spLocks noGrp="1"/>
          </p:cNvSpPr>
          <p:nvPr>
            <p:ph idx="1"/>
          </p:nvPr>
        </p:nvSpPr>
        <p:spPr>
          <a:xfrm>
            <a:off x="7469845" y="1873048"/>
            <a:ext cx="4257488" cy="4707861"/>
          </a:xfrm>
        </p:spPr>
        <p:txBody>
          <a:bodyPr>
            <a:noAutofit/>
          </a:bodyPr>
          <a:lstStyle/>
          <a:p>
            <a:r>
              <a:rPr lang="en-US" sz="2400" dirty="0"/>
              <a:t>Less milkweed and big bluestem grazed in ungrazed fields.</a:t>
            </a:r>
          </a:p>
          <a:p>
            <a:r>
              <a:rPr lang="en-US" sz="2400" dirty="0"/>
              <a:t>Less big bluestem grazed in fields burned in previous years than fields burned in the current year.</a:t>
            </a:r>
          </a:p>
          <a:p>
            <a:r>
              <a:rPr lang="en-US" sz="2400" dirty="0"/>
              <a:t>No significant difference in number of </a:t>
            </a:r>
            <a:r>
              <a:rPr lang="en-US" sz="2400" i="1" dirty="0"/>
              <a:t>A. </a:t>
            </a:r>
            <a:r>
              <a:rPr lang="en-US" sz="2400" i="1" dirty="0" err="1"/>
              <a:t>speciosa</a:t>
            </a:r>
            <a:r>
              <a:rPr lang="en-US" sz="2400" i="1" dirty="0"/>
              <a:t> </a:t>
            </a:r>
            <a:r>
              <a:rPr lang="en-US" sz="2400" dirty="0"/>
              <a:t>grazed in fields burned in the current year compared to fields burned in previous years.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667" y="1873048"/>
            <a:ext cx="6858000" cy="429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685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a:xfrm>
            <a:off x="581192" y="702156"/>
            <a:ext cx="11029616" cy="1013800"/>
          </a:xfrm>
        </p:spPr>
        <p:txBody>
          <a:bodyPr/>
          <a:lstStyle/>
          <a:p>
            <a:r>
              <a:rPr lang="en-US" dirty="0"/>
              <a:t>Discussion</a:t>
            </a:r>
          </a:p>
        </p:txBody>
      </p:sp>
      <p:sp>
        <p:nvSpPr>
          <p:cNvPr id="3" name="Content Placeholder 2">
            <a:extLst>
              <a:ext uri="{FF2B5EF4-FFF2-40B4-BE49-F238E27FC236}">
                <a16:creationId xmlns:a16="http://schemas.microsoft.com/office/drawing/2014/main" id="{76E0414B-64AA-4285-88D3-BDF789887686}"/>
              </a:ext>
            </a:extLst>
          </p:cNvPr>
          <p:cNvSpPr>
            <a:spLocks noGrp="1"/>
          </p:cNvSpPr>
          <p:nvPr>
            <p:ph idx="1"/>
          </p:nvPr>
        </p:nvSpPr>
        <p:spPr>
          <a:xfrm>
            <a:off x="5923754" y="2315684"/>
            <a:ext cx="5799059" cy="3840160"/>
          </a:xfrm>
        </p:spPr>
        <p:txBody>
          <a:bodyPr>
            <a:normAutofit/>
          </a:bodyPr>
          <a:lstStyle/>
          <a:p>
            <a:r>
              <a:rPr lang="en-US" sz="2400" dirty="0"/>
              <a:t>Cattle do not leave common milkweed to rest, and may even preferentially graze it</a:t>
            </a:r>
          </a:p>
          <a:p>
            <a:r>
              <a:rPr lang="en-US" sz="2400" dirty="0"/>
              <a:t>Patch burn grazing is not likely the best management practice to conserve milkweed </a:t>
            </a:r>
          </a:p>
        </p:txBody>
      </p:sp>
      <p:pic>
        <p:nvPicPr>
          <p:cNvPr id="5" name="Picture 4">
            <a:extLst>
              <a:ext uri="{FF2B5EF4-FFF2-40B4-BE49-F238E27FC236}">
                <a16:creationId xmlns:a16="http://schemas.microsoft.com/office/drawing/2014/main" id="{6889B87E-9D33-4B48-BFF4-F59EBFF3957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rot="5400000">
            <a:off x="810701" y="2163900"/>
            <a:ext cx="4543300" cy="4294389"/>
          </a:xfrm>
          <a:prstGeom prst="rect">
            <a:avLst/>
          </a:prstGeom>
        </p:spPr>
      </p:pic>
    </p:spTree>
    <p:extLst>
      <p:ext uri="{BB962C8B-B14F-4D97-AF65-F5344CB8AC3E}">
        <p14:creationId xmlns:p14="http://schemas.microsoft.com/office/powerpoint/2010/main" val="180448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2FA1775-22D1-407B-88B1-29BEEF0CEDF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6939002" y="2445508"/>
            <a:ext cx="5042850" cy="3782138"/>
          </a:xfrm>
          <a:prstGeom prst="rect">
            <a:avLst/>
          </a:prstGeom>
        </p:spPr>
      </p:pic>
      <p:sp>
        <p:nvSpPr>
          <p:cNvPr id="2" name="Title 1">
            <a:extLst>
              <a:ext uri="{FF2B5EF4-FFF2-40B4-BE49-F238E27FC236}">
                <a16:creationId xmlns:a16="http://schemas.microsoft.com/office/drawing/2014/main" id="{B5A056F1-9E82-4864-8972-803B3830CA4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6E0414B-64AA-4285-88D3-BDF789887686}"/>
              </a:ext>
            </a:extLst>
          </p:cNvPr>
          <p:cNvSpPr>
            <a:spLocks noGrp="1"/>
          </p:cNvSpPr>
          <p:nvPr>
            <p:ph idx="1"/>
          </p:nvPr>
        </p:nvSpPr>
        <p:spPr>
          <a:xfrm>
            <a:off x="410184" y="2321778"/>
            <a:ext cx="6710816" cy="3678303"/>
          </a:xfrm>
        </p:spPr>
        <p:txBody>
          <a:bodyPr>
            <a:normAutofit/>
          </a:bodyPr>
          <a:lstStyle/>
          <a:p>
            <a:r>
              <a:rPr lang="en-US" sz="2400" dirty="0"/>
              <a:t>Future studies should be completed on rotational grazing and other practices currently done by ranchers, to examine whether other grazing practices reduce milkweed grazing</a:t>
            </a:r>
          </a:p>
          <a:p>
            <a:r>
              <a:rPr lang="en-US" sz="2400" dirty="0"/>
              <a:t>Future studies to include more milkweed species with lower toxicity levels</a:t>
            </a:r>
          </a:p>
        </p:txBody>
      </p:sp>
    </p:spTree>
    <p:extLst>
      <p:ext uri="{BB962C8B-B14F-4D97-AF65-F5344CB8AC3E}">
        <p14:creationId xmlns:p14="http://schemas.microsoft.com/office/powerpoint/2010/main" val="88439771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Template>
  <TotalTime>116</TotalTime>
  <Words>746</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Gill Sans MT</vt:lpstr>
      <vt:lpstr>Times New Roman</vt:lpstr>
      <vt:lpstr>Wingdings 2</vt:lpstr>
      <vt:lpstr>Dividend</vt:lpstr>
      <vt:lpstr>Effects of Rangeland Management on Milkweed Grazing and Monarch Conservation</vt:lpstr>
      <vt:lpstr>Monarch Population Decline</vt:lpstr>
      <vt:lpstr>Introduction</vt:lpstr>
      <vt:lpstr>hypotheses</vt:lpstr>
      <vt:lpstr>methods</vt:lpstr>
      <vt:lpstr>results</vt:lpstr>
      <vt:lpstr>results</vt:lpstr>
      <vt:lpstr>Discussion</vt:lpstr>
      <vt:lpstr>conclusion</vt:lpstr>
      <vt:lpstr>Acknowledgements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of Rangeland Management on Milkweed Grazing and Monarch Conservation</dc:title>
  <dc:creator>Brittany Poynor</dc:creator>
  <cp:lastModifiedBy>Brittany Poynor</cp:lastModifiedBy>
  <cp:revision>19</cp:revision>
  <dcterms:created xsi:type="dcterms:W3CDTF">2019-02-11T18:18:23Z</dcterms:created>
  <dcterms:modified xsi:type="dcterms:W3CDTF">2019-02-26T18:28:40Z</dcterms:modified>
</cp:coreProperties>
</file>