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74" r:id="rId3"/>
    <p:sldId id="262" r:id="rId4"/>
    <p:sldId id="272" r:id="rId5"/>
    <p:sldId id="269" r:id="rId6"/>
    <p:sldId id="268" r:id="rId7"/>
    <p:sldId id="264" r:id="rId8"/>
    <p:sldId id="257" r:id="rId9"/>
    <p:sldId id="270" r:id="rId10"/>
    <p:sldId id="260" r:id="rId11"/>
    <p:sldId id="258" r:id="rId12"/>
    <p:sldId id="266" r:id="rId13"/>
    <p:sldId id="273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0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72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5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14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3070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02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9498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66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53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0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5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4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4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9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2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4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5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C6E82F-66C7-47ED-91AC-63DCA36D1413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C8811CD-53E5-4FEA-8522-F3936E80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200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801935" cy="29718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A Comparative study for feature selection algorithms to analyze gait patterns for health purposes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Presenter: Donovan Orn</a:t>
            </a:r>
          </a:p>
        </p:txBody>
      </p:sp>
    </p:spTree>
    <p:extLst>
      <p:ext uri="{BB962C8B-B14F-4D97-AF65-F5344CB8AC3E}">
        <p14:creationId xmlns:p14="http://schemas.microsoft.com/office/powerpoint/2010/main" val="35099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Fitness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02423" y="1914771"/>
            <a:ext cx="105068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Feature Scaling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3377" y="1914771"/>
            <a:ext cx="159373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Split: Test and Training </a:t>
            </a:r>
          </a:p>
        </p:txBody>
      </p:sp>
      <p:sp>
        <p:nvSpPr>
          <p:cNvPr id="5" name="Rectangle 4"/>
          <p:cNvSpPr/>
          <p:nvPr/>
        </p:nvSpPr>
        <p:spPr>
          <a:xfrm>
            <a:off x="4748423" y="1914771"/>
            <a:ext cx="159373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SVM Classifier</a:t>
            </a:r>
          </a:p>
        </p:txBody>
      </p:sp>
      <p:sp>
        <p:nvSpPr>
          <p:cNvPr id="6" name="Rectangle 5"/>
          <p:cNvSpPr/>
          <p:nvPr/>
        </p:nvSpPr>
        <p:spPr>
          <a:xfrm>
            <a:off x="7394421" y="1914771"/>
            <a:ext cx="159373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Cross Validation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6615" y="3104252"/>
            <a:ext cx="2847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20% Test; 80% Training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99531" y="3104252"/>
            <a:ext cx="2983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 </a:t>
            </a:r>
            <a:r>
              <a:rPr lang="en-US" sz="2000" dirty="0"/>
              <a:t>Fold Cross Validation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30188" y="3104252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RBF kernel</a:t>
            </a:r>
          </a:p>
        </p:txBody>
      </p:sp>
      <p:cxnSp>
        <p:nvCxnSpPr>
          <p:cNvPr id="15" name="Straight Arrow Connector 14"/>
          <p:cNvCxnSpPr>
            <a:stCxn id="4" idx="3"/>
            <a:endCxn id="3" idx="1"/>
          </p:cNvCxnSpPr>
          <p:nvPr/>
        </p:nvCxnSpPr>
        <p:spPr>
          <a:xfrm>
            <a:off x="2707108" y="2371971"/>
            <a:ext cx="495315" cy="0"/>
          </a:xfrm>
          <a:prstGeom prst="straightConnector1">
            <a:avLst/>
          </a:prstGeom>
          <a:ln w="190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3" idx="3"/>
            <a:endCxn id="5" idx="1"/>
          </p:cNvCxnSpPr>
          <p:nvPr/>
        </p:nvCxnSpPr>
        <p:spPr>
          <a:xfrm>
            <a:off x="4253108" y="2371971"/>
            <a:ext cx="495315" cy="0"/>
          </a:xfrm>
          <a:prstGeom prst="straightConnector1">
            <a:avLst/>
          </a:prstGeom>
          <a:ln w="190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6" idx="1"/>
          </p:cNvCxnSpPr>
          <p:nvPr/>
        </p:nvCxnSpPr>
        <p:spPr>
          <a:xfrm>
            <a:off x="6342154" y="2371971"/>
            <a:ext cx="1052267" cy="0"/>
          </a:xfrm>
          <a:prstGeom prst="straightConnector1">
            <a:avLst/>
          </a:prstGeom>
          <a:ln w="190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422968" y="2187305"/>
            <a:ext cx="234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Average Accuracy</a:t>
            </a:r>
          </a:p>
        </p:txBody>
      </p:sp>
      <p:cxnSp>
        <p:nvCxnSpPr>
          <p:cNvPr id="31" name="Straight Arrow Connector 30"/>
          <p:cNvCxnSpPr>
            <a:stCxn id="6" idx="3"/>
            <a:endCxn id="30" idx="1"/>
          </p:cNvCxnSpPr>
          <p:nvPr/>
        </p:nvCxnSpPr>
        <p:spPr>
          <a:xfrm>
            <a:off x="8988152" y="2371971"/>
            <a:ext cx="434816" cy="0"/>
          </a:xfrm>
          <a:prstGeom prst="straightConnector1">
            <a:avLst/>
          </a:prstGeom>
          <a:ln w="190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97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Feature Scaling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Accuracy 86.67% </a:t>
            </a:r>
            <a:endParaRPr lang="en-US" sz="2600" dirty="0"/>
          </a:p>
          <a:p>
            <a:r>
              <a:rPr lang="en-US" sz="2600" dirty="0"/>
              <a:t>#of Features 5</a:t>
            </a:r>
          </a:p>
          <a:p>
            <a:r>
              <a:rPr lang="en-US" sz="2600" dirty="0"/>
              <a:t>Features Used: </a:t>
            </a:r>
            <a:endParaRPr lang="en-US" sz="26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600" dirty="0" smtClean="0"/>
              <a:t>Computation </a:t>
            </a:r>
            <a:r>
              <a:rPr lang="en-US" sz="2600" dirty="0"/>
              <a:t>Time = </a:t>
            </a:r>
            <a:r>
              <a:rPr lang="en-US" sz="2600" dirty="0" smtClean="0"/>
              <a:t>58.36s</a:t>
            </a:r>
            <a:endParaRPr lang="en-US" sz="2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Without Feature Scaling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5806545" y="1262061"/>
            <a:ext cx="4929188" cy="4049771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/>
              <a:t>Accuracy 75.33% </a:t>
            </a:r>
          </a:p>
          <a:p>
            <a:r>
              <a:rPr lang="en-US" sz="3800" dirty="0"/>
              <a:t>#of Features </a:t>
            </a:r>
            <a:r>
              <a:rPr lang="en-US" sz="3800" dirty="0" smtClean="0"/>
              <a:t>4</a:t>
            </a:r>
            <a:endParaRPr lang="en-US" sz="3800" dirty="0"/>
          </a:p>
          <a:p>
            <a:r>
              <a:rPr lang="en-US" sz="3800" dirty="0"/>
              <a:t>Features Used: </a:t>
            </a:r>
          </a:p>
          <a:p>
            <a:endParaRPr lang="en-US" sz="3800" dirty="0" smtClean="0"/>
          </a:p>
          <a:p>
            <a:endParaRPr lang="en-US" sz="3800" dirty="0"/>
          </a:p>
          <a:p>
            <a:endParaRPr lang="en-US" sz="3800" dirty="0" smtClean="0"/>
          </a:p>
          <a:p>
            <a:endParaRPr lang="en-US" sz="3800" dirty="0"/>
          </a:p>
          <a:p>
            <a:r>
              <a:rPr lang="en-US" sz="3800" dirty="0" smtClean="0"/>
              <a:t>Computation </a:t>
            </a:r>
            <a:r>
              <a:rPr lang="en-US" sz="3800" dirty="0"/>
              <a:t>Time = 58.36s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176753"/>
              </p:ext>
            </p:extLst>
          </p:nvPr>
        </p:nvGraphicFramePr>
        <p:xfrm>
          <a:off x="763745" y="2532437"/>
          <a:ext cx="477858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862">
                  <a:extLst>
                    <a:ext uri="{9D8B030D-6E8A-4147-A177-3AD203B41FA5}">
                      <a16:colId xmlns:a16="http://schemas.microsoft.com/office/drawing/2014/main" val="1916619828"/>
                    </a:ext>
                  </a:extLst>
                </a:gridCol>
                <a:gridCol w="1592862">
                  <a:extLst>
                    <a:ext uri="{9D8B030D-6E8A-4147-A177-3AD203B41FA5}">
                      <a16:colId xmlns:a16="http://schemas.microsoft.com/office/drawing/2014/main" val="683986481"/>
                    </a:ext>
                  </a:extLst>
                </a:gridCol>
                <a:gridCol w="1592862">
                  <a:extLst>
                    <a:ext uri="{9D8B030D-6E8A-4147-A177-3AD203B41FA5}">
                      <a16:colId xmlns:a16="http://schemas.microsoft.com/office/drawing/2014/main" val="2135696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Consistency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Symmetricity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712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Avg_Zacc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Avg_Yvariability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Sym_StrideTime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504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Var_RMSZ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Sym_AccY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30173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631056"/>
              </p:ext>
            </p:extLst>
          </p:nvPr>
        </p:nvGraphicFramePr>
        <p:xfrm>
          <a:off x="6678277" y="2670806"/>
          <a:ext cx="318572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862">
                  <a:extLst>
                    <a:ext uri="{9D8B030D-6E8A-4147-A177-3AD203B41FA5}">
                      <a16:colId xmlns:a16="http://schemas.microsoft.com/office/drawing/2014/main" val="1916619828"/>
                    </a:ext>
                  </a:extLst>
                </a:gridCol>
                <a:gridCol w="1592862">
                  <a:extLst>
                    <a:ext uri="{9D8B030D-6E8A-4147-A177-3AD203B41FA5}">
                      <a16:colId xmlns:a16="http://schemas.microsoft.com/office/drawing/2014/main" val="2135696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Symmetricity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712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Avg_RMSZ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CV_StrideTime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504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Var_RMSZ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CV_AccY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301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6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486" y="901160"/>
            <a:ext cx="2541125" cy="3615267"/>
          </a:xfrm>
        </p:spPr>
        <p:txBody>
          <a:bodyPr/>
          <a:lstStyle/>
          <a:p>
            <a:r>
              <a:rPr lang="en-US" sz="2400" dirty="0" smtClean="0"/>
              <a:t>Feasibility</a:t>
            </a:r>
            <a:endParaRPr lang="en-US" sz="2400" dirty="0"/>
          </a:p>
          <a:p>
            <a:r>
              <a:rPr lang="en-US" sz="2400" dirty="0" smtClean="0"/>
              <a:t>Impact</a:t>
            </a:r>
          </a:p>
          <a:p>
            <a:r>
              <a:rPr lang="en-US" sz="2400" dirty="0"/>
              <a:t>Significance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65817" y="685800"/>
            <a:ext cx="4287181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Genetic Algorithm</a:t>
            </a:r>
          </a:p>
        </p:txBody>
      </p:sp>
    </p:spTree>
    <p:extLst>
      <p:ext uri="{BB962C8B-B14F-4D97-AF65-F5344CB8AC3E}">
        <p14:creationId xmlns:p14="http://schemas.microsoft.com/office/powerpoint/2010/main" val="298053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Improving the genetic algorithm</a:t>
            </a:r>
          </a:p>
          <a:p>
            <a:r>
              <a:rPr lang="en-US" sz="2400" dirty="0" smtClean="0"/>
              <a:t>Implementing and comparing feature selection Techniques</a:t>
            </a:r>
          </a:p>
          <a:p>
            <a:r>
              <a:rPr lang="en-US" sz="2400" dirty="0" smtClean="0"/>
              <a:t>Different and bigger datasets</a:t>
            </a:r>
          </a:p>
          <a:p>
            <a:pPr lvl="1"/>
            <a:r>
              <a:rPr lang="en-US" sz="2000" dirty="0" smtClean="0"/>
              <a:t>Including wrist movement patterns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21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6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Widespread use of wearable devices.</a:t>
            </a:r>
          </a:p>
          <a:p>
            <a:r>
              <a:rPr lang="en-US" sz="2400" dirty="0" smtClean="0"/>
              <a:t>Need for a systematic way to use movement patterns to access health.</a:t>
            </a:r>
          </a:p>
          <a:p>
            <a:r>
              <a:rPr lang="en-US" sz="2400" dirty="0" smtClean="0"/>
              <a:t>Ability of wearable devices to predict potential health hazards.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7987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and method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Aid healthcare providers in the diagnosis of conditions associated with mobility impairment.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Identifying the best feature selection techniques used for processing mobility parameters used to assess health</a:t>
            </a:r>
          </a:p>
        </p:txBody>
      </p:sp>
    </p:spTree>
    <p:extLst>
      <p:ext uri="{BB962C8B-B14F-4D97-AF65-F5344CB8AC3E}">
        <p14:creationId xmlns:p14="http://schemas.microsoft.com/office/powerpoint/2010/main" val="24643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Machine Learning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Takes in data</a:t>
            </a:r>
          </a:p>
          <a:p>
            <a:r>
              <a:rPr lang="en-US" sz="2400" dirty="0" smtClean="0"/>
              <a:t>Uses pattern analysis</a:t>
            </a:r>
          </a:p>
          <a:p>
            <a:r>
              <a:rPr lang="en-US" sz="2400" dirty="0" smtClean="0"/>
              <a:t>Predicts result</a:t>
            </a:r>
          </a:p>
          <a:p>
            <a:r>
              <a:rPr lang="en-US" sz="2400" dirty="0" smtClean="0"/>
              <a:t>Predictions are not 100% accurate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Real time predictions</a:t>
            </a:r>
          </a:p>
          <a:p>
            <a:r>
              <a:rPr lang="en-US" sz="2400" dirty="0" smtClean="0"/>
              <a:t>Can catch the disease early</a:t>
            </a:r>
          </a:p>
          <a:p>
            <a:r>
              <a:rPr lang="en-US" sz="2400" dirty="0" smtClean="0"/>
              <a:t>Can be used to alert Dr. and patient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8920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612026"/>
            <a:ext cx="8534400" cy="1507067"/>
          </a:xfrm>
        </p:spPr>
        <p:txBody>
          <a:bodyPr/>
          <a:lstStyle/>
          <a:p>
            <a:r>
              <a:rPr lang="en-US" dirty="0" smtClean="0"/>
              <a:t>Significance of feature selection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Too Few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81051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Not accurate</a:t>
            </a:r>
          </a:p>
          <a:p>
            <a:pPr lvl="1"/>
            <a:r>
              <a:rPr lang="en-US" sz="2000" dirty="0"/>
              <a:t>Lack of discriminating power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Too Many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818986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Overfitting</a:t>
            </a:r>
          </a:p>
          <a:p>
            <a:pPr lvl="1"/>
            <a:r>
              <a:rPr lang="en-US" sz="2000" dirty="0"/>
              <a:t>Poor performance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5806544" y="4162096"/>
            <a:ext cx="431342" cy="304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6" name="TextBox 335"/>
          <p:cNvSpPr txBox="1"/>
          <p:nvPr/>
        </p:nvSpPr>
        <p:spPr>
          <a:xfrm>
            <a:off x="6285184" y="4129509"/>
            <a:ext cx="224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 Fit Line</a:t>
            </a:r>
          </a:p>
        </p:txBody>
      </p:sp>
      <p:grpSp>
        <p:nvGrpSpPr>
          <p:cNvPr id="342" name="Group 341"/>
          <p:cNvGrpSpPr/>
          <p:nvPr/>
        </p:nvGrpSpPr>
        <p:grpSpPr>
          <a:xfrm>
            <a:off x="5801711" y="2049517"/>
            <a:ext cx="4942489" cy="2077970"/>
            <a:chOff x="5785945" y="2081048"/>
            <a:chExt cx="4966138" cy="2584493"/>
          </a:xfrm>
        </p:grpSpPr>
        <p:sp>
          <p:nvSpPr>
            <p:cNvPr id="11" name="Rectangle 10"/>
            <p:cNvSpPr/>
            <p:nvPr/>
          </p:nvSpPr>
          <p:spPr>
            <a:xfrm>
              <a:off x="5806544" y="2081048"/>
              <a:ext cx="4937656" cy="2538249"/>
            </a:xfrm>
            <a:prstGeom prst="rect">
              <a:avLst/>
            </a:prstGeom>
            <a:solidFill>
              <a:schemeClr val="tx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2" name="Group 311"/>
            <p:cNvGrpSpPr/>
            <p:nvPr/>
          </p:nvGrpSpPr>
          <p:grpSpPr>
            <a:xfrm>
              <a:off x="6132927" y="2124897"/>
              <a:ext cx="4557411" cy="2130396"/>
              <a:chOff x="6079067" y="2121046"/>
              <a:chExt cx="4557411" cy="2130396"/>
            </a:xfrm>
            <a:solidFill>
              <a:schemeClr val="accent6"/>
            </a:solidFill>
          </p:grpSpPr>
          <p:sp>
            <p:nvSpPr>
              <p:cNvPr id="293" name="Oval 292"/>
              <p:cNvSpPr/>
              <p:nvPr/>
            </p:nvSpPr>
            <p:spPr>
              <a:xfrm>
                <a:off x="6079067" y="2126302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6890412" y="2594012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6672905" y="2152576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Oval 295"/>
              <p:cNvSpPr/>
              <p:nvPr/>
            </p:nvSpPr>
            <p:spPr>
              <a:xfrm>
                <a:off x="7461182" y="2278702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7" name="Oval 296"/>
              <p:cNvSpPr/>
              <p:nvPr/>
            </p:nvSpPr>
            <p:spPr>
              <a:xfrm>
                <a:off x="7430532" y="3066980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8091803" y="2121046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7823789" y="2452124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Oval 299"/>
              <p:cNvSpPr/>
              <p:nvPr/>
            </p:nvSpPr>
            <p:spPr>
              <a:xfrm>
                <a:off x="8219111" y="3080704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1" name="Oval 300"/>
              <p:cNvSpPr/>
              <p:nvPr/>
            </p:nvSpPr>
            <p:spPr>
              <a:xfrm>
                <a:off x="8659364" y="2594012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8848548" y="2278702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3" name="Oval 302"/>
              <p:cNvSpPr/>
              <p:nvPr/>
            </p:nvSpPr>
            <p:spPr>
              <a:xfrm>
                <a:off x="9400339" y="2184107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10109788" y="2499421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Oval 304"/>
              <p:cNvSpPr/>
              <p:nvPr/>
            </p:nvSpPr>
            <p:spPr>
              <a:xfrm>
                <a:off x="9211155" y="2609780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9715651" y="3066981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Oval 306"/>
              <p:cNvSpPr/>
              <p:nvPr/>
            </p:nvSpPr>
            <p:spPr>
              <a:xfrm>
                <a:off x="8895849" y="3066980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8690892" y="3713372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9479168" y="3429588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10251682" y="3902558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9636822" y="3855258"/>
                <a:ext cx="384796" cy="3488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3" name="Group 312"/>
            <p:cNvGrpSpPr/>
            <p:nvPr/>
          </p:nvGrpSpPr>
          <p:grpSpPr>
            <a:xfrm rot="10800000">
              <a:off x="5853090" y="2494161"/>
              <a:ext cx="4557411" cy="2130396"/>
              <a:chOff x="6079067" y="2121046"/>
              <a:chExt cx="4557411" cy="2130396"/>
            </a:xfrm>
          </p:grpSpPr>
          <p:sp>
            <p:nvSpPr>
              <p:cNvPr id="314" name="Oval 313"/>
              <p:cNvSpPr/>
              <p:nvPr/>
            </p:nvSpPr>
            <p:spPr>
              <a:xfrm>
                <a:off x="6079067" y="2126302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Oval 314"/>
              <p:cNvSpPr/>
              <p:nvPr/>
            </p:nvSpPr>
            <p:spPr>
              <a:xfrm>
                <a:off x="6890412" y="2594012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6672905" y="2152576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Oval 316"/>
              <p:cNvSpPr/>
              <p:nvPr/>
            </p:nvSpPr>
            <p:spPr>
              <a:xfrm>
                <a:off x="7461182" y="2278702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7430532" y="3066980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Oval 318"/>
              <p:cNvSpPr/>
              <p:nvPr/>
            </p:nvSpPr>
            <p:spPr>
              <a:xfrm>
                <a:off x="8091803" y="2121046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Oval 319"/>
              <p:cNvSpPr/>
              <p:nvPr/>
            </p:nvSpPr>
            <p:spPr>
              <a:xfrm>
                <a:off x="7823789" y="2452124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Oval 320"/>
              <p:cNvSpPr/>
              <p:nvPr/>
            </p:nvSpPr>
            <p:spPr>
              <a:xfrm>
                <a:off x="8219111" y="3080704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Oval 321"/>
              <p:cNvSpPr/>
              <p:nvPr/>
            </p:nvSpPr>
            <p:spPr>
              <a:xfrm>
                <a:off x="8659364" y="2594012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Oval 322"/>
              <p:cNvSpPr/>
              <p:nvPr/>
            </p:nvSpPr>
            <p:spPr>
              <a:xfrm>
                <a:off x="8848548" y="2278702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Oval 323"/>
              <p:cNvSpPr/>
              <p:nvPr/>
            </p:nvSpPr>
            <p:spPr>
              <a:xfrm>
                <a:off x="9400339" y="2184107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Oval 324"/>
              <p:cNvSpPr/>
              <p:nvPr/>
            </p:nvSpPr>
            <p:spPr>
              <a:xfrm>
                <a:off x="10109788" y="2499421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Oval 325"/>
              <p:cNvSpPr/>
              <p:nvPr/>
            </p:nvSpPr>
            <p:spPr>
              <a:xfrm>
                <a:off x="9211155" y="2609780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Oval 326"/>
              <p:cNvSpPr/>
              <p:nvPr/>
            </p:nvSpPr>
            <p:spPr>
              <a:xfrm>
                <a:off x="9715651" y="3066981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Oval 327"/>
              <p:cNvSpPr/>
              <p:nvPr/>
            </p:nvSpPr>
            <p:spPr>
              <a:xfrm>
                <a:off x="8943147" y="3019682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9" name="Oval 328"/>
              <p:cNvSpPr/>
              <p:nvPr/>
            </p:nvSpPr>
            <p:spPr>
              <a:xfrm>
                <a:off x="8627828" y="3713372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Oval 329"/>
              <p:cNvSpPr/>
              <p:nvPr/>
            </p:nvSpPr>
            <p:spPr>
              <a:xfrm>
                <a:off x="9479168" y="3429588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Oval 330"/>
              <p:cNvSpPr/>
              <p:nvPr/>
            </p:nvSpPr>
            <p:spPr>
              <a:xfrm>
                <a:off x="10251682" y="3902558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Oval 331"/>
              <p:cNvSpPr/>
              <p:nvPr/>
            </p:nvSpPr>
            <p:spPr>
              <a:xfrm>
                <a:off x="9652587" y="3902558"/>
                <a:ext cx="384796" cy="34888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4" name="Freeform: Shape 333"/>
            <p:cNvSpPr/>
            <p:nvPr/>
          </p:nvSpPr>
          <p:spPr>
            <a:xfrm>
              <a:off x="5785945" y="2096814"/>
              <a:ext cx="4966138" cy="2491043"/>
            </a:xfrm>
            <a:custGeom>
              <a:avLst/>
              <a:gdLst>
                <a:gd name="connsiteX0" fmla="*/ 0 w 4966138"/>
                <a:gd name="connsiteY0" fmla="*/ 0 h 2491043"/>
                <a:gd name="connsiteX1" fmla="*/ 126124 w 4966138"/>
                <a:gd name="connsiteY1" fmla="*/ 94593 h 2491043"/>
                <a:gd name="connsiteX2" fmla="*/ 157655 w 4966138"/>
                <a:gd name="connsiteY2" fmla="*/ 141889 h 2491043"/>
                <a:gd name="connsiteX3" fmla="*/ 236483 w 4966138"/>
                <a:gd name="connsiteY3" fmla="*/ 204952 h 2491043"/>
                <a:gd name="connsiteX4" fmla="*/ 299545 w 4966138"/>
                <a:gd name="connsiteY4" fmla="*/ 299545 h 2491043"/>
                <a:gd name="connsiteX5" fmla="*/ 346841 w 4966138"/>
                <a:gd name="connsiteY5" fmla="*/ 331076 h 2491043"/>
                <a:gd name="connsiteX6" fmla="*/ 441434 w 4966138"/>
                <a:gd name="connsiteY6" fmla="*/ 409903 h 2491043"/>
                <a:gd name="connsiteX7" fmla="*/ 536027 w 4966138"/>
                <a:gd name="connsiteY7" fmla="*/ 441434 h 2491043"/>
                <a:gd name="connsiteX8" fmla="*/ 677917 w 4966138"/>
                <a:gd name="connsiteY8" fmla="*/ 425669 h 2491043"/>
                <a:gd name="connsiteX9" fmla="*/ 772510 w 4966138"/>
                <a:gd name="connsiteY9" fmla="*/ 362607 h 2491043"/>
                <a:gd name="connsiteX10" fmla="*/ 819807 w 4966138"/>
                <a:gd name="connsiteY10" fmla="*/ 346841 h 2491043"/>
                <a:gd name="connsiteX11" fmla="*/ 1008993 w 4966138"/>
                <a:gd name="connsiteY11" fmla="*/ 362607 h 2491043"/>
                <a:gd name="connsiteX12" fmla="*/ 1056289 w 4966138"/>
                <a:gd name="connsiteY12" fmla="*/ 378372 h 2491043"/>
                <a:gd name="connsiteX13" fmla="*/ 1072055 w 4966138"/>
                <a:gd name="connsiteY13" fmla="*/ 425669 h 2491043"/>
                <a:gd name="connsiteX14" fmla="*/ 1103586 w 4966138"/>
                <a:gd name="connsiteY14" fmla="*/ 472965 h 2491043"/>
                <a:gd name="connsiteX15" fmla="*/ 1150883 w 4966138"/>
                <a:gd name="connsiteY15" fmla="*/ 630620 h 2491043"/>
                <a:gd name="connsiteX16" fmla="*/ 1119352 w 4966138"/>
                <a:gd name="connsiteY16" fmla="*/ 662152 h 2491043"/>
                <a:gd name="connsiteX17" fmla="*/ 1087821 w 4966138"/>
                <a:gd name="connsiteY17" fmla="*/ 756745 h 2491043"/>
                <a:gd name="connsiteX18" fmla="*/ 1150883 w 4966138"/>
                <a:gd name="connsiteY18" fmla="*/ 835572 h 2491043"/>
                <a:gd name="connsiteX19" fmla="*/ 1229710 w 4966138"/>
                <a:gd name="connsiteY19" fmla="*/ 914400 h 2491043"/>
                <a:gd name="connsiteX20" fmla="*/ 1324303 w 4966138"/>
                <a:gd name="connsiteY20" fmla="*/ 945931 h 2491043"/>
                <a:gd name="connsiteX21" fmla="*/ 1371600 w 4966138"/>
                <a:gd name="connsiteY21" fmla="*/ 961696 h 2491043"/>
                <a:gd name="connsiteX22" fmla="*/ 1481958 w 4966138"/>
                <a:gd name="connsiteY22" fmla="*/ 945931 h 2491043"/>
                <a:gd name="connsiteX23" fmla="*/ 1576552 w 4966138"/>
                <a:gd name="connsiteY23" fmla="*/ 882869 h 2491043"/>
                <a:gd name="connsiteX24" fmla="*/ 1639614 w 4966138"/>
                <a:gd name="connsiteY24" fmla="*/ 693683 h 2491043"/>
                <a:gd name="connsiteX25" fmla="*/ 1655379 w 4966138"/>
                <a:gd name="connsiteY25" fmla="*/ 646386 h 2491043"/>
                <a:gd name="connsiteX26" fmla="*/ 1702676 w 4966138"/>
                <a:gd name="connsiteY26" fmla="*/ 614855 h 2491043"/>
                <a:gd name="connsiteX27" fmla="*/ 1797269 w 4966138"/>
                <a:gd name="connsiteY27" fmla="*/ 583324 h 2491043"/>
                <a:gd name="connsiteX28" fmla="*/ 2081048 w 4966138"/>
                <a:gd name="connsiteY28" fmla="*/ 614855 h 2491043"/>
                <a:gd name="connsiteX29" fmla="*/ 2128345 w 4966138"/>
                <a:gd name="connsiteY29" fmla="*/ 646386 h 2491043"/>
                <a:gd name="connsiteX30" fmla="*/ 2144110 w 4966138"/>
                <a:gd name="connsiteY30" fmla="*/ 693683 h 2491043"/>
                <a:gd name="connsiteX31" fmla="*/ 1907627 w 4966138"/>
                <a:gd name="connsiteY31" fmla="*/ 961696 h 2491043"/>
                <a:gd name="connsiteX32" fmla="*/ 1749972 w 4966138"/>
                <a:gd name="connsiteY32" fmla="*/ 977462 h 2491043"/>
                <a:gd name="connsiteX33" fmla="*/ 1671145 w 4966138"/>
                <a:gd name="connsiteY33" fmla="*/ 1103586 h 2491043"/>
                <a:gd name="connsiteX34" fmla="*/ 1655379 w 4966138"/>
                <a:gd name="connsiteY34" fmla="*/ 1166648 h 2491043"/>
                <a:gd name="connsiteX35" fmla="*/ 1734207 w 4966138"/>
                <a:gd name="connsiteY35" fmla="*/ 1292772 h 2491043"/>
                <a:gd name="connsiteX36" fmla="*/ 1765738 w 4966138"/>
                <a:gd name="connsiteY36" fmla="*/ 1340069 h 2491043"/>
                <a:gd name="connsiteX37" fmla="*/ 1860331 w 4966138"/>
                <a:gd name="connsiteY37" fmla="*/ 1387365 h 2491043"/>
                <a:gd name="connsiteX38" fmla="*/ 1970689 w 4966138"/>
                <a:gd name="connsiteY38" fmla="*/ 1371600 h 2491043"/>
                <a:gd name="connsiteX39" fmla="*/ 2065283 w 4966138"/>
                <a:gd name="connsiteY39" fmla="*/ 1340069 h 2491043"/>
                <a:gd name="connsiteX40" fmla="*/ 2112579 w 4966138"/>
                <a:gd name="connsiteY40" fmla="*/ 1308538 h 2491043"/>
                <a:gd name="connsiteX41" fmla="*/ 2175641 w 4966138"/>
                <a:gd name="connsiteY41" fmla="*/ 1213945 h 2491043"/>
                <a:gd name="connsiteX42" fmla="*/ 2270234 w 4966138"/>
                <a:gd name="connsiteY42" fmla="*/ 1182414 h 2491043"/>
                <a:gd name="connsiteX43" fmla="*/ 2412124 w 4966138"/>
                <a:gd name="connsiteY43" fmla="*/ 1198179 h 2491043"/>
                <a:gd name="connsiteX44" fmla="*/ 2459421 w 4966138"/>
                <a:gd name="connsiteY44" fmla="*/ 1213945 h 2491043"/>
                <a:gd name="connsiteX45" fmla="*/ 2490952 w 4966138"/>
                <a:gd name="connsiteY45" fmla="*/ 1308538 h 2491043"/>
                <a:gd name="connsiteX46" fmla="*/ 2522483 w 4966138"/>
                <a:gd name="connsiteY46" fmla="*/ 1355834 h 2491043"/>
                <a:gd name="connsiteX47" fmla="*/ 2617076 w 4966138"/>
                <a:gd name="connsiteY47" fmla="*/ 1418896 h 2491043"/>
                <a:gd name="connsiteX48" fmla="*/ 2806262 w 4966138"/>
                <a:gd name="connsiteY48" fmla="*/ 1387365 h 2491043"/>
                <a:gd name="connsiteX49" fmla="*/ 2853558 w 4966138"/>
                <a:gd name="connsiteY49" fmla="*/ 1355834 h 2491043"/>
                <a:gd name="connsiteX50" fmla="*/ 2885089 w 4966138"/>
                <a:gd name="connsiteY50" fmla="*/ 1308538 h 2491043"/>
                <a:gd name="connsiteX51" fmla="*/ 3011214 w 4966138"/>
                <a:gd name="connsiteY51" fmla="*/ 1213945 h 2491043"/>
                <a:gd name="connsiteX52" fmla="*/ 3058510 w 4966138"/>
                <a:gd name="connsiteY52" fmla="*/ 1182414 h 2491043"/>
                <a:gd name="connsiteX53" fmla="*/ 3168869 w 4966138"/>
                <a:gd name="connsiteY53" fmla="*/ 1213945 h 2491043"/>
                <a:gd name="connsiteX54" fmla="*/ 3310758 w 4966138"/>
                <a:gd name="connsiteY54" fmla="*/ 1308538 h 2491043"/>
                <a:gd name="connsiteX55" fmla="*/ 3358055 w 4966138"/>
                <a:gd name="connsiteY55" fmla="*/ 1340069 h 2491043"/>
                <a:gd name="connsiteX56" fmla="*/ 3405352 w 4966138"/>
                <a:gd name="connsiteY56" fmla="*/ 1371600 h 2491043"/>
                <a:gd name="connsiteX57" fmla="*/ 3389586 w 4966138"/>
                <a:gd name="connsiteY57" fmla="*/ 1466193 h 2491043"/>
                <a:gd name="connsiteX58" fmla="*/ 3342289 w 4966138"/>
                <a:gd name="connsiteY58" fmla="*/ 1497724 h 2491043"/>
                <a:gd name="connsiteX59" fmla="*/ 3310758 w 4966138"/>
                <a:gd name="connsiteY59" fmla="*/ 1545020 h 2491043"/>
                <a:gd name="connsiteX60" fmla="*/ 3279227 w 4966138"/>
                <a:gd name="connsiteY60" fmla="*/ 1576552 h 2491043"/>
                <a:gd name="connsiteX61" fmla="*/ 3247696 w 4966138"/>
                <a:gd name="connsiteY61" fmla="*/ 1623848 h 2491043"/>
                <a:gd name="connsiteX62" fmla="*/ 3200400 w 4966138"/>
                <a:gd name="connsiteY62" fmla="*/ 1655379 h 2491043"/>
                <a:gd name="connsiteX63" fmla="*/ 3137338 w 4966138"/>
                <a:gd name="connsiteY63" fmla="*/ 1639614 h 2491043"/>
                <a:gd name="connsiteX64" fmla="*/ 2916621 w 4966138"/>
                <a:gd name="connsiteY64" fmla="*/ 1671145 h 2491043"/>
                <a:gd name="connsiteX65" fmla="*/ 2869324 w 4966138"/>
                <a:gd name="connsiteY65" fmla="*/ 1686910 h 2491043"/>
                <a:gd name="connsiteX66" fmla="*/ 2837793 w 4966138"/>
                <a:gd name="connsiteY66" fmla="*/ 1781503 h 2491043"/>
                <a:gd name="connsiteX67" fmla="*/ 2869324 w 4966138"/>
                <a:gd name="connsiteY67" fmla="*/ 1828800 h 2491043"/>
                <a:gd name="connsiteX68" fmla="*/ 2900855 w 4966138"/>
                <a:gd name="connsiteY68" fmla="*/ 1939158 h 2491043"/>
                <a:gd name="connsiteX69" fmla="*/ 2948152 w 4966138"/>
                <a:gd name="connsiteY69" fmla="*/ 1923393 h 2491043"/>
                <a:gd name="connsiteX70" fmla="*/ 3026979 w 4966138"/>
                <a:gd name="connsiteY70" fmla="*/ 1986455 h 2491043"/>
                <a:gd name="connsiteX71" fmla="*/ 3074276 w 4966138"/>
                <a:gd name="connsiteY71" fmla="*/ 2002220 h 2491043"/>
                <a:gd name="connsiteX72" fmla="*/ 3105807 w 4966138"/>
                <a:gd name="connsiteY72" fmla="*/ 2033752 h 2491043"/>
                <a:gd name="connsiteX73" fmla="*/ 3247696 w 4966138"/>
                <a:gd name="connsiteY73" fmla="*/ 2033752 h 2491043"/>
                <a:gd name="connsiteX74" fmla="*/ 3358055 w 4966138"/>
                <a:gd name="connsiteY74" fmla="*/ 1923393 h 2491043"/>
                <a:gd name="connsiteX75" fmla="*/ 3389586 w 4966138"/>
                <a:gd name="connsiteY75" fmla="*/ 1876096 h 2491043"/>
                <a:gd name="connsiteX76" fmla="*/ 3421117 w 4966138"/>
                <a:gd name="connsiteY76" fmla="*/ 1828800 h 2491043"/>
                <a:gd name="connsiteX77" fmla="*/ 3468414 w 4966138"/>
                <a:gd name="connsiteY77" fmla="*/ 1734207 h 2491043"/>
                <a:gd name="connsiteX78" fmla="*/ 3484179 w 4966138"/>
                <a:gd name="connsiteY78" fmla="*/ 1671145 h 2491043"/>
                <a:gd name="connsiteX79" fmla="*/ 3563007 w 4966138"/>
                <a:gd name="connsiteY79" fmla="*/ 1592317 h 2491043"/>
                <a:gd name="connsiteX80" fmla="*/ 3610303 w 4966138"/>
                <a:gd name="connsiteY80" fmla="*/ 1576552 h 2491043"/>
                <a:gd name="connsiteX81" fmla="*/ 3720662 w 4966138"/>
                <a:gd name="connsiteY81" fmla="*/ 1686910 h 2491043"/>
                <a:gd name="connsiteX82" fmla="*/ 3767958 w 4966138"/>
                <a:gd name="connsiteY82" fmla="*/ 1734207 h 2491043"/>
                <a:gd name="connsiteX83" fmla="*/ 3831021 w 4966138"/>
                <a:gd name="connsiteY83" fmla="*/ 1813034 h 2491043"/>
                <a:gd name="connsiteX84" fmla="*/ 3846786 w 4966138"/>
                <a:gd name="connsiteY84" fmla="*/ 1860331 h 2491043"/>
                <a:gd name="connsiteX85" fmla="*/ 3831021 w 4966138"/>
                <a:gd name="connsiteY85" fmla="*/ 1939158 h 2491043"/>
                <a:gd name="connsiteX86" fmla="*/ 3799489 w 4966138"/>
                <a:gd name="connsiteY86" fmla="*/ 1970689 h 2491043"/>
                <a:gd name="connsiteX87" fmla="*/ 3767958 w 4966138"/>
                <a:gd name="connsiteY87" fmla="*/ 2017986 h 2491043"/>
                <a:gd name="connsiteX88" fmla="*/ 3767958 w 4966138"/>
                <a:gd name="connsiteY88" fmla="*/ 2128345 h 2491043"/>
                <a:gd name="connsiteX89" fmla="*/ 3862552 w 4966138"/>
                <a:gd name="connsiteY89" fmla="*/ 2159876 h 2491043"/>
                <a:gd name="connsiteX90" fmla="*/ 3957145 w 4966138"/>
                <a:gd name="connsiteY90" fmla="*/ 2191407 h 2491043"/>
                <a:gd name="connsiteX91" fmla="*/ 4051738 w 4966138"/>
                <a:gd name="connsiteY91" fmla="*/ 2222938 h 2491043"/>
                <a:gd name="connsiteX92" fmla="*/ 4099034 w 4966138"/>
                <a:gd name="connsiteY92" fmla="*/ 2238703 h 2491043"/>
                <a:gd name="connsiteX93" fmla="*/ 4209393 w 4966138"/>
                <a:gd name="connsiteY93" fmla="*/ 2207172 h 2491043"/>
                <a:gd name="connsiteX94" fmla="*/ 4256689 w 4966138"/>
                <a:gd name="connsiteY94" fmla="*/ 2191407 h 2491043"/>
                <a:gd name="connsiteX95" fmla="*/ 4335517 w 4966138"/>
                <a:gd name="connsiteY95" fmla="*/ 2112579 h 2491043"/>
                <a:gd name="connsiteX96" fmla="*/ 4430110 w 4966138"/>
                <a:gd name="connsiteY96" fmla="*/ 2081048 h 2491043"/>
                <a:gd name="connsiteX97" fmla="*/ 4540469 w 4966138"/>
                <a:gd name="connsiteY97" fmla="*/ 2112579 h 2491043"/>
                <a:gd name="connsiteX98" fmla="*/ 4635062 w 4966138"/>
                <a:gd name="connsiteY98" fmla="*/ 2175641 h 2491043"/>
                <a:gd name="connsiteX99" fmla="*/ 4682358 w 4966138"/>
                <a:gd name="connsiteY99" fmla="*/ 2222938 h 2491043"/>
                <a:gd name="connsiteX100" fmla="*/ 4713889 w 4966138"/>
                <a:gd name="connsiteY100" fmla="*/ 2270234 h 2491043"/>
                <a:gd name="connsiteX101" fmla="*/ 4761186 w 4966138"/>
                <a:gd name="connsiteY101" fmla="*/ 2286000 h 2491043"/>
                <a:gd name="connsiteX102" fmla="*/ 4808483 w 4966138"/>
                <a:gd name="connsiteY102" fmla="*/ 2317531 h 2491043"/>
                <a:gd name="connsiteX103" fmla="*/ 4918841 w 4966138"/>
                <a:gd name="connsiteY103" fmla="*/ 2443655 h 2491043"/>
                <a:gd name="connsiteX104" fmla="*/ 4966138 w 4966138"/>
                <a:gd name="connsiteY104" fmla="*/ 2490952 h 2491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4966138" h="2491043">
                  <a:moveTo>
                    <a:pt x="0" y="0"/>
                  </a:moveTo>
                  <a:cubicBezTo>
                    <a:pt x="66353" y="39812"/>
                    <a:pt x="80147" y="39421"/>
                    <a:pt x="126124" y="94593"/>
                  </a:cubicBezTo>
                  <a:cubicBezTo>
                    <a:pt x="138254" y="109149"/>
                    <a:pt x="144257" y="128491"/>
                    <a:pt x="157655" y="141889"/>
                  </a:cubicBezTo>
                  <a:cubicBezTo>
                    <a:pt x="219714" y="203947"/>
                    <a:pt x="189676" y="142542"/>
                    <a:pt x="236483" y="204952"/>
                  </a:cubicBezTo>
                  <a:cubicBezTo>
                    <a:pt x="259220" y="235269"/>
                    <a:pt x="268014" y="278524"/>
                    <a:pt x="299545" y="299545"/>
                  </a:cubicBezTo>
                  <a:cubicBezTo>
                    <a:pt x="315310" y="310055"/>
                    <a:pt x="332285" y="318946"/>
                    <a:pt x="346841" y="331076"/>
                  </a:cubicBezTo>
                  <a:cubicBezTo>
                    <a:pt x="389269" y="366432"/>
                    <a:pt x="391111" y="387537"/>
                    <a:pt x="441434" y="409903"/>
                  </a:cubicBezTo>
                  <a:cubicBezTo>
                    <a:pt x="471806" y="423402"/>
                    <a:pt x="536027" y="441434"/>
                    <a:pt x="536027" y="441434"/>
                  </a:cubicBezTo>
                  <a:cubicBezTo>
                    <a:pt x="583324" y="436179"/>
                    <a:pt x="632771" y="440717"/>
                    <a:pt x="677917" y="425669"/>
                  </a:cubicBezTo>
                  <a:cubicBezTo>
                    <a:pt x="713868" y="413685"/>
                    <a:pt x="736559" y="374591"/>
                    <a:pt x="772510" y="362607"/>
                  </a:cubicBezTo>
                  <a:lnTo>
                    <a:pt x="819807" y="346841"/>
                  </a:lnTo>
                  <a:cubicBezTo>
                    <a:pt x="882869" y="352096"/>
                    <a:pt x="946268" y="354244"/>
                    <a:pt x="1008993" y="362607"/>
                  </a:cubicBezTo>
                  <a:cubicBezTo>
                    <a:pt x="1025465" y="364803"/>
                    <a:pt x="1044538" y="366621"/>
                    <a:pt x="1056289" y="378372"/>
                  </a:cubicBezTo>
                  <a:cubicBezTo>
                    <a:pt x="1068040" y="390123"/>
                    <a:pt x="1064623" y="410805"/>
                    <a:pt x="1072055" y="425669"/>
                  </a:cubicBezTo>
                  <a:cubicBezTo>
                    <a:pt x="1080529" y="442616"/>
                    <a:pt x="1095891" y="455650"/>
                    <a:pt x="1103586" y="472965"/>
                  </a:cubicBezTo>
                  <a:cubicBezTo>
                    <a:pt x="1125518" y="522311"/>
                    <a:pt x="1137781" y="578212"/>
                    <a:pt x="1150883" y="630620"/>
                  </a:cubicBezTo>
                  <a:cubicBezTo>
                    <a:pt x="1140373" y="641131"/>
                    <a:pt x="1125999" y="648857"/>
                    <a:pt x="1119352" y="662152"/>
                  </a:cubicBezTo>
                  <a:cubicBezTo>
                    <a:pt x="1104488" y="691880"/>
                    <a:pt x="1087821" y="756745"/>
                    <a:pt x="1087821" y="756745"/>
                  </a:cubicBezTo>
                  <a:cubicBezTo>
                    <a:pt x="1118512" y="848821"/>
                    <a:pt x="1079572" y="764261"/>
                    <a:pt x="1150883" y="835572"/>
                  </a:cubicBezTo>
                  <a:cubicBezTo>
                    <a:pt x="1205537" y="890226"/>
                    <a:pt x="1154036" y="880767"/>
                    <a:pt x="1229710" y="914400"/>
                  </a:cubicBezTo>
                  <a:cubicBezTo>
                    <a:pt x="1260082" y="927899"/>
                    <a:pt x="1292772" y="935421"/>
                    <a:pt x="1324303" y="945931"/>
                  </a:cubicBezTo>
                  <a:lnTo>
                    <a:pt x="1371600" y="961696"/>
                  </a:lnTo>
                  <a:cubicBezTo>
                    <a:pt x="1408386" y="956441"/>
                    <a:pt x="1447275" y="959270"/>
                    <a:pt x="1481958" y="945931"/>
                  </a:cubicBezTo>
                  <a:cubicBezTo>
                    <a:pt x="1517328" y="932327"/>
                    <a:pt x="1576552" y="882869"/>
                    <a:pt x="1576552" y="882869"/>
                  </a:cubicBezTo>
                  <a:lnTo>
                    <a:pt x="1639614" y="693683"/>
                  </a:lnTo>
                  <a:cubicBezTo>
                    <a:pt x="1644869" y="677917"/>
                    <a:pt x="1641552" y="655604"/>
                    <a:pt x="1655379" y="646386"/>
                  </a:cubicBezTo>
                  <a:cubicBezTo>
                    <a:pt x="1671145" y="635876"/>
                    <a:pt x="1685361" y="622550"/>
                    <a:pt x="1702676" y="614855"/>
                  </a:cubicBezTo>
                  <a:cubicBezTo>
                    <a:pt x="1733048" y="601356"/>
                    <a:pt x="1797269" y="583324"/>
                    <a:pt x="1797269" y="583324"/>
                  </a:cubicBezTo>
                  <a:cubicBezTo>
                    <a:pt x="1826831" y="585295"/>
                    <a:pt x="2005818" y="577239"/>
                    <a:pt x="2081048" y="614855"/>
                  </a:cubicBezTo>
                  <a:cubicBezTo>
                    <a:pt x="2097995" y="623329"/>
                    <a:pt x="2112579" y="635876"/>
                    <a:pt x="2128345" y="646386"/>
                  </a:cubicBezTo>
                  <a:cubicBezTo>
                    <a:pt x="2133600" y="662152"/>
                    <a:pt x="2144110" y="677065"/>
                    <a:pt x="2144110" y="693683"/>
                  </a:cubicBezTo>
                  <a:cubicBezTo>
                    <a:pt x="2144110" y="1052527"/>
                    <a:pt x="2207384" y="983108"/>
                    <a:pt x="1907627" y="961696"/>
                  </a:cubicBezTo>
                  <a:cubicBezTo>
                    <a:pt x="1855075" y="966951"/>
                    <a:pt x="1801433" y="965586"/>
                    <a:pt x="1749972" y="977462"/>
                  </a:cubicBezTo>
                  <a:cubicBezTo>
                    <a:pt x="1689364" y="991449"/>
                    <a:pt x="1683509" y="1054133"/>
                    <a:pt x="1671145" y="1103586"/>
                  </a:cubicBezTo>
                  <a:lnTo>
                    <a:pt x="1655379" y="1166648"/>
                  </a:lnTo>
                  <a:cubicBezTo>
                    <a:pt x="1692902" y="1279217"/>
                    <a:pt x="1659255" y="1242805"/>
                    <a:pt x="1734207" y="1292772"/>
                  </a:cubicBezTo>
                  <a:cubicBezTo>
                    <a:pt x="1744717" y="1308538"/>
                    <a:pt x="1752340" y="1326671"/>
                    <a:pt x="1765738" y="1340069"/>
                  </a:cubicBezTo>
                  <a:cubicBezTo>
                    <a:pt x="1796300" y="1370632"/>
                    <a:pt x="1821863" y="1374543"/>
                    <a:pt x="1860331" y="1387365"/>
                  </a:cubicBezTo>
                  <a:cubicBezTo>
                    <a:pt x="1897117" y="1382110"/>
                    <a:pt x="1934481" y="1379956"/>
                    <a:pt x="1970689" y="1371600"/>
                  </a:cubicBezTo>
                  <a:cubicBezTo>
                    <a:pt x="2003075" y="1364126"/>
                    <a:pt x="2065283" y="1340069"/>
                    <a:pt x="2065283" y="1340069"/>
                  </a:cubicBezTo>
                  <a:cubicBezTo>
                    <a:pt x="2081048" y="1329559"/>
                    <a:pt x="2100102" y="1322798"/>
                    <a:pt x="2112579" y="1308538"/>
                  </a:cubicBezTo>
                  <a:cubicBezTo>
                    <a:pt x="2137533" y="1280019"/>
                    <a:pt x="2139690" y="1225929"/>
                    <a:pt x="2175641" y="1213945"/>
                  </a:cubicBezTo>
                  <a:lnTo>
                    <a:pt x="2270234" y="1182414"/>
                  </a:lnTo>
                  <a:cubicBezTo>
                    <a:pt x="2317531" y="1187669"/>
                    <a:pt x="2365184" y="1190356"/>
                    <a:pt x="2412124" y="1198179"/>
                  </a:cubicBezTo>
                  <a:cubicBezTo>
                    <a:pt x="2428516" y="1200911"/>
                    <a:pt x="2449762" y="1200422"/>
                    <a:pt x="2459421" y="1213945"/>
                  </a:cubicBezTo>
                  <a:cubicBezTo>
                    <a:pt x="2478739" y="1240991"/>
                    <a:pt x="2472516" y="1280884"/>
                    <a:pt x="2490952" y="1308538"/>
                  </a:cubicBezTo>
                  <a:cubicBezTo>
                    <a:pt x="2501462" y="1324303"/>
                    <a:pt x="2508223" y="1343357"/>
                    <a:pt x="2522483" y="1355834"/>
                  </a:cubicBezTo>
                  <a:cubicBezTo>
                    <a:pt x="2551002" y="1380788"/>
                    <a:pt x="2617076" y="1418896"/>
                    <a:pt x="2617076" y="1418896"/>
                  </a:cubicBezTo>
                  <a:cubicBezTo>
                    <a:pt x="2662038" y="1413900"/>
                    <a:pt x="2753437" y="1413778"/>
                    <a:pt x="2806262" y="1387365"/>
                  </a:cubicBezTo>
                  <a:cubicBezTo>
                    <a:pt x="2823209" y="1378891"/>
                    <a:pt x="2837793" y="1366344"/>
                    <a:pt x="2853558" y="1355834"/>
                  </a:cubicBezTo>
                  <a:cubicBezTo>
                    <a:pt x="2864068" y="1340069"/>
                    <a:pt x="2873252" y="1323333"/>
                    <a:pt x="2885089" y="1308538"/>
                  </a:cubicBezTo>
                  <a:cubicBezTo>
                    <a:pt x="2918418" y="1266878"/>
                    <a:pt x="2967989" y="1242762"/>
                    <a:pt x="3011214" y="1213945"/>
                  </a:cubicBezTo>
                  <a:lnTo>
                    <a:pt x="3058510" y="1182414"/>
                  </a:lnTo>
                  <a:cubicBezTo>
                    <a:pt x="3073358" y="1186126"/>
                    <a:pt x="3150361" y="1203663"/>
                    <a:pt x="3168869" y="1213945"/>
                  </a:cubicBezTo>
                  <a:cubicBezTo>
                    <a:pt x="3168879" y="1213951"/>
                    <a:pt x="3287105" y="1292769"/>
                    <a:pt x="3310758" y="1308538"/>
                  </a:cubicBezTo>
                  <a:lnTo>
                    <a:pt x="3358055" y="1340069"/>
                  </a:lnTo>
                  <a:lnTo>
                    <a:pt x="3405352" y="1371600"/>
                  </a:lnTo>
                  <a:cubicBezTo>
                    <a:pt x="3400097" y="1403131"/>
                    <a:pt x="3403882" y="1437602"/>
                    <a:pt x="3389586" y="1466193"/>
                  </a:cubicBezTo>
                  <a:cubicBezTo>
                    <a:pt x="3381112" y="1483140"/>
                    <a:pt x="3355687" y="1484326"/>
                    <a:pt x="3342289" y="1497724"/>
                  </a:cubicBezTo>
                  <a:cubicBezTo>
                    <a:pt x="3328891" y="1511122"/>
                    <a:pt x="3322594" y="1530224"/>
                    <a:pt x="3310758" y="1545020"/>
                  </a:cubicBezTo>
                  <a:cubicBezTo>
                    <a:pt x="3301473" y="1556627"/>
                    <a:pt x="3288512" y="1564945"/>
                    <a:pt x="3279227" y="1576552"/>
                  </a:cubicBezTo>
                  <a:cubicBezTo>
                    <a:pt x="3267391" y="1591348"/>
                    <a:pt x="3261094" y="1610450"/>
                    <a:pt x="3247696" y="1623848"/>
                  </a:cubicBezTo>
                  <a:cubicBezTo>
                    <a:pt x="3234298" y="1637246"/>
                    <a:pt x="3216165" y="1644869"/>
                    <a:pt x="3200400" y="1655379"/>
                  </a:cubicBezTo>
                  <a:cubicBezTo>
                    <a:pt x="3179379" y="1650124"/>
                    <a:pt x="3158972" y="1638412"/>
                    <a:pt x="3137338" y="1639614"/>
                  </a:cubicBezTo>
                  <a:cubicBezTo>
                    <a:pt x="3063133" y="1643737"/>
                    <a:pt x="2916621" y="1671145"/>
                    <a:pt x="2916621" y="1671145"/>
                  </a:cubicBezTo>
                  <a:cubicBezTo>
                    <a:pt x="2900855" y="1676400"/>
                    <a:pt x="2878983" y="1673387"/>
                    <a:pt x="2869324" y="1686910"/>
                  </a:cubicBezTo>
                  <a:cubicBezTo>
                    <a:pt x="2850005" y="1713956"/>
                    <a:pt x="2837793" y="1781503"/>
                    <a:pt x="2837793" y="1781503"/>
                  </a:cubicBezTo>
                  <a:cubicBezTo>
                    <a:pt x="2848303" y="1797269"/>
                    <a:pt x="2860850" y="1811852"/>
                    <a:pt x="2869324" y="1828800"/>
                  </a:cubicBezTo>
                  <a:cubicBezTo>
                    <a:pt x="2880631" y="1851414"/>
                    <a:pt x="2895805" y="1918957"/>
                    <a:pt x="2900855" y="1939158"/>
                  </a:cubicBezTo>
                  <a:cubicBezTo>
                    <a:pt x="2916621" y="1933903"/>
                    <a:pt x="2931534" y="1923393"/>
                    <a:pt x="2948152" y="1923393"/>
                  </a:cubicBezTo>
                  <a:cubicBezTo>
                    <a:pt x="3017500" y="1923393"/>
                    <a:pt x="2981582" y="1950138"/>
                    <a:pt x="3026979" y="1986455"/>
                  </a:cubicBezTo>
                  <a:cubicBezTo>
                    <a:pt x="3039956" y="1996836"/>
                    <a:pt x="3058510" y="1996965"/>
                    <a:pt x="3074276" y="2002220"/>
                  </a:cubicBezTo>
                  <a:cubicBezTo>
                    <a:pt x="3084786" y="2012731"/>
                    <a:pt x="3093061" y="2026104"/>
                    <a:pt x="3105807" y="2033752"/>
                  </a:cubicBezTo>
                  <a:cubicBezTo>
                    <a:pt x="3156428" y="2064125"/>
                    <a:pt x="3188648" y="2043593"/>
                    <a:pt x="3247696" y="2033752"/>
                  </a:cubicBezTo>
                  <a:cubicBezTo>
                    <a:pt x="3330944" y="2006002"/>
                    <a:pt x="3285775" y="2031813"/>
                    <a:pt x="3358055" y="1923393"/>
                  </a:cubicBezTo>
                  <a:lnTo>
                    <a:pt x="3389586" y="1876096"/>
                  </a:lnTo>
                  <a:cubicBezTo>
                    <a:pt x="3400096" y="1860331"/>
                    <a:pt x="3415125" y="1846775"/>
                    <a:pt x="3421117" y="1828800"/>
                  </a:cubicBezTo>
                  <a:cubicBezTo>
                    <a:pt x="3442875" y="1763528"/>
                    <a:pt x="3427665" y="1795330"/>
                    <a:pt x="3468414" y="1734207"/>
                  </a:cubicBezTo>
                  <a:cubicBezTo>
                    <a:pt x="3473669" y="1713186"/>
                    <a:pt x="3475644" y="1691061"/>
                    <a:pt x="3484179" y="1671145"/>
                  </a:cubicBezTo>
                  <a:cubicBezTo>
                    <a:pt x="3501378" y="1631014"/>
                    <a:pt x="3524787" y="1611427"/>
                    <a:pt x="3563007" y="1592317"/>
                  </a:cubicBezTo>
                  <a:cubicBezTo>
                    <a:pt x="3577871" y="1584885"/>
                    <a:pt x="3594538" y="1581807"/>
                    <a:pt x="3610303" y="1576552"/>
                  </a:cubicBezTo>
                  <a:cubicBezTo>
                    <a:pt x="3717322" y="1612223"/>
                    <a:pt x="3594177" y="1560422"/>
                    <a:pt x="3720662" y="1686910"/>
                  </a:cubicBezTo>
                  <a:cubicBezTo>
                    <a:pt x="3736427" y="1702676"/>
                    <a:pt x="3753685" y="1717079"/>
                    <a:pt x="3767958" y="1734207"/>
                  </a:cubicBezTo>
                  <a:cubicBezTo>
                    <a:pt x="3867382" y="1853517"/>
                    <a:pt x="3739298" y="1721314"/>
                    <a:pt x="3831021" y="1813034"/>
                  </a:cubicBezTo>
                  <a:cubicBezTo>
                    <a:pt x="3836276" y="1828800"/>
                    <a:pt x="3846786" y="1843713"/>
                    <a:pt x="3846786" y="1860331"/>
                  </a:cubicBezTo>
                  <a:cubicBezTo>
                    <a:pt x="3846786" y="1887127"/>
                    <a:pt x="3841577" y="1914529"/>
                    <a:pt x="3831021" y="1939158"/>
                  </a:cubicBezTo>
                  <a:cubicBezTo>
                    <a:pt x="3825166" y="1952820"/>
                    <a:pt x="3808775" y="1959082"/>
                    <a:pt x="3799489" y="1970689"/>
                  </a:cubicBezTo>
                  <a:cubicBezTo>
                    <a:pt x="3787652" y="1985485"/>
                    <a:pt x="3778468" y="2002220"/>
                    <a:pt x="3767958" y="2017986"/>
                  </a:cubicBezTo>
                  <a:cubicBezTo>
                    <a:pt x="3757712" y="2048724"/>
                    <a:pt x="3732033" y="2097552"/>
                    <a:pt x="3767958" y="2128345"/>
                  </a:cubicBezTo>
                  <a:cubicBezTo>
                    <a:pt x="3793193" y="2149975"/>
                    <a:pt x="3831021" y="2149366"/>
                    <a:pt x="3862552" y="2159876"/>
                  </a:cubicBezTo>
                  <a:lnTo>
                    <a:pt x="3957145" y="2191407"/>
                  </a:lnTo>
                  <a:lnTo>
                    <a:pt x="4051738" y="2222938"/>
                  </a:lnTo>
                  <a:lnTo>
                    <a:pt x="4099034" y="2238703"/>
                  </a:lnTo>
                  <a:cubicBezTo>
                    <a:pt x="4212442" y="2200902"/>
                    <a:pt x="4070813" y="2246767"/>
                    <a:pt x="4209393" y="2207172"/>
                  </a:cubicBezTo>
                  <a:cubicBezTo>
                    <a:pt x="4225372" y="2202607"/>
                    <a:pt x="4240924" y="2196662"/>
                    <a:pt x="4256689" y="2191407"/>
                  </a:cubicBezTo>
                  <a:cubicBezTo>
                    <a:pt x="4285454" y="2148260"/>
                    <a:pt x="4285732" y="2134706"/>
                    <a:pt x="4335517" y="2112579"/>
                  </a:cubicBezTo>
                  <a:cubicBezTo>
                    <a:pt x="4365889" y="2099080"/>
                    <a:pt x="4430110" y="2081048"/>
                    <a:pt x="4430110" y="2081048"/>
                  </a:cubicBezTo>
                  <a:cubicBezTo>
                    <a:pt x="4444948" y="2084758"/>
                    <a:pt x="4521968" y="2102301"/>
                    <a:pt x="4540469" y="2112579"/>
                  </a:cubicBezTo>
                  <a:cubicBezTo>
                    <a:pt x="4573596" y="2130983"/>
                    <a:pt x="4608266" y="2148845"/>
                    <a:pt x="4635062" y="2175641"/>
                  </a:cubicBezTo>
                  <a:cubicBezTo>
                    <a:pt x="4650827" y="2191407"/>
                    <a:pt x="4668085" y="2205810"/>
                    <a:pt x="4682358" y="2222938"/>
                  </a:cubicBezTo>
                  <a:cubicBezTo>
                    <a:pt x="4694488" y="2237494"/>
                    <a:pt x="4699093" y="2258398"/>
                    <a:pt x="4713889" y="2270234"/>
                  </a:cubicBezTo>
                  <a:cubicBezTo>
                    <a:pt x="4726866" y="2280615"/>
                    <a:pt x="4746322" y="2278568"/>
                    <a:pt x="4761186" y="2286000"/>
                  </a:cubicBezTo>
                  <a:cubicBezTo>
                    <a:pt x="4778134" y="2294474"/>
                    <a:pt x="4792717" y="2307021"/>
                    <a:pt x="4808483" y="2317531"/>
                  </a:cubicBezTo>
                  <a:cubicBezTo>
                    <a:pt x="4882055" y="2427889"/>
                    <a:pt x="4840014" y="2391103"/>
                    <a:pt x="4918841" y="2443655"/>
                  </a:cubicBezTo>
                  <a:cubicBezTo>
                    <a:pt x="4953287" y="2495325"/>
                    <a:pt x="4931424" y="2490952"/>
                    <a:pt x="4966138" y="2490952"/>
                  </a:cubicBezTo>
                </a:path>
              </a:pathLst>
            </a:cu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8" name="Straight Connector 337"/>
            <p:cNvCxnSpPr/>
            <p:nvPr/>
          </p:nvCxnSpPr>
          <p:spPr>
            <a:xfrm flipH="1" flipV="1">
              <a:off x="5806544" y="2187959"/>
              <a:ext cx="4883794" cy="2477582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0" name="Rectangle 339"/>
          <p:cNvSpPr/>
          <p:nvPr/>
        </p:nvSpPr>
        <p:spPr>
          <a:xfrm>
            <a:off x="5817054" y="4550980"/>
            <a:ext cx="431342" cy="304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1" name="TextBox 340"/>
          <p:cNvSpPr txBox="1"/>
          <p:nvPr/>
        </p:nvSpPr>
        <p:spPr>
          <a:xfrm>
            <a:off x="6295694" y="4518393"/>
            <a:ext cx="224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Fit Line</a:t>
            </a:r>
          </a:p>
        </p:txBody>
      </p:sp>
    </p:spTree>
    <p:extLst>
      <p:ext uri="{BB962C8B-B14F-4D97-AF65-F5344CB8AC3E}">
        <p14:creationId xmlns:p14="http://schemas.microsoft.com/office/powerpoint/2010/main" val="366773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step plan</a:t>
            </a:r>
          </a:p>
        </p:txBody>
      </p:sp>
      <p:cxnSp>
        <p:nvCxnSpPr>
          <p:cNvPr id="15" name="Straight Arrow Connector 14"/>
          <p:cNvCxnSpPr>
            <a:stCxn id="29" idx="6"/>
            <a:endCxn id="28" idx="2"/>
          </p:cNvCxnSpPr>
          <p:nvPr/>
        </p:nvCxnSpPr>
        <p:spPr>
          <a:xfrm>
            <a:off x="3261709" y="1476834"/>
            <a:ext cx="1528618" cy="0"/>
          </a:xfrm>
          <a:prstGeom prst="straightConnector1">
            <a:avLst/>
          </a:prstGeom>
          <a:ln w="190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8" idx="6"/>
            <a:endCxn id="30" idx="2"/>
          </p:cNvCxnSpPr>
          <p:nvPr/>
        </p:nvCxnSpPr>
        <p:spPr>
          <a:xfrm flipV="1">
            <a:off x="7453503" y="1463291"/>
            <a:ext cx="1528619" cy="13543"/>
          </a:xfrm>
          <a:prstGeom prst="straightConnector1">
            <a:avLst/>
          </a:prstGeom>
          <a:ln w="190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0" idx="4"/>
            <a:endCxn id="31" idx="7"/>
          </p:cNvCxnSpPr>
          <p:nvPr/>
        </p:nvCxnSpPr>
        <p:spPr>
          <a:xfrm flipH="1">
            <a:off x="9159387" y="2244219"/>
            <a:ext cx="1154323" cy="996115"/>
          </a:xfrm>
          <a:prstGeom prst="straightConnector1">
            <a:avLst/>
          </a:prstGeom>
          <a:ln w="190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31" idx="2"/>
            <a:endCxn id="32" idx="6"/>
          </p:cNvCxnSpPr>
          <p:nvPr/>
        </p:nvCxnSpPr>
        <p:spPr>
          <a:xfrm flipH="1" flipV="1">
            <a:off x="5357606" y="3792533"/>
            <a:ext cx="1528618" cy="1"/>
          </a:xfrm>
          <a:prstGeom prst="straightConnector1">
            <a:avLst/>
          </a:prstGeom>
          <a:ln w="190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790327" y="695905"/>
            <a:ext cx="2663176" cy="1561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Removal and Segmentation of data</a:t>
            </a:r>
          </a:p>
        </p:txBody>
      </p:sp>
      <p:sp>
        <p:nvSpPr>
          <p:cNvPr id="29" name="Oval 28"/>
          <p:cNvSpPr/>
          <p:nvPr/>
        </p:nvSpPr>
        <p:spPr>
          <a:xfrm>
            <a:off x="598533" y="695905"/>
            <a:ext cx="2663176" cy="1561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Acquisition</a:t>
            </a:r>
          </a:p>
        </p:txBody>
      </p:sp>
      <p:sp>
        <p:nvSpPr>
          <p:cNvPr id="30" name="Oval 29"/>
          <p:cNvSpPr/>
          <p:nvPr/>
        </p:nvSpPr>
        <p:spPr>
          <a:xfrm>
            <a:off x="8982122" y="682362"/>
            <a:ext cx="2663176" cy="1561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Extract Features</a:t>
            </a:r>
          </a:p>
        </p:txBody>
      </p:sp>
      <p:sp>
        <p:nvSpPr>
          <p:cNvPr id="31" name="Oval 30"/>
          <p:cNvSpPr/>
          <p:nvPr/>
        </p:nvSpPr>
        <p:spPr>
          <a:xfrm>
            <a:off x="6886224" y="3011605"/>
            <a:ext cx="2663176" cy="1561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Building Machine Learning Models</a:t>
            </a:r>
          </a:p>
        </p:txBody>
      </p:sp>
      <p:sp>
        <p:nvSpPr>
          <p:cNvPr id="32" name="Oval 31"/>
          <p:cNvSpPr/>
          <p:nvPr/>
        </p:nvSpPr>
        <p:spPr>
          <a:xfrm>
            <a:off x="2694430" y="3011604"/>
            <a:ext cx="2663176" cy="1561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Testing and Applying Feature Selection Techniques</a:t>
            </a:r>
          </a:p>
        </p:txBody>
      </p:sp>
    </p:spTree>
    <p:extLst>
      <p:ext uri="{BB962C8B-B14F-4D97-AF65-F5344CB8AC3E}">
        <p14:creationId xmlns:p14="http://schemas.microsoft.com/office/powerpoint/2010/main" val="249397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the data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Shimmer R3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37 Features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UPDRS and H&amp;Y are from early stages of disease.</a:t>
            </a:r>
            <a:endParaRPr lang="en-US" sz="24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90165"/>
              </p:ext>
            </p:extLst>
          </p:nvPr>
        </p:nvGraphicFramePr>
        <p:xfrm>
          <a:off x="4951412" y="865788"/>
          <a:ext cx="632690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802">
                  <a:extLst>
                    <a:ext uri="{9D8B030D-6E8A-4147-A177-3AD203B41FA5}">
                      <a16:colId xmlns:a16="http://schemas.microsoft.com/office/drawing/2014/main" val="2024189143"/>
                    </a:ext>
                  </a:extLst>
                </a:gridCol>
                <a:gridCol w="1205346">
                  <a:extLst>
                    <a:ext uri="{9D8B030D-6E8A-4147-A177-3AD203B41FA5}">
                      <a16:colId xmlns:a16="http://schemas.microsoft.com/office/drawing/2014/main" val="739935456"/>
                    </a:ext>
                  </a:extLst>
                </a:gridCol>
                <a:gridCol w="1379912">
                  <a:extLst>
                    <a:ext uri="{9D8B030D-6E8A-4147-A177-3AD203B41FA5}">
                      <a16:colId xmlns:a16="http://schemas.microsoft.com/office/drawing/2014/main" val="4258762430"/>
                    </a:ext>
                  </a:extLst>
                </a:gridCol>
                <a:gridCol w="1271848">
                  <a:extLst>
                    <a:ext uri="{9D8B030D-6E8A-4147-A177-3AD203B41FA5}">
                      <a16:colId xmlns:a16="http://schemas.microsoft.com/office/drawing/2014/main" val="309766918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Geriatrics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639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Subjects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45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Gender(M/F)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5:5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5:5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4:6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255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± 8.4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63.8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± 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 ± 4.1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328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UPDRS</a:t>
                      </a:r>
                      <a:r>
                        <a:rPr lang="en-US" baseline="0" dirty="0" smtClean="0"/>
                        <a:t> 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12.7 ± 6.0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160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 &amp; 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 ± 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679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70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030" y="4520583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Genetic Algorithm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505931" y="532198"/>
            <a:ext cx="11125201" cy="4332010"/>
            <a:chOff x="505931" y="532198"/>
            <a:chExt cx="11125201" cy="4332010"/>
          </a:xfrm>
        </p:grpSpPr>
        <p:sp>
          <p:nvSpPr>
            <p:cNvPr id="3" name="Oval 2"/>
            <p:cNvSpPr/>
            <p:nvPr/>
          </p:nvSpPr>
          <p:spPr>
            <a:xfrm>
              <a:off x="505931" y="546054"/>
              <a:ext cx="1995054" cy="1064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Initialize Population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3576092" y="532198"/>
              <a:ext cx="1995054" cy="1064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Population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7104159" y="2222735"/>
              <a:ext cx="1995054" cy="1064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Selection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3114051" y="2222735"/>
              <a:ext cx="1995054" cy="1064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Mutation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6643497" y="546054"/>
              <a:ext cx="1995054" cy="1064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Evaluate Fitness</a:t>
              </a:r>
            </a:p>
          </p:txBody>
        </p:sp>
        <p:cxnSp>
          <p:nvCxnSpPr>
            <p:cNvPr id="9" name="Straight Arrow Connector 8"/>
            <p:cNvCxnSpPr>
              <a:stCxn id="3" idx="6"/>
              <a:endCxn id="4" idx="2"/>
            </p:cNvCxnSpPr>
            <p:nvPr/>
          </p:nvCxnSpPr>
          <p:spPr>
            <a:xfrm flipV="1">
              <a:off x="2500985" y="1064213"/>
              <a:ext cx="1075107" cy="13856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4"/>
              <a:endCxn id="5" idx="0"/>
            </p:cNvCxnSpPr>
            <p:nvPr/>
          </p:nvCxnSpPr>
          <p:spPr>
            <a:xfrm>
              <a:off x="7641024" y="1610083"/>
              <a:ext cx="460662" cy="612652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58" idx="2"/>
              <a:endCxn id="6" idx="4"/>
            </p:cNvCxnSpPr>
            <p:nvPr/>
          </p:nvCxnSpPr>
          <p:spPr>
            <a:xfrm flipH="1" flipV="1">
              <a:off x="4111578" y="3286764"/>
              <a:ext cx="997527" cy="1045430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0"/>
              <a:endCxn id="4" idx="4"/>
            </p:cNvCxnSpPr>
            <p:nvPr/>
          </p:nvCxnSpPr>
          <p:spPr>
            <a:xfrm flipV="1">
              <a:off x="4111578" y="1596227"/>
              <a:ext cx="462041" cy="626508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4" idx="6"/>
              <a:endCxn id="7" idx="2"/>
            </p:cNvCxnSpPr>
            <p:nvPr/>
          </p:nvCxnSpPr>
          <p:spPr>
            <a:xfrm>
              <a:off x="5571146" y="1064213"/>
              <a:ext cx="1072351" cy="13856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9636078" y="546054"/>
              <a:ext cx="1995054" cy="1064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Final Population</a:t>
              </a:r>
            </a:p>
          </p:txBody>
        </p:sp>
        <p:cxnSp>
          <p:nvCxnSpPr>
            <p:cNvPr id="21" name="Straight Arrow Connector 20"/>
            <p:cNvCxnSpPr>
              <a:stCxn id="7" idx="6"/>
              <a:endCxn id="20" idx="2"/>
            </p:cNvCxnSpPr>
            <p:nvPr/>
          </p:nvCxnSpPr>
          <p:spPr>
            <a:xfrm>
              <a:off x="8638551" y="1078069"/>
              <a:ext cx="997527" cy="0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5" idx="4"/>
              <a:endCxn id="58" idx="6"/>
            </p:cNvCxnSpPr>
            <p:nvPr/>
          </p:nvCxnSpPr>
          <p:spPr>
            <a:xfrm flipH="1">
              <a:off x="7104159" y="3286764"/>
              <a:ext cx="997527" cy="1045430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5109105" y="3800179"/>
              <a:ext cx="1995054" cy="1064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Cross Over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726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29" y="5222210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Genetic Algorithm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0731" y="54317"/>
            <a:ext cx="11982853" cy="5666321"/>
            <a:chOff x="320281" y="54317"/>
            <a:chExt cx="11982853" cy="5666321"/>
          </a:xfrm>
        </p:grpSpPr>
        <p:grpSp>
          <p:nvGrpSpPr>
            <p:cNvPr id="70" name="Group 69"/>
            <p:cNvGrpSpPr/>
            <p:nvPr/>
          </p:nvGrpSpPr>
          <p:grpSpPr>
            <a:xfrm>
              <a:off x="505931" y="721387"/>
              <a:ext cx="11797203" cy="4843564"/>
              <a:chOff x="505931" y="532198"/>
              <a:chExt cx="11797203" cy="4843564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505931" y="546054"/>
                <a:ext cx="1995054" cy="10640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Initialize Population</a:t>
                </a:r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3576092" y="532198"/>
                <a:ext cx="1995054" cy="10640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Population</a:t>
                </a:r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7719141" y="2901434"/>
                <a:ext cx="1995054" cy="10640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Selection</a:t>
                </a: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578565" y="2901432"/>
                <a:ext cx="1995054" cy="10640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Mutation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6643497" y="546054"/>
                <a:ext cx="1995054" cy="10640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Evaluate Fitness</a:t>
                </a:r>
              </a:p>
            </p:txBody>
          </p:sp>
          <p:cxnSp>
            <p:nvCxnSpPr>
              <p:cNvPr id="9" name="Straight Arrow Connector 8"/>
              <p:cNvCxnSpPr>
                <a:stCxn id="3" idx="6"/>
                <a:endCxn id="4" idx="2"/>
              </p:cNvCxnSpPr>
              <p:nvPr/>
            </p:nvCxnSpPr>
            <p:spPr>
              <a:xfrm flipV="1">
                <a:off x="2500985" y="1064213"/>
                <a:ext cx="1075107" cy="13856"/>
              </a:xfrm>
              <a:prstGeom prst="straightConnector1">
                <a:avLst/>
              </a:prstGeom>
              <a:ln w="19050">
                <a:solidFill>
                  <a:schemeClr val="bg1">
                    <a:alpha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>
                <a:stCxn id="7" idx="4"/>
                <a:endCxn id="5" idx="0"/>
              </p:cNvCxnSpPr>
              <p:nvPr/>
            </p:nvCxnSpPr>
            <p:spPr>
              <a:xfrm>
                <a:off x="7641024" y="1610083"/>
                <a:ext cx="1075644" cy="1291351"/>
              </a:xfrm>
              <a:prstGeom prst="straightConnector1">
                <a:avLst/>
              </a:prstGeom>
              <a:ln w="19050">
                <a:solidFill>
                  <a:schemeClr val="bg1">
                    <a:alpha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>
                <a:stCxn id="58" idx="2"/>
                <a:endCxn id="6" idx="4"/>
              </p:cNvCxnSpPr>
              <p:nvPr/>
            </p:nvCxnSpPr>
            <p:spPr>
              <a:xfrm flipH="1" flipV="1">
                <a:off x="3576092" y="3965461"/>
                <a:ext cx="1737492" cy="878287"/>
              </a:xfrm>
              <a:prstGeom prst="straightConnector1">
                <a:avLst/>
              </a:prstGeom>
              <a:ln w="19050">
                <a:solidFill>
                  <a:schemeClr val="bg1">
                    <a:alpha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6" idx="0"/>
                <a:endCxn id="4" idx="4"/>
              </p:cNvCxnSpPr>
              <p:nvPr/>
            </p:nvCxnSpPr>
            <p:spPr>
              <a:xfrm flipV="1">
                <a:off x="3576092" y="1596227"/>
                <a:ext cx="997527" cy="1305205"/>
              </a:xfrm>
              <a:prstGeom prst="straightConnector1">
                <a:avLst/>
              </a:prstGeom>
              <a:ln w="19050">
                <a:solidFill>
                  <a:schemeClr val="bg1">
                    <a:alpha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4" idx="6"/>
                <a:endCxn id="7" idx="2"/>
              </p:cNvCxnSpPr>
              <p:nvPr/>
            </p:nvCxnSpPr>
            <p:spPr>
              <a:xfrm>
                <a:off x="5571146" y="1064213"/>
                <a:ext cx="1072351" cy="13856"/>
              </a:xfrm>
              <a:prstGeom prst="straightConnector1">
                <a:avLst/>
              </a:prstGeom>
              <a:ln w="19050">
                <a:solidFill>
                  <a:schemeClr val="bg1">
                    <a:alpha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0308080" y="546054"/>
                <a:ext cx="1995054" cy="10640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Final Population</a:t>
                </a:r>
              </a:p>
            </p:txBody>
          </p:sp>
          <p:cxnSp>
            <p:nvCxnSpPr>
              <p:cNvPr id="21" name="Straight Arrow Connector 20"/>
              <p:cNvCxnSpPr>
                <a:stCxn id="7" idx="6"/>
                <a:endCxn id="20" idx="2"/>
              </p:cNvCxnSpPr>
              <p:nvPr/>
            </p:nvCxnSpPr>
            <p:spPr>
              <a:xfrm>
                <a:off x="8638551" y="1078069"/>
                <a:ext cx="1669529" cy="0"/>
              </a:xfrm>
              <a:prstGeom prst="straightConnector1">
                <a:avLst/>
              </a:prstGeom>
              <a:ln w="19050">
                <a:solidFill>
                  <a:schemeClr val="bg1">
                    <a:alpha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5" idx="4"/>
                <a:endCxn id="58" idx="6"/>
              </p:cNvCxnSpPr>
              <p:nvPr/>
            </p:nvCxnSpPr>
            <p:spPr>
              <a:xfrm flipH="1">
                <a:off x="7308638" y="3965463"/>
                <a:ext cx="1408030" cy="878285"/>
              </a:xfrm>
              <a:prstGeom prst="straightConnector1">
                <a:avLst/>
              </a:prstGeom>
              <a:ln w="19050">
                <a:solidFill>
                  <a:schemeClr val="bg1">
                    <a:alpha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/>
              <p:cNvSpPr/>
              <p:nvPr/>
            </p:nvSpPr>
            <p:spPr>
              <a:xfrm>
                <a:off x="5313584" y="4311733"/>
                <a:ext cx="1995054" cy="10640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Cross Over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660457" y="258181"/>
              <a:ext cx="9156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Size 40</a:t>
              </a:r>
            </a:p>
          </p:txBody>
        </p:sp>
        <p:cxnSp>
          <p:nvCxnSpPr>
            <p:cNvPr id="19" name="Straight Arrow Connector 18"/>
            <p:cNvCxnSpPr>
              <a:stCxn id="18" idx="2"/>
              <a:endCxn id="4" idx="1"/>
            </p:cNvCxnSpPr>
            <p:nvPr/>
          </p:nvCxnSpPr>
          <p:spPr>
            <a:xfrm>
              <a:off x="3118275" y="627513"/>
              <a:ext cx="749986" cy="249697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16952" y="2147657"/>
              <a:ext cx="1573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Binary Set</a:t>
              </a:r>
            </a:p>
            <a:p>
              <a:r>
                <a:rPr lang="en-US" dirty="0"/>
                <a:t>[0,1,1,0,…,0]</a:t>
              </a:r>
            </a:p>
          </p:txBody>
        </p:sp>
        <p:cxnSp>
          <p:nvCxnSpPr>
            <p:cNvPr id="24" name="Straight Arrow Connector 23"/>
            <p:cNvCxnSpPr>
              <a:stCxn id="23" idx="0"/>
              <a:endCxn id="3" idx="4"/>
            </p:cNvCxnSpPr>
            <p:nvPr/>
          </p:nvCxnSpPr>
          <p:spPr>
            <a:xfrm flipV="1">
              <a:off x="1503458" y="1799272"/>
              <a:ext cx="0" cy="348385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757037" y="5074307"/>
              <a:ext cx="13179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 Children Per Pair</a:t>
              </a:r>
            </a:p>
          </p:txBody>
        </p:sp>
        <p:cxnSp>
          <p:nvCxnSpPr>
            <p:cNvPr id="28" name="Straight Arrow Connector 27"/>
            <p:cNvCxnSpPr>
              <a:stCxn id="27" idx="1"/>
              <a:endCxn id="58" idx="5"/>
            </p:cNvCxnSpPr>
            <p:nvPr/>
          </p:nvCxnSpPr>
          <p:spPr>
            <a:xfrm flipH="1">
              <a:off x="7016469" y="5397473"/>
              <a:ext cx="740568" cy="11655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 rot="19688930">
              <a:off x="7450545" y="4320835"/>
              <a:ext cx="9573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 Best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 rot="19688930">
              <a:off x="7620540" y="4375447"/>
              <a:ext cx="13623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 Lucky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708893" y="4506911"/>
              <a:ext cx="1611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14% Chance</a:t>
              </a:r>
            </a:p>
          </p:txBody>
        </p:sp>
        <p:cxnSp>
          <p:nvCxnSpPr>
            <p:cNvPr id="39" name="Straight Arrow Connector 38"/>
            <p:cNvCxnSpPr>
              <a:stCxn id="38" idx="0"/>
              <a:endCxn id="6" idx="3"/>
            </p:cNvCxnSpPr>
            <p:nvPr/>
          </p:nvCxnSpPr>
          <p:spPr>
            <a:xfrm flipV="1">
              <a:off x="2514563" y="3998827"/>
              <a:ext cx="356171" cy="508084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20281" y="3299469"/>
              <a:ext cx="18149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Change 0 To 1</a:t>
              </a:r>
            </a:p>
            <a:p>
              <a:r>
                <a:rPr lang="en-US" dirty="0"/>
                <a:t>Or 1 To 0</a:t>
              </a:r>
            </a:p>
          </p:txBody>
        </p:sp>
        <p:cxnSp>
          <p:nvCxnSpPr>
            <p:cNvPr id="41" name="Straight Arrow Connector 40"/>
            <p:cNvCxnSpPr>
              <a:stCxn id="6" idx="2"/>
              <a:endCxn id="40" idx="3"/>
            </p:cNvCxnSpPr>
            <p:nvPr/>
          </p:nvCxnSpPr>
          <p:spPr>
            <a:xfrm flipH="1" flipV="1">
              <a:off x="2135201" y="3622635"/>
              <a:ext cx="443364" cy="1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7757037" y="54317"/>
              <a:ext cx="18790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SVM Classifier</a:t>
              </a:r>
            </a:p>
            <a:p>
              <a:r>
                <a:rPr lang="en-US" dirty="0"/>
                <a:t>With RBF Kernel</a:t>
              </a:r>
            </a:p>
          </p:txBody>
        </p:sp>
        <p:cxnSp>
          <p:nvCxnSpPr>
            <p:cNvPr id="55" name="Straight Arrow Connector 54"/>
            <p:cNvCxnSpPr>
              <a:stCxn id="54" idx="2"/>
              <a:endCxn id="7" idx="7"/>
            </p:cNvCxnSpPr>
            <p:nvPr/>
          </p:nvCxnSpPr>
          <p:spPr>
            <a:xfrm flipH="1">
              <a:off x="8346382" y="700648"/>
              <a:ext cx="350176" cy="190418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5685585" y="119681"/>
              <a:ext cx="15856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3-Fold Cross-</a:t>
              </a:r>
            </a:p>
            <a:p>
              <a:r>
                <a:rPr lang="en-US" dirty="0"/>
                <a:t>Validation</a:t>
              </a:r>
            </a:p>
          </p:txBody>
        </p:sp>
        <p:cxnSp>
          <p:nvCxnSpPr>
            <p:cNvPr id="57" name="Straight Arrow Connector 56"/>
            <p:cNvCxnSpPr>
              <a:stCxn id="56" idx="2"/>
              <a:endCxn id="7" idx="1"/>
            </p:cNvCxnSpPr>
            <p:nvPr/>
          </p:nvCxnSpPr>
          <p:spPr>
            <a:xfrm>
              <a:off x="6478430" y="766012"/>
              <a:ext cx="457236" cy="125054"/>
            </a:xfrm>
            <a:prstGeom prst="straightConnector1">
              <a:avLst/>
            </a:prstGeom>
            <a:ln w="19050">
              <a:solidFill>
                <a:schemeClr val="bg1"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 rot="3083703">
            <a:off x="6946352" y="1999414"/>
            <a:ext cx="1701107" cy="658035"/>
            <a:chOff x="8475612" y="1904820"/>
            <a:chExt cx="1701107" cy="658035"/>
          </a:xfrm>
        </p:grpSpPr>
        <p:sp>
          <p:nvSpPr>
            <p:cNvPr id="69" name="TextBox 68"/>
            <p:cNvSpPr txBox="1"/>
            <p:nvPr/>
          </p:nvSpPr>
          <p:spPr>
            <a:xfrm>
              <a:off x="8735691" y="1904820"/>
              <a:ext cx="1293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Accuracy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475612" y="2193523"/>
              <a:ext cx="1701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# Of Features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023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923</TotalTime>
  <Words>387</Words>
  <Application>Microsoft Office PowerPoint</Application>
  <PresentationFormat>Widescreen</PresentationFormat>
  <Paragraphs>144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Century Gothic</vt:lpstr>
      <vt:lpstr>Wingdings</vt:lpstr>
      <vt:lpstr>Wingdings 3</vt:lpstr>
      <vt:lpstr>Slice</vt:lpstr>
      <vt:lpstr>A Comparative study for feature selection algorithms to analyze gait patterns for health purposes</vt:lpstr>
      <vt:lpstr>Motivation</vt:lpstr>
      <vt:lpstr>Goal and method</vt:lpstr>
      <vt:lpstr>Why Machine Learning</vt:lpstr>
      <vt:lpstr>Significance of feature selection</vt:lpstr>
      <vt:lpstr>The five step plan</vt:lpstr>
      <vt:lpstr>Introducing the data</vt:lpstr>
      <vt:lpstr>Genetic Algorithm</vt:lpstr>
      <vt:lpstr>Genetic Algorithm</vt:lpstr>
      <vt:lpstr>Fitness</vt:lpstr>
      <vt:lpstr>Results</vt:lpstr>
      <vt:lpstr>Conclusion</vt:lpstr>
      <vt:lpstr>Future works</vt:lpstr>
      <vt:lpstr>Questions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Algorithm</dc:title>
  <dc:creator>Donovan Orn</dc:creator>
  <cp:lastModifiedBy>Donovan Orn</cp:lastModifiedBy>
  <cp:revision>75</cp:revision>
  <dcterms:created xsi:type="dcterms:W3CDTF">2019-01-30T22:40:40Z</dcterms:created>
  <dcterms:modified xsi:type="dcterms:W3CDTF">2019-02-27T18:12:41Z</dcterms:modified>
</cp:coreProperties>
</file>