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20104100" cy="15087600"/>
  <p:custDataLst>
    <p:tags r:id="rId4"/>
  </p:custDataLst>
  <p:defaultTextStyle>
    <a:defPPr>
      <a:defRPr lang="en-US"/>
    </a:defPPr>
    <a:lvl1pPr marL="0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1pPr>
    <a:lvl2pPr marL="997885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2pPr>
    <a:lvl3pPr marL="1995769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3pPr>
    <a:lvl4pPr marL="2993654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4pPr>
    <a:lvl5pPr marL="3991539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5pPr>
    <a:lvl6pPr marL="4989424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6pPr>
    <a:lvl7pPr marL="5987308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7pPr>
    <a:lvl8pPr marL="6985193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8pPr>
    <a:lvl9pPr marL="7983078" algn="l" defTabSz="1995769" rtl="0" eaLnBrk="1" latinLnBrk="0" hangingPunct="1">
      <a:defRPr sz="3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4" userDrawn="1">
          <p15:clr>
            <a:srgbClr val="A4A3A4"/>
          </p15:clr>
        </p15:guide>
        <p15:guide id="2" pos="47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314"/>
    <a:srgbClr val="D6181F"/>
    <a:srgbClr val="D71E1F"/>
    <a:srgbClr val="CFD0D5"/>
    <a:srgbClr val="A9A3A1"/>
    <a:srgbClr val="C25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166" autoAdjust="0"/>
  </p:normalViewPr>
  <p:slideViewPr>
    <p:cSldViewPr>
      <p:cViewPr varScale="1">
        <p:scale>
          <a:sx n="23" d="100"/>
          <a:sy n="23" d="100"/>
        </p:scale>
        <p:origin x="2202" y="78"/>
      </p:cViewPr>
      <p:guideLst>
        <p:guide orient="horz" pos="6284"/>
        <p:guide pos="47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DD75C-9126-0E4C-BB56-00000A2420F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6388" y="1885950"/>
            <a:ext cx="67913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61225"/>
            <a:ext cx="16084550" cy="594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3195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25F8-4631-564F-BD2A-126C00473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7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25F8-4631-564F-BD2A-126C004733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8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1839" y="10204704"/>
            <a:ext cx="37307522" cy="6912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583680" y="18434304"/>
            <a:ext cx="30723840" cy="8229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94560" y="7571232"/>
            <a:ext cx="19092673" cy="217261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603967" y="7571232"/>
            <a:ext cx="19092673" cy="217261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43891200" cy="5505781"/>
          </a:xfrm>
          <a:custGeom>
            <a:avLst/>
            <a:gdLst/>
            <a:ahLst/>
            <a:cxnLst/>
            <a:rect l="l" t="t" r="r" b="b"/>
            <a:pathLst>
              <a:path w="20104100" h="2523483">
                <a:moveTo>
                  <a:pt x="0" y="2523483"/>
                </a:moveTo>
                <a:lnTo>
                  <a:pt x="20104100" y="2523483"/>
                </a:lnTo>
                <a:lnTo>
                  <a:pt x="20104100" y="0"/>
                </a:lnTo>
                <a:lnTo>
                  <a:pt x="0" y="0"/>
                </a:lnTo>
                <a:lnTo>
                  <a:pt x="0" y="2523483"/>
                </a:lnTo>
              </a:path>
            </a:pathLst>
          </a:custGeom>
          <a:solidFill>
            <a:srgbClr val="A9A3A1"/>
          </a:solidFill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17" name="bk object 17"/>
          <p:cNvSpPr/>
          <p:nvPr/>
        </p:nvSpPr>
        <p:spPr>
          <a:xfrm>
            <a:off x="43427649" y="4294971"/>
            <a:ext cx="463549" cy="7712917"/>
          </a:xfrm>
          <a:custGeom>
            <a:avLst/>
            <a:gdLst/>
            <a:ahLst/>
            <a:cxnLst/>
            <a:rect l="l" t="t" r="r" b="b"/>
            <a:pathLst>
              <a:path w="212326" h="3535087">
                <a:moveTo>
                  <a:pt x="7283" y="0"/>
                </a:moveTo>
                <a:lnTo>
                  <a:pt x="0" y="3535087"/>
                </a:lnTo>
                <a:lnTo>
                  <a:pt x="212326" y="3535087"/>
                </a:lnTo>
                <a:lnTo>
                  <a:pt x="212326" y="3257"/>
                </a:lnTo>
                <a:lnTo>
                  <a:pt x="7283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8572" b="0" i="0" u="none"/>
          </a:p>
        </p:txBody>
      </p:sp>
      <p:sp>
        <p:nvSpPr>
          <p:cNvPr id="18" name="bk object 18"/>
          <p:cNvSpPr/>
          <p:nvPr/>
        </p:nvSpPr>
        <p:spPr>
          <a:xfrm>
            <a:off x="0" y="1319965"/>
            <a:ext cx="43891200" cy="8348784"/>
          </a:xfrm>
          <a:custGeom>
            <a:avLst/>
            <a:gdLst/>
            <a:ahLst/>
            <a:cxnLst/>
            <a:rect l="l" t="t" r="r" b="b"/>
            <a:pathLst>
              <a:path w="20104100" h="3826526">
                <a:moveTo>
                  <a:pt x="9779807" y="0"/>
                </a:moveTo>
                <a:lnTo>
                  <a:pt x="8778475" y="6342"/>
                </a:lnTo>
                <a:lnTo>
                  <a:pt x="7799436" y="25041"/>
                </a:lnTo>
                <a:lnTo>
                  <a:pt x="6845831" y="55604"/>
                </a:lnTo>
                <a:lnTo>
                  <a:pt x="5920803" y="97539"/>
                </a:lnTo>
                <a:lnTo>
                  <a:pt x="5027493" y="150354"/>
                </a:lnTo>
                <a:lnTo>
                  <a:pt x="4169045" y="213555"/>
                </a:lnTo>
                <a:lnTo>
                  <a:pt x="3348600" y="286651"/>
                </a:lnTo>
                <a:lnTo>
                  <a:pt x="2569300" y="369149"/>
                </a:lnTo>
                <a:lnTo>
                  <a:pt x="1834287" y="460557"/>
                </a:lnTo>
                <a:lnTo>
                  <a:pt x="1146704" y="560382"/>
                </a:lnTo>
                <a:lnTo>
                  <a:pt x="509692" y="668133"/>
                </a:lnTo>
                <a:lnTo>
                  <a:pt x="0" y="768781"/>
                </a:lnTo>
                <a:lnTo>
                  <a:pt x="0" y="3057745"/>
                </a:lnTo>
                <a:lnTo>
                  <a:pt x="509692" y="3158393"/>
                </a:lnTo>
                <a:lnTo>
                  <a:pt x="1146704" y="3266144"/>
                </a:lnTo>
                <a:lnTo>
                  <a:pt x="1834287" y="3365969"/>
                </a:lnTo>
                <a:lnTo>
                  <a:pt x="2569300" y="3457377"/>
                </a:lnTo>
                <a:lnTo>
                  <a:pt x="3348600" y="3539875"/>
                </a:lnTo>
                <a:lnTo>
                  <a:pt x="4169045" y="3612971"/>
                </a:lnTo>
                <a:lnTo>
                  <a:pt x="5027493" y="3676172"/>
                </a:lnTo>
                <a:lnTo>
                  <a:pt x="5920803" y="3728987"/>
                </a:lnTo>
                <a:lnTo>
                  <a:pt x="6845831" y="3770922"/>
                </a:lnTo>
                <a:lnTo>
                  <a:pt x="7799436" y="3801485"/>
                </a:lnTo>
                <a:lnTo>
                  <a:pt x="8778475" y="3820184"/>
                </a:lnTo>
                <a:lnTo>
                  <a:pt x="9779807" y="3826526"/>
                </a:lnTo>
                <a:lnTo>
                  <a:pt x="10781139" y="3820184"/>
                </a:lnTo>
                <a:lnTo>
                  <a:pt x="11760178" y="3801485"/>
                </a:lnTo>
                <a:lnTo>
                  <a:pt x="12713783" y="3770922"/>
                </a:lnTo>
                <a:lnTo>
                  <a:pt x="13638811" y="3728987"/>
                </a:lnTo>
                <a:lnTo>
                  <a:pt x="14532121" y="3676172"/>
                </a:lnTo>
                <a:lnTo>
                  <a:pt x="15390569" y="3612971"/>
                </a:lnTo>
                <a:lnTo>
                  <a:pt x="16211014" y="3539875"/>
                </a:lnTo>
                <a:lnTo>
                  <a:pt x="16990314" y="3457377"/>
                </a:lnTo>
                <a:lnTo>
                  <a:pt x="17725327" y="3365969"/>
                </a:lnTo>
                <a:lnTo>
                  <a:pt x="18412910" y="3266144"/>
                </a:lnTo>
                <a:lnTo>
                  <a:pt x="19049922" y="3158393"/>
                </a:lnTo>
                <a:lnTo>
                  <a:pt x="19633220" y="3043210"/>
                </a:lnTo>
                <a:lnTo>
                  <a:pt x="20104100" y="2933977"/>
                </a:lnTo>
                <a:lnTo>
                  <a:pt x="20104100" y="892549"/>
                </a:lnTo>
                <a:lnTo>
                  <a:pt x="19633220" y="783316"/>
                </a:lnTo>
                <a:lnTo>
                  <a:pt x="19049922" y="668133"/>
                </a:lnTo>
                <a:lnTo>
                  <a:pt x="18412910" y="560382"/>
                </a:lnTo>
                <a:lnTo>
                  <a:pt x="17725327" y="460557"/>
                </a:lnTo>
                <a:lnTo>
                  <a:pt x="16990314" y="369149"/>
                </a:lnTo>
                <a:lnTo>
                  <a:pt x="16211014" y="286651"/>
                </a:lnTo>
                <a:lnTo>
                  <a:pt x="15390569" y="213555"/>
                </a:lnTo>
                <a:lnTo>
                  <a:pt x="14532121" y="150354"/>
                </a:lnTo>
                <a:lnTo>
                  <a:pt x="13638811" y="97539"/>
                </a:lnTo>
                <a:lnTo>
                  <a:pt x="12713783" y="55604"/>
                </a:lnTo>
                <a:lnTo>
                  <a:pt x="11760178" y="25041"/>
                </a:lnTo>
                <a:lnTo>
                  <a:pt x="10781139" y="6342"/>
                </a:lnTo>
                <a:lnTo>
                  <a:pt x="9779807" y="0"/>
                </a:lnTo>
              </a:path>
            </a:pathLst>
          </a:custGeom>
          <a:solidFill>
            <a:srgbClr val="D6181F"/>
          </a:solidFill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19" name="bk object 19"/>
          <p:cNvSpPr/>
          <p:nvPr/>
        </p:nvSpPr>
        <p:spPr>
          <a:xfrm>
            <a:off x="21351239" y="7721370"/>
            <a:ext cx="22539960" cy="1947380"/>
          </a:xfrm>
          <a:custGeom>
            <a:avLst/>
            <a:gdLst/>
            <a:ahLst/>
            <a:cxnLst/>
            <a:rect l="l" t="t" r="r" b="b"/>
            <a:pathLst>
              <a:path w="10324293" h="892549">
                <a:moveTo>
                  <a:pt x="0" y="892549"/>
                </a:moveTo>
                <a:lnTo>
                  <a:pt x="1001331" y="886207"/>
                </a:lnTo>
                <a:lnTo>
                  <a:pt x="1980371" y="867508"/>
                </a:lnTo>
                <a:lnTo>
                  <a:pt x="2933976" y="836945"/>
                </a:lnTo>
                <a:lnTo>
                  <a:pt x="3859004" y="795010"/>
                </a:lnTo>
                <a:lnTo>
                  <a:pt x="4752313" y="742195"/>
                </a:lnTo>
                <a:lnTo>
                  <a:pt x="5610762" y="678994"/>
                </a:lnTo>
                <a:lnTo>
                  <a:pt x="6431207" y="605898"/>
                </a:lnTo>
                <a:lnTo>
                  <a:pt x="7210507" y="523400"/>
                </a:lnTo>
                <a:lnTo>
                  <a:pt x="7945520" y="431992"/>
                </a:lnTo>
                <a:lnTo>
                  <a:pt x="8633103" y="332167"/>
                </a:lnTo>
                <a:lnTo>
                  <a:pt x="9270115" y="224416"/>
                </a:lnTo>
                <a:lnTo>
                  <a:pt x="9853413" y="109233"/>
                </a:lnTo>
                <a:lnTo>
                  <a:pt x="10324293" y="0"/>
                </a:lnTo>
              </a:path>
            </a:pathLst>
          </a:custGeom>
          <a:ln w="58171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20" name="bk object 20"/>
          <p:cNvSpPr/>
          <p:nvPr/>
        </p:nvSpPr>
        <p:spPr>
          <a:xfrm>
            <a:off x="0" y="1319966"/>
            <a:ext cx="43891200" cy="1947380"/>
          </a:xfrm>
          <a:custGeom>
            <a:avLst/>
            <a:gdLst/>
            <a:ahLst/>
            <a:cxnLst/>
            <a:rect l="l" t="t" r="r" b="b"/>
            <a:pathLst>
              <a:path w="20104100" h="892549">
                <a:moveTo>
                  <a:pt x="20104100" y="892549"/>
                </a:moveTo>
                <a:lnTo>
                  <a:pt x="19633220" y="783316"/>
                </a:lnTo>
                <a:lnTo>
                  <a:pt x="19049922" y="668133"/>
                </a:lnTo>
                <a:lnTo>
                  <a:pt x="18412910" y="560382"/>
                </a:lnTo>
                <a:lnTo>
                  <a:pt x="17725327" y="460557"/>
                </a:lnTo>
                <a:lnTo>
                  <a:pt x="16990314" y="369149"/>
                </a:lnTo>
                <a:lnTo>
                  <a:pt x="16211014" y="286651"/>
                </a:lnTo>
                <a:lnTo>
                  <a:pt x="15390569" y="213555"/>
                </a:lnTo>
                <a:lnTo>
                  <a:pt x="14532121" y="150354"/>
                </a:lnTo>
                <a:lnTo>
                  <a:pt x="13638811" y="97539"/>
                </a:lnTo>
                <a:lnTo>
                  <a:pt x="12713783" y="55604"/>
                </a:lnTo>
                <a:lnTo>
                  <a:pt x="11760178" y="25041"/>
                </a:lnTo>
                <a:lnTo>
                  <a:pt x="10781139" y="6342"/>
                </a:lnTo>
                <a:lnTo>
                  <a:pt x="9779807" y="0"/>
                </a:lnTo>
                <a:lnTo>
                  <a:pt x="8778475" y="6342"/>
                </a:lnTo>
                <a:lnTo>
                  <a:pt x="7799436" y="25041"/>
                </a:lnTo>
                <a:lnTo>
                  <a:pt x="6845831" y="55604"/>
                </a:lnTo>
                <a:lnTo>
                  <a:pt x="5920803" y="97539"/>
                </a:lnTo>
                <a:lnTo>
                  <a:pt x="5027493" y="150354"/>
                </a:lnTo>
                <a:lnTo>
                  <a:pt x="4169045" y="213555"/>
                </a:lnTo>
                <a:lnTo>
                  <a:pt x="3348600" y="286651"/>
                </a:lnTo>
                <a:lnTo>
                  <a:pt x="2569300" y="369149"/>
                </a:lnTo>
                <a:lnTo>
                  <a:pt x="1834287" y="460557"/>
                </a:lnTo>
                <a:lnTo>
                  <a:pt x="1146704" y="560382"/>
                </a:lnTo>
                <a:lnTo>
                  <a:pt x="509692" y="668133"/>
                </a:lnTo>
                <a:lnTo>
                  <a:pt x="0" y="768781"/>
                </a:lnTo>
              </a:path>
            </a:pathLst>
          </a:custGeom>
          <a:ln w="58171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21" name="bk object 21"/>
          <p:cNvSpPr/>
          <p:nvPr/>
        </p:nvSpPr>
        <p:spPr>
          <a:xfrm>
            <a:off x="0" y="7991412"/>
            <a:ext cx="21351238" cy="1677340"/>
          </a:xfrm>
          <a:custGeom>
            <a:avLst/>
            <a:gdLst/>
            <a:ahLst/>
            <a:cxnLst/>
            <a:rect l="l" t="t" r="r" b="b"/>
            <a:pathLst>
              <a:path w="9779806" h="768781">
                <a:moveTo>
                  <a:pt x="0" y="0"/>
                </a:moveTo>
                <a:lnTo>
                  <a:pt x="509692" y="100648"/>
                </a:lnTo>
                <a:lnTo>
                  <a:pt x="1146704" y="208398"/>
                </a:lnTo>
                <a:lnTo>
                  <a:pt x="1834287" y="308223"/>
                </a:lnTo>
                <a:lnTo>
                  <a:pt x="2569300" y="399631"/>
                </a:lnTo>
                <a:lnTo>
                  <a:pt x="3348600" y="482129"/>
                </a:lnTo>
                <a:lnTo>
                  <a:pt x="4169045" y="555225"/>
                </a:lnTo>
                <a:lnTo>
                  <a:pt x="5027493" y="618427"/>
                </a:lnTo>
                <a:lnTo>
                  <a:pt x="5920803" y="671241"/>
                </a:lnTo>
                <a:lnTo>
                  <a:pt x="6845831" y="713176"/>
                </a:lnTo>
                <a:lnTo>
                  <a:pt x="7799436" y="743739"/>
                </a:lnTo>
                <a:lnTo>
                  <a:pt x="8778475" y="762438"/>
                </a:lnTo>
                <a:lnTo>
                  <a:pt x="9779807" y="768781"/>
                </a:lnTo>
              </a:path>
            </a:pathLst>
          </a:custGeom>
          <a:ln w="58171">
            <a:solidFill>
              <a:srgbClr val="23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22" name="bk object 22"/>
          <p:cNvSpPr/>
          <p:nvPr/>
        </p:nvSpPr>
        <p:spPr>
          <a:xfrm>
            <a:off x="0" y="2294710"/>
            <a:ext cx="43891200" cy="8348784"/>
          </a:xfrm>
          <a:custGeom>
            <a:avLst/>
            <a:gdLst/>
            <a:ahLst/>
            <a:cxnLst/>
            <a:rect l="l" t="t" r="r" b="b"/>
            <a:pathLst>
              <a:path w="20104100" h="3826526">
                <a:moveTo>
                  <a:pt x="9779807" y="0"/>
                </a:moveTo>
                <a:lnTo>
                  <a:pt x="8778475" y="6342"/>
                </a:lnTo>
                <a:lnTo>
                  <a:pt x="7799436" y="25041"/>
                </a:lnTo>
                <a:lnTo>
                  <a:pt x="6845831" y="55604"/>
                </a:lnTo>
                <a:lnTo>
                  <a:pt x="5920803" y="97539"/>
                </a:lnTo>
                <a:lnTo>
                  <a:pt x="5027493" y="150354"/>
                </a:lnTo>
                <a:lnTo>
                  <a:pt x="4169045" y="213555"/>
                </a:lnTo>
                <a:lnTo>
                  <a:pt x="3348600" y="286651"/>
                </a:lnTo>
                <a:lnTo>
                  <a:pt x="2569300" y="369149"/>
                </a:lnTo>
                <a:lnTo>
                  <a:pt x="1834287" y="460557"/>
                </a:lnTo>
                <a:lnTo>
                  <a:pt x="1146704" y="560382"/>
                </a:lnTo>
                <a:lnTo>
                  <a:pt x="509692" y="668133"/>
                </a:lnTo>
                <a:lnTo>
                  <a:pt x="0" y="768781"/>
                </a:lnTo>
                <a:lnTo>
                  <a:pt x="0" y="3057745"/>
                </a:lnTo>
                <a:lnTo>
                  <a:pt x="509692" y="3158393"/>
                </a:lnTo>
                <a:lnTo>
                  <a:pt x="1146704" y="3266144"/>
                </a:lnTo>
                <a:lnTo>
                  <a:pt x="1834287" y="3365969"/>
                </a:lnTo>
                <a:lnTo>
                  <a:pt x="2569300" y="3457377"/>
                </a:lnTo>
                <a:lnTo>
                  <a:pt x="3348600" y="3539875"/>
                </a:lnTo>
                <a:lnTo>
                  <a:pt x="4169045" y="3612971"/>
                </a:lnTo>
                <a:lnTo>
                  <a:pt x="5027493" y="3676172"/>
                </a:lnTo>
                <a:lnTo>
                  <a:pt x="5920803" y="3728987"/>
                </a:lnTo>
                <a:lnTo>
                  <a:pt x="6845831" y="3770922"/>
                </a:lnTo>
                <a:lnTo>
                  <a:pt x="7799436" y="3801485"/>
                </a:lnTo>
                <a:lnTo>
                  <a:pt x="8778475" y="3820184"/>
                </a:lnTo>
                <a:lnTo>
                  <a:pt x="9779807" y="3826526"/>
                </a:lnTo>
                <a:lnTo>
                  <a:pt x="10781139" y="3820184"/>
                </a:lnTo>
                <a:lnTo>
                  <a:pt x="11760178" y="3801485"/>
                </a:lnTo>
                <a:lnTo>
                  <a:pt x="12713783" y="3770922"/>
                </a:lnTo>
                <a:lnTo>
                  <a:pt x="13638811" y="3728987"/>
                </a:lnTo>
                <a:lnTo>
                  <a:pt x="14532121" y="3676172"/>
                </a:lnTo>
                <a:lnTo>
                  <a:pt x="15390569" y="3612971"/>
                </a:lnTo>
                <a:lnTo>
                  <a:pt x="16211014" y="3539875"/>
                </a:lnTo>
                <a:lnTo>
                  <a:pt x="16990314" y="3457377"/>
                </a:lnTo>
                <a:lnTo>
                  <a:pt x="17725327" y="3365969"/>
                </a:lnTo>
                <a:lnTo>
                  <a:pt x="18412910" y="3266144"/>
                </a:lnTo>
                <a:lnTo>
                  <a:pt x="19049922" y="3158393"/>
                </a:lnTo>
                <a:lnTo>
                  <a:pt x="19633220" y="3043210"/>
                </a:lnTo>
                <a:lnTo>
                  <a:pt x="20104100" y="2933977"/>
                </a:lnTo>
                <a:lnTo>
                  <a:pt x="20104100" y="892549"/>
                </a:lnTo>
                <a:lnTo>
                  <a:pt x="19633220" y="783316"/>
                </a:lnTo>
                <a:lnTo>
                  <a:pt x="19049922" y="668133"/>
                </a:lnTo>
                <a:lnTo>
                  <a:pt x="18412910" y="560382"/>
                </a:lnTo>
                <a:lnTo>
                  <a:pt x="17725327" y="460557"/>
                </a:lnTo>
                <a:lnTo>
                  <a:pt x="16990314" y="369149"/>
                </a:lnTo>
                <a:lnTo>
                  <a:pt x="16211014" y="286651"/>
                </a:lnTo>
                <a:lnTo>
                  <a:pt x="15390569" y="213555"/>
                </a:lnTo>
                <a:lnTo>
                  <a:pt x="14532121" y="150354"/>
                </a:lnTo>
                <a:lnTo>
                  <a:pt x="13638811" y="97539"/>
                </a:lnTo>
                <a:lnTo>
                  <a:pt x="12713783" y="55604"/>
                </a:lnTo>
                <a:lnTo>
                  <a:pt x="11760178" y="25041"/>
                </a:lnTo>
                <a:lnTo>
                  <a:pt x="10781139" y="6342"/>
                </a:lnTo>
                <a:lnTo>
                  <a:pt x="9779807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23" name="bk object 23"/>
          <p:cNvSpPr/>
          <p:nvPr/>
        </p:nvSpPr>
        <p:spPr>
          <a:xfrm>
            <a:off x="12790965" y="3001651"/>
            <a:ext cx="18359117" cy="4052479"/>
          </a:xfrm>
          <a:custGeom>
            <a:avLst/>
            <a:gdLst/>
            <a:ahLst/>
            <a:cxnLst/>
            <a:rect l="l" t="t" r="r" b="b"/>
            <a:pathLst>
              <a:path w="8409283" h="1857386">
                <a:moveTo>
                  <a:pt x="261739" y="0"/>
                </a:moveTo>
                <a:lnTo>
                  <a:pt x="190799" y="261"/>
                </a:lnTo>
                <a:lnTo>
                  <a:pt x="133994" y="2094"/>
                </a:lnTo>
                <a:lnTo>
                  <a:pt x="89755" y="7067"/>
                </a:lnTo>
                <a:lnTo>
                  <a:pt x="43519" y="23853"/>
                </a:lnTo>
                <a:lnTo>
                  <a:pt x="16720" y="56542"/>
                </a:lnTo>
                <a:lnTo>
                  <a:pt x="4057" y="110435"/>
                </a:lnTo>
                <a:lnTo>
                  <a:pt x="850" y="160760"/>
                </a:lnTo>
                <a:lnTo>
                  <a:pt x="0" y="224436"/>
                </a:lnTo>
                <a:lnTo>
                  <a:pt x="0" y="1632981"/>
                </a:lnTo>
                <a:lnTo>
                  <a:pt x="850" y="1696657"/>
                </a:lnTo>
                <a:lnTo>
                  <a:pt x="4057" y="1746983"/>
                </a:lnTo>
                <a:lnTo>
                  <a:pt x="11190" y="1785529"/>
                </a:lnTo>
                <a:lnTo>
                  <a:pt x="32688" y="1824697"/>
                </a:lnTo>
                <a:lnTo>
                  <a:pt x="71856" y="1846195"/>
                </a:lnTo>
                <a:lnTo>
                  <a:pt x="110402" y="1853328"/>
                </a:lnTo>
                <a:lnTo>
                  <a:pt x="160728" y="1856535"/>
                </a:lnTo>
                <a:lnTo>
                  <a:pt x="224404" y="1857386"/>
                </a:lnTo>
                <a:lnTo>
                  <a:pt x="8184879" y="1857386"/>
                </a:lnTo>
                <a:lnTo>
                  <a:pt x="8248555" y="1856535"/>
                </a:lnTo>
                <a:lnTo>
                  <a:pt x="8298880" y="1853328"/>
                </a:lnTo>
                <a:lnTo>
                  <a:pt x="8337426" y="1846195"/>
                </a:lnTo>
                <a:lnTo>
                  <a:pt x="8376594" y="1824697"/>
                </a:lnTo>
                <a:lnTo>
                  <a:pt x="8398092" y="1785529"/>
                </a:lnTo>
                <a:lnTo>
                  <a:pt x="8405225" y="1746983"/>
                </a:lnTo>
                <a:lnTo>
                  <a:pt x="8408432" y="1696657"/>
                </a:lnTo>
                <a:lnTo>
                  <a:pt x="8409283" y="1632981"/>
                </a:lnTo>
                <a:lnTo>
                  <a:pt x="8409283" y="224436"/>
                </a:lnTo>
                <a:lnTo>
                  <a:pt x="8408432" y="160760"/>
                </a:lnTo>
                <a:lnTo>
                  <a:pt x="8405225" y="110435"/>
                </a:lnTo>
                <a:lnTo>
                  <a:pt x="8398092" y="71889"/>
                </a:lnTo>
                <a:lnTo>
                  <a:pt x="8376594" y="32721"/>
                </a:lnTo>
                <a:lnTo>
                  <a:pt x="8337426" y="11223"/>
                </a:lnTo>
                <a:lnTo>
                  <a:pt x="8298880" y="4090"/>
                </a:lnTo>
                <a:lnTo>
                  <a:pt x="8248555" y="883"/>
                </a:lnTo>
                <a:lnTo>
                  <a:pt x="261739" y="0"/>
                </a:lnTo>
                <a:close/>
              </a:path>
            </a:pathLst>
          </a:custGeom>
          <a:solidFill>
            <a:srgbClr val="A9A3A1"/>
          </a:solidFill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0" y="1316736"/>
            <a:ext cx="39502080" cy="52669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94560" y="7571232"/>
            <a:ext cx="39502080" cy="217261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923008" y="30614112"/>
            <a:ext cx="14045184" cy="1645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194561" y="30614112"/>
            <a:ext cx="10094976" cy="1645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601667" y="30614112"/>
            <a:ext cx="10094976" cy="1645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1995038" rtl="0" eaLnBrk="1" latinLnBrk="0" hangingPunct="1">
        <a:lnSpc>
          <a:spcPct val="90000"/>
        </a:lnSpc>
        <a:spcBef>
          <a:spcPct val="0"/>
        </a:spcBef>
        <a:buNone/>
        <a:defRPr sz="9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8759" indent="-498759" algn="l" defTabSz="1995038" rtl="0" eaLnBrk="1" latinLnBrk="0" hangingPunct="1">
        <a:lnSpc>
          <a:spcPct val="90000"/>
        </a:lnSpc>
        <a:spcBef>
          <a:spcPts val="2182"/>
        </a:spcBef>
        <a:buFont typeface="Arial" panose="020B0604020202020204" pitchFamily="34" charset="0"/>
        <a:buChar char="•"/>
        <a:defRPr sz="6109" kern="1200">
          <a:solidFill>
            <a:schemeClr val="tx1"/>
          </a:solidFill>
          <a:latin typeface="+mn-lt"/>
          <a:ea typeface="+mn-ea"/>
          <a:cs typeface="+mn-cs"/>
        </a:defRPr>
      </a:lvl1pPr>
      <a:lvl2pPr marL="1496278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5236" kern="1200">
          <a:solidFill>
            <a:schemeClr val="tx1"/>
          </a:solidFill>
          <a:latin typeface="+mn-lt"/>
          <a:ea typeface="+mn-ea"/>
          <a:cs typeface="+mn-cs"/>
        </a:defRPr>
      </a:lvl2pPr>
      <a:lvl3pPr marL="2493797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3491316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927" kern="1200">
          <a:solidFill>
            <a:schemeClr val="tx1"/>
          </a:solidFill>
          <a:latin typeface="+mn-lt"/>
          <a:ea typeface="+mn-ea"/>
          <a:cs typeface="+mn-cs"/>
        </a:defRPr>
      </a:lvl4pPr>
      <a:lvl5pPr marL="4488835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927" kern="1200">
          <a:solidFill>
            <a:schemeClr val="tx1"/>
          </a:solidFill>
          <a:latin typeface="+mn-lt"/>
          <a:ea typeface="+mn-ea"/>
          <a:cs typeface="+mn-cs"/>
        </a:defRPr>
      </a:lvl5pPr>
      <a:lvl6pPr marL="5486354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927" kern="1200">
          <a:solidFill>
            <a:schemeClr val="tx1"/>
          </a:solidFill>
          <a:latin typeface="+mn-lt"/>
          <a:ea typeface="+mn-ea"/>
          <a:cs typeface="+mn-cs"/>
        </a:defRPr>
      </a:lvl6pPr>
      <a:lvl7pPr marL="6483873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927" kern="1200">
          <a:solidFill>
            <a:schemeClr val="tx1"/>
          </a:solidFill>
          <a:latin typeface="+mn-lt"/>
          <a:ea typeface="+mn-ea"/>
          <a:cs typeface="+mn-cs"/>
        </a:defRPr>
      </a:lvl7pPr>
      <a:lvl8pPr marL="7481392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927" kern="1200">
          <a:solidFill>
            <a:schemeClr val="tx1"/>
          </a:solidFill>
          <a:latin typeface="+mn-lt"/>
          <a:ea typeface="+mn-ea"/>
          <a:cs typeface="+mn-cs"/>
        </a:defRPr>
      </a:lvl8pPr>
      <a:lvl9pPr marL="8478911" indent="-498759" algn="l" defTabSz="1995038" rtl="0" eaLnBrk="1" latinLnBrk="0" hangingPunct="1">
        <a:lnSpc>
          <a:spcPct val="90000"/>
        </a:lnSpc>
        <a:spcBef>
          <a:spcPts val="1091"/>
        </a:spcBef>
        <a:buFont typeface="Arial" panose="020B0604020202020204" pitchFamily="34" charset="0"/>
        <a:buChar char="•"/>
        <a:defRPr sz="39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1pPr>
      <a:lvl2pPr marL="997519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2pPr>
      <a:lvl3pPr marL="1995038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3pPr>
      <a:lvl4pPr marL="2992557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4pPr>
      <a:lvl5pPr marL="3990076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5pPr>
      <a:lvl6pPr marL="4987595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6pPr>
      <a:lvl7pPr marL="5985114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7pPr>
      <a:lvl8pPr marL="6982633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8pPr>
      <a:lvl9pPr marL="7980152" algn="l" defTabSz="1995038" rtl="0" eaLnBrk="1" latinLnBrk="0" hangingPunct="1">
        <a:defRPr sz="39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12"/>
          <p:cNvSpPr/>
          <p:nvPr/>
        </p:nvSpPr>
        <p:spPr>
          <a:xfrm>
            <a:off x="29961711" y="19923756"/>
            <a:ext cx="13127191" cy="11746938"/>
          </a:xfrm>
          <a:custGeom>
            <a:avLst/>
            <a:gdLst/>
            <a:ahLst/>
            <a:cxnLst/>
            <a:rect l="l" t="t" r="r" b="b"/>
            <a:pathLst>
              <a:path w="6022729" h="2236548">
                <a:moveTo>
                  <a:pt x="261739" y="0"/>
                </a:moveTo>
                <a:lnTo>
                  <a:pt x="190799" y="261"/>
                </a:lnTo>
                <a:lnTo>
                  <a:pt x="133994" y="2094"/>
                </a:lnTo>
                <a:lnTo>
                  <a:pt x="89755" y="7067"/>
                </a:lnTo>
                <a:lnTo>
                  <a:pt x="43519" y="23853"/>
                </a:lnTo>
                <a:lnTo>
                  <a:pt x="16720" y="56542"/>
                </a:lnTo>
                <a:lnTo>
                  <a:pt x="4057" y="110435"/>
                </a:lnTo>
                <a:lnTo>
                  <a:pt x="850" y="160760"/>
                </a:lnTo>
                <a:lnTo>
                  <a:pt x="0" y="224436"/>
                </a:lnTo>
                <a:lnTo>
                  <a:pt x="0" y="2012144"/>
                </a:lnTo>
                <a:lnTo>
                  <a:pt x="850" y="2075820"/>
                </a:lnTo>
                <a:lnTo>
                  <a:pt x="4057" y="2126146"/>
                </a:lnTo>
                <a:lnTo>
                  <a:pt x="11190" y="2164692"/>
                </a:lnTo>
                <a:lnTo>
                  <a:pt x="32688" y="2203859"/>
                </a:lnTo>
                <a:lnTo>
                  <a:pt x="71856" y="2225357"/>
                </a:lnTo>
                <a:lnTo>
                  <a:pt x="110402" y="2232490"/>
                </a:lnTo>
                <a:lnTo>
                  <a:pt x="160728" y="2235697"/>
                </a:lnTo>
                <a:lnTo>
                  <a:pt x="224404" y="2236548"/>
                </a:lnTo>
                <a:lnTo>
                  <a:pt x="5798325" y="2236548"/>
                </a:lnTo>
                <a:lnTo>
                  <a:pt x="5831930" y="2236319"/>
                </a:lnTo>
                <a:lnTo>
                  <a:pt x="5888735" y="2234487"/>
                </a:lnTo>
                <a:lnTo>
                  <a:pt x="5932974" y="2229513"/>
                </a:lnTo>
                <a:lnTo>
                  <a:pt x="5979210" y="2212727"/>
                </a:lnTo>
                <a:lnTo>
                  <a:pt x="6006009" y="2180038"/>
                </a:lnTo>
                <a:lnTo>
                  <a:pt x="6018672" y="2126146"/>
                </a:lnTo>
                <a:lnTo>
                  <a:pt x="6021879" y="2075820"/>
                </a:lnTo>
                <a:lnTo>
                  <a:pt x="6022729" y="2012144"/>
                </a:lnTo>
                <a:lnTo>
                  <a:pt x="6022729" y="224436"/>
                </a:lnTo>
                <a:lnTo>
                  <a:pt x="6021879" y="160760"/>
                </a:lnTo>
                <a:lnTo>
                  <a:pt x="6018672" y="110435"/>
                </a:lnTo>
                <a:lnTo>
                  <a:pt x="6011539" y="71889"/>
                </a:lnTo>
                <a:lnTo>
                  <a:pt x="5990041" y="32721"/>
                </a:lnTo>
                <a:lnTo>
                  <a:pt x="5950873" y="11223"/>
                </a:lnTo>
                <a:lnTo>
                  <a:pt x="5912327" y="4090"/>
                </a:lnTo>
                <a:lnTo>
                  <a:pt x="5862001" y="883"/>
                </a:lnTo>
                <a:lnTo>
                  <a:pt x="2617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sz="8572" dirty="0"/>
          </a:p>
        </p:txBody>
      </p:sp>
      <p:sp>
        <p:nvSpPr>
          <p:cNvPr id="2" name="object 2"/>
          <p:cNvSpPr txBox="1"/>
          <p:nvPr/>
        </p:nvSpPr>
        <p:spPr>
          <a:xfrm>
            <a:off x="12377473" y="2974927"/>
            <a:ext cx="19278600" cy="420215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27709" marR="27709" algn="ctr">
              <a:lnSpc>
                <a:spcPct val="71400"/>
              </a:lnSpc>
              <a:spcAft>
                <a:spcPts val="600"/>
              </a:spcAft>
            </a:pPr>
            <a:r>
              <a:rPr lang="en-US" sz="7800" b="1" dirty="0" smtClean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Topic Competence’s Effects on Meeting Participation and Effectiveness</a:t>
            </a:r>
            <a:endParaRPr lang="en-US" sz="7800" b="1" dirty="0">
              <a:solidFill>
                <a:srgbClr val="D6181F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7709" marR="27709" algn="ctr">
              <a:lnSpc>
                <a:spcPct val="71400"/>
              </a:lnSpc>
              <a:spcAft>
                <a:spcPts val="600"/>
              </a:spcAft>
            </a:pPr>
            <a:r>
              <a:rPr lang="en-US" sz="4800" b="1" dirty="0" smtClean="0">
                <a:latin typeface="Century Gothic" charset="0"/>
                <a:ea typeface="Century Gothic" charset="0"/>
                <a:cs typeface="Century Gothic" charset="0"/>
              </a:rPr>
              <a:t>Isaac A. Lindquist, Emily. E Adams, Joseph A. Allen</a:t>
            </a:r>
            <a:endParaRPr lang="en-US" sz="4800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27709" marR="27709" algn="ctr">
              <a:lnSpc>
                <a:spcPct val="71400"/>
              </a:lnSpc>
              <a:spcAft>
                <a:spcPts val="600"/>
              </a:spcAft>
            </a:pPr>
            <a:r>
              <a:rPr lang="en-US" sz="4800" b="1" dirty="0">
                <a:latin typeface="Century Gothic" charset="0"/>
                <a:ea typeface="Century Gothic" charset="0"/>
                <a:cs typeface="Century Gothic" charset="0"/>
              </a:rPr>
              <a:t>University of Nebraska at Omaha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33800" y="3963435"/>
            <a:ext cx="7025747" cy="2485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8572"/>
          </a:p>
        </p:txBody>
      </p:sp>
      <p:sp>
        <p:nvSpPr>
          <p:cNvPr id="27" name="object 15"/>
          <p:cNvSpPr txBox="1"/>
          <p:nvPr/>
        </p:nvSpPr>
        <p:spPr>
          <a:xfrm>
            <a:off x="1195512" y="9183762"/>
            <a:ext cx="12995564" cy="18814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/>
            <a:r>
              <a:rPr sz="3927" spc="11" dirty="0">
                <a:solidFill>
                  <a:srgbClr val="231F20"/>
                </a:solidFill>
                <a:latin typeface="Minion Pro"/>
                <a:cs typeface="Minion Pro"/>
              </a:rPr>
              <a:t> </a:t>
            </a:r>
            <a:endParaRPr sz="3927" dirty="0">
              <a:latin typeface="Minion Pro"/>
              <a:cs typeface="Minion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3037" y="8267123"/>
            <a:ext cx="13928424" cy="11626689"/>
          </a:xfrm>
          <a:custGeom>
            <a:avLst/>
            <a:gdLst/>
            <a:ahLst/>
            <a:cxnLst/>
            <a:rect l="l" t="t" r="r" b="b"/>
            <a:pathLst>
              <a:path w="6022729" h="2236548">
                <a:moveTo>
                  <a:pt x="261739" y="0"/>
                </a:moveTo>
                <a:lnTo>
                  <a:pt x="190799" y="261"/>
                </a:lnTo>
                <a:lnTo>
                  <a:pt x="133994" y="2094"/>
                </a:lnTo>
                <a:lnTo>
                  <a:pt x="89755" y="7067"/>
                </a:lnTo>
                <a:lnTo>
                  <a:pt x="43519" y="23853"/>
                </a:lnTo>
                <a:lnTo>
                  <a:pt x="16720" y="56542"/>
                </a:lnTo>
                <a:lnTo>
                  <a:pt x="4057" y="110435"/>
                </a:lnTo>
                <a:lnTo>
                  <a:pt x="850" y="160760"/>
                </a:lnTo>
                <a:lnTo>
                  <a:pt x="0" y="224436"/>
                </a:lnTo>
                <a:lnTo>
                  <a:pt x="0" y="2012144"/>
                </a:lnTo>
                <a:lnTo>
                  <a:pt x="850" y="2075820"/>
                </a:lnTo>
                <a:lnTo>
                  <a:pt x="4057" y="2126146"/>
                </a:lnTo>
                <a:lnTo>
                  <a:pt x="11190" y="2164692"/>
                </a:lnTo>
                <a:lnTo>
                  <a:pt x="32688" y="2203859"/>
                </a:lnTo>
                <a:lnTo>
                  <a:pt x="71856" y="2225357"/>
                </a:lnTo>
                <a:lnTo>
                  <a:pt x="110402" y="2232490"/>
                </a:lnTo>
                <a:lnTo>
                  <a:pt x="160728" y="2235697"/>
                </a:lnTo>
                <a:lnTo>
                  <a:pt x="224404" y="2236548"/>
                </a:lnTo>
                <a:lnTo>
                  <a:pt x="5798325" y="2236548"/>
                </a:lnTo>
                <a:lnTo>
                  <a:pt x="5831930" y="2236319"/>
                </a:lnTo>
                <a:lnTo>
                  <a:pt x="5888735" y="2234487"/>
                </a:lnTo>
                <a:lnTo>
                  <a:pt x="5932974" y="2229513"/>
                </a:lnTo>
                <a:lnTo>
                  <a:pt x="5979210" y="2212727"/>
                </a:lnTo>
                <a:lnTo>
                  <a:pt x="6006009" y="2180038"/>
                </a:lnTo>
                <a:lnTo>
                  <a:pt x="6018672" y="2126146"/>
                </a:lnTo>
                <a:lnTo>
                  <a:pt x="6021879" y="2075820"/>
                </a:lnTo>
                <a:lnTo>
                  <a:pt x="6022729" y="2012144"/>
                </a:lnTo>
                <a:lnTo>
                  <a:pt x="6022729" y="224436"/>
                </a:lnTo>
                <a:lnTo>
                  <a:pt x="6021879" y="160760"/>
                </a:lnTo>
                <a:lnTo>
                  <a:pt x="6018672" y="110435"/>
                </a:lnTo>
                <a:lnTo>
                  <a:pt x="6011539" y="71889"/>
                </a:lnTo>
                <a:lnTo>
                  <a:pt x="5990041" y="32721"/>
                </a:lnTo>
                <a:lnTo>
                  <a:pt x="5950873" y="11223"/>
                </a:lnTo>
                <a:lnTo>
                  <a:pt x="5912327" y="4090"/>
                </a:lnTo>
                <a:lnTo>
                  <a:pt x="5862001" y="883"/>
                </a:lnTo>
                <a:lnTo>
                  <a:pt x="2617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sz="8572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0" y="3871506"/>
            <a:ext cx="6569884" cy="268520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29526" y="8492204"/>
            <a:ext cx="13582706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Workplace </a:t>
            </a:r>
            <a:r>
              <a:rPr lang="en-US" sz="3200" b="1" i="1" dirty="0"/>
              <a:t>meetings </a:t>
            </a:r>
            <a:r>
              <a:rPr lang="en-US" sz="3200" b="1" i="1" dirty="0" smtClean="0"/>
              <a:t>are often held to discuss </a:t>
            </a:r>
            <a:r>
              <a:rPr lang="en-US" sz="3200" b="1" i="1" dirty="0"/>
              <a:t>ongoing </a:t>
            </a:r>
            <a:r>
              <a:rPr lang="en-US" sz="3200" b="1" i="1" dirty="0" smtClean="0"/>
              <a:t>projects or the </a:t>
            </a:r>
            <a:r>
              <a:rPr lang="en-US" sz="3200" b="1" i="1" dirty="0"/>
              <a:t>state of the </a:t>
            </a:r>
            <a:r>
              <a:rPr lang="en-US" sz="3200" b="1" i="1" dirty="0" smtClean="0"/>
              <a:t>organization and to identify </a:t>
            </a:r>
            <a:r>
              <a:rPr lang="en-US" sz="3200" b="1" i="1" dirty="0"/>
              <a:t>problems and find solutions (</a:t>
            </a:r>
            <a:r>
              <a:rPr lang="en-US" sz="3200" b="1" i="1" dirty="0" smtClean="0"/>
              <a:t>Allen et al., 2014).</a:t>
            </a:r>
            <a:endParaRPr lang="en-US" sz="24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Participation is vital to the success of meetings held for such purposes.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Employees who participate in decision-making in meetings report more positive work outcomes such as work engagement (</a:t>
            </a:r>
            <a:r>
              <a:rPr lang="en-US" sz="3200" dirty="0" err="1" smtClean="0"/>
              <a:t>Hinkel</a:t>
            </a:r>
            <a:r>
              <a:rPr lang="en-US" sz="3200" dirty="0" smtClean="0"/>
              <a:t> &amp; Allen, 2013; </a:t>
            </a:r>
            <a:r>
              <a:rPr lang="en-US" sz="3200" dirty="0" err="1" smtClean="0"/>
              <a:t>Yoerger</a:t>
            </a:r>
            <a:r>
              <a:rPr lang="en-US" sz="3200" dirty="0" smtClean="0"/>
              <a:t> et al., 2015).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Meeting attendees who do not participate are often seen by others as a detriment to the meeting, and the meeting’s effectiveness can suffer (Nixon &amp; </a:t>
            </a:r>
            <a:r>
              <a:rPr lang="en-US" sz="3200" dirty="0" err="1" smtClean="0"/>
              <a:t>Littlepage</a:t>
            </a:r>
            <a:r>
              <a:rPr lang="en-US" sz="3200" dirty="0" smtClean="0"/>
              <a:t>, 1992; </a:t>
            </a:r>
            <a:r>
              <a:rPr lang="en-US" sz="3200" dirty="0" err="1" smtClean="0"/>
              <a:t>Odermatt</a:t>
            </a:r>
            <a:r>
              <a:rPr lang="en-US" sz="3200" dirty="0" smtClean="0"/>
              <a:t> et al., 2017).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i="1" dirty="0" smtClean="0"/>
              <a:t>Self-efficacy theory may explain one predictor of participation.</a:t>
            </a:r>
            <a:endParaRPr lang="en-US" sz="24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Self-efficacy theory states that those who believe that they are able to perform tasks are more likely to attempt the tasks and see their results as satisfactory (Bandura, 1997).</a:t>
            </a:r>
          </a:p>
          <a:p>
            <a:endParaRPr lang="en-US" sz="3200" dirty="0"/>
          </a:p>
          <a:p>
            <a:r>
              <a:rPr lang="en-US" sz="3200" b="1" i="1" dirty="0" smtClean="0"/>
              <a:t>Organizational dissent is an important form of meeting participation</a:t>
            </a:r>
            <a:endParaRPr lang="en-US" sz="3200" b="1" i="1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According to organizational support theory, employees who feel support from the organization are more likely to raise dissent in a formal way, such as in meetings ( </a:t>
            </a:r>
            <a:r>
              <a:rPr lang="en-US" sz="3200" dirty="0" err="1" smtClean="0"/>
              <a:t>Kassing</a:t>
            </a:r>
            <a:r>
              <a:rPr lang="en-US" sz="3200" dirty="0" smtClean="0"/>
              <a:t>, 1997; Rhodes &amp; </a:t>
            </a:r>
            <a:r>
              <a:rPr lang="en-US" sz="3200" dirty="0" err="1" smtClean="0"/>
              <a:t>Eisenberger</a:t>
            </a:r>
            <a:r>
              <a:rPr lang="en-US" sz="3200" dirty="0" smtClean="0"/>
              <a:t>, 2002).</a:t>
            </a:r>
          </a:p>
        </p:txBody>
      </p:sp>
      <p:sp>
        <p:nvSpPr>
          <p:cNvPr id="46" name="object 17"/>
          <p:cNvSpPr txBox="1"/>
          <p:nvPr/>
        </p:nvSpPr>
        <p:spPr>
          <a:xfrm>
            <a:off x="338645" y="7110269"/>
            <a:ext cx="15087600" cy="1156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 algn="ctr"/>
            <a:r>
              <a:rPr lang="en-US" sz="7418" b="1" spc="33" dirty="0" smtClean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Background</a:t>
            </a:r>
            <a:endParaRPr sz="7418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834268" y="9570487"/>
            <a:ext cx="9365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48724457" y="13280571"/>
            <a:ext cx="184731" cy="696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50" name="object 17"/>
          <p:cNvSpPr txBox="1"/>
          <p:nvPr/>
        </p:nvSpPr>
        <p:spPr>
          <a:xfrm>
            <a:off x="16922543" y="7110269"/>
            <a:ext cx="12515168" cy="18642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 algn="ctr"/>
            <a:r>
              <a:rPr lang="en-US" sz="7418" b="1" spc="33" dirty="0" smtClean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Methods</a:t>
            </a:r>
            <a:endParaRPr sz="7418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object 12"/>
          <p:cNvSpPr/>
          <p:nvPr/>
        </p:nvSpPr>
        <p:spPr>
          <a:xfrm>
            <a:off x="15425739" y="8229607"/>
            <a:ext cx="13800343" cy="7223265"/>
          </a:xfrm>
          <a:custGeom>
            <a:avLst/>
            <a:gdLst/>
            <a:ahLst/>
            <a:cxnLst/>
            <a:rect l="l" t="t" r="r" b="b"/>
            <a:pathLst>
              <a:path w="6022729" h="2236548">
                <a:moveTo>
                  <a:pt x="261739" y="0"/>
                </a:moveTo>
                <a:lnTo>
                  <a:pt x="190799" y="261"/>
                </a:lnTo>
                <a:lnTo>
                  <a:pt x="133994" y="2094"/>
                </a:lnTo>
                <a:lnTo>
                  <a:pt x="89755" y="7067"/>
                </a:lnTo>
                <a:lnTo>
                  <a:pt x="43519" y="23853"/>
                </a:lnTo>
                <a:lnTo>
                  <a:pt x="16720" y="56542"/>
                </a:lnTo>
                <a:lnTo>
                  <a:pt x="4057" y="110435"/>
                </a:lnTo>
                <a:lnTo>
                  <a:pt x="850" y="160760"/>
                </a:lnTo>
                <a:lnTo>
                  <a:pt x="0" y="224436"/>
                </a:lnTo>
                <a:lnTo>
                  <a:pt x="0" y="2012144"/>
                </a:lnTo>
                <a:lnTo>
                  <a:pt x="850" y="2075820"/>
                </a:lnTo>
                <a:lnTo>
                  <a:pt x="4057" y="2126146"/>
                </a:lnTo>
                <a:lnTo>
                  <a:pt x="11190" y="2164692"/>
                </a:lnTo>
                <a:lnTo>
                  <a:pt x="32688" y="2203859"/>
                </a:lnTo>
                <a:lnTo>
                  <a:pt x="71856" y="2225357"/>
                </a:lnTo>
                <a:lnTo>
                  <a:pt x="110402" y="2232490"/>
                </a:lnTo>
                <a:lnTo>
                  <a:pt x="160728" y="2235697"/>
                </a:lnTo>
                <a:lnTo>
                  <a:pt x="224404" y="2236548"/>
                </a:lnTo>
                <a:lnTo>
                  <a:pt x="5798325" y="2236548"/>
                </a:lnTo>
                <a:lnTo>
                  <a:pt x="5831930" y="2236319"/>
                </a:lnTo>
                <a:lnTo>
                  <a:pt x="5888735" y="2234487"/>
                </a:lnTo>
                <a:lnTo>
                  <a:pt x="5932974" y="2229513"/>
                </a:lnTo>
                <a:lnTo>
                  <a:pt x="5979210" y="2212727"/>
                </a:lnTo>
                <a:lnTo>
                  <a:pt x="6006009" y="2180038"/>
                </a:lnTo>
                <a:lnTo>
                  <a:pt x="6018672" y="2126146"/>
                </a:lnTo>
                <a:lnTo>
                  <a:pt x="6021879" y="2075820"/>
                </a:lnTo>
                <a:lnTo>
                  <a:pt x="6022729" y="2012144"/>
                </a:lnTo>
                <a:lnTo>
                  <a:pt x="6022729" y="224436"/>
                </a:lnTo>
                <a:lnTo>
                  <a:pt x="6021879" y="160760"/>
                </a:lnTo>
                <a:lnTo>
                  <a:pt x="6018672" y="110435"/>
                </a:lnTo>
                <a:lnTo>
                  <a:pt x="6011539" y="71889"/>
                </a:lnTo>
                <a:lnTo>
                  <a:pt x="5990041" y="32721"/>
                </a:lnTo>
                <a:lnTo>
                  <a:pt x="5950873" y="11223"/>
                </a:lnTo>
                <a:lnTo>
                  <a:pt x="5912327" y="4090"/>
                </a:lnTo>
                <a:lnTo>
                  <a:pt x="5862001" y="883"/>
                </a:lnTo>
                <a:lnTo>
                  <a:pt x="2617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sz="8572" dirty="0"/>
          </a:p>
        </p:txBody>
      </p:sp>
      <p:sp>
        <p:nvSpPr>
          <p:cNvPr id="31" name="TextBox 30"/>
          <p:cNvSpPr txBox="1"/>
          <p:nvPr/>
        </p:nvSpPr>
        <p:spPr>
          <a:xfrm>
            <a:off x="15687373" y="8434074"/>
            <a:ext cx="130084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Participants included 602 employees who had participated in a meeting within the past week. Most (74.4% )of the respondents were Caucasian, and 53% were female. The average age was 35.52, and the respondents averaged approximately three meetings per week. Participants responded to a survey on Amazon’s </a:t>
            </a:r>
            <a:r>
              <a:rPr lang="en-US" sz="3200" dirty="0" err="1" smtClean="0"/>
              <a:t>MechanicalTurk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Measures utilized:</a:t>
            </a:r>
          </a:p>
          <a:p>
            <a:pPr marL="1455085" lvl="1" indent="-457200">
              <a:buFont typeface="Arial" charset="0"/>
              <a:buChar char="•"/>
            </a:pPr>
            <a:r>
              <a:rPr lang="en-US" sz="3200" b="1" dirty="0" smtClean="0"/>
              <a:t>Meeting Topic Competence</a:t>
            </a:r>
            <a:r>
              <a:rPr lang="en-US" sz="3200" dirty="0" smtClean="0"/>
              <a:t>—adapted from Williams, Freedman &amp; </a:t>
            </a:r>
            <a:r>
              <a:rPr lang="en-US" sz="3200" dirty="0" err="1" smtClean="0"/>
              <a:t>Deci</a:t>
            </a:r>
            <a:r>
              <a:rPr lang="en-US" sz="3200" dirty="0" smtClean="0"/>
              <a:t>, 1998</a:t>
            </a:r>
          </a:p>
          <a:p>
            <a:pPr marL="1455085" lvl="1" indent="-457200">
              <a:buFont typeface="Arial" charset="0"/>
              <a:buChar char="•"/>
            </a:pPr>
            <a:r>
              <a:rPr lang="en-US" sz="3200" b="1" dirty="0" smtClean="0"/>
              <a:t>Meeting Participation</a:t>
            </a:r>
            <a:r>
              <a:rPr lang="en-US" sz="3200" dirty="0" smtClean="0"/>
              <a:t>—</a:t>
            </a:r>
            <a:r>
              <a:rPr lang="en-US" sz="3200" dirty="0" err="1" smtClean="0"/>
              <a:t>Yoerger</a:t>
            </a:r>
            <a:r>
              <a:rPr lang="en-US" sz="3200" dirty="0" smtClean="0"/>
              <a:t>, </a:t>
            </a:r>
            <a:r>
              <a:rPr lang="en-US" sz="3200" dirty="0" err="1" smtClean="0"/>
              <a:t>Mroz</a:t>
            </a:r>
            <a:r>
              <a:rPr lang="en-US" sz="3200" dirty="0" smtClean="0"/>
              <a:t>, </a:t>
            </a:r>
            <a:r>
              <a:rPr lang="en-US" sz="3200" dirty="0" err="1" smtClean="0"/>
              <a:t>Landowski</a:t>
            </a:r>
            <a:r>
              <a:rPr lang="en-US" sz="3200" dirty="0" smtClean="0"/>
              <a:t>, Crowe, &amp; Allen, 2018</a:t>
            </a:r>
          </a:p>
          <a:p>
            <a:pPr marL="1455085" lvl="1" indent="-457200">
              <a:buFont typeface="Arial" charset="0"/>
              <a:buChar char="•"/>
            </a:pPr>
            <a:r>
              <a:rPr lang="en-US" sz="3200" b="1" dirty="0" smtClean="0"/>
              <a:t>Meeting Effectiveness</a:t>
            </a:r>
            <a:r>
              <a:rPr lang="en-US" sz="3200" dirty="0" smtClean="0"/>
              <a:t>—</a:t>
            </a:r>
            <a:r>
              <a:rPr lang="en-US" sz="3200" dirty="0" err="1" smtClean="0"/>
              <a:t>Rogelberg</a:t>
            </a:r>
            <a:r>
              <a:rPr lang="en-US" sz="3200" dirty="0" smtClean="0"/>
              <a:t>, Leach, </a:t>
            </a:r>
            <a:r>
              <a:rPr lang="en-US" sz="3200" dirty="0" err="1" smtClean="0"/>
              <a:t>Warr</a:t>
            </a:r>
            <a:r>
              <a:rPr lang="en-US" sz="3200" dirty="0" smtClean="0"/>
              <a:t>, &amp; </a:t>
            </a:r>
            <a:r>
              <a:rPr lang="en-US" sz="3200" dirty="0" err="1" smtClean="0"/>
              <a:t>Burnfield</a:t>
            </a:r>
            <a:r>
              <a:rPr lang="en-US" sz="3200" dirty="0" smtClean="0"/>
              <a:t>, 2006</a:t>
            </a:r>
          </a:p>
          <a:p>
            <a:pPr marL="1455085" lvl="1" indent="-457200">
              <a:buFont typeface="Arial" charset="0"/>
              <a:buChar char="•"/>
            </a:pPr>
            <a:r>
              <a:rPr lang="en-US" sz="3200" b="1" dirty="0" smtClean="0"/>
              <a:t>Meeting Dissent</a:t>
            </a:r>
            <a:r>
              <a:rPr lang="en-US" sz="3200" dirty="0" smtClean="0"/>
              <a:t>—adapted from </a:t>
            </a:r>
            <a:r>
              <a:rPr lang="en-US" sz="3200" dirty="0" err="1" smtClean="0"/>
              <a:t>Kassing</a:t>
            </a:r>
            <a:r>
              <a:rPr lang="en-US" sz="3200" dirty="0" smtClean="0"/>
              <a:t>, 1998</a:t>
            </a:r>
          </a:p>
        </p:txBody>
      </p:sp>
      <p:sp>
        <p:nvSpPr>
          <p:cNvPr id="39" name="object 17"/>
          <p:cNvSpPr txBox="1"/>
          <p:nvPr/>
        </p:nvSpPr>
        <p:spPr>
          <a:xfrm>
            <a:off x="31175960" y="18730861"/>
            <a:ext cx="10942196" cy="1376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 algn="ctr"/>
            <a:r>
              <a:rPr lang="en-US" sz="7418" b="1" spc="33" dirty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Discussion</a:t>
            </a:r>
            <a:endParaRPr sz="7418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66858" y="20534220"/>
            <a:ext cx="1224715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When employees are knowledgeable on a topic, they are more likely to participate in a meeting and will believe that the meeting is more effective.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The relationship above is strongest when an employee feels comfortable speaking out in the form of disagreement in a meeting.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Theoretical Implications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Self-efficacy explains why competent attendees are more likely to participate in the meetings.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Meetings in which employees are made free to speak are more likely to be seen as effective, even if the participation is dissent.</a:t>
            </a:r>
            <a:endParaRPr lang="en-US" sz="3200" dirty="0"/>
          </a:p>
          <a:p>
            <a:endParaRPr lang="en-US" sz="3200" dirty="0"/>
          </a:p>
          <a:p>
            <a:r>
              <a:rPr lang="en-US" sz="3200" b="1" dirty="0"/>
              <a:t>Practical Implications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Managers should </a:t>
            </a:r>
            <a:r>
              <a:rPr lang="en-US" sz="3200" dirty="0" smtClean="0"/>
              <a:t>ensure that only necessary, knowledgeable personnel be included at meetings, and employees should understand effective meetings require contribution.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Leaders should foster a supportive work environment so that employees feel welcome to speak up</a:t>
            </a:r>
            <a:endParaRPr lang="en-US" sz="3200" dirty="0"/>
          </a:p>
        </p:txBody>
      </p:sp>
      <p:sp useBgFill="1">
        <p:nvSpPr>
          <p:cNvPr id="24" name="object 17"/>
          <p:cNvSpPr txBox="1"/>
          <p:nvPr/>
        </p:nvSpPr>
        <p:spPr>
          <a:xfrm>
            <a:off x="929526" y="22102299"/>
            <a:ext cx="12827586" cy="1090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 algn="ctr"/>
            <a:r>
              <a:rPr lang="en-US" sz="7418" b="1" spc="33" dirty="0" smtClean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Hypothesized Model</a:t>
            </a:r>
            <a:endParaRPr sz="7418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437" t="6737" r="2597" b="5863"/>
          <a:stretch/>
        </p:blipFill>
        <p:spPr>
          <a:xfrm>
            <a:off x="929526" y="23255783"/>
            <a:ext cx="13904874" cy="60931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616029" y="16647215"/>
            <a:ext cx="8203437" cy="1312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5144" y="8434074"/>
            <a:ext cx="13935207" cy="8078716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7512119" y="24338365"/>
            <a:ext cx="596576" cy="10058400"/>
          </a:xfrm>
          <a:prstGeom prst="rightBrace">
            <a:avLst>
              <a:gd name="adj1" fmla="val 113596"/>
              <a:gd name="adj2" fmla="val 5047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51482" y="26256601"/>
            <a:ext cx="1547688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H4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82931" y="29698430"/>
            <a:ext cx="1547688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34171" y="27954338"/>
            <a:ext cx="1547688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947720" y="27991221"/>
            <a:ext cx="1547688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H1</a:t>
            </a:r>
            <a:endParaRPr lang="en-US" dirty="0"/>
          </a:p>
        </p:txBody>
      </p:sp>
      <p:sp useBgFill="1">
        <p:nvSpPr>
          <p:cNvPr id="36" name="object 17"/>
          <p:cNvSpPr txBox="1"/>
          <p:nvPr/>
        </p:nvSpPr>
        <p:spPr>
          <a:xfrm>
            <a:off x="30111513" y="7110269"/>
            <a:ext cx="12827586" cy="10901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 algn="ctr"/>
            <a:r>
              <a:rPr lang="en-US" sz="7418" b="1" spc="33" dirty="0" smtClean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Moderation Effect</a:t>
            </a:r>
            <a:endParaRPr sz="7418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26" name="Picture 2" descr="Image result for meeting stock photo no water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136" y="15743972"/>
            <a:ext cx="12157838" cy="81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7" name="object 17"/>
          <p:cNvSpPr txBox="1"/>
          <p:nvPr/>
        </p:nvSpPr>
        <p:spPr>
          <a:xfrm>
            <a:off x="16046207" y="24438154"/>
            <a:ext cx="12647375" cy="18642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709" algn="ctr"/>
            <a:r>
              <a:rPr lang="en-US" sz="7418" b="1" spc="33" dirty="0" smtClean="0">
                <a:solidFill>
                  <a:srgbClr val="D6181F"/>
                </a:solidFill>
                <a:latin typeface="Century Gothic" charset="0"/>
                <a:ea typeface="Century Gothic" charset="0"/>
                <a:cs typeface="Century Gothic" charset="0"/>
              </a:rPr>
              <a:t>Results</a:t>
            </a:r>
            <a:endParaRPr sz="7418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15425739" y="25557492"/>
            <a:ext cx="13767338" cy="6113202"/>
          </a:xfrm>
          <a:custGeom>
            <a:avLst/>
            <a:gdLst/>
            <a:ahLst/>
            <a:cxnLst/>
            <a:rect l="l" t="t" r="r" b="b"/>
            <a:pathLst>
              <a:path w="6022729" h="2236548">
                <a:moveTo>
                  <a:pt x="261739" y="0"/>
                </a:moveTo>
                <a:lnTo>
                  <a:pt x="190799" y="261"/>
                </a:lnTo>
                <a:lnTo>
                  <a:pt x="133994" y="2094"/>
                </a:lnTo>
                <a:lnTo>
                  <a:pt x="89755" y="7067"/>
                </a:lnTo>
                <a:lnTo>
                  <a:pt x="43519" y="23853"/>
                </a:lnTo>
                <a:lnTo>
                  <a:pt x="16720" y="56542"/>
                </a:lnTo>
                <a:lnTo>
                  <a:pt x="4057" y="110435"/>
                </a:lnTo>
                <a:lnTo>
                  <a:pt x="850" y="160760"/>
                </a:lnTo>
                <a:lnTo>
                  <a:pt x="0" y="224436"/>
                </a:lnTo>
                <a:lnTo>
                  <a:pt x="0" y="2012144"/>
                </a:lnTo>
                <a:lnTo>
                  <a:pt x="850" y="2075820"/>
                </a:lnTo>
                <a:lnTo>
                  <a:pt x="4057" y="2126146"/>
                </a:lnTo>
                <a:lnTo>
                  <a:pt x="11190" y="2164692"/>
                </a:lnTo>
                <a:lnTo>
                  <a:pt x="32688" y="2203859"/>
                </a:lnTo>
                <a:lnTo>
                  <a:pt x="71856" y="2225357"/>
                </a:lnTo>
                <a:lnTo>
                  <a:pt x="110402" y="2232490"/>
                </a:lnTo>
                <a:lnTo>
                  <a:pt x="160728" y="2235697"/>
                </a:lnTo>
                <a:lnTo>
                  <a:pt x="224404" y="2236548"/>
                </a:lnTo>
                <a:lnTo>
                  <a:pt x="5798325" y="2236548"/>
                </a:lnTo>
                <a:lnTo>
                  <a:pt x="5831930" y="2236319"/>
                </a:lnTo>
                <a:lnTo>
                  <a:pt x="5888735" y="2234487"/>
                </a:lnTo>
                <a:lnTo>
                  <a:pt x="5932974" y="2229513"/>
                </a:lnTo>
                <a:lnTo>
                  <a:pt x="5979210" y="2212727"/>
                </a:lnTo>
                <a:lnTo>
                  <a:pt x="6006009" y="2180038"/>
                </a:lnTo>
                <a:lnTo>
                  <a:pt x="6018672" y="2126146"/>
                </a:lnTo>
                <a:lnTo>
                  <a:pt x="6021879" y="2075820"/>
                </a:lnTo>
                <a:lnTo>
                  <a:pt x="6022729" y="2012144"/>
                </a:lnTo>
                <a:lnTo>
                  <a:pt x="6022729" y="224436"/>
                </a:lnTo>
                <a:lnTo>
                  <a:pt x="6021879" y="160760"/>
                </a:lnTo>
                <a:lnTo>
                  <a:pt x="6018672" y="110435"/>
                </a:lnTo>
                <a:lnTo>
                  <a:pt x="6011539" y="71889"/>
                </a:lnTo>
                <a:lnTo>
                  <a:pt x="5990041" y="32721"/>
                </a:lnTo>
                <a:lnTo>
                  <a:pt x="5950873" y="11223"/>
                </a:lnTo>
                <a:lnTo>
                  <a:pt x="5912327" y="4090"/>
                </a:lnTo>
                <a:lnTo>
                  <a:pt x="5862001" y="883"/>
                </a:lnTo>
                <a:lnTo>
                  <a:pt x="2617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 sz="8572" dirty="0"/>
          </a:p>
        </p:txBody>
      </p:sp>
      <p:sp>
        <p:nvSpPr>
          <p:cNvPr id="40" name="TextBox 39"/>
          <p:cNvSpPr txBox="1"/>
          <p:nvPr/>
        </p:nvSpPr>
        <p:spPr>
          <a:xfrm>
            <a:off x="15888006" y="25761959"/>
            <a:ext cx="127397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Meeting topic competence predicts meeting participation, controlling for demographic variables, </a:t>
            </a:r>
            <a:r>
              <a:rPr lang="pt-BR" sz="3200" i="1" dirty="0" smtClean="0"/>
              <a:t>F</a:t>
            </a:r>
            <a:r>
              <a:rPr lang="pt-BR" sz="3200" dirty="0" smtClean="0"/>
              <a:t>(4</a:t>
            </a:r>
            <a:r>
              <a:rPr lang="pt-BR" sz="3200" dirty="0"/>
              <a:t>, 597) = 39.63, </a:t>
            </a:r>
            <a:r>
              <a:rPr lang="pt-BR" sz="3200" i="1" dirty="0" smtClean="0"/>
              <a:t>R</a:t>
            </a:r>
            <a:r>
              <a:rPr lang="pt-BR" sz="3200" baseline="30000" dirty="0" smtClean="0"/>
              <a:t>2 </a:t>
            </a:r>
            <a:r>
              <a:rPr lang="pt-BR" sz="3200" dirty="0" smtClean="0"/>
              <a:t>= </a:t>
            </a:r>
            <a:r>
              <a:rPr lang="pt-BR" sz="3200" dirty="0"/>
              <a:t>.</a:t>
            </a:r>
            <a:r>
              <a:rPr lang="pt-BR" sz="3200" dirty="0" smtClean="0"/>
              <a:t>21, </a:t>
            </a:r>
            <a:r>
              <a:rPr lang="el-GR" sz="3200" dirty="0" smtClean="0"/>
              <a:t>Δ</a:t>
            </a:r>
            <a:r>
              <a:rPr lang="pt-BR" sz="3200" i="1" dirty="0" smtClean="0"/>
              <a:t>R</a:t>
            </a:r>
            <a:r>
              <a:rPr lang="pt-BR" sz="3200" baseline="30000" dirty="0" smtClean="0"/>
              <a:t>2 </a:t>
            </a:r>
            <a:r>
              <a:rPr lang="pt-BR" sz="3200" dirty="0" smtClean="0"/>
              <a:t>= .14, </a:t>
            </a:r>
            <a:r>
              <a:rPr lang="pt-BR" sz="3200" i="1" dirty="0" smtClean="0"/>
              <a:t>p </a:t>
            </a:r>
            <a:r>
              <a:rPr lang="pt-BR" sz="3200" dirty="0" smtClean="0"/>
              <a:t>&lt; .01.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Meeting participation predicts meeting effectiveness, controlling for demographic variables, </a:t>
            </a:r>
            <a:r>
              <a:rPr lang="pt-BR" sz="3200" i="1" dirty="0" smtClean="0"/>
              <a:t>F</a:t>
            </a:r>
            <a:r>
              <a:rPr lang="pt-BR" sz="3200" dirty="0" smtClean="0"/>
              <a:t>(4</a:t>
            </a:r>
            <a:r>
              <a:rPr lang="pt-BR" sz="3200" dirty="0"/>
              <a:t>, 597) = </a:t>
            </a:r>
            <a:r>
              <a:rPr lang="pt-BR" sz="3200" dirty="0" smtClean="0"/>
              <a:t>38.30, </a:t>
            </a:r>
            <a:r>
              <a:rPr lang="pt-BR" sz="3200" i="1" dirty="0"/>
              <a:t>R</a:t>
            </a:r>
            <a:r>
              <a:rPr lang="pt-BR" sz="3200" baseline="30000" dirty="0"/>
              <a:t>2 </a:t>
            </a:r>
            <a:r>
              <a:rPr lang="pt-BR" sz="3200" dirty="0"/>
              <a:t>= .</a:t>
            </a:r>
            <a:r>
              <a:rPr lang="pt-BR" sz="3200" dirty="0" smtClean="0"/>
              <a:t>20, </a:t>
            </a:r>
            <a:r>
              <a:rPr lang="el-GR" sz="3200" dirty="0"/>
              <a:t>Δ</a:t>
            </a:r>
            <a:r>
              <a:rPr lang="pt-BR" sz="3200" i="1" dirty="0"/>
              <a:t>R</a:t>
            </a:r>
            <a:r>
              <a:rPr lang="pt-BR" sz="3200" baseline="30000" dirty="0"/>
              <a:t>2 </a:t>
            </a:r>
            <a:r>
              <a:rPr lang="pt-BR" sz="3200" dirty="0"/>
              <a:t>= </a:t>
            </a:r>
            <a:r>
              <a:rPr lang="pt-BR" sz="3200" dirty="0" smtClean="0"/>
              <a:t>.20, </a:t>
            </a:r>
            <a:r>
              <a:rPr lang="pt-BR" sz="3200" i="1" dirty="0"/>
              <a:t>p </a:t>
            </a:r>
            <a:r>
              <a:rPr lang="pt-BR" sz="3200" dirty="0"/>
              <a:t>&lt; .01</a:t>
            </a:r>
            <a:r>
              <a:rPr lang="pt-BR" sz="3200" dirty="0" smtClean="0"/>
              <a:t>.</a:t>
            </a:r>
          </a:p>
          <a:p>
            <a:pPr marL="457200" indent="-457200">
              <a:buFont typeface="Arial" charset="0"/>
              <a:buChar char="•"/>
            </a:pPr>
            <a:r>
              <a:rPr lang="pt-BR" sz="3200" dirty="0" smtClean="0"/>
              <a:t>Meeting topic competence has an indirect effect on meeting effectiveness through meeting participation </a:t>
            </a:r>
            <a:r>
              <a:rPr lang="en-US" sz="3200" i="1" dirty="0"/>
              <a:t>B</a:t>
            </a:r>
            <a:r>
              <a:rPr lang="en-US" sz="3200" dirty="0"/>
              <a:t> = 0.11, 95% CI [0.8, 0.15], based on a 5,000 bootstrap </a:t>
            </a:r>
            <a:r>
              <a:rPr lang="en-US" sz="3200" dirty="0" smtClean="0"/>
              <a:t>sample.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The indirect effect on of meeting topic competence on meeting effectiveness through meeting participation is moderated by meeting dissent, </a:t>
            </a:r>
            <a:r>
              <a:rPr lang="en-US" sz="3200" i="1" dirty="0" smtClean="0"/>
              <a:t>B </a:t>
            </a:r>
            <a:r>
              <a:rPr lang="en-US" sz="3200" dirty="0" smtClean="0"/>
              <a:t>= 0.11, </a:t>
            </a:r>
            <a:r>
              <a:rPr lang="en-US" sz="3200" i="1" dirty="0" smtClean="0"/>
              <a:t>p</a:t>
            </a:r>
            <a:r>
              <a:rPr lang="en-US" sz="3200" dirty="0" smtClean="0"/>
              <a:t> </a:t>
            </a:r>
            <a:r>
              <a:rPr lang="en-US" sz="3200" dirty="0"/>
              <a:t>&gt; .</a:t>
            </a:r>
            <a:r>
              <a:rPr lang="en-US" sz="3200" dirty="0" smtClean="0"/>
              <a:t>05. The relationship is stronger when meeting dissent is high.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1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/object&gt;&lt;object type=&quot;8&quot; unique_id=&quot;1000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608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Minion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Mackenzie Harms</dc:creator>
  <cp:lastModifiedBy>Isaac Lindquist</cp:lastModifiedBy>
  <cp:revision>137</cp:revision>
  <dcterms:created xsi:type="dcterms:W3CDTF">2015-02-27T07:52:13Z</dcterms:created>
  <dcterms:modified xsi:type="dcterms:W3CDTF">2019-02-25T19:49:41Z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2015-02-27T00:00:00Z</vt:filetime>
  </property>
  <property fmtid="{D5CDD505-2E9C-101B-9397-08002B2CF9AE}" pid="3" name="LastSaved">
    <vt:filetime>2015-02-27T00:00:00Z</vt:filetime>
  </property>
</Properties>
</file>