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324" r:id="rId3"/>
    <p:sldId id="316" r:id="rId4"/>
    <p:sldId id="318" r:id="rId5"/>
    <p:sldId id="260" r:id="rId6"/>
    <p:sldId id="262" r:id="rId7"/>
    <p:sldId id="319" r:id="rId8"/>
    <p:sldId id="310" r:id="rId9"/>
    <p:sldId id="320" r:id="rId10"/>
    <p:sldId id="325" r:id="rId11"/>
    <p:sldId id="322" r:id="rId12"/>
    <p:sldId id="326" r:id="rId13"/>
    <p:sldId id="327" r:id="rId14"/>
    <p:sldId id="323" r:id="rId15"/>
    <p:sldId id="293" r:id="rId16"/>
    <p:sldId id="321" r:id="rId1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65" autoAdjust="0"/>
  </p:normalViewPr>
  <p:slideViewPr>
    <p:cSldViewPr snapToGrid="0" snapToObjects="1">
      <p:cViewPr varScale="1">
        <p:scale>
          <a:sx n="48" d="100"/>
          <a:sy n="48" d="100"/>
        </p:scale>
        <p:origin x="41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Current Criminal Thinking by Condition</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EM Non-salient</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2.27</c:v>
                </c:pt>
              </c:numCache>
            </c:numRef>
          </c:val>
          <c:extLst>
            <c:ext xmlns:c16="http://schemas.microsoft.com/office/drawing/2014/chart" uri="{C3380CC4-5D6E-409C-BE32-E72D297353CC}">
              <c16:uniqueId val="{00000000-F801-4D46-8005-6844AE25E451}"/>
            </c:ext>
          </c:extLst>
        </c:ser>
        <c:ser>
          <c:idx val="1"/>
          <c:order val="1"/>
          <c:tx>
            <c:strRef>
              <c:f>Sheet1!$C$1</c:f>
              <c:strCache>
                <c:ptCount val="1"/>
                <c:pt idx="0">
                  <c:v>EM Salient</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pt idx="0">
                  <c:v>1.78</c:v>
                </c:pt>
              </c:numCache>
            </c:numRef>
          </c:val>
          <c:extLst>
            <c:ext xmlns:c16="http://schemas.microsoft.com/office/drawing/2014/chart" uri="{C3380CC4-5D6E-409C-BE32-E72D297353CC}">
              <c16:uniqueId val="{00000001-F801-4D46-8005-6844AE25E451}"/>
            </c:ext>
          </c:extLst>
        </c:ser>
        <c:dLbls>
          <c:showLegendKey val="0"/>
          <c:showVal val="0"/>
          <c:showCatName val="0"/>
          <c:showSerName val="0"/>
          <c:showPercent val="0"/>
          <c:showBubbleSize val="0"/>
        </c:dLbls>
        <c:gapWidth val="219"/>
        <c:overlap val="-27"/>
        <c:axId val="598564560"/>
        <c:axId val="598563576"/>
      </c:barChart>
      <c:catAx>
        <c:axId val="59856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8563576"/>
        <c:crosses val="autoZero"/>
        <c:auto val="1"/>
        <c:lblAlgn val="ctr"/>
        <c:lblOffset val="100"/>
        <c:noMultiLvlLbl val="0"/>
      </c:catAx>
      <c:valAx>
        <c:axId val="598563576"/>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8564560"/>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Current Criminal Thinking by Race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Caucasian</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2.4300000000000002</c:v>
                </c:pt>
              </c:numCache>
            </c:numRef>
          </c:val>
          <c:extLst>
            <c:ext xmlns:c16="http://schemas.microsoft.com/office/drawing/2014/chart" uri="{C3380CC4-5D6E-409C-BE32-E72D297353CC}">
              <c16:uniqueId val="{00000000-F801-4D46-8005-6844AE25E451}"/>
            </c:ext>
          </c:extLst>
        </c:ser>
        <c:ser>
          <c:idx val="1"/>
          <c:order val="1"/>
          <c:tx>
            <c:strRef>
              <c:f>Sheet1!$C$1</c:f>
              <c:strCache>
                <c:ptCount val="1"/>
                <c:pt idx="0">
                  <c:v>African American</c:v>
                </c:pt>
              </c:strCache>
            </c:strRef>
          </c:tx>
          <c:spPr>
            <a:solidFill>
              <a:schemeClr val="accent3"/>
            </a:solidFill>
            <a:ln>
              <a:noFill/>
            </a:ln>
            <a:effectLst/>
          </c:spPr>
          <c:invertIfNegative val="0"/>
          <c:cat>
            <c:numRef>
              <c:f>Sheet1!$A$2</c:f>
              <c:numCache>
                <c:formatCode>General</c:formatCode>
                <c:ptCount val="1"/>
              </c:numCache>
            </c:numRef>
          </c:cat>
          <c:val>
            <c:numRef>
              <c:f>Sheet1!$C$2</c:f>
              <c:numCache>
                <c:formatCode>General</c:formatCode>
                <c:ptCount val="1"/>
                <c:pt idx="0">
                  <c:v>1.78</c:v>
                </c:pt>
              </c:numCache>
            </c:numRef>
          </c:val>
          <c:extLst>
            <c:ext xmlns:c16="http://schemas.microsoft.com/office/drawing/2014/chart" uri="{C3380CC4-5D6E-409C-BE32-E72D297353CC}">
              <c16:uniqueId val="{00000001-F801-4D46-8005-6844AE25E451}"/>
            </c:ext>
          </c:extLst>
        </c:ser>
        <c:ser>
          <c:idx val="2"/>
          <c:order val="2"/>
          <c:tx>
            <c:strRef>
              <c:f>Sheet1!$D$1</c:f>
              <c:strCache>
                <c:ptCount val="1"/>
                <c:pt idx="0">
                  <c:v>Hispanic</c:v>
                </c:pt>
              </c:strCache>
            </c:strRef>
          </c:tx>
          <c:spPr>
            <a:solidFill>
              <a:schemeClr val="accent5"/>
            </a:solidFill>
            <a:ln>
              <a:noFill/>
            </a:ln>
            <a:effectLst/>
          </c:spPr>
          <c:invertIfNegative val="0"/>
          <c:cat>
            <c:numRef>
              <c:f>Sheet1!$A$2</c:f>
              <c:numCache>
                <c:formatCode>General</c:formatCode>
                <c:ptCount val="1"/>
              </c:numCache>
            </c:numRef>
          </c:cat>
          <c:val>
            <c:numRef>
              <c:f>Sheet1!$D$2</c:f>
              <c:numCache>
                <c:formatCode>General</c:formatCode>
                <c:ptCount val="1"/>
                <c:pt idx="0">
                  <c:v>1.87</c:v>
                </c:pt>
              </c:numCache>
            </c:numRef>
          </c:val>
          <c:extLst>
            <c:ext xmlns:c16="http://schemas.microsoft.com/office/drawing/2014/chart" uri="{C3380CC4-5D6E-409C-BE32-E72D297353CC}">
              <c16:uniqueId val="{00000002-51DE-4011-8F32-5DC72A7A4DA9}"/>
            </c:ext>
          </c:extLst>
        </c:ser>
        <c:dLbls>
          <c:showLegendKey val="0"/>
          <c:showVal val="0"/>
          <c:showCatName val="0"/>
          <c:showSerName val="0"/>
          <c:showPercent val="0"/>
          <c:showBubbleSize val="0"/>
        </c:dLbls>
        <c:gapWidth val="219"/>
        <c:overlap val="-27"/>
        <c:axId val="598564560"/>
        <c:axId val="598563576"/>
      </c:barChart>
      <c:catAx>
        <c:axId val="59856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8563576"/>
        <c:crosses val="autoZero"/>
        <c:auto val="1"/>
        <c:lblAlgn val="ctr"/>
        <c:lblOffset val="100"/>
        <c:noMultiLvlLbl val="0"/>
      </c:catAx>
      <c:valAx>
        <c:axId val="598563576"/>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8564560"/>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2" tIns="48326" rIns="96652" bIns="48326"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2" tIns="48326" rIns="96652" bIns="48326" rtlCol="0"/>
          <a:lstStyle>
            <a:lvl1pPr algn="r">
              <a:defRPr sz="1300"/>
            </a:lvl1pPr>
          </a:lstStyle>
          <a:p>
            <a:fld id="{A3F8AACC-F7D8-42F3-9585-00D816ECDDF1}" type="datetimeFigureOut">
              <a:rPr lang="en-US" smtClean="0"/>
              <a:t>2/27/2019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2" tIns="48326" rIns="96652" bIns="48326"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2" tIns="48326" rIns="96652" bIns="48326" rtlCol="0" anchor="b"/>
          <a:lstStyle>
            <a:lvl1pPr algn="r">
              <a:defRPr sz="1300"/>
            </a:lvl1pPr>
          </a:lstStyle>
          <a:p>
            <a:fld id="{ABE201B0-AEAB-4C40-9630-63CBDEDDD91A}" type="slidenum">
              <a:rPr lang="en-US" smtClean="0"/>
              <a:t>‹#›</a:t>
            </a:fld>
            <a:endParaRPr lang="en-US"/>
          </a:p>
        </p:txBody>
      </p:sp>
    </p:spTree>
    <p:extLst>
      <p:ext uri="{BB962C8B-B14F-4D97-AF65-F5344CB8AC3E}">
        <p14:creationId xmlns:p14="http://schemas.microsoft.com/office/powerpoint/2010/main" val="2014832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2" tIns="48326" rIns="96652" bIns="48326"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2" tIns="48326" rIns="96652" bIns="48326" rtlCol="0"/>
          <a:lstStyle>
            <a:lvl1pPr algn="r">
              <a:defRPr sz="1300"/>
            </a:lvl1pPr>
          </a:lstStyle>
          <a:p>
            <a:fld id="{45E2D0E4-CF68-4B80-92DD-6940D996D749}" type="datetimeFigureOut">
              <a:rPr lang="en-US" smtClean="0"/>
              <a:t>2/27/2019</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2" tIns="48326" rIns="96652" bIns="48326"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2" tIns="48326" rIns="96652"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2" tIns="48326" rIns="96652"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2" tIns="48326" rIns="96652" bIns="48326" rtlCol="0" anchor="b"/>
          <a:lstStyle>
            <a:lvl1pPr algn="r">
              <a:defRPr sz="1300"/>
            </a:lvl1pPr>
          </a:lstStyle>
          <a:p>
            <a:fld id="{5D7C13C5-5085-4339-BE59-1FDE0C5EC3EF}" type="slidenum">
              <a:rPr lang="en-US" smtClean="0"/>
              <a:t>‹#›</a:t>
            </a:fld>
            <a:endParaRPr lang="en-US"/>
          </a:p>
        </p:txBody>
      </p:sp>
    </p:spTree>
    <p:extLst>
      <p:ext uri="{BB962C8B-B14F-4D97-AF65-F5344CB8AC3E}">
        <p14:creationId xmlns:p14="http://schemas.microsoft.com/office/powerpoint/2010/main" val="75024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13C5-5085-4339-BE59-1FDE0C5EC3EF}" type="slidenum">
              <a:rPr lang="en-US" smtClean="0"/>
              <a:t>1</a:t>
            </a:fld>
            <a:endParaRPr lang="en-US"/>
          </a:p>
        </p:txBody>
      </p:sp>
    </p:spTree>
    <p:extLst>
      <p:ext uri="{BB962C8B-B14F-4D97-AF65-F5344CB8AC3E}">
        <p14:creationId xmlns:p14="http://schemas.microsoft.com/office/powerpoint/2010/main" val="95524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7C13C5-5085-4339-BE59-1FDE0C5EC3EF}" type="slidenum">
              <a:rPr lang="en-US" smtClean="0"/>
              <a:t>13</a:t>
            </a:fld>
            <a:endParaRPr lang="en-US"/>
          </a:p>
        </p:txBody>
      </p:sp>
    </p:spTree>
    <p:extLst>
      <p:ext uri="{BB962C8B-B14F-4D97-AF65-F5344CB8AC3E}">
        <p14:creationId xmlns:p14="http://schemas.microsoft.com/office/powerpoint/2010/main" val="529713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a:t>
            </a:r>
            <a:r>
              <a:rPr lang="en-US" baseline="0" dirty="0"/>
              <a:t> Ankle Bracelets</a:t>
            </a:r>
            <a:endParaRPr lang="en-US" dirty="0"/>
          </a:p>
        </p:txBody>
      </p:sp>
      <p:sp>
        <p:nvSpPr>
          <p:cNvPr id="4" name="Slide Number Placeholder 3"/>
          <p:cNvSpPr>
            <a:spLocks noGrp="1"/>
          </p:cNvSpPr>
          <p:nvPr>
            <p:ph type="sldNum" sz="quarter" idx="10"/>
          </p:nvPr>
        </p:nvSpPr>
        <p:spPr/>
        <p:txBody>
          <a:bodyPr/>
          <a:lstStyle/>
          <a:p>
            <a:fld id="{5D7C13C5-5085-4339-BE59-1FDE0C5EC3EF}" type="slidenum">
              <a:rPr lang="en-US" smtClean="0"/>
              <a:t>16</a:t>
            </a:fld>
            <a:endParaRPr lang="en-US"/>
          </a:p>
        </p:txBody>
      </p:sp>
    </p:spTree>
    <p:extLst>
      <p:ext uri="{BB962C8B-B14F-4D97-AF65-F5344CB8AC3E}">
        <p14:creationId xmlns:p14="http://schemas.microsoft.com/office/powerpoint/2010/main" val="425602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13C5-5085-4339-BE59-1FDE0C5EC3EF}" type="slidenum">
              <a:rPr lang="en-US" smtClean="0"/>
              <a:t>2</a:t>
            </a:fld>
            <a:endParaRPr lang="en-US"/>
          </a:p>
        </p:txBody>
      </p:sp>
    </p:spTree>
    <p:extLst>
      <p:ext uri="{BB962C8B-B14F-4D97-AF65-F5344CB8AC3E}">
        <p14:creationId xmlns:p14="http://schemas.microsoft.com/office/powerpoint/2010/main" val="192931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13C5-5085-4339-BE59-1FDE0C5EC3EF}" type="slidenum">
              <a:rPr lang="en-US" smtClean="0"/>
              <a:t>3</a:t>
            </a:fld>
            <a:endParaRPr lang="en-US"/>
          </a:p>
        </p:txBody>
      </p:sp>
    </p:spTree>
    <p:extLst>
      <p:ext uri="{BB962C8B-B14F-4D97-AF65-F5344CB8AC3E}">
        <p14:creationId xmlns:p14="http://schemas.microsoft.com/office/powerpoint/2010/main" val="317137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D7C13C5-5085-4339-BE59-1FDE0C5EC3EF}" type="slidenum">
              <a:rPr lang="en-US" smtClean="0"/>
              <a:t>4</a:t>
            </a:fld>
            <a:endParaRPr lang="en-US"/>
          </a:p>
        </p:txBody>
      </p:sp>
    </p:spTree>
    <p:extLst>
      <p:ext uri="{BB962C8B-B14F-4D97-AF65-F5344CB8AC3E}">
        <p14:creationId xmlns:p14="http://schemas.microsoft.com/office/powerpoint/2010/main" val="6710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13C5-5085-4339-BE59-1FDE0C5EC3EF}" type="slidenum">
              <a:rPr lang="en-US" smtClean="0"/>
              <a:t>5</a:t>
            </a:fld>
            <a:endParaRPr lang="en-US"/>
          </a:p>
        </p:txBody>
      </p:sp>
    </p:spTree>
    <p:extLst>
      <p:ext uri="{BB962C8B-B14F-4D97-AF65-F5344CB8AC3E}">
        <p14:creationId xmlns:p14="http://schemas.microsoft.com/office/powerpoint/2010/main" val="122391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13C5-5085-4339-BE59-1FDE0C5EC3EF}" type="slidenum">
              <a:rPr lang="en-US" smtClean="0"/>
              <a:t>6</a:t>
            </a:fld>
            <a:endParaRPr lang="en-US"/>
          </a:p>
        </p:txBody>
      </p:sp>
    </p:spTree>
    <p:extLst>
      <p:ext uri="{BB962C8B-B14F-4D97-AF65-F5344CB8AC3E}">
        <p14:creationId xmlns:p14="http://schemas.microsoft.com/office/powerpoint/2010/main" val="107635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13C5-5085-4339-BE59-1FDE0C5EC3EF}" type="slidenum">
              <a:rPr lang="en-US" smtClean="0"/>
              <a:t>7</a:t>
            </a:fld>
            <a:endParaRPr lang="en-US"/>
          </a:p>
        </p:txBody>
      </p:sp>
    </p:spTree>
    <p:extLst>
      <p:ext uri="{BB962C8B-B14F-4D97-AF65-F5344CB8AC3E}">
        <p14:creationId xmlns:p14="http://schemas.microsoft.com/office/powerpoint/2010/main" val="225052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13C5-5085-4339-BE59-1FDE0C5EC3EF}" type="slidenum">
              <a:rPr lang="en-US" smtClean="0"/>
              <a:t>9</a:t>
            </a:fld>
            <a:endParaRPr lang="en-US"/>
          </a:p>
        </p:txBody>
      </p:sp>
    </p:spTree>
    <p:extLst>
      <p:ext uri="{BB962C8B-B14F-4D97-AF65-F5344CB8AC3E}">
        <p14:creationId xmlns:p14="http://schemas.microsoft.com/office/powerpoint/2010/main" val="386201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mean values for the variables that were significantly different – condition</a:t>
            </a:r>
          </a:p>
          <a:p>
            <a:endParaRPr lang="en-US" dirty="0"/>
          </a:p>
          <a:p>
            <a:r>
              <a:rPr lang="en-US" dirty="0"/>
              <a:t>Contrary to hypothesis, youth in the non-salient condition reported a higher degree of current criminal thinking than youth in the salient condition</a:t>
            </a:r>
          </a:p>
        </p:txBody>
      </p:sp>
      <p:sp>
        <p:nvSpPr>
          <p:cNvPr id="4" name="Slide Number Placeholder 3"/>
          <p:cNvSpPr>
            <a:spLocks noGrp="1"/>
          </p:cNvSpPr>
          <p:nvPr>
            <p:ph type="sldNum" sz="quarter" idx="5"/>
          </p:nvPr>
        </p:nvSpPr>
        <p:spPr/>
        <p:txBody>
          <a:bodyPr/>
          <a:lstStyle/>
          <a:p>
            <a:fld id="{5D7C13C5-5085-4339-BE59-1FDE0C5EC3EF}" type="slidenum">
              <a:rPr lang="en-US" smtClean="0"/>
              <a:t>12</a:t>
            </a:fld>
            <a:endParaRPr lang="en-US"/>
          </a:p>
        </p:txBody>
      </p:sp>
    </p:spTree>
    <p:extLst>
      <p:ext uri="{BB962C8B-B14F-4D97-AF65-F5344CB8AC3E}">
        <p14:creationId xmlns:p14="http://schemas.microsoft.com/office/powerpoint/2010/main" val="418118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681" y="2101431"/>
            <a:ext cx="8224592" cy="1005361"/>
          </a:xfrm>
        </p:spPr>
        <p:txBody>
          <a:bodyPr/>
          <a:lstStyle>
            <a:lvl1pPr algn="ctr">
              <a:defRPr sz="4400" baseline="0">
                <a:solidFill>
                  <a:schemeClr val="tx1"/>
                </a:solidFill>
                <a:latin typeface="Helvetica Neue Condensed Bold"/>
              </a:defRPr>
            </a:lvl1pPr>
          </a:lstStyle>
          <a:p>
            <a:r>
              <a:rPr lang="en-US"/>
              <a:t>Click to edit Master title style</a:t>
            </a:r>
            <a:endParaRPr lang="en-US" dirty="0"/>
          </a:p>
        </p:txBody>
      </p:sp>
      <p:sp>
        <p:nvSpPr>
          <p:cNvPr id="3" name="Subtitle 2"/>
          <p:cNvSpPr>
            <a:spLocks noGrp="1"/>
          </p:cNvSpPr>
          <p:nvPr>
            <p:ph type="subTitle" idx="1"/>
          </p:nvPr>
        </p:nvSpPr>
        <p:spPr>
          <a:xfrm>
            <a:off x="468681" y="3130288"/>
            <a:ext cx="8224592" cy="1752600"/>
          </a:xfrm>
        </p:spPr>
        <p:txBody>
          <a:bodyPr>
            <a:normAutofit/>
          </a:bodyPr>
          <a:lstStyle>
            <a:lvl1pPr marL="0" indent="0" algn="ctr">
              <a:buNone/>
              <a:defRPr sz="2800">
                <a:solidFill>
                  <a:schemeClr val="bg1">
                    <a:lumMod val="50000"/>
                  </a:schemeClr>
                </a:solidFill>
                <a:latin typeface="Minion Pro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9921FE-690D-BF48-B208-36A8B66AFB9E}"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17392-D117-BA40-BE51-8C5B5A18E107}" type="slidenum">
              <a:rPr lang="en-US" smtClean="0"/>
              <a:t>‹#›</a:t>
            </a:fld>
            <a:endParaRPr lang="en-US"/>
          </a:p>
        </p:txBody>
      </p:sp>
    </p:spTree>
    <p:extLst>
      <p:ext uri="{BB962C8B-B14F-4D97-AF65-F5344CB8AC3E}">
        <p14:creationId xmlns:p14="http://schemas.microsoft.com/office/powerpoint/2010/main" val="389104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 y="627909"/>
            <a:ext cx="7105413" cy="863540"/>
          </a:xfrm>
        </p:spPr>
        <p:txBody>
          <a:bodyPr/>
          <a:lstStyle>
            <a:lvl1pPr>
              <a:defRPr sz="3200" baseline="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695463" y="1491449"/>
            <a:ext cx="7771030" cy="4563396"/>
          </a:xfrm>
        </p:spPr>
        <p:txBody>
          <a:bodyPr/>
          <a:lstStyle>
            <a:lvl1pPr>
              <a:defRPr sz="2600" baseline="0"/>
            </a:lvl1pPr>
            <a:lvl2pPr>
              <a:defRPr sz="2200" baseline="0"/>
            </a:lvl2pPr>
            <a:lvl3pPr>
              <a:defRPr sz="1800" baseline="0"/>
            </a:lvl3pPr>
            <a:lvl4pPr>
              <a:defRPr sz="1600" baseline="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921FE-690D-BF48-B208-36A8B66AFB9E}"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17392-D117-BA40-BE51-8C5B5A18E107}" type="slidenum">
              <a:rPr lang="en-US" smtClean="0"/>
              <a:t>‹#›</a:t>
            </a:fld>
            <a:endParaRPr lang="en-US"/>
          </a:p>
        </p:txBody>
      </p:sp>
    </p:spTree>
    <p:extLst>
      <p:ext uri="{BB962C8B-B14F-4D97-AF65-F5344CB8AC3E}">
        <p14:creationId xmlns:p14="http://schemas.microsoft.com/office/powerpoint/2010/main" val="88364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921FE-690D-BF48-B208-36A8B66AFB9E}"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17392-D117-BA40-BE51-8C5B5A18E107}" type="slidenum">
              <a:rPr lang="en-US" smtClean="0"/>
              <a:t>‹#›</a:t>
            </a:fld>
            <a:endParaRPr lang="en-US"/>
          </a:p>
        </p:txBody>
      </p:sp>
    </p:spTree>
    <p:extLst>
      <p:ext uri="{BB962C8B-B14F-4D97-AF65-F5344CB8AC3E}">
        <p14:creationId xmlns:p14="http://schemas.microsoft.com/office/powerpoint/2010/main" val="218351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5462" y="1141425"/>
            <a:ext cx="3800337" cy="49134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199" y="1141426"/>
            <a:ext cx="3818293" cy="4913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9921FE-690D-BF48-B208-36A8B66AFB9E}"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17392-D117-BA40-BE51-8C5B5A18E107}" type="slidenum">
              <a:rPr lang="en-US" smtClean="0"/>
              <a:t>‹#›</a:t>
            </a:fld>
            <a:endParaRPr lang="en-US"/>
          </a:p>
        </p:txBody>
      </p:sp>
    </p:spTree>
    <p:extLst>
      <p:ext uri="{BB962C8B-B14F-4D97-AF65-F5344CB8AC3E}">
        <p14:creationId xmlns:p14="http://schemas.microsoft.com/office/powerpoint/2010/main" val="21143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68680" y="1020479"/>
            <a:ext cx="4028708" cy="1154396"/>
          </a:xfrm>
        </p:spPr>
        <p:txBody>
          <a:bodyPr anchor="b">
            <a:noAutofit/>
          </a:bodyPr>
          <a:lstStyle>
            <a:lvl1pPr marL="0" indent="0">
              <a:buNone/>
              <a:defRPr sz="2400" b="0" i="0">
                <a:latin typeface="Helvetica Neue Condense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8680" y="2174875"/>
            <a:ext cx="4028707" cy="39933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20479"/>
            <a:ext cx="4055807" cy="1154396"/>
          </a:xfrm>
        </p:spPr>
        <p:txBody>
          <a:bodyPr anchor="b">
            <a:noAutofit/>
          </a:bodyPr>
          <a:lstStyle>
            <a:lvl1pPr marL="0" indent="0">
              <a:buNone/>
              <a:defRPr sz="2400" b="0" i="0">
                <a:latin typeface="Helvetica Neue Condense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55807" cy="39933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921FE-690D-BF48-B208-36A8B66AFB9E}"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A17392-D117-BA40-BE51-8C5B5A18E107}" type="slidenum">
              <a:rPr lang="en-US" smtClean="0"/>
              <a:t>‹#›</a:t>
            </a:fld>
            <a:endParaRPr lang="en-US"/>
          </a:p>
        </p:txBody>
      </p:sp>
    </p:spTree>
    <p:extLst>
      <p:ext uri="{BB962C8B-B14F-4D97-AF65-F5344CB8AC3E}">
        <p14:creationId xmlns:p14="http://schemas.microsoft.com/office/powerpoint/2010/main" val="144737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9921FE-690D-BF48-B208-36A8B66AFB9E}"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17392-D117-BA40-BE51-8C5B5A18E107}" type="slidenum">
              <a:rPr lang="en-US" smtClean="0"/>
              <a:t>‹#›</a:t>
            </a:fld>
            <a:endParaRPr lang="en-US"/>
          </a:p>
        </p:txBody>
      </p:sp>
    </p:spTree>
    <p:extLst>
      <p:ext uri="{BB962C8B-B14F-4D97-AF65-F5344CB8AC3E}">
        <p14:creationId xmlns:p14="http://schemas.microsoft.com/office/powerpoint/2010/main" val="256104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921FE-690D-BF48-B208-36A8B66AFB9E}"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17392-D117-BA40-BE51-8C5B5A18E107}" type="slidenum">
              <a:rPr lang="en-US" smtClean="0"/>
              <a:t>‹#›</a:t>
            </a:fld>
            <a:endParaRPr lang="en-US"/>
          </a:p>
        </p:txBody>
      </p:sp>
    </p:spTree>
    <p:extLst>
      <p:ext uri="{BB962C8B-B14F-4D97-AF65-F5344CB8AC3E}">
        <p14:creationId xmlns:p14="http://schemas.microsoft.com/office/powerpoint/2010/main" val="239747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3471"/>
            <a:ext cx="7317468" cy="476224"/>
          </a:xfrm>
        </p:spPr>
        <p:txBody>
          <a:bodyPr anchor="b"/>
          <a:lstStyle>
            <a:lvl1pPr marL="0" algn="l">
              <a:defRPr sz="2400" b="0" i="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435099"/>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921FE-690D-BF48-B208-36A8B66AFB9E}"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17392-D117-BA40-BE51-8C5B5A18E107}" type="slidenum">
              <a:rPr lang="en-US" smtClean="0"/>
              <a:t>‹#›</a:t>
            </a:fld>
            <a:endParaRPr lang="en-US"/>
          </a:p>
        </p:txBody>
      </p:sp>
    </p:spTree>
    <p:extLst>
      <p:ext uri="{BB962C8B-B14F-4D97-AF65-F5344CB8AC3E}">
        <p14:creationId xmlns:p14="http://schemas.microsoft.com/office/powerpoint/2010/main" val="62340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34366"/>
            <a:ext cx="5486400" cy="483782"/>
          </a:xfrm>
        </p:spPr>
        <p:txBody>
          <a:bodyPr anchor="b"/>
          <a:lstStyle>
            <a:lvl1pPr algn="ctr">
              <a:defRPr sz="2000" b="0" i="0">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95462" y="907093"/>
            <a:ext cx="7771030" cy="4127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518149"/>
            <a:ext cx="5486400" cy="76347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921FE-690D-BF48-B208-36A8B66AFB9E}"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17392-D117-BA40-BE51-8C5B5A18E107}" type="slidenum">
              <a:rPr lang="en-US" smtClean="0"/>
              <a:t>‹#›</a:t>
            </a:fld>
            <a:endParaRPr lang="en-US"/>
          </a:p>
        </p:txBody>
      </p:sp>
    </p:spTree>
    <p:extLst>
      <p:ext uri="{BB962C8B-B14F-4D97-AF65-F5344CB8AC3E}">
        <p14:creationId xmlns:p14="http://schemas.microsoft.com/office/powerpoint/2010/main" val="160973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4100"/>
            <a:ext cx="7105413" cy="5210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68680" y="907093"/>
            <a:ext cx="8224593" cy="52535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18208" y="6606660"/>
            <a:ext cx="2133600" cy="181419"/>
          </a:xfrm>
          <a:prstGeom prst="rect">
            <a:avLst/>
          </a:prstGeom>
        </p:spPr>
        <p:txBody>
          <a:bodyPr vert="horz" lIns="91440" tIns="45720" rIns="91440" bIns="45720" rtlCol="0" anchor="ctr"/>
          <a:lstStyle>
            <a:lvl1pPr algn="r">
              <a:defRPr sz="1000" b="1" i="0" baseline="0">
                <a:solidFill>
                  <a:schemeClr val="bg1"/>
                </a:solidFill>
                <a:latin typeface="Helvetica Neue Condensed Bold"/>
              </a:defRPr>
            </a:lvl1pPr>
          </a:lstStyle>
          <a:p>
            <a:fld id="{BA9921FE-690D-BF48-B208-36A8B66AFB9E}" type="datetimeFigureOut">
              <a:rPr lang="en-US" smtClean="0"/>
              <a:pPr/>
              <a:t>2/27/2019</a:t>
            </a:fld>
            <a:endParaRPr lang="en-US" dirty="0"/>
          </a:p>
        </p:txBody>
      </p:sp>
      <p:sp>
        <p:nvSpPr>
          <p:cNvPr id="5" name="Footer Placeholder 4"/>
          <p:cNvSpPr>
            <a:spLocks noGrp="1"/>
          </p:cNvSpPr>
          <p:nvPr>
            <p:ph type="ftr" sz="quarter" idx="3"/>
          </p:nvPr>
        </p:nvSpPr>
        <p:spPr>
          <a:xfrm>
            <a:off x="-2" y="6606661"/>
            <a:ext cx="5418209" cy="181418"/>
          </a:xfrm>
          <a:prstGeom prst="rect">
            <a:avLst/>
          </a:prstGeom>
        </p:spPr>
        <p:txBody>
          <a:bodyPr vert="horz" lIns="91440" tIns="45720" rIns="91440" bIns="45720" rtlCol="0" anchor="ctr"/>
          <a:lstStyle>
            <a:lvl1pPr marL="91440" algn="l">
              <a:defRPr sz="1200">
                <a:solidFill>
                  <a:schemeClr val="bg1"/>
                </a:solidFill>
                <a:latin typeface="Helvetica Neue Condensed Bold"/>
              </a:defRPr>
            </a:lvl1pPr>
          </a:lstStyle>
          <a:p>
            <a:endParaRPr lang="en-US" dirty="0"/>
          </a:p>
        </p:txBody>
      </p:sp>
      <p:sp>
        <p:nvSpPr>
          <p:cNvPr id="6" name="Slide Number Placeholder 5"/>
          <p:cNvSpPr>
            <a:spLocks noGrp="1"/>
          </p:cNvSpPr>
          <p:nvPr>
            <p:ph type="sldNum" sz="quarter" idx="4"/>
          </p:nvPr>
        </p:nvSpPr>
        <p:spPr>
          <a:xfrm>
            <a:off x="7551808" y="6606660"/>
            <a:ext cx="1592192" cy="181419"/>
          </a:xfrm>
          <a:prstGeom prst="rect">
            <a:avLst/>
          </a:prstGeom>
        </p:spPr>
        <p:txBody>
          <a:bodyPr vert="horz" lIns="91440" tIns="45720" rIns="91440" bIns="45720" rtlCol="0" anchor="ctr"/>
          <a:lstStyle>
            <a:lvl1pPr algn="r">
              <a:defRPr sz="1000" b="1" i="0">
                <a:solidFill>
                  <a:schemeClr val="bg1"/>
                </a:solidFill>
                <a:latin typeface="Helvetica Neue Condensed Bold"/>
              </a:defRPr>
            </a:lvl1pPr>
          </a:lstStyle>
          <a:p>
            <a:fld id="{C6A17392-D117-BA40-BE51-8C5B5A18E107}" type="slidenum">
              <a:rPr lang="en-US" smtClean="0"/>
              <a:pPr/>
              <a:t>‹#›</a:t>
            </a:fld>
            <a:endParaRPr lang="en-US" dirty="0"/>
          </a:p>
        </p:txBody>
      </p:sp>
    </p:spTree>
    <p:extLst>
      <p:ext uri="{BB962C8B-B14F-4D97-AF65-F5344CB8AC3E}">
        <p14:creationId xmlns:p14="http://schemas.microsoft.com/office/powerpoint/2010/main" val="302831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marL="91440" algn="l" defTabSz="457200" rtl="0" eaLnBrk="1" latinLnBrk="0" hangingPunct="1">
        <a:spcBef>
          <a:spcPct val="0"/>
        </a:spcBef>
        <a:buNone/>
        <a:defRPr sz="2400" b="0" i="0" kern="1200">
          <a:solidFill>
            <a:schemeClr val="bg1"/>
          </a:solidFill>
          <a:latin typeface="Helvetica Neue Condensed Bol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Medium"/>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Medium"/>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Medium"/>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Medium"/>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Medium"/>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681" y="1268962"/>
            <a:ext cx="8224592" cy="1102053"/>
          </a:xfrm>
        </p:spPr>
        <p:txBody>
          <a:bodyPr/>
          <a:lstStyle/>
          <a:p>
            <a:r>
              <a:rPr lang="en-US" sz="3800" dirty="0">
                <a:solidFill>
                  <a:srgbClr val="C00000"/>
                </a:solidFill>
              </a:rPr>
              <a:t>Electronically Monitored Youth</a:t>
            </a:r>
            <a:endParaRPr lang="en-US" sz="2400" dirty="0">
              <a:solidFill>
                <a:srgbClr val="C00000"/>
              </a:solidFill>
            </a:endParaRPr>
          </a:p>
        </p:txBody>
      </p:sp>
      <p:sp>
        <p:nvSpPr>
          <p:cNvPr id="3" name="Subtitle 2"/>
          <p:cNvSpPr>
            <a:spLocks noGrp="1"/>
          </p:cNvSpPr>
          <p:nvPr>
            <p:ph type="subTitle" idx="1"/>
          </p:nvPr>
        </p:nvSpPr>
        <p:spPr>
          <a:xfrm>
            <a:off x="468681" y="3616130"/>
            <a:ext cx="8224592" cy="2539999"/>
          </a:xfrm>
        </p:spPr>
        <p:txBody>
          <a:bodyPr>
            <a:normAutofit fontScale="55000" lnSpcReduction="20000"/>
          </a:bodyPr>
          <a:lstStyle/>
          <a:p>
            <a:r>
              <a:rPr lang="en-US" b="1" dirty="0" err="1">
                <a:solidFill>
                  <a:schemeClr val="tx1"/>
                </a:solidFill>
              </a:rPr>
              <a:t>Marijana</a:t>
            </a:r>
            <a:r>
              <a:rPr lang="en-US" b="1" dirty="0">
                <a:solidFill>
                  <a:schemeClr val="tx1"/>
                </a:solidFill>
              </a:rPr>
              <a:t> M. </a:t>
            </a:r>
            <a:r>
              <a:rPr lang="en-US" b="1" dirty="0" err="1">
                <a:solidFill>
                  <a:schemeClr val="tx1"/>
                </a:solidFill>
              </a:rPr>
              <a:t>Kotlaja</a:t>
            </a:r>
            <a:r>
              <a:rPr lang="en-US" b="1" dirty="0">
                <a:solidFill>
                  <a:schemeClr val="tx1"/>
                </a:solidFill>
              </a:rPr>
              <a:t>, Doctoral Candidate</a:t>
            </a:r>
          </a:p>
          <a:p>
            <a:r>
              <a:rPr lang="en-US" dirty="0"/>
              <a:t>(University of Nebraska – Omaha)</a:t>
            </a:r>
          </a:p>
          <a:p>
            <a:endParaRPr lang="en-US" dirty="0"/>
          </a:p>
          <a:p>
            <a:r>
              <a:rPr lang="en-US" b="1" dirty="0">
                <a:solidFill>
                  <a:schemeClr val="tx1"/>
                </a:solidFill>
              </a:rPr>
              <a:t>Gaylene Armstrong, PhD</a:t>
            </a:r>
          </a:p>
          <a:p>
            <a:r>
              <a:rPr lang="en-US" sz="2900" dirty="0"/>
              <a:t>Primary GRACA Mentor</a:t>
            </a:r>
          </a:p>
          <a:p>
            <a:r>
              <a:rPr lang="en-US" sz="2700" dirty="0"/>
              <a:t>(University of Nebraska – Omaha)</a:t>
            </a:r>
          </a:p>
          <a:p>
            <a:endParaRPr lang="en-US" dirty="0">
              <a:solidFill>
                <a:schemeClr val="tx1"/>
              </a:solidFill>
            </a:endParaRPr>
          </a:p>
          <a:p>
            <a:r>
              <a:rPr lang="en-US" b="1" dirty="0">
                <a:solidFill>
                  <a:schemeClr val="tx1"/>
                </a:solidFill>
              </a:rPr>
              <a:t>Lindsey E. Wylie, JD, PhD</a:t>
            </a:r>
          </a:p>
          <a:p>
            <a:r>
              <a:rPr lang="en-US" dirty="0"/>
              <a:t>(University of Nebraska – Omaha)</a:t>
            </a:r>
          </a:p>
          <a:p>
            <a:r>
              <a:rPr lang="en-US" dirty="0"/>
              <a:t>Juvenile Justice Institute</a:t>
            </a:r>
          </a:p>
          <a:p>
            <a:endParaRPr lang="en-US" dirty="0"/>
          </a:p>
          <a:p>
            <a:endParaRPr lang="en-US" dirty="0"/>
          </a:p>
        </p:txBody>
      </p:sp>
      <p:sp>
        <p:nvSpPr>
          <p:cNvPr id="4" name="Title 1"/>
          <p:cNvSpPr txBox="1">
            <a:spLocks/>
          </p:cNvSpPr>
          <p:nvPr/>
        </p:nvSpPr>
        <p:spPr>
          <a:xfrm>
            <a:off x="468681" y="2292051"/>
            <a:ext cx="8224592" cy="928565"/>
          </a:xfrm>
          <a:prstGeom prst="rect">
            <a:avLst/>
          </a:prstGeom>
        </p:spPr>
        <p:txBody>
          <a:bodyPr vert="horz" lIns="91440" tIns="45720" rIns="91440" bIns="45720" rtlCol="0" anchor="ctr">
            <a:noAutofit/>
          </a:bodyPr>
          <a:lstStyle>
            <a:lvl1pPr marL="91440" algn="ctr" defTabSz="457200" rtl="0" eaLnBrk="1" latinLnBrk="0" hangingPunct="1">
              <a:spcBef>
                <a:spcPct val="0"/>
              </a:spcBef>
              <a:buNone/>
              <a:defRPr sz="4400" b="0" i="0" kern="1200" baseline="0">
                <a:solidFill>
                  <a:schemeClr val="tx1"/>
                </a:solidFill>
                <a:latin typeface="Helvetica Neue Condensed Bold"/>
                <a:ea typeface="+mj-ea"/>
                <a:cs typeface="+mj-cs"/>
              </a:defRPr>
            </a:lvl1pPr>
          </a:lstStyle>
          <a:p>
            <a:r>
              <a:rPr lang="en-US" sz="2400" dirty="0">
                <a:solidFill>
                  <a:srgbClr val="C00000"/>
                </a:solidFill>
              </a:rPr>
              <a:t>Perceptions of Stigma </a:t>
            </a:r>
          </a:p>
        </p:txBody>
      </p:sp>
    </p:spTree>
    <p:extLst>
      <p:ext uri="{BB962C8B-B14F-4D97-AF65-F5344CB8AC3E}">
        <p14:creationId xmlns:p14="http://schemas.microsoft.com/office/powerpoint/2010/main" val="3881295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1" y="803155"/>
            <a:ext cx="8363417" cy="863540"/>
          </a:xfrm>
        </p:spPr>
        <p:txBody>
          <a:bodyPr/>
          <a:lstStyle/>
          <a:p>
            <a:r>
              <a:rPr lang="en-US" sz="2000" dirty="0"/>
              <a:t>H1: Youth on EM will experience high levels of group stigma, personal stigma, and shaming and negative treatment by others, while also perceiving the EM as having some positive impact.</a:t>
            </a:r>
            <a:br>
              <a:rPr lang="en-US" sz="2000" dirty="0"/>
            </a:br>
            <a:endParaRPr lang="en-US" sz="2000" dirty="0"/>
          </a:p>
        </p:txBody>
      </p:sp>
      <p:graphicFrame>
        <p:nvGraphicFramePr>
          <p:cNvPr id="8" name="Content Placeholder 7">
            <a:extLst>
              <a:ext uri="{FF2B5EF4-FFF2-40B4-BE49-F238E27FC236}">
                <a16:creationId xmlns:a16="http://schemas.microsoft.com/office/drawing/2014/main" id="{0DA1B930-BACA-4A0C-84FD-DE8F2879F117}"/>
              </a:ext>
            </a:extLst>
          </p:cNvPr>
          <p:cNvGraphicFramePr>
            <a:graphicFrameLocks noGrp="1"/>
          </p:cNvGraphicFramePr>
          <p:nvPr>
            <p:ph idx="1"/>
            <p:extLst>
              <p:ext uri="{D42A27DB-BD31-4B8C-83A1-F6EECF244321}">
                <p14:modId xmlns:p14="http://schemas.microsoft.com/office/powerpoint/2010/main" val="2116518141"/>
              </p:ext>
            </p:extLst>
          </p:nvPr>
        </p:nvGraphicFramePr>
        <p:xfrm>
          <a:off x="1048215" y="1811841"/>
          <a:ext cx="7047570" cy="2494280"/>
        </p:xfrm>
        <a:graphic>
          <a:graphicData uri="http://schemas.openxmlformats.org/drawingml/2006/table">
            <a:tbl>
              <a:tblPr firstRow="1" bandRow="1">
                <a:tableStyleId>{21E4AEA4-8DFA-4A89-87EB-49C32662AFE0}</a:tableStyleId>
              </a:tblPr>
              <a:tblGrid>
                <a:gridCol w="2522408">
                  <a:extLst>
                    <a:ext uri="{9D8B030D-6E8A-4147-A177-3AD203B41FA5}">
                      <a16:colId xmlns:a16="http://schemas.microsoft.com/office/drawing/2014/main" val="1889282215"/>
                    </a:ext>
                  </a:extLst>
                </a:gridCol>
                <a:gridCol w="1666811">
                  <a:extLst>
                    <a:ext uri="{9D8B030D-6E8A-4147-A177-3AD203B41FA5}">
                      <a16:colId xmlns:a16="http://schemas.microsoft.com/office/drawing/2014/main" val="2617148423"/>
                    </a:ext>
                  </a:extLst>
                </a:gridCol>
                <a:gridCol w="1270378">
                  <a:extLst>
                    <a:ext uri="{9D8B030D-6E8A-4147-A177-3AD203B41FA5}">
                      <a16:colId xmlns:a16="http://schemas.microsoft.com/office/drawing/2014/main" val="2443379867"/>
                    </a:ext>
                  </a:extLst>
                </a:gridCol>
                <a:gridCol w="1587973">
                  <a:extLst>
                    <a:ext uri="{9D8B030D-6E8A-4147-A177-3AD203B41FA5}">
                      <a16:colId xmlns:a16="http://schemas.microsoft.com/office/drawing/2014/main" val="1797115212"/>
                    </a:ext>
                  </a:extLst>
                </a:gridCol>
              </a:tblGrid>
              <a:tr h="370840">
                <a:tc>
                  <a:txBody>
                    <a:bodyPr/>
                    <a:lstStyle/>
                    <a:p>
                      <a:endParaRPr lang="en-US" dirty="0"/>
                    </a:p>
                  </a:txBody>
                  <a:tcPr/>
                </a:tc>
                <a:tc>
                  <a:txBody>
                    <a:bodyPr/>
                    <a:lstStyle/>
                    <a:p>
                      <a:pPr algn="ctr"/>
                      <a:r>
                        <a:rPr lang="en-US" i="1" dirty="0"/>
                        <a:t>M</a:t>
                      </a:r>
                    </a:p>
                  </a:txBody>
                  <a:tcPr/>
                </a:tc>
                <a:tc>
                  <a:txBody>
                    <a:bodyPr/>
                    <a:lstStyle/>
                    <a:p>
                      <a:pPr algn="ctr"/>
                      <a:r>
                        <a:rPr lang="en-US" i="1" dirty="0"/>
                        <a:t>SD</a:t>
                      </a:r>
                    </a:p>
                  </a:txBody>
                  <a:tcPr/>
                </a:tc>
                <a:tc>
                  <a:txBody>
                    <a:bodyPr/>
                    <a:lstStyle/>
                    <a:p>
                      <a:pPr algn="ctr"/>
                      <a:r>
                        <a:rPr lang="en-US" dirty="0"/>
                        <a:t>Range</a:t>
                      </a:r>
                    </a:p>
                  </a:txBody>
                  <a:tcPr/>
                </a:tc>
                <a:extLst>
                  <a:ext uri="{0D108BD9-81ED-4DB2-BD59-A6C34878D82A}">
                    <a16:rowId xmlns:a16="http://schemas.microsoft.com/office/drawing/2014/main" val="295036877"/>
                  </a:ext>
                </a:extLst>
              </a:tr>
              <a:tr h="370840">
                <a:tc>
                  <a:txBody>
                    <a:bodyPr/>
                    <a:lstStyle/>
                    <a:p>
                      <a:r>
                        <a:rPr lang="en-US" dirty="0"/>
                        <a:t>Costs and Pains</a:t>
                      </a:r>
                    </a:p>
                  </a:txBody>
                  <a:tcPr/>
                </a:tc>
                <a:tc>
                  <a:txBody>
                    <a:bodyPr/>
                    <a:lstStyle/>
                    <a:p>
                      <a:pPr algn="ctr"/>
                      <a:r>
                        <a:rPr lang="en-US" dirty="0"/>
                        <a:t>2.12</a:t>
                      </a:r>
                    </a:p>
                  </a:txBody>
                  <a:tcPr/>
                </a:tc>
                <a:tc>
                  <a:txBody>
                    <a:bodyPr/>
                    <a:lstStyle/>
                    <a:p>
                      <a:pPr algn="ctr"/>
                      <a:r>
                        <a:rPr lang="en-US" dirty="0"/>
                        <a:t>0.68</a:t>
                      </a:r>
                    </a:p>
                  </a:txBody>
                  <a:tcPr/>
                </a:tc>
                <a:tc>
                  <a:txBody>
                    <a:bodyPr/>
                    <a:lstStyle/>
                    <a:p>
                      <a:pPr algn="ctr"/>
                      <a:r>
                        <a:rPr lang="en-US" dirty="0"/>
                        <a:t>1 to 4</a:t>
                      </a:r>
                    </a:p>
                  </a:txBody>
                  <a:tcPr/>
                </a:tc>
                <a:extLst>
                  <a:ext uri="{0D108BD9-81ED-4DB2-BD59-A6C34878D82A}">
                    <a16:rowId xmlns:a16="http://schemas.microsoft.com/office/drawing/2014/main" val="3840980757"/>
                  </a:ext>
                </a:extLst>
              </a:tr>
              <a:tr h="370840">
                <a:tc>
                  <a:txBody>
                    <a:bodyPr/>
                    <a:lstStyle/>
                    <a:p>
                      <a:r>
                        <a:rPr lang="en-US" dirty="0"/>
                        <a:t>Personal Stigma</a:t>
                      </a:r>
                    </a:p>
                  </a:txBody>
                  <a:tcPr/>
                </a:tc>
                <a:tc>
                  <a:txBody>
                    <a:bodyPr/>
                    <a:lstStyle/>
                    <a:p>
                      <a:pPr algn="ctr"/>
                      <a:r>
                        <a:rPr lang="en-US" dirty="0"/>
                        <a:t>2.62</a:t>
                      </a:r>
                    </a:p>
                  </a:txBody>
                  <a:tcPr/>
                </a:tc>
                <a:tc>
                  <a:txBody>
                    <a:bodyPr/>
                    <a:lstStyle/>
                    <a:p>
                      <a:pPr algn="ctr"/>
                      <a:r>
                        <a:rPr lang="en-US" dirty="0"/>
                        <a:t>0.92</a:t>
                      </a:r>
                    </a:p>
                  </a:txBody>
                  <a:tcPr/>
                </a:tc>
                <a:tc>
                  <a:txBody>
                    <a:bodyPr/>
                    <a:lstStyle/>
                    <a:p>
                      <a:pPr algn="ctr"/>
                      <a:r>
                        <a:rPr lang="en-US" dirty="0"/>
                        <a:t>1 to 5</a:t>
                      </a:r>
                    </a:p>
                  </a:txBody>
                  <a:tcPr/>
                </a:tc>
                <a:extLst>
                  <a:ext uri="{0D108BD9-81ED-4DB2-BD59-A6C34878D82A}">
                    <a16:rowId xmlns:a16="http://schemas.microsoft.com/office/drawing/2014/main" val="3385151313"/>
                  </a:ext>
                </a:extLst>
              </a:tr>
              <a:tr h="370840">
                <a:tc>
                  <a:txBody>
                    <a:bodyPr/>
                    <a:lstStyle/>
                    <a:p>
                      <a:r>
                        <a:rPr lang="en-US" dirty="0"/>
                        <a:t>Benefits of EM</a:t>
                      </a:r>
                    </a:p>
                  </a:txBody>
                  <a:tcPr/>
                </a:tc>
                <a:tc>
                  <a:txBody>
                    <a:bodyPr/>
                    <a:lstStyle/>
                    <a:p>
                      <a:pPr algn="ctr"/>
                      <a:r>
                        <a:rPr lang="en-US" dirty="0"/>
                        <a:t>3.48</a:t>
                      </a:r>
                    </a:p>
                  </a:txBody>
                  <a:tcPr/>
                </a:tc>
                <a:tc>
                  <a:txBody>
                    <a:bodyPr/>
                    <a:lstStyle/>
                    <a:p>
                      <a:pPr algn="ctr"/>
                      <a:r>
                        <a:rPr lang="en-US" dirty="0"/>
                        <a:t>1.03</a:t>
                      </a:r>
                    </a:p>
                  </a:txBody>
                  <a:tcPr/>
                </a:tc>
                <a:tc>
                  <a:txBody>
                    <a:bodyPr/>
                    <a:lstStyle/>
                    <a:p>
                      <a:pPr algn="ctr"/>
                      <a:r>
                        <a:rPr lang="en-US" dirty="0"/>
                        <a:t>1 to 5</a:t>
                      </a:r>
                    </a:p>
                  </a:txBody>
                  <a:tcPr/>
                </a:tc>
                <a:extLst>
                  <a:ext uri="{0D108BD9-81ED-4DB2-BD59-A6C34878D82A}">
                    <a16:rowId xmlns:a16="http://schemas.microsoft.com/office/drawing/2014/main" val="2132160644"/>
                  </a:ext>
                </a:extLst>
              </a:tr>
              <a:tr h="370840">
                <a:tc>
                  <a:txBody>
                    <a:bodyPr/>
                    <a:lstStyle/>
                    <a:p>
                      <a:r>
                        <a:rPr lang="en-US" dirty="0"/>
                        <a:t>Deserving of EM as Punishment</a:t>
                      </a:r>
                    </a:p>
                  </a:txBody>
                  <a:tcPr/>
                </a:tc>
                <a:tc>
                  <a:txBody>
                    <a:bodyPr/>
                    <a:lstStyle/>
                    <a:p>
                      <a:pPr algn="ctr"/>
                      <a:r>
                        <a:rPr lang="en-US" dirty="0"/>
                        <a:t>3.10</a:t>
                      </a:r>
                    </a:p>
                  </a:txBody>
                  <a:tcPr/>
                </a:tc>
                <a:tc>
                  <a:txBody>
                    <a:bodyPr/>
                    <a:lstStyle/>
                    <a:p>
                      <a:pPr algn="ctr"/>
                      <a:r>
                        <a:rPr lang="en-US" dirty="0"/>
                        <a:t>0.70</a:t>
                      </a:r>
                    </a:p>
                  </a:txBody>
                  <a:tcPr/>
                </a:tc>
                <a:tc>
                  <a:txBody>
                    <a:bodyPr/>
                    <a:lstStyle/>
                    <a:p>
                      <a:pPr algn="ctr"/>
                      <a:r>
                        <a:rPr lang="en-US" dirty="0"/>
                        <a:t>1 to 5</a:t>
                      </a:r>
                    </a:p>
                  </a:txBody>
                  <a:tcPr/>
                </a:tc>
                <a:extLst>
                  <a:ext uri="{0D108BD9-81ED-4DB2-BD59-A6C34878D82A}">
                    <a16:rowId xmlns:a16="http://schemas.microsoft.com/office/drawing/2014/main" val="544197784"/>
                  </a:ext>
                </a:extLst>
              </a:tr>
              <a:tr h="370840">
                <a:tc>
                  <a:txBody>
                    <a:bodyPr/>
                    <a:lstStyle/>
                    <a:p>
                      <a:r>
                        <a:rPr lang="en-US" dirty="0"/>
                        <a:t>EM as Source of Pride</a:t>
                      </a:r>
                    </a:p>
                  </a:txBody>
                  <a:tcPr/>
                </a:tc>
                <a:tc>
                  <a:txBody>
                    <a:bodyPr/>
                    <a:lstStyle/>
                    <a:p>
                      <a:pPr algn="ctr"/>
                      <a:r>
                        <a:rPr lang="en-US" dirty="0"/>
                        <a:t>2.05</a:t>
                      </a:r>
                    </a:p>
                  </a:txBody>
                  <a:tcPr/>
                </a:tc>
                <a:tc>
                  <a:txBody>
                    <a:bodyPr/>
                    <a:lstStyle/>
                    <a:p>
                      <a:pPr algn="ctr"/>
                      <a:r>
                        <a:rPr lang="en-US" dirty="0"/>
                        <a:t>0.72</a:t>
                      </a:r>
                    </a:p>
                  </a:txBody>
                  <a:tcPr/>
                </a:tc>
                <a:tc>
                  <a:txBody>
                    <a:bodyPr/>
                    <a:lstStyle/>
                    <a:p>
                      <a:pPr algn="ctr"/>
                      <a:r>
                        <a:rPr lang="en-US" dirty="0"/>
                        <a:t>1 to 5</a:t>
                      </a:r>
                    </a:p>
                  </a:txBody>
                  <a:tcPr/>
                </a:tc>
                <a:extLst>
                  <a:ext uri="{0D108BD9-81ED-4DB2-BD59-A6C34878D82A}">
                    <a16:rowId xmlns:a16="http://schemas.microsoft.com/office/drawing/2014/main" val="3792372404"/>
                  </a:ext>
                </a:extLst>
              </a:tr>
            </a:tbl>
          </a:graphicData>
        </a:graphic>
      </p:graphicFrame>
      <p:sp>
        <p:nvSpPr>
          <p:cNvPr id="9" name="TextBox 8">
            <a:extLst>
              <a:ext uri="{FF2B5EF4-FFF2-40B4-BE49-F238E27FC236}">
                <a16:creationId xmlns:a16="http://schemas.microsoft.com/office/drawing/2014/main" id="{435C38FD-FF54-4A65-A202-4539C8B7323C}"/>
              </a:ext>
            </a:extLst>
          </p:cNvPr>
          <p:cNvSpPr txBox="1"/>
          <p:nvPr/>
        </p:nvSpPr>
        <p:spPr>
          <a:xfrm>
            <a:off x="1048215" y="4839630"/>
            <a:ext cx="7192536" cy="646331"/>
          </a:xfrm>
          <a:prstGeom prst="rect">
            <a:avLst/>
          </a:prstGeom>
          <a:noFill/>
        </p:spPr>
        <p:txBody>
          <a:bodyPr wrap="square" rtlCol="0">
            <a:spAutoFit/>
          </a:bodyPr>
          <a:lstStyle/>
          <a:p>
            <a:r>
              <a:rPr lang="en-US" dirty="0"/>
              <a:t>ANOVAs testing differences by race and sex demonstrated no significant differences for any of these measures </a:t>
            </a:r>
          </a:p>
        </p:txBody>
      </p:sp>
    </p:spTree>
    <p:extLst>
      <p:ext uri="{BB962C8B-B14F-4D97-AF65-F5344CB8AC3E}">
        <p14:creationId xmlns:p14="http://schemas.microsoft.com/office/powerpoint/2010/main" val="203764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627909"/>
            <a:ext cx="7467602" cy="863540"/>
          </a:xfrm>
        </p:spPr>
        <p:txBody>
          <a:bodyPr/>
          <a:lstStyle/>
          <a:p>
            <a:r>
              <a:rPr lang="en-US" dirty="0"/>
              <a:t>General Linear Model (GLM) </a:t>
            </a:r>
          </a:p>
        </p:txBody>
      </p:sp>
      <p:sp>
        <p:nvSpPr>
          <p:cNvPr id="3" name="TextBox 2"/>
          <p:cNvSpPr txBox="1"/>
          <p:nvPr/>
        </p:nvSpPr>
        <p:spPr>
          <a:xfrm>
            <a:off x="185739" y="1357312"/>
            <a:ext cx="8572499" cy="1200329"/>
          </a:xfrm>
          <a:prstGeom prst="rect">
            <a:avLst/>
          </a:prstGeom>
          <a:noFill/>
        </p:spPr>
        <p:txBody>
          <a:bodyPr wrap="square" rtlCol="0">
            <a:spAutoFit/>
          </a:bodyPr>
          <a:lstStyle/>
          <a:p>
            <a:r>
              <a:rPr lang="en-US" dirty="0">
                <a:solidFill>
                  <a:srgbClr val="C00000"/>
                </a:solidFill>
                <a:latin typeface="Helvetica Neue Condensed Bold"/>
                <a:ea typeface="+mj-ea"/>
                <a:cs typeface="+mj-cs"/>
              </a:rPr>
              <a:t>H2: Youth in the stigma salient condition who are asked to think about wearing an EM, will have increased criminal thinking following the manipulation than youth in the control non-stigma salient condition. </a:t>
            </a:r>
          </a:p>
          <a:p>
            <a:endParaRPr lang="en-US" dirty="0"/>
          </a:p>
        </p:txBody>
      </p:sp>
      <p:graphicFrame>
        <p:nvGraphicFramePr>
          <p:cNvPr id="4" name="Table 3">
            <a:extLst>
              <a:ext uri="{FF2B5EF4-FFF2-40B4-BE49-F238E27FC236}">
                <a16:creationId xmlns:a16="http://schemas.microsoft.com/office/drawing/2014/main" id="{104DEEB9-F184-4957-9D34-7127D455BE28}"/>
              </a:ext>
            </a:extLst>
          </p:cNvPr>
          <p:cNvGraphicFramePr>
            <a:graphicFrameLocks noGrp="1"/>
          </p:cNvGraphicFramePr>
          <p:nvPr>
            <p:extLst>
              <p:ext uri="{D42A27DB-BD31-4B8C-83A1-F6EECF244321}">
                <p14:modId xmlns:p14="http://schemas.microsoft.com/office/powerpoint/2010/main" val="2766833779"/>
              </p:ext>
            </p:extLst>
          </p:nvPr>
        </p:nvGraphicFramePr>
        <p:xfrm>
          <a:off x="1717287" y="3459844"/>
          <a:ext cx="5941276" cy="2377861"/>
        </p:xfrm>
        <a:graphic>
          <a:graphicData uri="http://schemas.openxmlformats.org/drawingml/2006/table">
            <a:tbl>
              <a:tblPr>
                <a:tableStyleId>{8A107856-5554-42FB-B03E-39F5DBC370BA}</a:tableStyleId>
              </a:tblPr>
              <a:tblGrid>
                <a:gridCol w="1587364">
                  <a:extLst>
                    <a:ext uri="{9D8B030D-6E8A-4147-A177-3AD203B41FA5}">
                      <a16:colId xmlns:a16="http://schemas.microsoft.com/office/drawing/2014/main" val="3772995525"/>
                    </a:ext>
                  </a:extLst>
                </a:gridCol>
                <a:gridCol w="725652">
                  <a:extLst>
                    <a:ext uri="{9D8B030D-6E8A-4147-A177-3AD203B41FA5}">
                      <a16:colId xmlns:a16="http://schemas.microsoft.com/office/drawing/2014/main" val="1947022845"/>
                    </a:ext>
                  </a:extLst>
                </a:gridCol>
                <a:gridCol w="725652">
                  <a:extLst>
                    <a:ext uri="{9D8B030D-6E8A-4147-A177-3AD203B41FA5}">
                      <a16:colId xmlns:a16="http://schemas.microsoft.com/office/drawing/2014/main" val="3797822783"/>
                    </a:ext>
                  </a:extLst>
                </a:gridCol>
                <a:gridCol w="725652">
                  <a:extLst>
                    <a:ext uri="{9D8B030D-6E8A-4147-A177-3AD203B41FA5}">
                      <a16:colId xmlns:a16="http://schemas.microsoft.com/office/drawing/2014/main" val="650615326"/>
                    </a:ext>
                  </a:extLst>
                </a:gridCol>
                <a:gridCol w="725652">
                  <a:extLst>
                    <a:ext uri="{9D8B030D-6E8A-4147-A177-3AD203B41FA5}">
                      <a16:colId xmlns:a16="http://schemas.microsoft.com/office/drawing/2014/main" val="3678147578"/>
                    </a:ext>
                  </a:extLst>
                </a:gridCol>
                <a:gridCol w="725652">
                  <a:extLst>
                    <a:ext uri="{9D8B030D-6E8A-4147-A177-3AD203B41FA5}">
                      <a16:colId xmlns:a16="http://schemas.microsoft.com/office/drawing/2014/main" val="1844367023"/>
                    </a:ext>
                  </a:extLst>
                </a:gridCol>
                <a:gridCol w="725652">
                  <a:extLst>
                    <a:ext uri="{9D8B030D-6E8A-4147-A177-3AD203B41FA5}">
                      <a16:colId xmlns:a16="http://schemas.microsoft.com/office/drawing/2014/main" val="3117745640"/>
                    </a:ext>
                  </a:extLst>
                </a:gridCol>
              </a:tblGrid>
              <a:tr h="604306">
                <a:tc>
                  <a:txBody>
                    <a:bodyPr/>
                    <a:lstStyle/>
                    <a:p>
                      <a:pPr algn="l" fontAlgn="b"/>
                      <a:r>
                        <a:rPr lang="en-US" sz="1600" u="none" strike="noStrike" dirty="0">
                          <a:effectLst/>
                        </a:rPr>
                        <a:t>Variable</a:t>
                      </a:r>
                      <a:endParaRPr lang="en-US" sz="1600" b="0" i="0" u="none" strike="noStrike" dirty="0">
                        <a:solidFill>
                          <a:srgbClr val="000000"/>
                        </a:solidFill>
                        <a:effectLst/>
                        <a:latin typeface="Helvetica Neue Condensed Bold"/>
                      </a:endParaRPr>
                    </a:p>
                  </a:txBody>
                  <a:tcPr marL="9525" marR="9525" marT="9525" marB="0" anchor="b"/>
                </a:tc>
                <a:tc>
                  <a:txBody>
                    <a:bodyPr/>
                    <a:lstStyle/>
                    <a:p>
                      <a:pPr algn="ctr" fontAlgn="b"/>
                      <a:r>
                        <a:rPr lang="en-US" sz="1600" u="none" strike="noStrike" dirty="0">
                          <a:effectLst/>
                        </a:rPr>
                        <a:t>Type III SS</a:t>
                      </a:r>
                      <a:endParaRPr lang="en-US" sz="1600" b="0" i="0" u="none" strike="noStrike" dirty="0">
                        <a:solidFill>
                          <a:srgbClr val="000000"/>
                        </a:solidFill>
                        <a:effectLst/>
                        <a:latin typeface="Helvetica Neue Condensed Bold"/>
                      </a:endParaRPr>
                    </a:p>
                  </a:txBody>
                  <a:tcPr marL="9525" marR="9525" marT="9525" marB="0" anchor="b"/>
                </a:tc>
                <a:tc>
                  <a:txBody>
                    <a:bodyPr/>
                    <a:lstStyle/>
                    <a:p>
                      <a:pPr algn="ctr" fontAlgn="b"/>
                      <a:r>
                        <a:rPr lang="en-US" sz="1600" i="1" u="none" strike="noStrike" dirty="0">
                          <a:effectLst/>
                        </a:rPr>
                        <a:t>df</a:t>
                      </a:r>
                      <a:endParaRPr lang="en-US" sz="1600" b="0" i="1" u="none" strike="noStrike" dirty="0">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Mean Square</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i="1" u="none" strike="noStrike">
                          <a:effectLst/>
                        </a:rPr>
                        <a:t>F</a:t>
                      </a:r>
                      <a:endParaRPr lang="en-US" sz="1600" b="0" i="1" u="none" strike="noStrike">
                        <a:solidFill>
                          <a:srgbClr val="000000"/>
                        </a:solidFill>
                        <a:effectLst/>
                        <a:latin typeface="Helvetica Neue Condensed Bold"/>
                      </a:endParaRPr>
                    </a:p>
                  </a:txBody>
                  <a:tcPr marL="9525" marR="9525" marT="9525" marB="0" anchor="b"/>
                </a:tc>
                <a:tc>
                  <a:txBody>
                    <a:bodyPr/>
                    <a:lstStyle/>
                    <a:p>
                      <a:pPr algn="ctr" fontAlgn="b"/>
                      <a:r>
                        <a:rPr lang="en-US" sz="1600" i="1" u="none" strike="noStrike">
                          <a:effectLst/>
                        </a:rPr>
                        <a:t>p</a:t>
                      </a:r>
                      <a:endParaRPr lang="en-US" sz="1600" b="0" i="1" u="none" strike="noStrike">
                        <a:solidFill>
                          <a:srgbClr val="000000"/>
                        </a:solidFill>
                        <a:effectLst/>
                        <a:latin typeface="Helvetica Neue Condensed Bold"/>
                      </a:endParaRPr>
                    </a:p>
                  </a:txBody>
                  <a:tcPr marL="9525" marR="9525" marT="9525" marB="0" anchor="b"/>
                </a:tc>
                <a:tc>
                  <a:txBody>
                    <a:bodyPr/>
                    <a:lstStyle/>
                    <a:p>
                      <a:pPr algn="ctr" fontAlgn="b"/>
                      <a:r>
                        <a:rPr lang="el-GR" sz="1600" i="1" u="none" strike="noStrike" dirty="0">
                          <a:effectLst/>
                        </a:rPr>
                        <a:t>η</a:t>
                      </a:r>
                      <a:r>
                        <a:rPr lang="el-GR" sz="1600" i="1" u="none" strike="noStrike" baseline="30000" dirty="0">
                          <a:effectLst/>
                        </a:rPr>
                        <a:t>2</a:t>
                      </a:r>
                      <a:endParaRPr lang="el-GR" sz="1600" b="0" i="1" u="none" strike="noStrike" baseline="30000" dirty="0">
                        <a:solidFill>
                          <a:srgbClr val="000000"/>
                        </a:solidFill>
                        <a:effectLst/>
                        <a:latin typeface="Helvetica Neue Condensed Bold"/>
                      </a:endParaRPr>
                    </a:p>
                  </a:txBody>
                  <a:tcPr marL="9525" marR="9525" marT="9525" marB="0" anchor="b"/>
                </a:tc>
                <a:extLst>
                  <a:ext uri="{0D108BD9-81ED-4DB2-BD59-A6C34878D82A}">
                    <a16:rowId xmlns:a16="http://schemas.microsoft.com/office/drawing/2014/main" val="4058200786"/>
                  </a:ext>
                </a:extLst>
              </a:tr>
              <a:tr h="224649">
                <a:tc>
                  <a:txBody>
                    <a:bodyPr/>
                    <a:lstStyle/>
                    <a:p>
                      <a:pPr algn="l" fontAlgn="b"/>
                      <a:r>
                        <a:rPr lang="en-US" sz="1600" u="none" strike="noStrike">
                          <a:effectLst/>
                        </a:rPr>
                        <a:t>Intercept</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0.49</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0.49</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1.63</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0.21</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0.04</a:t>
                      </a:r>
                      <a:endParaRPr lang="en-US" sz="1600" b="0" i="0" u="none" strike="noStrike">
                        <a:solidFill>
                          <a:srgbClr val="000000"/>
                        </a:solidFill>
                        <a:effectLst/>
                        <a:latin typeface="Helvetica Neue Condensed Bold"/>
                      </a:endParaRPr>
                    </a:p>
                  </a:txBody>
                  <a:tcPr marL="9525" marR="9525" marT="9525" marB="0" anchor="b"/>
                </a:tc>
                <a:extLst>
                  <a:ext uri="{0D108BD9-81ED-4DB2-BD59-A6C34878D82A}">
                    <a16:rowId xmlns:a16="http://schemas.microsoft.com/office/drawing/2014/main" val="3352998787"/>
                  </a:ext>
                </a:extLst>
              </a:tr>
              <a:tr h="224649">
                <a:tc>
                  <a:txBody>
                    <a:bodyPr/>
                    <a:lstStyle/>
                    <a:p>
                      <a:pPr algn="l" fontAlgn="b"/>
                      <a:r>
                        <a:rPr lang="en-US" sz="1600" u="none" strike="noStrike">
                          <a:effectLst/>
                        </a:rPr>
                        <a:t>condition</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1.74</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1.74</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6.12</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dirty="0">
                          <a:effectLst/>
                        </a:rPr>
                        <a:t>0.02*</a:t>
                      </a:r>
                      <a:endParaRPr lang="en-US" sz="1600" b="0" i="0" u="none" strike="noStrike" dirty="0">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0.14</a:t>
                      </a:r>
                      <a:endParaRPr lang="en-US" sz="1600" b="0" i="0" u="none" strike="noStrike">
                        <a:solidFill>
                          <a:srgbClr val="000000"/>
                        </a:solidFill>
                        <a:effectLst/>
                        <a:latin typeface="Helvetica Neue Condensed Bold"/>
                      </a:endParaRPr>
                    </a:p>
                  </a:txBody>
                  <a:tcPr marL="9525" marR="9525" marT="9525" marB="0" anchor="b"/>
                </a:tc>
                <a:extLst>
                  <a:ext uri="{0D108BD9-81ED-4DB2-BD59-A6C34878D82A}">
                    <a16:rowId xmlns:a16="http://schemas.microsoft.com/office/drawing/2014/main" val="2752850404"/>
                  </a:ext>
                </a:extLst>
              </a:tr>
              <a:tr h="224649">
                <a:tc>
                  <a:txBody>
                    <a:bodyPr/>
                    <a:lstStyle/>
                    <a:p>
                      <a:pPr algn="l" fontAlgn="b"/>
                      <a:r>
                        <a:rPr lang="en-US" sz="1600" u="none" strike="noStrike">
                          <a:effectLst/>
                        </a:rPr>
                        <a:t>status</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0.01</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0.01</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0.04</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0.84</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Helvetica Neue Condensed Bold"/>
                      </a:endParaRPr>
                    </a:p>
                  </a:txBody>
                  <a:tcPr marL="9525" marR="9525" marT="9525" marB="0" anchor="b"/>
                </a:tc>
                <a:extLst>
                  <a:ext uri="{0D108BD9-81ED-4DB2-BD59-A6C34878D82A}">
                    <a16:rowId xmlns:a16="http://schemas.microsoft.com/office/drawing/2014/main" val="68974524"/>
                  </a:ext>
                </a:extLst>
              </a:tr>
              <a:tr h="224649">
                <a:tc>
                  <a:txBody>
                    <a:bodyPr/>
                    <a:lstStyle/>
                    <a:p>
                      <a:pPr algn="l" fontAlgn="b"/>
                      <a:r>
                        <a:rPr lang="en-US" sz="1600" u="none" strike="noStrike">
                          <a:effectLst/>
                        </a:rPr>
                        <a:t>gender</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1.08</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1.08</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3.78</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0.06</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0.09</a:t>
                      </a:r>
                      <a:endParaRPr lang="en-US" sz="1600" b="0" i="0" u="none" strike="noStrike">
                        <a:solidFill>
                          <a:srgbClr val="000000"/>
                        </a:solidFill>
                        <a:effectLst/>
                        <a:latin typeface="Helvetica Neue Condensed Bold"/>
                      </a:endParaRPr>
                    </a:p>
                  </a:txBody>
                  <a:tcPr marL="9525" marR="9525" marT="9525" marB="0" anchor="b"/>
                </a:tc>
                <a:extLst>
                  <a:ext uri="{0D108BD9-81ED-4DB2-BD59-A6C34878D82A}">
                    <a16:rowId xmlns:a16="http://schemas.microsoft.com/office/drawing/2014/main" val="2805371112"/>
                  </a:ext>
                </a:extLst>
              </a:tr>
              <a:tr h="224649">
                <a:tc>
                  <a:txBody>
                    <a:bodyPr/>
                    <a:lstStyle/>
                    <a:p>
                      <a:pPr algn="l" fontAlgn="b"/>
                      <a:r>
                        <a:rPr lang="en-US" sz="1600" u="none" strike="noStrike">
                          <a:effectLst/>
                        </a:rPr>
                        <a:t>race</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2.68</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1.34</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4.70</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dirty="0">
                          <a:effectLst/>
                        </a:rPr>
                        <a:t>0.02*</a:t>
                      </a:r>
                      <a:endParaRPr lang="en-US" sz="1600" b="0" i="0" u="none" strike="noStrike" dirty="0">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0.20</a:t>
                      </a:r>
                      <a:endParaRPr lang="en-US" sz="1600" b="0" i="0" u="none" strike="noStrike">
                        <a:solidFill>
                          <a:srgbClr val="000000"/>
                        </a:solidFill>
                        <a:effectLst/>
                        <a:latin typeface="Helvetica Neue Condensed Bold"/>
                      </a:endParaRPr>
                    </a:p>
                  </a:txBody>
                  <a:tcPr marL="9525" marR="9525" marT="9525" marB="0" anchor="b"/>
                </a:tc>
                <a:extLst>
                  <a:ext uri="{0D108BD9-81ED-4DB2-BD59-A6C34878D82A}">
                    <a16:rowId xmlns:a16="http://schemas.microsoft.com/office/drawing/2014/main" val="52038937"/>
                  </a:ext>
                </a:extLst>
              </a:tr>
              <a:tr h="224649">
                <a:tc>
                  <a:txBody>
                    <a:bodyPr/>
                    <a:lstStyle/>
                    <a:p>
                      <a:pPr algn="l" fontAlgn="b"/>
                      <a:r>
                        <a:rPr lang="en-US" sz="1600" u="none" strike="noStrike">
                          <a:effectLst/>
                        </a:rPr>
                        <a:t>age</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0.04</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0.04</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0.12</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0.73</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0.00</a:t>
                      </a:r>
                      <a:endParaRPr lang="en-US" sz="1600" b="0" i="0" u="none" strike="noStrike">
                        <a:solidFill>
                          <a:srgbClr val="000000"/>
                        </a:solidFill>
                        <a:effectLst/>
                        <a:latin typeface="Helvetica Neue Condensed Bold"/>
                      </a:endParaRPr>
                    </a:p>
                  </a:txBody>
                  <a:tcPr marL="9525" marR="9525" marT="9525" marB="0" anchor="b"/>
                </a:tc>
                <a:extLst>
                  <a:ext uri="{0D108BD9-81ED-4DB2-BD59-A6C34878D82A}">
                    <a16:rowId xmlns:a16="http://schemas.microsoft.com/office/drawing/2014/main" val="1498001495"/>
                  </a:ext>
                </a:extLst>
              </a:tr>
              <a:tr h="224649">
                <a:tc>
                  <a:txBody>
                    <a:bodyPr/>
                    <a:lstStyle/>
                    <a:p>
                      <a:pPr algn="l" fontAlgn="b"/>
                      <a:r>
                        <a:rPr lang="en-US" sz="1600" u="none" strike="noStrike">
                          <a:effectLst/>
                        </a:rPr>
                        <a:t>condition * status</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0.05</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0.05</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0.18</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a:effectLst/>
                        </a:rPr>
                        <a:t>0.68</a:t>
                      </a:r>
                      <a:endParaRPr lang="en-US" sz="1600" b="0" i="0" u="none" strike="noStrike">
                        <a:solidFill>
                          <a:srgbClr val="000000"/>
                        </a:solidFill>
                        <a:effectLst/>
                        <a:latin typeface="Helvetica Neue Condensed Bold"/>
                      </a:endParaRPr>
                    </a:p>
                  </a:txBody>
                  <a:tcPr marL="9525" marR="9525" marT="9525" marB="0" anchor="b"/>
                </a:tc>
                <a:tc>
                  <a:txBody>
                    <a:bodyPr/>
                    <a:lstStyle/>
                    <a:p>
                      <a:pPr algn="ctr" fontAlgn="b"/>
                      <a:r>
                        <a:rPr lang="en-US" sz="1600" u="none" strike="noStrike" dirty="0">
                          <a:effectLst/>
                        </a:rPr>
                        <a:t>0.01</a:t>
                      </a:r>
                      <a:endParaRPr lang="en-US" sz="1600" b="0" i="0" u="none" strike="noStrike" dirty="0">
                        <a:solidFill>
                          <a:srgbClr val="000000"/>
                        </a:solidFill>
                        <a:effectLst/>
                        <a:latin typeface="Helvetica Neue Condensed Bold"/>
                      </a:endParaRPr>
                    </a:p>
                  </a:txBody>
                  <a:tcPr marL="9525" marR="9525" marT="9525" marB="0" anchor="b"/>
                </a:tc>
                <a:extLst>
                  <a:ext uri="{0D108BD9-81ED-4DB2-BD59-A6C34878D82A}">
                    <a16:rowId xmlns:a16="http://schemas.microsoft.com/office/drawing/2014/main" val="2456957213"/>
                  </a:ext>
                </a:extLst>
              </a:tr>
            </a:tbl>
          </a:graphicData>
        </a:graphic>
      </p:graphicFrame>
      <p:sp>
        <p:nvSpPr>
          <p:cNvPr id="8" name="TextBox 7">
            <a:extLst>
              <a:ext uri="{FF2B5EF4-FFF2-40B4-BE49-F238E27FC236}">
                <a16:creationId xmlns:a16="http://schemas.microsoft.com/office/drawing/2014/main" id="{1D3BA6D4-604C-4591-B879-6006B531DEB8}"/>
              </a:ext>
            </a:extLst>
          </p:cNvPr>
          <p:cNvSpPr txBox="1"/>
          <p:nvPr/>
        </p:nvSpPr>
        <p:spPr>
          <a:xfrm>
            <a:off x="1583473" y="6032810"/>
            <a:ext cx="5341434" cy="276999"/>
          </a:xfrm>
          <a:prstGeom prst="rect">
            <a:avLst/>
          </a:prstGeom>
          <a:noFill/>
        </p:spPr>
        <p:txBody>
          <a:bodyPr wrap="square" rtlCol="0">
            <a:spAutoFit/>
          </a:bodyPr>
          <a:lstStyle/>
          <a:p>
            <a:r>
              <a:rPr lang="en-US" sz="1200" dirty="0"/>
              <a:t>* </a:t>
            </a:r>
            <a:r>
              <a:rPr lang="en-US" sz="1200" i="1" dirty="0"/>
              <a:t>n </a:t>
            </a:r>
            <a:r>
              <a:rPr lang="en-US" sz="1200" dirty="0"/>
              <a:t>= 1 Asian youth was removed from analysis</a:t>
            </a:r>
          </a:p>
        </p:txBody>
      </p:sp>
      <p:sp>
        <p:nvSpPr>
          <p:cNvPr id="9" name="TextBox 8">
            <a:extLst>
              <a:ext uri="{FF2B5EF4-FFF2-40B4-BE49-F238E27FC236}">
                <a16:creationId xmlns:a16="http://schemas.microsoft.com/office/drawing/2014/main" id="{E437DAF9-CDA0-491B-BE15-3D2B9AAEE60E}"/>
              </a:ext>
            </a:extLst>
          </p:cNvPr>
          <p:cNvSpPr txBox="1"/>
          <p:nvPr/>
        </p:nvSpPr>
        <p:spPr>
          <a:xfrm>
            <a:off x="1717285" y="2899317"/>
            <a:ext cx="5941277" cy="369332"/>
          </a:xfrm>
          <a:prstGeom prst="rect">
            <a:avLst/>
          </a:prstGeom>
          <a:noFill/>
        </p:spPr>
        <p:txBody>
          <a:bodyPr wrap="square" rtlCol="0">
            <a:spAutoFit/>
          </a:bodyPr>
          <a:lstStyle/>
          <a:p>
            <a:r>
              <a:rPr lang="en-US" dirty="0"/>
              <a:t>GLM Predicting Current Criminal Thinking</a:t>
            </a:r>
          </a:p>
        </p:txBody>
      </p:sp>
    </p:spTree>
    <p:extLst>
      <p:ext uri="{BB962C8B-B14F-4D97-AF65-F5344CB8AC3E}">
        <p14:creationId xmlns:p14="http://schemas.microsoft.com/office/powerpoint/2010/main" val="203203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532A-39D2-4547-B7A7-860109E2E8F1}"/>
              </a:ext>
            </a:extLst>
          </p:cNvPr>
          <p:cNvSpPr>
            <a:spLocks noGrp="1"/>
          </p:cNvSpPr>
          <p:nvPr>
            <p:ph type="title"/>
          </p:nvPr>
        </p:nvSpPr>
        <p:spPr/>
        <p:txBody>
          <a:bodyPr/>
          <a:lstStyle/>
          <a:p>
            <a:r>
              <a:rPr lang="en-US" dirty="0"/>
              <a:t>GLM Estimated Means</a:t>
            </a:r>
          </a:p>
        </p:txBody>
      </p:sp>
      <p:graphicFrame>
        <p:nvGraphicFramePr>
          <p:cNvPr id="6" name="Content Placeholder 5">
            <a:extLst>
              <a:ext uri="{FF2B5EF4-FFF2-40B4-BE49-F238E27FC236}">
                <a16:creationId xmlns:a16="http://schemas.microsoft.com/office/drawing/2014/main" id="{8425C289-1273-49D9-9618-3AC46E14F9A9}"/>
              </a:ext>
            </a:extLst>
          </p:cNvPr>
          <p:cNvGraphicFramePr>
            <a:graphicFrameLocks noGrp="1"/>
          </p:cNvGraphicFramePr>
          <p:nvPr>
            <p:ph idx="1"/>
            <p:extLst>
              <p:ext uri="{D42A27DB-BD31-4B8C-83A1-F6EECF244321}">
                <p14:modId xmlns:p14="http://schemas.microsoft.com/office/powerpoint/2010/main" val="4120089124"/>
              </p:ext>
            </p:extLst>
          </p:nvPr>
        </p:nvGraphicFramePr>
        <p:xfrm>
          <a:off x="1349299" y="1703322"/>
          <a:ext cx="6255834" cy="3861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06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532A-39D2-4547-B7A7-860109E2E8F1}"/>
              </a:ext>
            </a:extLst>
          </p:cNvPr>
          <p:cNvSpPr>
            <a:spLocks noGrp="1"/>
          </p:cNvSpPr>
          <p:nvPr>
            <p:ph type="title"/>
          </p:nvPr>
        </p:nvSpPr>
        <p:spPr/>
        <p:txBody>
          <a:bodyPr/>
          <a:lstStyle/>
          <a:p>
            <a:r>
              <a:rPr lang="en-US" dirty="0"/>
              <a:t>GLM Estimated Means</a:t>
            </a:r>
          </a:p>
        </p:txBody>
      </p:sp>
      <p:graphicFrame>
        <p:nvGraphicFramePr>
          <p:cNvPr id="6" name="Content Placeholder 5">
            <a:extLst>
              <a:ext uri="{FF2B5EF4-FFF2-40B4-BE49-F238E27FC236}">
                <a16:creationId xmlns:a16="http://schemas.microsoft.com/office/drawing/2014/main" id="{8425C289-1273-49D9-9618-3AC46E14F9A9}"/>
              </a:ext>
            </a:extLst>
          </p:cNvPr>
          <p:cNvGraphicFramePr>
            <a:graphicFrameLocks noGrp="1"/>
          </p:cNvGraphicFramePr>
          <p:nvPr>
            <p:ph idx="1"/>
            <p:extLst>
              <p:ext uri="{D42A27DB-BD31-4B8C-83A1-F6EECF244321}">
                <p14:modId xmlns:p14="http://schemas.microsoft.com/office/powerpoint/2010/main" val="1237560540"/>
              </p:ext>
            </p:extLst>
          </p:nvPr>
        </p:nvGraphicFramePr>
        <p:xfrm>
          <a:off x="1349299" y="1703322"/>
          <a:ext cx="6255834" cy="38611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EEF2025-A00F-4F83-9C3C-D1EDFB144FF4}"/>
              </a:ext>
            </a:extLst>
          </p:cNvPr>
          <p:cNvSpPr txBox="1"/>
          <p:nvPr/>
        </p:nvSpPr>
        <p:spPr>
          <a:xfrm>
            <a:off x="1583473" y="6032810"/>
            <a:ext cx="5341434" cy="276999"/>
          </a:xfrm>
          <a:prstGeom prst="rect">
            <a:avLst/>
          </a:prstGeom>
          <a:noFill/>
        </p:spPr>
        <p:txBody>
          <a:bodyPr wrap="square" rtlCol="0">
            <a:spAutoFit/>
          </a:bodyPr>
          <a:lstStyle/>
          <a:p>
            <a:r>
              <a:rPr lang="en-US" sz="1200" dirty="0"/>
              <a:t>* </a:t>
            </a:r>
            <a:r>
              <a:rPr lang="en-US" sz="1200" i="1" dirty="0"/>
              <a:t>n </a:t>
            </a:r>
            <a:r>
              <a:rPr lang="en-US" sz="1200" dirty="0"/>
              <a:t>= 1 Asian youth was removed from analysis</a:t>
            </a:r>
          </a:p>
        </p:txBody>
      </p:sp>
    </p:spTree>
    <p:extLst>
      <p:ext uri="{BB962C8B-B14F-4D97-AF65-F5344CB8AC3E}">
        <p14:creationId xmlns:p14="http://schemas.microsoft.com/office/powerpoint/2010/main" val="3457563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Feedback Post-Interview</a:t>
            </a:r>
          </a:p>
        </p:txBody>
      </p:sp>
      <p:sp>
        <p:nvSpPr>
          <p:cNvPr id="3" name="Content Placeholder 2"/>
          <p:cNvSpPr>
            <a:spLocks noGrp="1"/>
          </p:cNvSpPr>
          <p:nvPr>
            <p:ph idx="1"/>
          </p:nvPr>
        </p:nvSpPr>
        <p:spPr>
          <a:xfrm>
            <a:off x="695463" y="1685925"/>
            <a:ext cx="7771030" cy="4368920"/>
          </a:xfrm>
        </p:spPr>
        <p:txBody>
          <a:bodyPr/>
          <a:lstStyle/>
          <a:p>
            <a:r>
              <a:rPr lang="en-US" dirty="0"/>
              <a:t>“Met at youth’s home. His mom mentioned she didn’t send the kids to school today because of the cold. We met at 1:00pm, but it appeared the youth had just woken up and acted sleepy.”</a:t>
            </a:r>
          </a:p>
          <a:p>
            <a:endParaRPr lang="en-US" dirty="0"/>
          </a:p>
          <a:p>
            <a:r>
              <a:rPr lang="en-US" dirty="0"/>
              <a:t>“While the youth insisted it didn’t bother them to have the EM on, they did mention that they do try to hide it when they’re out, but will admit to having it on if asked.”</a:t>
            </a:r>
          </a:p>
        </p:txBody>
      </p:sp>
    </p:spTree>
    <p:extLst>
      <p:ext uri="{BB962C8B-B14F-4D97-AF65-F5344CB8AC3E}">
        <p14:creationId xmlns:p14="http://schemas.microsoft.com/office/powerpoint/2010/main" val="330889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Recidivism ( Longitudinal Assessment)</a:t>
            </a:r>
          </a:p>
          <a:p>
            <a:pPr>
              <a:buFont typeface="Arial" panose="020B0604020202020204" pitchFamily="34" charset="0"/>
              <a:buChar char="•"/>
            </a:pPr>
            <a:endParaRPr lang="en-US" dirty="0"/>
          </a:p>
          <a:p>
            <a:pPr lvl="1"/>
            <a:r>
              <a:rPr lang="en-US" sz="2000" dirty="0"/>
              <a:t>Data about each participant’s case and program completion will be obtained from the program staff. </a:t>
            </a:r>
          </a:p>
          <a:p>
            <a:pPr lvl="1"/>
            <a:r>
              <a:rPr lang="en-US" sz="2000" dirty="0"/>
              <a:t>Recidivism at 6 months will be calculated by matching participants to data in the state trial court database (i.e., sealed and unsealed cases filed in court).</a:t>
            </a:r>
          </a:p>
          <a:p>
            <a:pPr lvl="1">
              <a:buFont typeface="Arial" panose="020B0604020202020204" pitchFamily="34" charset="0"/>
              <a:buChar char="•"/>
            </a:pPr>
            <a:endParaRPr lang="en-US" dirty="0"/>
          </a:p>
          <a:p>
            <a:pPr>
              <a:buFont typeface="Arial" panose="020B0604020202020204" pitchFamily="34" charset="0"/>
              <a:buChar char="•"/>
            </a:pPr>
            <a:r>
              <a:rPr lang="en-US" dirty="0"/>
              <a:t>Expansion of Data Collection Initiative</a:t>
            </a:r>
          </a:p>
          <a:p>
            <a:pPr>
              <a:buFont typeface="Arial" panose="020B0604020202020204" pitchFamily="34" charset="0"/>
              <a:buChar char="•"/>
            </a:pPr>
            <a:endParaRPr lang="en-US" dirty="0"/>
          </a:p>
          <a:p>
            <a:pPr lvl="1"/>
            <a:r>
              <a:rPr lang="en-US" sz="2000" dirty="0"/>
              <a:t>Great Plains/Midwestern States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67472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681" y="1268962"/>
            <a:ext cx="8224592" cy="1102053"/>
          </a:xfrm>
        </p:spPr>
        <p:txBody>
          <a:bodyPr/>
          <a:lstStyle/>
          <a:p>
            <a:r>
              <a:rPr lang="en-US" sz="3800" dirty="0">
                <a:solidFill>
                  <a:srgbClr val="C00000"/>
                </a:solidFill>
              </a:rPr>
              <a:t>Electronically Monitored Youth</a:t>
            </a:r>
            <a:endParaRPr lang="en-US" sz="2400" dirty="0">
              <a:solidFill>
                <a:srgbClr val="C00000"/>
              </a:solidFill>
            </a:endParaRPr>
          </a:p>
        </p:txBody>
      </p:sp>
      <p:sp>
        <p:nvSpPr>
          <p:cNvPr id="3" name="Subtitle 2"/>
          <p:cNvSpPr>
            <a:spLocks noGrp="1"/>
          </p:cNvSpPr>
          <p:nvPr>
            <p:ph type="subTitle" idx="1"/>
          </p:nvPr>
        </p:nvSpPr>
        <p:spPr>
          <a:xfrm>
            <a:off x="468681" y="3616130"/>
            <a:ext cx="8224592" cy="2539999"/>
          </a:xfrm>
        </p:spPr>
        <p:txBody>
          <a:bodyPr>
            <a:normAutofit fontScale="55000" lnSpcReduction="20000"/>
          </a:bodyPr>
          <a:lstStyle/>
          <a:p>
            <a:r>
              <a:rPr lang="en-US" b="1" dirty="0" err="1">
                <a:solidFill>
                  <a:schemeClr val="tx1"/>
                </a:solidFill>
              </a:rPr>
              <a:t>Marijana</a:t>
            </a:r>
            <a:r>
              <a:rPr lang="en-US" b="1" dirty="0">
                <a:solidFill>
                  <a:schemeClr val="tx1"/>
                </a:solidFill>
              </a:rPr>
              <a:t> M. </a:t>
            </a:r>
            <a:r>
              <a:rPr lang="en-US" b="1" dirty="0" err="1">
                <a:solidFill>
                  <a:schemeClr val="tx1"/>
                </a:solidFill>
              </a:rPr>
              <a:t>Kotlaja</a:t>
            </a:r>
            <a:r>
              <a:rPr lang="en-US" b="1" dirty="0">
                <a:solidFill>
                  <a:schemeClr val="tx1"/>
                </a:solidFill>
              </a:rPr>
              <a:t>, Doctoral Candidate</a:t>
            </a:r>
          </a:p>
          <a:p>
            <a:r>
              <a:rPr lang="en-US" dirty="0"/>
              <a:t>(University of Nebraska – Omaha)</a:t>
            </a:r>
          </a:p>
          <a:p>
            <a:endParaRPr lang="en-US" dirty="0"/>
          </a:p>
          <a:p>
            <a:r>
              <a:rPr lang="en-US" b="1" dirty="0">
                <a:solidFill>
                  <a:schemeClr val="tx1"/>
                </a:solidFill>
              </a:rPr>
              <a:t>Gaylene Armstrong, PhD</a:t>
            </a:r>
          </a:p>
          <a:p>
            <a:r>
              <a:rPr lang="en-US" sz="2900" dirty="0"/>
              <a:t>Primary Mentor</a:t>
            </a:r>
          </a:p>
          <a:p>
            <a:r>
              <a:rPr lang="en-US" sz="2700" dirty="0"/>
              <a:t>(University of Nebraska – Omaha)</a:t>
            </a:r>
          </a:p>
          <a:p>
            <a:endParaRPr lang="en-US" dirty="0">
              <a:solidFill>
                <a:schemeClr val="tx1"/>
              </a:solidFill>
            </a:endParaRPr>
          </a:p>
          <a:p>
            <a:r>
              <a:rPr lang="en-US" b="1" dirty="0">
                <a:solidFill>
                  <a:schemeClr val="tx1"/>
                </a:solidFill>
              </a:rPr>
              <a:t>Lindsey E. Wylie, JD, PhD</a:t>
            </a:r>
          </a:p>
          <a:p>
            <a:r>
              <a:rPr lang="en-US" dirty="0"/>
              <a:t>(University of Nebraska – Omaha)</a:t>
            </a:r>
          </a:p>
          <a:p>
            <a:r>
              <a:rPr lang="en-US" dirty="0"/>
              <a:t>Juvenile Justice Institute</a:t>
            </a:r>
          </a:p>
          <a:p>
            <a:endParaRPr lang="en-US" dirty="0"/>
          </a:p>
          <a:p>
            <a:endParaRPr lang="en-US" dirty="0"/>
          </a:p>
        </p:txBody>
      </p:sp>
      <p:sp>
        <p:nvSpPr>
          <p:cNvPr id="4" name="Title 1"/>
          <p:cNvSpPr txBox="1">
            <a:spLocks/>
          </p:cNvSpPr>
          <p:nvPr/>
        </p:nvSpPr>
        <p:spPr>
          <a:xfrm>
            <a:off x="468681" y="2292051"/>
            <a:ext cx="8224592" cy="928565"/>
          </a:xfrm>
          <a:prstGeom prst="rect">
            <a:avLst/>
          </a:prstGeom>
        </p:spPr>
        <p:txBody>
          <a:bodyPr vert="horz" lIns="91440" tIns="45720" rIns="91440" bIns="45720" rtlCol="0" anchor="ctr">
            <a:noAutofit/>
          </a:bodyPr>
          <a:lstStyle>
            <a:lvl1pPr marL="91440" algn="ctr" defTabSz="457200" rtl="0" eaLnBrk="1" latinLnBrk="0" hangingPunct="1">
              <a:spcBef>
                <a:spcPct val="0"/>
              </a:spcBef>
              <a:buNone/>
              <a:defRPr sz="4400" b="0" i="0" kern="1200" baseline="0">
                <a:solidFill>
                  <a:schemeClr val="tx1"/>
                </a:solidFill>
                <a:latin typeface="Helvetica Neue Condensed Bold"/>
                <a:ea typeface="+mj-ea"/>
                <a:cs typeface="+mj-cs"/>
              </a:defRPr>
            </a:lvl1pPr>
          </a:lstStyle>
          <a:p>
            <a:r>
              <a:rPr lang="en-US" sz="2400" dirty="0">
                <a:solidFill>
                  <a:srgbClr val="C00000"/>
                </a:solidFill>
              </a:rPr>
              <a:t>Perceptions of Stigma </a:t>
            </a:r>
          </a:p>
        </p:txBody>
      </p:sp>
    </p:spTree>
    <p:extLst>
      <p:ext uri="{BB962C8B-B14F-4D97-AF65-F5344CB8AC3E}">
        <p14:creationId xmlns:p14="http://schemas.microsoft.com/office/powerpoint/2010/main" val="299908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0764" y="1235034"/>
            <a:ext cx="3479470" cy="406136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76895" y="715416"/>
            <a:ext cx="3905250" cy="219075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671" y="3425784"/>
            <a:ext cx="4010200" cy="26734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595198">
            <a:off x="24841" y="1634885"/>
            <a:ext cx="4872914" cy="3581800"/>
          </a:xfrm>
          <a:prstGeom prst="rect">
            <a:avLst/>
          </a:prstGeom>
        </p:spPr>
      </p:pic>
    </p:spTree>
    <p:extLst>
      <p:ext uri="{BB962C8B-B14F-4D97-AF65-F5344CB8AC3E}">
        <p14:creationId xmlns:p14="http://schemas.microsoft.com/office/powerpoint/2010/main" val="221457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Research</a:t>
            </a:r>
          </a:p>
        </p:txBody>
      </p:sp>
      <p:sp>
        <p:nvSpPr>
          <p:cNvPr id="3" name="Content Placeholder 2"/>
          <p:cNvSpPr>
            <a:spLocks noGrp="1"/>
          </p:cNvSpPr>
          <p:nvPr>
            <p:ph idx="1"/>
          </p:nvPr>
        </p:nvSpPr>
        <p:spPr>
          <a:xfrm>
            <a:off x="695463" y="1971303"/>
            <a:ext cx="7771030" cy="4083541"/>
          </a:xfrm>
        </p:spPr>
        <p:txBody>
          <a:bodyPr>
            <a:normAutofit fontScale="85000" lnSpcReduction="10000"/>
          </a:bodyPr>
          <a:lstStyle/>
          <a:p>
            <a:pPr>
              <a:buFont typeface="Arial" panose="020B0604020202020204" pitchFamily="34" charset="0"/>
              <a:buChar char="•"/>
            </a:pPr>
            <a:r>
              <a:rPr lang="en-US" dirty="0"/>
              <a:t>Evidence suggests that EMs are being used more across jurisdictions on juveniles as an alternative to detention.</a:t>
            </a:r>
          </a:p>
          <a:p>
            <a:pPr marL="0" indent="0">
              <a:buNone/>
            </a:pPr>
            <a:endParaRPr lang="en-US" dirty="0"/>
          </a:p>
          <a:p>
            <a:pPr lvl="1">
              <a:buFont typeface="Arial" panose="020B0604020202020204" pitchFamily="34" charset="0"/>
              <a:buChar char="•"/>
            </a:pPr>
            <a:r>
              <a:rPr lang="en-US" sz="1400" dirty="0"/>
              <a:t>(e.g., Lilly, Ball, Curry &amp; Smith, 1992; Roy, 1997; Burrell &amp; Gable, 2008; Kilgore, 2012; </a:t>
            </a:r>
            <a:r>
              <a:rPr lang="en-US" sz="1400" dirty="0" err="1"/>
              <a:t>Yeh</a:t>
            </a:r>
            <a:r>
              <a:rPr lang="en-US" sz="1400" dirty="0"/>
              <a:t>, 2010; Kilgore, 2013; Arnett, 2018). </a:t>
            </a:r>
          </a:p>
          <a:p>
            <a:pPr lvl="3">
              <a:buFont typeface="Arial" panose="020B0604020202020204" pitchFamily="34" charset="0"/>
              <a:buChar char="•"/>
            </a:pPr>
            <a:endParaRPr lang="en-US" dirty="0"/>
          </a:p>
          <a:p>
            <a:pPr>
              <a:buFont typeface="Arial" panose="020B0604020202020204" pitchFamily="34" charset="0"/>
              <a:buChar char="•"/>
            </a:pPr>
            <a:r>
              <a:rPr lang="en-US" dirty="0"/>
              <a:t>Limits to existing research </a:t>
            </a:r>
          </a:p>
          <a:p>
            <a:pPr marL="0" indent="0">
              <a:buNone/>
            </a:pPr>
            <a:endParaRPr lang="en-US" dirty="0"/>
          </a:p>
          <a:p>
            <a:pPr lvl="1">
              <a:buFont typeface="Arial" panose="020B0604020202020204" pitchFamily="34" charset="0"/>
              <a:buChar char="•"/>
            </a:pPr>
            <a:r>
              <a:rPr lang="en-US" dirty="0"/>
              <a:t>Few studies examining EM with juveniles</a:t>
            </a:r>
          </a:p>
          <a:p>
            <a:pPr marL="457200" lvl="1" indent="0">
              <a:buNone/>
            </a:pPr>
            <a:endParaRPr lang="en-US" dirty="0"/>
          </a:p>
          <a:p>
            <a:pPr lvl="1">
              <a:buFont typeface="Arial" panose="020B0604020202020204" pitchFamily="34" charset="0"/>
              <a:buChar char="•"/>
            </a:pPr>
            <a:r>
              <a:rPr lang="en-US" dirty="0"/>
              <a:t>Limited Methodology </a:t>
            </a:r>
          </a:p>
          <a:p>
            <a:pPr lvl="2">
              <a:buFont typeface="Arial" panose="020B0604020202020204" pitchFamily="34" charset="0"/>
              <a:buChar char="•"/>
            </a:pPr>
            <a:r>
              <a:rPr lang="en-US" i="1" dirty="0"/>
              <a:t>Small Samples</a:t>
            </a:r>
          </a:p>
          <a:p>
            <a:pPr lvl="2">
              <a:buFont typeface="Arial" panose="020B0604020202020204" pitchFamily="34" charset="0"/>
              <a:buChar char="•"/>
            </a:pPr>
            <a:r>
              <a:rPr lang="en-US" i="1" dirty="0"/>
              <a:t>Narrow Outcome Measures</a:t>
            </a:r>
          </a:p>
        </p:txBody>
      </p:sp>
    </p:spTree>
    <p:extLst>
      <p:ext uri="{BB962C8B-B14F-4D97-AF65-F5344CB8AC3E}">
        <p14:creationId xmlns:p14="http://schemas.microsoft.com/office/powerpoint/2010/main" val="31201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Study </a:t>
            </a:r>
          </a:p>
        </p:txBody>
      </p:sp>
      <p:sp>
        <p:nvSpPr>
          <p:cNvPr id="3" name="Content Placeholder 2"/>
          <p:cNvSpPr>
            <a:spLocks noGrp="1"/>
          </p:cNvSpPr>
          <p:nvPr>
            <p:ph idx="1"/>
          </p:nvPr>
        </p:nvSpPr>
        <p:spPr/>
        <p:txBody>
          <a:bodyPr>
            <a:normAutofit fontScale="55000" lnSpcReduction="20000"/>
          </a:bodyPr>
          <a:lstStyle/>
          <a:p>
            <a:r>
              <a:rPr lang="en-US" dirty="0"/>
              <a:t>Brief Overview </a:t>
            </a:r>
          </a:p>
          <a:p>
            <a:pPr marL="0" indent="0">
              <a:buNone/>
            </a:pPr>
            <a:endParaRPr lang="en-US" sz="1900" dirty="0"/>
          </a:p>
          <a:p>
            <a:pPr lvl="1"/>
            <a:endParaRPr lang="en-US" sz="1600" dirty="0"/>
          </a:p>
          <a:p>
            <a:pPr lvl="1"/>
            <a:r>
              <a:rPr lang="en-US" sz="1600" dirty="0"/>
              <a:t>This study tests how EM salience affects criminological thinking and whether having on an EM contributes to perceived stigmatization, unintended social costs and pains, program completion, and future law violations (post interview recidivism data). </a:t>
            </a:r>
          </a:p>
          <a:p>
            <a:pPr marL="0" indent="0">
              <a:buNone/>
            </a:pPr>
            <a:endParaRPr lang="en-US" dirty="0"/>
          </a:p>
          <a:p>
            <a:r>
              <a:rPr lang="en-US" dirty="0"/>
              <a:t>Stigma and Stereotype Confirmation Literature</a:t>
            </a:r>
          </a:p>
          <a:p>
            <a:endParaRPr lang="en-US" dirty="0"/>
          </a:p>
          <a:p>
            <a:pPr lvl="1"/>
            <a:r>
              <a:rPr lang="en-US" sz="1500" dirty="0"/>
              <a:t>Participants randomly assigned to one of two conditions: a) Stigma Salience, and b) Stigma </a:t>
            </a:r>
            <a:r>
              <a:rPr lang="en-US" sz="1500" dirty="0" err="1"/>
              <a:t>Nonsalience</a:t>
            </a:r>
            <a:r>
              <a:rPr lang="en-US" sz="1500" dirty="0"/>
              <a:t>.</a:t>
            </a:r>
          </a:p>
          <a:p>
            <a:pPr lvl="1"/>
            <a:endParaRPr lang="en-US" sz="1500" dirty="0"/>
          </a:p>
          <a:p>
            <a:pPr lvl="1"/>
            <a:r>
              <a:rPr lang="en-US" sz="1600" dirty="0"/>
              <a:t>Stigma can be defined as “bodily signs designed to expose something unusual and bad about the moral status of the signifier” (Goffman, 1963, p. 1) or “the relationship between attribute and stereotype.”</a:t>
            </a:r>
          </a:p>
          <a:p>
            <a:pPr marL="457200" lvl="1" indent="0">
              <a:buNone/>
            </a:pPr>
            <a:endParaRPr lang="en-US" sz="1600" dirty="0"/>
          </a:p>
          <a:p>
            <a:pPr lvl="2"/>
            <a:r>
              <a:rPr lang="en-US" sz="1200" dirty="0"/>
              <a:t>“Blemish of Character” </a:t>
            </a:r>
          </a:p>
          <a:p>
            <a:pPr marL="914400" lvl="2" indent="0">
              <a:buNone/>
            </a:pPr>
            <a:endParaRPr lang="en-US" sz="1200" dirty="0"/>
          </a:p>
          <a:p>
            <a:pPr lvl="1"/>
            <a:r>
              <a:rPr lang="en-US" sz="1600" dirty="0"/>
              <a:t>Stereotype Confirmation Theory </a:t>
            </a:r>
          </a:p>
          <a:p>
            <a:pPr lvl="1"/>
            <a:endParaRPr lang="en-US" sz="1600" dirty="0"/>
          </a:p>
          <a:p>
            <a:pPr marL="457200" lvl="1" indent="0">
              <a:buNone/>
            </a:pPr>
            <a:endParaRPr lang="en-US" sz="1600" dirty="0"/>
          </a:p>
          <a:p>
            <a:pPr lvl="1"/>
            <a:r>
              <a:rPr lang="en-US" sz="1600" dirty="0"/>
              <a:t>EM serves as “a constant reminder of their status” as juveniles under supervision, this may create threat within youth on EM that they may confirm the stereotype that they are juvenile delinquents.</a:t>
            </a:r>
          </a:p>
          <a:p>
            <a:pPr lvl="1"/>
            <a:endParaRPr lang="en-US" sz="1600" dirty="0"/>
          </a:p>
          <a:p>
            <a:pPr>
              <a:buFont typeface="Arial" panose="020B0604020202020204" pitchFamily="34" charset="0"/>
              <a:buChar char="•"/>
            </a:pPr>
            <a:r>
              <a:rPr lang="en-US" dirty="0"/>
              <a:t>Experiment: </a:t>
            </a:r>
          </a:p>
          <a:p>
            <a:pPr lvl="1">
              <a:buFont typeface="Arial" panose="020B0604020202020204" pitchFamily="34" charset="0"/>
              <a:buChar char="•"/>
            </a:pPr>
            <a:endParaRPr lang="en-US" dirty="0"/>
          </a:p>
          <a:p>
            <a:pPr marL="457200" lvl="1" indent="0">
              <a:buNone/>
            </a:pPr>
            <a:r>
              <a:rPr lang="en-US" dirty="0"/>
              <a:t>    </a:t>
            </a:r>
            <a:r>
              <a:rPr lang="en-US" u="sng" dirty="0"/>
              <a:t>Salient vs. Non-Salient Condition</a:t>
            </a:r>
          </a:p>
          <a:p>
            <a:pPr lvl="2">
              <a:buFont typeface="Arial" panose="020B0604020202020204" pitchFamily="34" charset="0"/>
              <a:buChar char="•"/>
            </a:pPr>
            <a:r>
              <a:rPr lang="en-US" dirty="0"/>
              <a:t>Salient Prompt</a:t>
            </a:r>
          </a:p>
          <a:p>
            <a:pPr lvl="3">
              <a:buFont typeface="Arial" panose="020B0604020202020204" pitchFamily="34" charset="0"/>
              <a:buChar char="•"/>
            </a:pPr>
            <a:r>
              <a:rPr lang="en-US" dirty="0"/>
              <a:t>Participants asked to describe what it is like to wear an EM, and prompted to think about the physical and emotional aspects of the EM, as well as their interactions with others while on an EM.</a:t>
            </a:r>
          </a:p>
          <a:p>
            <a:pPr lvl="2">
              <a:buFont typeface="Arial" panose="020B0604020202020204" pitchFamily="34" charset="0"/>
              <a:buChar char="•"/>
            </a:pPr>
            <a:r>
              <a:rPr lang="en-US" dirty="0"/>
              <a:t>Non-Salient Prompt</a:t>
            </a:r>
          </a:p>
          <a:p>
            <a:pPr lvl="3">
              <a:buFont typeface="Arial" panose="020B0604020202020204" pitchFamily="34" charset="0"/>
              <a:buChar char="•"/>
            </a:pPr>
            <a:r>
              <a:rPr lang="en-US" dirty="0"/>
              <a:t>Participants were not be told the study is about their experiences on EM, and instead were asked to describe their day (using similar prompts).</a:t>
            </a:r>
          </a:p>
          <a:p>
            <a:pPr lvl="1"/>
            <a:endParaRPr lang="en-US" sz="1600" dirty="0"/>
          </a:p>
          <a:p>
            <a:pPr lvl="1"/>
            <a:endParaRPr lang="en-US" sz="2100" dirty="0"/>
          </a:p>
        </p:txBody>
      </p:sp>
    </p:spTree>
    <p:extLst>
      <p:ext uri="{BB962C8B-B14F-4D97-AF65-F5344CB8AC3E}">
        <p14:creationId xmlns:p14="http://schemas.microsoft.com/office/powerpoint/2010/main" val="382974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627909"/>
            <a:ext cx="7360026" cy="863540"/>
          </a:xfrm>
        </p:spPr>
        <p:txBody>
          <a:bodyPr/>
          <a:lstStyle/>
          <a:p>
            <a:r>
              <a:rPr lang="en-US" dirty="0"/>
              <a:t>Hypotheses</a:t>
            </a:r>
          </a:p>
        </p:txBody>
      </p:sp>
      <p:sp>
        <p:nvSpPr>
          <p:cNvPr id="3" name="Content Placeholder 2"/>
          <p:cNvSpPr>
            <a:spLocks noGrp="1"/>
          </p:cNvSpPr>
          <p:nvPr>
            <p:ph idx="1"/>
          </p:nvPr>
        </p:nvSpPr>
        <p:spPr/>
        <p:txBody>
          <a:bodyPr>
            <a:normAutofit lnSpcReduction="10000"/>
          </a:bodyPr>
          <a:lstStyle/>
          <a:p>
            <a:r>
              <a:rPr lang="en-US" sz="2000" dirty="0"/>
              <a:t>H1: Youth on EM will experience high levels of group stigma, personal stigma, and shaming and negative treatment by others. </a:t>
            </a:r>
          </a:p>
          <a:p>
            <a:endParaRPr lang="en-US" sz="2000" dirty="0" smtClean="0"/>
          </a:p>
          <a:p>
            <a:pPr marL="0" indent="0">
              <a:buNone/>
            </a:pPr>
            <a:endParaRPr lang="en-US" sz="2000" dirty="0"/>
          </a:p>
          <a:p>
            <a:r>
              <a:rPr lang="en-US" sz="2000" dirty="0"/>
              <a:t>H2: Youth in the stigma salient condition who are asked to think about wearing an EM, will have increased criminal thinking following the manipulation than youth in the control non-stigma salient condition. </a:t>
            </a:r>
          </a:p>
          <a:p>
            <a:pPr marL="0" indent="0">
              <a:buNone/>
            </a:pPr>
            <a:endParaRPr lang="en-US" sz="2000" dirty="0"/>
          </a:p>
          <a:p>
            <a:r>
              <a:rPr lang="en-US" sz="2000" dirty="0"/>
              <a:t>H3: Youth with higher levels of perceived stigma, impulsive risk seeking behavior, and perceptions of shaming and negative treatment by others will have poorer outcomes including failure to complete the EM program successfully and future law violations. </a:t>
            </a:r>
          </a:p>
          <a:p>
            <a:endParaRPr lang="en-US" dirty="0"/>
          </a:p>
        </p:txBody>
      </p:sp>
    </p:spTree>
    <p:extLst>
      <p:ext uri="{BB962C8B-B14F-4D97-AF65-F5344CB8AC3E}">
        <p14:creationId xmlns:p14="http://schemas.microsoft.com/office/powerpoint/2010/main" val="137509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Participants</a:t>
            </a:r>
          </a:p>
          <a:p>
            <a:pPr lvl="1">
              <a:buFont typeface="Arial" panose="020B0604020202020204" pitchFamily="34" charset="0"/>
              <a:buChar char="•"/>
            </a:pPr>
            <a:r>
              <a:rPr lang="en-US" dirty="0"/>
              <a:t>Youth</a:t>
            </a:r>
          </a:p>
          <a:p>
            <a:pPr lvl="2">
              <a:buFont typeface="Arial" panose="020B0604020202020204" pitchFamily="34" charset="0"/>
              <a:buChar char="•"/>
            </a:pPr>
            <a:r>
              <a:rPr lang="en-US" sz="1700" dirty="0"/>
              <a:t>Expected Sample Size:140 juveniles currently enrolled in an EM program in Nebraska</a:t>
            </a:r>
          </a:p>
          <a:p>
            <a:pPr lvl="2">
              <a:buFont typeface="Arial" panose="020B0604020202020204" pitchFamily="34" charset="0"/>
              <a:buChar char="•"/>
            </a:pPr>
            <a:r>
              <a:rPr lang="en-US" sz="1700" dirty="0"/>
              <a:t>Current Sample Size: 46</a:t>
            </a:r>
          </a:p>
          <a:p>
            <a:pPr lvl="2">
              <a:buFont typeface="Arial" panose="020B0604020202020204" pitchFamily="34" charset="0"/>
              <a:buChar char="•"/>
            </a:pPr>
            <a:r>
              <a:rPr lang="en-US" sz="1600" i="1" dirty="0"/>
              <a:t>Data collection is ongoing and preliminary results are presented. </a:t>
            </a:r>
          </a:p>
          <a:p>
            <a:pPr lvl="1">
              <a:buFont typeface="Arial" panose="020B0604020202020204" pitchFamily="34" charset="0"/>
              <a:buChar char="•"/>
            </a:pPr>
            <a:r>
              <a:rPr lang="en-US" dirty="0"/>
              <a:t>Two Types: </a:t>
            </a:r>
          </a:p>
          <a:p>
            <a:pPr lvl="2">
              <a:buFont typeface="Arial" panose="020B0604020202020204" pitchFamily="34" charset="0"/>
              <a:buChar char="•"/>
            </a:pPr>
            <a:r>
              <a:rPr lang="en-US" dirty="0"/>
              <a:t>Pre-adjudicated</a:t>
            </a:r>
          </a:p>
          <a:p>
            <a:pPr lvl="3"/>
            <a:r>
              <a:rPr lang="en-US" dirty="0"/>
              <a:t>Prior to the adjudication phase of the juvenile justice process; EM administered to make sure youth go to court</a:t>
            </a:r>
          </a:p>
          <a:p>
            <a:pPr lvl="2">
              <a:buFont typeface="Arial" panose="020B0604020202020204" pitchFamily="34" charset="0"/>
              <a:buChar char="•"/>
            </a:pPr>
            <a:r>
              <a:rPr lang="en-US" dirty="0"/>
              <a:t>Adjudicated (probation) </a:t>
            </a:r>
          </a:p>
          <a:p>
            <a:pPr lvl="3">
              <a:buFont typeface="Arial" panose="020B0604020202020204" pitchFamily="34" charset="0"/>
              <a:buChar char="•"/>
            </a:pPr>
            <a:r>
              <a:rPr lang="en-US" dirty="0"/>
              <a:t>The term "adjudicated" is similar to "convicted" and indicates that the court concluded that the youth did commit a crime.</a:t>
            </a:r>
          </a:p>
        </p:txBody>
      </p:sp>
    </p:spTree>
    <p:extLst>
      <p:ext uri="{BB962C8B-B14F-4D97-AF65-F5344CB8AC3E}">
        <p14:creationId xmlns:p14="http://schemas.microsoft.com/office/powerpoint/2010/main" val="377118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a:t>
            </a:r>
          </a:p>
        </p:txBody>
      </p:sp>
      <p:sp>
        <p:nvSpPr>
          <p:cNvPr id="3" name="Content Placeholder 2"/>
          <p:cNvSpPr>
            <a:spLocks noGrp="1"/>
          </p:cNvSpPr>
          <p:nvPr>
            <p:ph idx="1"/>
          </p:nvPr>
        </p:nvSpPr>
        <p:spPr>
          <a:xfrm>
            <a:off x="695463" y="1393902"/>
            <a:ext cx="7771030" cy="5051503"/>
          </a:xfrm>
        </p:spPr>
        <p:txBody>
          <a:bodyPr>
            <a:normAutofit fontScale="92500"/>
          </a:bodyPr>
          <a:lstStyle/>
          <a:p>
            <a:r>
              <a:rPr lang="en-US" sz="2400" dirty="0"/>
              <a:t>Psychological Inventory of Criminal Thinking Styles – Current Subscale </a:t>
            </a:r>
            <a:r>
              <a:rPr lang="en-US" sz="1900" dirty="0"/>
              <a:t>(PICTS, Walters, 1990; 13 items; </a:t>
            </a:r>
            <a:r>
              <a:rPr lang="el-GR" sz="1900" dirty="0">
                <a:latin typeface="Times New Roman" panose="02020603050405020304" pitchFamily="18" charset="0"/>
                <a:cs typeface="Times New Roman" panose="02020603050405020304" pitchFamily="18" charset="0"/>
              </a:rPr>
              <a:t>α</a:t>
            </a:r>
            <a:r>
              <a:rPr lang="en-US" sz="1900" dirty="0">
                <a:latin typeface="Times New Roman" panose="02020603050405020304" pitchFamily="18" charset="0"/>
                <a:cs typeface="Times New Roman" panose="02020603050405020304" pitchFamily="18" charset="0"/>
              </a:rPr>
              <a:t> = .87</a:t>
            </a:r>
            <a:r>
              <a:rPr lang="en-US" sz="1900" dirty="0"/>
              <a:t>)</a:t>
            </a:r>
          </a:p>
          <a:p>
            <a:pPr lvl="1"/>
            <a:r>
              <a:rPr lang="en-US" sz="1900" dirty="0"/>
              <a:t>Measures criminal thinking and has been found in previous research to be sensitive to change following intervention</a:t>
            </a:r>
          </a:p>
          <a:p>
            <a:r>
              <a:rPr lang="en-US" dirty="0"/>
              <a:t>Personal Stigma Scale </a:t>
            </a:r>
            <a:r>
              <a:rPr lang="en-US" sz="1900" dirty="0"/>
              <a:t>(</a:t>
            </a:r>
            <a:r>
              <a:rPr lang="en-US" sz="1900" dirty="0" err="1"/>
              <a:t>LeBel</a:t>
            </a:r>
            <a:r>
              <a:rPr lang="en-US" sz="1900" dirty="0"/>
              <a:t>, 2012; 9 items; </a:t>
            </a:r>
            <a:r>
              <a:rPr lang="el-GR" sz="1900" dirty="0">
                <a:latin typeface="Times New Roman" panose="02020603050405020304" pitchFamily="18" charset="0"/>
                <a:cs typeface="Times New Roman" panose="02020603050405020304" pitchFamily="18" charset="0"/>
              </a:rPr>
              <a:t>α</a:t>
            </a:r>
            <a:r>
              <a:rPr lang="en-US" sz="1900" dirty="0">
                <a:latin typeface="Times New Roman" panose="02020603050405020304" pitchFamily="18" charset="0"/>
                <a:cs typeface="Times New Roman" panose="02020603050405020304" pitchFamily="18" charset="0"/>
              </a:rPr>
              <a:t> = .87</a:t>
            </a:r>
            <a:r>
              <a:rPr lang="en-US" sz="1900" dirty="0"/>
              <a:t>)</a:t>
            </a:r>
          </a:p>
          <a:p>
            <a:pPr lvl="1"/>
            <a:r>
              <a:rPr lang="en-US" sz="2100" dirty="0"/>
              <a:t>The degree to which stigma is personally felt for being on EM</a:t>
            </a:r>
          </a:p>
          <a:p>
            <a:r>
              <a:rPr lang="en-US" dirty="0"/>
              <a:t>Costs and Pains Scale </a:t>
            </a:r>
            <a:r>
              <a:rPr lang="en-US" sz="1900" dirty="0"/>
              <a:t>(Payne &amp;Gainey, 1999; </a:t>
            </a:r>
            <a:r>
              <a:rPr lang="el-GR" sz="1900" dirty="0">
                <a:latin typeface="Times New Roman" panose="02020603050405020304" pitchFamily="18" charset="0"/>
                <a:cs typeface="Times New Roman" panose="02020603050405020304" pitchFamily="18" charset="0"/>
              </a:rPr>
              <a:t>α</a:t>
            </a:r>
            <a:r>
              <a:rPr lang="en-US" sz="1900" dirty="0">
                <a:latin typeface="Times New Roman" panose="02020603050405020304" pitchFamily="18" charset="0"/>
                <a:cs typeface="Times New Roman" panose="02020603050405020304" pitchFamily="18" charset="0"/>
              </a:rPr>
              <a:t> = .88</a:t>
            </a:r>
            <a:r>
              <a:rPr lang="en-US" sz="1900" dirty="0"/>
              <a:t>)</a:t>
            </a:r>
          </a:p>
          <a:p>
            <a:pPr lvl="1"/>
            <a:r>
              <a:rPr lang="en-US" sz="2000" dirty="0"/>
              <a:t>Negative experiences as a result of being on EM, such as not being able to do certain activities, being monitored, etc. (17 items)</a:t>
            </a:r>
          </a:p>
          <a:p>
            <a:r>
              <a:rPr lang="en-US" sz="2800" dirty="0"/>
              <a:t>Questions developed specifically for this study</a:t>
            </a:r>
          </a:p>
          <a:p>
            <a:pPr lvl="1"/>
            <a:r>
              <a:rPr lang="en-US" sz="1900" dirty="0"/>
              <a:t>Benefits of EM (6 items; </a:t>
            </a:r>
            <a:r>
              <a:rPr lang="el-GR" sz="1900" dirty="0">
                <a:latin typeface="Times New Roman" panose="02020603050405020304" pitchFamily="18" charset="0"/>
                <a:cs typeface="Times New Roman" panose="02020603050405020304" pitchFamily="18" charset="0"/>
              </a:rPr>
              <a:t>α</a:t>
            </a:r>
            <a:r>
              <a:rPr lang="en-US" sz="1900" dirty="0">
                <a:latin typeface="Times New Roman" panose="02020603050405020304" pitchFamily="18" charset="0"/>
                <a:cs typeface="Times New Roman" panose="02020603050405020304" pitchFamily="18" charset="0"/>
              </a:rPr>
              <a:t> = .83</a:t>
            </a:r>
            <a:r>
              <a:rPr lang="en-US" sz="1900" dirty="0"/>
              <a:t>), Deserving of the EM as Punishment (5 items; </a:t>
            </a:r>
            <a:r>
              <a:rPr lang="el-GR" sz="1900" dirty="0">
                <a:latin typeface="Times New Roman" panose="02020603050405020304" pitchFamily="18" charset="0"/>
                <a:cs typeface="Times New Roman" panose="02020603050405020304" pitchFamily="18" charset="0"/>
              </a:rPr>
              <a:t>α</a:t>
            </a:r>
            <a:r>
              <a:rPr lang="en-US" sz="1900" dirty="0">
                <a:latin typeface="Times New Roman" panose="02020603050405020304" pitchFamily="18" charset="0"/>
                <a:cs typeface="Times New Roman" panose="02020603050405020304" pitchFamily="18" charset="0"/>
              </a:rPr>
              <a:t> = .19</a:t>
            </a:r>
            <a:r>
              <a:rPr lang="en-US" sz="1900" dirty="0"/>
              <a:t>), Perceiving the EM as a source of Pride (4 items; </a:t>
            </a:r>
            <a:r>
              <a:rPr lang="el-GR" sz="1900" dirty="0">
                <a:latin typeface="Times New Roman" panose="02020603050405020304" pitchFamily="18" charset="0"/>
                <a:cs typeface="Times New Roman" panose="02020603050405020304" pitchFamily="18" charset="0"/>
              </a:rPr>
              <a:t>α</a:t>
            </a:r>
            <a:r>
              <a:rPr lang="en-US" sz="1900" dirty="0">
                <a:latin typeface="Times New Roman" panose="02020603050405020304" pitchFamily="18" charset="0"/>
                <a:cs typeface="Times New Roman" panose="02020603050405020304" pitchFamily="18" charset="0"/>
              </a:rPr>
              <a:t> = .29</a:t>
            </a:r>
            <a:r>
              <a:rPr lang="en-US" sz="1900" dirty="0"/>
              <a:t>)</a:t>
            </a:r>
          </a:p>
        </p:txBody>
      </p:sp>
    </p:spTree>
    <p:extLst>
      <p:ext uri="{BB962C8B-B14F-4D97-AF65-F5344CB8AC3E}">
        <p14:creationId xmlns:p14="http://schemas.microsoft.com/office/powerpoint/2010/main" val="410139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Table 3"/>
          <p:cNvGraphicFramePr>
            <a:graphicFrameLocks noGrp="1"/>
          </p:cNvGraphicFramePr>
          <p:nvPr>
            <p:extLst>
              <p:ext uri="{D42A27DB-BD31-4B8C-83A1-F6EECF244321}">
                <p14:modId xmlns:p14="http://schemas.microsoft.com/office/powerpoint/2010/main" val="2604463907"/>
              </p:ext>
            </p:extLst>
          </p:nvPr>
        </p:nvGraphicFramePr>
        <p:xfrm>
          <a:off x="447503" y="1389411"/>
          <a:ext cx="8009681" cy="5016624"/>
        </p:xfrm>
        <a:graphic>
          <a:graphicData uri="http://schemas.openxmlformats.org/drawingml/2006/table">
            <a:tbl>
              <a:tblPr firstRow="1" firstCol="1" bandRow="1">
                <a:tableStyleId>{21E4AEA4-8DFA-4A89-87EB-49C32662AFE0}</a:tableStyleId>
              </a:tblPr>
              <a:tblGrid>
                <a:gridCol w="4224886">
                  <a:extLst>
                    <a:ext uri="{9D8B030D-6E8A-4147-A177-3AD203B41FA5}">
                      <a16:colId xmlns:a16="http://schemas.microsoft.com/office/drawing/2014/main" val="20000"/>
                    </a:ext>
                  </a:extLst>
                </a:gridCol>
                <a:gridCol w="1056222">
                  <a:extLst>
                    <a:ext uri="{9D8B030D-6E8A-4147-A177-3AD203B41FA5}">
                      <a16:colId xmlns:a16="http://schemas.microsoft.com/office/drawing/2014/main" val="20001"/>
                    </a:ext>
                  </a:extLst>
                </a:gridCol>
                <a:gridCol w="968204">
                  <a:extLst>
                    <a:ext uri="{9D8B030D-6E8A-4147-A177-3AD203B41FA5}">
                      <a16:colId xmlns:a16="http://schemas.microsoft.com/office/drawing/2014/main" val="20002"/>
                    </a:ext>
                  </a:extLst>
                </a:gridCol>
                <a:gridCol w="704148">
                  <a:extLst>
                    <a:ext uri="{9D8B030D-6E8A-4147-A177-3AD203B41FA5}">
                      <a16:colId xmlns:a16="http://schemas.microsoft.com/office/drawing/2014/main" val="20003"/>
                    </a:ext>
                  </a:extLst>
                </a:gridCol>
                <a:gridCol w="352073">
                  <a:extLst>
                    <a:ext uri="{9D8B030D-6E8A-4147-A177-3AD203B41FA5}">
                      <a16:colId xmlns:a16="http://schemas.microsoft.com/office/drawing/2014/main" val="20004"/>
                    </a:ext>
                  </a:extLst>
                </a:gridCol>
                <a:gridCol w="704148">
                  <a:extLst>
                    <a:ext uri="{9D8B030D-6E8A-4147-A177-3AD203B41FA5}">
                      <a16:colId xmlns:a16="http://schemas.microsoft.com/office/drawing/2014/main" val="20005"/>
                    </a:ext>
                  </a:extLst>
                </a:gridCol>
              </a:tblGrid>
              <a:tr h="403752">
                <a:tc>
                  <a:txBody>
                    <a:bodyPr/>
                    <a:lstStyle/>
                    <a:p>
                      <a:pPr marL="0" marR="0">
                        <a:lnSpc>
                          <a:spcPct val="107000"/>
                        </a:lnSpc>
                        <a:spcBef>
                          <a:spcPts val="0"/>
                        </a:spcBef>
                        <a:spcAft>
                          <a:spcPts val="0"/>
                        </a:spcAft>
                      </a:pPr>
                      <a:r>
                        <a:rPr lang="en-US" sz="1600" dirty="0">
                          <a:effectLst/>
                        </a:rPr>
                        <a:t>Controls</a:t>
                      </a:r>
                    </a:p>
                  </a:txBody>
                  <a:tcPr marL="68580" marR="68580" marT="0" marB="0" anchor="ctr"/>
                </a:tc>
                <a:tc>
                  <a:txBody>
                    <a:bodyPr/>
                    <a:lstStyle/>
                    <a:p>
                      <a:pPr marL="0" marR="0" algn="ctr">
                        <a:lnSpc>
                          <a:spcPct val="107000"/>
                        </a:lnSpc>
                        <a:spcBef>
                          <a:spcPts val="0"/>
                        </a:spcBef>
                        <a:spcAft>
                          <a:spcPts val="0"/>
                        </a:spcAft>
                      </a:pPr>
                      <a:r>
                        <a:rPr lang="en-US" sz="1600" dirty="0">
                          <a:effectLst/>
                        </a:rPr>
                        <a:t> Mean</a:t>
                      </a:r>
                      <a:r>
                        <a:rPr lang="en-US" sz="1600" baseline="0" dirty="0">
                          <a:effectLst/>
                        </a:rPr>
                        <a:t>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SD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Min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Max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06179">
                <a:tc>
                  <a:txBody>
                    <a:bodyPr/>
                    <a:lstStyle/>
                    <a:p>
                      <a:pPr marL="0" marR="0">
                        <a:lnSpc>
                          <a:spcPct val="107000"/>
                        </a:lnSpc>
                        <a:spcBef>
                          <a:spcPts val="0"/>
                        </a:spcBef>
                        <a:spcAft>
                          <a:spcPts val="0"/>
                        </a:spcAft>
                      </a:pPr>
                      <a:r>
                        <a:rPr lang="en-US" sz="1600" dirty="0">
                          <a:effectLst/>
                        </a:rPr>
                        <a:t>Male sex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87</a:t>
                      </a:r>
                      <a:r>
                        <a:rPr lang="en-US" sz="1600" baseline="0" dirty="0">
                          <a:effectLst/>
                          <a:latin typeface="+mn-lt"/>
                          <a:ea typeface="+mn-ea"/>
                          <a:cs typeface="+mn-cs"/>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06179">
                <a:tc>
                  <a:txBody>
                    <a:bodyPr/>
                    <a:lstStyle/>
                    <a:p>
                      <a:pPr marL="0" marR="0">
                        <a:lnSpc>
                          <a:spcPct val="107000"/>
                        </a:lnSpc>
                        <a:spcBef>
                          <a:spcPts val="0"/>
                        </a:spcBef>
                        <a:spcAft>
                          <a:spcPts val="0"/>
                        </a:spcAft>
                      </a:pPr>
                      <a:r>
                        <a:rPr lang="en-US" sz="1600" dirty="0">
                          <a:effectLst/>
                        </a:rPr>
                        <a: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16.33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06179">
                <a:tc>
                  <a:txBody>
                    <a:bodyPr/>
                    <a:lstStyle/>
                    <a:p>
                      <a:pPr marL="0" marR="0">
                        <a:lnSpc>
                          <a:spcPct val="107000"/>
                        </a:lnSpc>
                        <a:spcBef>
                          <a:spcPts val="0"/>
                        </a:spcBef>
                        <a:spcAft>
                          <a:spcPts val="0"/>
                        </a:spcAft>
                      </a:pPr>
                      <a:r>
                        <a:rPr lang="en-US" sz="1600" dirty="0">
                          <a:effectLst/>
                        </a:rPr>
                        <a:t>Race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10003"/>
                  </a:ext>
                </a:extLst>
              </a:tr>
              <a:tr h="30617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Caucasian</a:t>
                      </a: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33.3%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06179">
                <a:tc>
                  <a:txBody>
                    <a:bodyPr/>
                    <a:lstStyle/>
                    <a:p>
                      <a:pPr marL="457200" marR="0" lvl="1">
                        <a:lnSpc>
                          <a:spcPct val="107000"/>
                        </a:lnSpc>
                        <a:spcBef>
                          <a:spcPts val="0"/>
                        </a:spcBef>
                        <a:spcAft>
                          <a:spcPts val="0"/>
                        </a:spcAft>
                      </a:pPr>
                      <a:r>
                        <a:rPr lang="en-US" sz="1600" dirty="0">
                          <a:effectLst/>
                        </a:rPr>
                        <a:t>African American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1.15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06179">
                <a:tc>
                  <a:txBody>
                    <a:bodyPr/>
                    <a:lstStyle/>
                    <a:p>
                      <a:pPr marL="457200" marR="0" lvl="1">
                        <a:lnSpc>
                          <a:spcPct val="107000"/>
                        </a:lnSpc>
                        <a:spcBef>
                          <a:spcPts val="0"/>
                        </a:spcBef>
                        <a:spcAft>
                          <a:spcPts val="0"/>
                        </a:spcAft>
                      </a:pPr>
                      <a:r>
                        <a:rPr lang="en-US" sz="1600" dirty="0">
                          <a:effectLst/>
                        </a:rPr>
                        <a:t>Asian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tc>
                <a:tc>
                  <a:txBody>
                    <a:bodyPr/>
                    <a:lstStyle/>
                    <a:p>
                      <a:pPr marL="0" marR="0" algn="ctr">
                        <a:lnSpc>
                          <a:spcPct val="107000"/>
                        </a:lnSpc>
                        <a:spcBef>
                          <a:spcPts val="0"/>
                        </a:spcBef>
                        <a:spcAft>
                          <a:spcPts val="0"/>
                        </a:spcAft>
                      </a:pPr>
                      <a:r>
                        <a:rPr lang="en-US" sz="1600" dirty="0">
                          <a:effectLst/>
                        </a:rPr>
                        <a:t>1.15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06179">
                <a:tc>
                  <a:txBody>
                    <a:bodyPr/>
                    <a:lstStyle/>
                    <a:p>
                      <a:pPr marL="457200" marR="0" lvl="1">
                        <a:lnSpc>
                          <a:spcPct val="107000"/>
                        </a:lnSpc>
                        <a:spcBef>
                          <a:spcPts val="0"/>
                        </a:spcBef>
                        <a:spcAft>
                          <a:spcPts val="0"/>
                        </a:spcAft>
                      </a:pPr>
                      <a:r>
                        <a:rPr lang="en-US" sz="1600" dirty="0">
                          <a:effectLst/>
                        </a:rPr>
                        <a:t>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24.4%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1.15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06179">
                <a:tc>
                  <a:txBody>
                    <a:bodyPr/>
                    <a:lstStyle/>
                    <a:p>
                      <a:pPr marL="0" marR="0">
                        <a:lnSpc>
                          <a:spcPct val="107000"/>
                        </a:lnSpc>
                        <a:spcBef>
                          <a:spcPts val="0"/>
                        </a:spcBef>
                        <a:spcAft>
                          <a:spcPts val="0"/>
                        </a:spcAft>
                      </a:pPr>
                      <a:r>
                        <a:rPr lang="en-US" sz="1600" dirty="0">
                          <a:effectLst/>
                        </a:rPr>
                        <a:t>Highest</a:t>
                      </a:r>
                      <a:r>
                        <a:rPr lang="en-US" sz="1600" baseline="0" dirty="0">
                          <a:effectLst/>
                        </a:rPr>
                        <a:t> Education Mother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10008"/>
                  </a:ext>
                </a:extLst>
              </a:tr>
              <a:tr h="30617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 High School</a:t>
                      </a:r>
                    </a:p>
                  </a:txBody>
                  <a:tcPr marL="68580" marR="68580" marT="0" marB="0" anchor="ctr"/>
                </a:tc>
                <a:tc>
                  <a:txBody>
                    <a:bodyPr/>
                    <a:lstStyle/>
                    <a:p>
                      <a:pPr marL="0" marR="0" algn="ctr">
                        <a:lnSpc>
                          <a:spcPct val="107000"/>
                        </a:lnSpc>
                        <a:spcBef>
                          <a:spcPts val="0"/>
                        </a:spcBef>
                        <a:spcAft>
                          <a:spcPts val="0"/>
                        </a:spcAft>
                      </a:pPr>
                      <a:r>
                        <a:rPr lang="en-US" sz="1600" dirty="0">
                          <a:effectLst/>
                        </a:rPr>
                        <a:t>22.2%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2.17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26366">
                <a:tc>
                  <a:txBody>
                    <a:bodyPr/>
                    <a:lstStyle/>
                    <a:p>
                      <a:pPr marL="457200" marR="0" lvl="1">
                        <a:lnSpc>
                          <a:spcPct val="107000"/>
                        </a:lnSpc>
                        <a:spcBef>
                          <a:spcPts val="0"/>
                        </a:spcBef>
                        <a:spcAft>
                          <a:spcPts val="0"/>
                        </a:spcAft>
                      </a:pPr>
                      <a:r>
                        <a:rPr lang="en-US" sz="1600" dirty="0">
                          <a:effectLst/>
                          <a:latin typeface="+mn-lt"/>
                          <a:ea typeface="+mn-ea"/>
                          <a:cs typeface="+mn-cs"/>
                        </a:rPr>
                        <a:t>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31.1%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ea typeface="+mn-ea"/>
                          <a:cs typeface="+mn-cs"/>
                        </a:rPr>
                        <a:t>2.17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306179">
                <a:tc>
                  <a:txBody>
                    <a:bodyPr/>
                    <a:lstStyle/>
                    <a:p>
                      <a:pPr marL="457200" marR="0" lvl="1">
                        <a:lnSpc>
                          <a:spcPct val="107000"/>
                        </a:lnSpc>
                        <a:spcBef>
                          <a:spcPts val="0"/>
                        </a:spcBef>
                        <a:spcAft>
                          <a:spcPts val="0"/>
                        </a:spcAft>
                      </a:pPr>
                      <a:r>
                        <a:rPr lang="en-US" sz="1600" dirty="0">
                          <a:effectLst/>
                          <a:latin typeface="+mn-lt"/>
                          <a:ea typeface="+mn-ea"/>
                          <a:cs typeface="+mn-cs"/>
                        </a:rPr>
                        <a:t>Some</a:t>
                      </a:r>
                      <a:r>
                        <a:rPr lang="en-US" sz="1600" baseline="0" dirty="0">
                          <a:effectLst/>
                          <a:latin typeface="+mn-lt"/>
                          <a:ea typeface="+mn-ea"/>
                          <a:cs typeface="+mn-cs"/>
                        </a:rPr>
                        <a:t> College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11.1%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ea typeface="+mn-ea"/>
                          <a:cs typeface="+mn-cs"/>
                        </a:rPr>
                        <a:t>2.17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30617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Bachelors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ea typeface="+mn-ea"/>
                          <a:cs typeface="+mn-cs"/>
                        </a:rPr>
                        <a:t>2.17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306179">
                <a:tc>
                  <a:txBody>
                    <a:bodyPr/>
                    <a:lstStyle/>
                    <a:p>
                      <a:pPr marL="457200" marR="0" lvl="1">
                        <a:lnSpc>
                          <a:spcPct val="107000"/>
                        </a:lnSpc>
                        <a:spcBef>
                          <a:spcPts val="0"/>
                        </a:spcBef>
                        <a:spcAft>
                          <a:spcPts val="0"/>
                        </a:spcAft>
                      </a:pPr>
                      <a:r>
                        <a:rPr lang="en-US" sz="1600" dirty="0">
                          <a:effectLst/>
                        </a:rPr>
                        <a:t>Masters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ea typeface="+mn-ea"/>
                          <a:cs typeface="+mn-cs"/>
                        </a:rPr>
                        <a:t>2.17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306179">
                <a:tc>
                  <a:txBody>
                    <a:bodyPr/>
                    <a:lstStyle/>
                    <a:p>
                      <a:pPr marL="457200" marR="0" lvl="1">
                        <a:lnSpc>
                          <a:spcPct val="107000"/>
                        </a:lnSpc>
                        <a:spcBef>
                          <a:spcPts val="0"/>
                        </a:spcBef>
                        <a:spcAft>
                          <a:spcPts val="0"/>
                        </a:spcAft>
                      </a:pPr>
                      <a:r>
                        <a:rPr lang="en-US" sz="1600" dirty="0">
                          <a:effectLst/>
                        </a:rPr>
                        <a:t>Advanced Work (PhD)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ea typeface="+mn-ea"/>
                          <a:cs typeface="+mn-cs"/>
                        </a:rPr>
                        <a:t>2.17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30617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 Sure</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17.8%</a:t>
                      </a: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2.17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05267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Table 3"/>
          <p:cNvGraphicFramePr>
            <a:graphicFrameLocks noGrp="1"/>
          </p:cNvGraphicFramePr>
          <p:nvPr>
            <p:extLst>
              <p:ext uri="{D42A27DB-BD31-4B8C-83A1-F6EECF244321}">
                <p14:modId xmlns:p14="http://schemas.microsoft.com/office/powerpoint/2010/main" val="3554016742"/>
              </p:ext>
            </p:extLst>
          </p:nvPr>
        </p:nvGraphicFramePr>
        <p:xfrm>
          <a:off x="601883" y="1389412"/>
          <a:ext cx="7485214" cy="4984256"/>
        </p:xfrm>
        <a:graphic>
          <a:graphicData uri="http://schemas.openxmlformats.org/drawingml/2006/table">
            <a:tbl>
              <a:tblPr firstRow="1" firstCol="1" bandRow="1">
                <a:tableStyleId>{21E4AEA4-8DFA-4A89-87EB-49C32662AFE0}</a:tableStyleId>
              </a:tblPr>
              <a:tblGrid>
                <a:gridCol w="3948244">
                  <a:extLst>
                    <a:ext uri="{9D8B030D-6E8A-4147-A177-3AD203B41FA5}">
                      <a16:colId xmlns:a16="http://schemas.microsoft.com/office/drawing/2014/main" val="20000"/>
                    </a:ext>
                  </a:extLst>
                </a:gridCol>
                <a:gridCol w="987061">
                  <a:extLst>
                    <a:ext uri="{9D8B030D-6E8A-4147-A177-3AD203B41FA5}">
                      <a16:colId xmlns:a16="http://schemas.microsoft.com/office/drawing/2014/main" val="20001"/>
                    </a:ext>
                  </a:extLst>
                </a:gridCol>
                <a:gridCol w="904807">
                  <a:extLst>
                    <a:ext uri="{9D8B030D-6E8A-4147-A177-3AD203B41FA5}">
                      <a16:colId xmlns:a16="http://schemas.microsoft.com/office/drawing/2014/main" val="20002"/>
                    </a:ext>
                  </a:extLst>
                </a:gridCol>
                <a:gridCol w="658041">
                  <a:extLst>
                    <a:ext uri="{9D8B030D-6E8A-4147-A177-3AD203B41FA5}">
                      <a16:colId xmlns:a16="http://schemas.microsoft.com/office/drawing/2014/main" val="20003"/>
                    </a:ext>
                  </a:extLst>
                </a:gridCol>
                <a:gridCol w="329020">
                  <a:extLst>
                    <a:ext uri="{9D8B030D-6E8A-4147-A177-3AD203B41FA5}">
                      <a16:colId xmlns:a16="http://schemas.microsoft.com/office/drawing/2014/main" val="20004"/>
                    </a:ext>
                  </a:extLst>
                </a:gridCol>
                <a:gridCol w="658041">
                  <a:extLst>
                    <a:ext uri="{9D8B030D-6E8A-4147-A177-3AD203B41FA5}">
                      <a16:colId xmlns:a16="http://schemas.microsoft.com/office/drawing/2014/main" val="20005"/>
                    </a:ext>
                  </a:extLst>
                </a:gridCol>
              </a:tblGrid>
              <a:tr h="339295">
                <a:tc>
                  <a:txBody>
                    <a:bodyPr/>
                    <a:lstStyle/>
                    <a:p>
                      <a:pPr marL="0" marR="0">
                        <a:lnSpc>
                          <a:spcPct val="107000"/>
                        </a:lnSpc>
                        <a:spcBef>
                          <a:spcPts val="0"/>
                        </a:spcBef>
                        <a:spcAft>
                          <a:spcPts val="0"/>
                        </a:spcAft>
                      </a:pPr>
                      <a:r>
                        <a:rPr lang="en-US" sz="1600" dirty="0">
                          <a:effectLst/>
                        </a:rPr>
                        <a:t>Controls</a:t>
                      </a:r>
                    </a:p>
                  </a:txBody>
                  <a:tcPr marL="68580" marR="68580" marT="0" marB="0" anchor="ctr"/>
                </a:tc>
                <a:tc>
                  <a:txBody>
                    <a:bodyPr/>
                    <a:lstStyle/>
                    <a:p>
                      <a:pPr marL="0" marR="0" algn="ctr">
                        <a:lnSpc>
                          <a:spcPct val="107000"/>
                        </a:lnSpc>
                        <a:spcBef>
                          <a:spcPts val="0"/>
                        </a:spcBef>
                        <a:spcAft>
                          <a:spcPts val="0"/>
                        </a:spcAft>
                      </a:pPr>
                      <a:r>
                        <a:rPr lang="en-US" sz="1600" dirty="0">
                          <a:effectLst/>
                        </a:rPr>
                        <a:t> Mean</a:t>
                      </a:r>
                      <a:r>
                        <a:rPr lang="en-US" sz="1600" baseline="0" dirty="0">
                          <a:effectLst/>
                        </a:rPr>
                        <a:t>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SD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Min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Max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7299">
                <a:tc>
                  <a:txBody>
                    <a:bodyPr/>
                    <a:lstStyle/>
                    <a:p>
                      <a:pPr marL="0" marR="0">
                        <a:lnSpc>
                          <a:spcPct val="107000"/>
                        </a:lnSpc>
                        <a:spcBef>
                          <a:spcPts val="0"/>
                        </a:spcBef>
                        <a:spcAft>
                          <a:spcPts val="0"/>
                        </a:spcAft>
                      </a:pPr>
                      <a:r>
                        <a:rPr lang="en-US" sz="1600" dirty="0">
                          <a:effectLst/>
                        </a:rPr>
                        <a:t>Highest</a:t>
                      </a:r>
                      <a:r>
                        <a:rPr lang="en-US" sz="1600" baseline="0" dirty="0">
                          <a:effectLst/>
                        </a:rPr>
                        <a:t> Education Father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10008"/>
                  </a:ext>
                </a:extLst>
              </a:tr>
              <a:tr h="25729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 High School</a:t>
                      </a: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26.7%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74263">
                <a:tc>
                  <a:txBody>
                    <a:bodyPr/>
                    <a:lstStyle/>
                    <a:p>
                      <a:pPr marL="457200" marR="0" lvl="1">
                        <a:lnSpc>
                          <a:spcPct val="107000"/>
                        </a:lnSpc>
                        <a:spcBef>
                          <a:spcPts val="0"/>
                        </a:spcBef>
                        <a:spcAft>
                          <a:spcPts val="0"/>
                        </a:spcAft>
                      </a:pPr>
                      <a:r>
                        <a:rPr lang="en-US" sz="1600" dirty="0">
                          <a:effectLst/>
                          <a:latin typeface="+mn-lt"/>
                          <a:ea typeface="+mn-ea"/>
                          <a:cs typeface="+mn-cs"/>
                        </a:rPr>
                        <a:t>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26.1%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57299">
                <a:tc>
                  <a:txBody>
                    <a:bodyPr/>
                    <a:lstStyle/>
                    <a:p>
                      <a:pPr marL="457200" marR="0" lvl="1">
                        <a:lnSpc>
                          <a:spcPct val="107000"/>
                        </a:lnSpc>
                        <a:spcBef>
                          <a:spcPts val="0"/>
                        </a:spcBef>
                        <a:spcAft>
                          <a:spcPts val="0"/>
                        </a:spcAft>
                      </a:pPr>
                      <a:r>
                        <a:rPr lang="en-US" sz="1600" dirty="0">
                          <a:effectLst/>
                          <a:latin typeface="+mn-lt"/>
                          <a:ea typeface="+mn-ea"/>
                          <a:cs typeface="+mn-cs"/>
                        </a:rPr>
                        <a:t>Some</a:t>
                      </a:r>
                      <a:r>
                        <a:rPr lang="en-US" sz="1600" baseline="0" dirty="0">
                          <a:effectLst/>
                          <a:latin typeface="+mn-lt"/>
                          <a:ea typeface="+mn-ea"/>
                          <a:cs typeface="+mn-cs"/>
                        </a:rPr>
                        <a:t> College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5729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Bachelors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57299">
                <a:tc>
                  <a:txBody>
                    <a:bodyPr/>
                    <a:lstStyle/>
                    <a:p>
                      <a:pPr marL="457200" marR="0" lvl="1">
                        <a:lnSpc>
                          <a:spcPct val="107000"/>
                        </a:lnSpc>
                        <a:spcBef>
                          <a:spcPts val="0"/>
                        </a:spcBef>
                        <a:spcAft>
                          <a:spcPts val="0"/>
                        </a:spcAft>
                      </a:pPr>
                      <a:r>
                        <a:rPr lang="en-US" sz="1600" dirty="0">
                          <a:effectLst/>
                        </a:rPr>
                        <a:t>Masters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4.3%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57299">
                <a:tc>
                  <a:txBody>
                    <a:bodyPr/>
                    <a:lstStyle/>
                    <a:p>
                      <a:pPr marL="457200" marR="0" lvl="1">
                        <a:lnSpc>
                          <a:spcPct val="107000"/>
                        </a:lnSpc>
                        <a:spcBef>
                          <a:spcPts val="0"/>
                        </a:spcBef>
                        <a:spcAft>
                          <a:spcPts val="0"/>
                        </a:spcAft>
                      </a:pPr>
                      <a:r>
                        <a:rPr lang="en-US" sz="1600" dirty="0">
                          <a:effectLst/>
                        </a:rPr>
                        <a:t>Not Sure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ea typeface="+mn-ea"/>
                          <a:cs typeface="+mn-cs"/>
                        </a:rPr>
                        <a:t>21.7%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25729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Other</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4.3%</a:t>
                      </a:r>
                    </a:p>
                  </a:txBody>
                  <a:tcPr marL="68580" marR="68580" marT="0" marB="0" anchor="ctr"/>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mn-ea"/>
                          <a:cs typeface="+mn-cs"/>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r h="257299">
                <a:tc>
                  <a:txBody>
                    <a:bodyPr/>
                    <a:lstStyle/>
                    <a:p>
                      <a:pPr marL="0" marR="0" lvl="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Grades</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(Last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6"/>
                  </a:ext>
                </a:extLst>
              </a:tr>
              <a:tr h="25729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Mostly F’s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11.4%</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0017"/>
                  </a:ext>
                </a:extLst>
              </a:tr>
              <a:tr h="25729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Mostly D’s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34.1%</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0018"/>
                  </a:ext>
                </a:extLst>
              </a:tr>
              <a:tr h="25729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Mostly</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25.0%</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0019"/>
                  </a:ext>
                </a:extLst>
              </a:tr>
              <a:tr h="25729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Mostly</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B’s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25.0%</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0020"/>
                  </a:ext>
                </a:extLst>
              </a:tr>
              <a:tr h="25729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Mostly A’s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0021"/>
                  </a:ext>
                </a:extLst>
              </a:tr>
              <a:tr h="257299">
                <a:tc>
                  <a:txBody>
                    <a:bodyPr/>
                    <a:lstStyle/>
                    <a:p>
                      <a:pPr marL="0" marR="0" lvl="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First Time on EM</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60 %</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10022"/>
                  </a:ext>
                </a:extLst>
              </a:tr>
              <a:tr h="257299">
                <a:tc>
                  <a:txBody>
                    <a:bodyPr/>
                    <a:lstStyle/>
                    <a:p>
                      <a:pPr marL="457200" marR="0" lvl="1">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If no, how many times?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3.00</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1.74</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0023"/>
                  </a:ext>
                </a:extLst>
              </a:tr>
              <a:tr h="257299">
                <a:tc>
                  <a:txBody>
                    <a:bodyPr/>
                    <a:lstStyle/>
                    <a:p>
                      <a:pPr marL="0" marR="0" lvl="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Length of Time in Weeks on EM</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10.73</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9.24</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nchor="ct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275031044"/>
      </p:ext>
    </p:extLst>
  </p:cSld>
  <p:clrMapOvr>
    <a:masterClrMapping/>
  </p:clrMapOvr>
</p:sld>
</file>

<file path=ppt/theme/theme1.xml><?xml version="1.0" encoding="utf-8"?>
<a:theme xmlns:a="http://schemas.openxmlformats.org/drawingml/2006/main" name="~545934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~5459340</Template>
  <TotalTime>12805</TotalTime>
  <Words>1450</Words>
  <Application>Microsoft Office PowerPoint</Application>
  <PresentationFormat>On-screen Show (4:3)</PresentationFormat>
  <Paragraphs>392</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Helvetica Neue Condensed Bold</vt:lpstr>
      <vt:lpstr>Minion Pro Medium</vt:lpstr>
      <vt:lpstr>Times New Roman</vt:lpstr>
      <vt:lpstr>~5459340</vt:lpstr>
      <vt:lpstr>Electronically Monitored Youth</vt:lpstr>
      <vt:lpstr>PowerPoint Presentation</vt:lpstr>
      <vt:lpstr>Prior Research</vt:lpstr>
      <vt:lpstr>Present Study </vt:lpstr>
      <vt:lpstr>Hypotheses</vt:lpstr>
      <vt:lpstr>Data</vt:lpstr>
      <vt:lpstr>Measures</vt:lpstr>
      <vt:lpstr>Descriptive statistics</vt:lpstr>
      <vt:lpstr>Descriptive statistics</vt:lpstr>
      <vt:lpstr>H1: Youth on EM will experience high levels of group stigma, personal stigma, and shaming and negative treatment by others, while also perceiving the EM as having some positive impact. </vt:lpstr>
      <vt:lpstr>General Linear Model (GLM) </vt:lpstr>
      <vt:lpstr>GLM Estimated Means</vt:lpstr>
      <vt:lpstr>GLM Estimated Means</vt:lpstr>
      <vt:lpstr>Qualitative Feedback Post-Interview</vt:lpstr>
      <vt:lpstr>Future directions</vt:lpstr>
      <vt:lpstr>Electronically Monitored Youth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experiences  and self-control</dc:title>
  <dc:creator>cpacs</dc:creator>
  <cp:lastModifiedBy>Research Assistant Projects</cp:lastModifiedBy>
  <cp:revision>203</cp:revision>
  <cp:lastPrinted>2014-11-26T19:34:10Z</cp:lastPrinted>
  <dcterms:created xsi:type="dcterms:W3CDTF">2011-11-03T18:29:01Z</dcterms:created>
  <dcterms:modified xsi:type="dcterms:W3CDTF">2019-02-27T22:05:29Z</dcterms:modified>
</cp:coreProperties>
</file>