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8" r:id="rId4"/>
    <p:sldId id="283" r:id="rId5"/>
    <p:sldId id="284" r:id="rId6"/>
    <p:sldId id="285" r:id="rId7"/>
    <p:sldId id="286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F20"/>
    <a:srgbClr val="FFC285"/>
    <a:srgbClr val="FFFFFF"/>
    <a:srgbClr val="FF9933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86" autoAdjust="0"/>
    <p:restoredTop sz="94693"/>
  </p:normalViewPr>
  <p:slideViewPr>
    <p:cSldViewPr snapToGrid="0" snapToObjects="1">
      <p:cViewPr varScale="1">
        <p:scale>
          <a:sx n="158" d="100"/>
          <a:sy n="158" d="100"/>
        </p:scale>
        <p:origin x="78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593A81-E99A-4B8D-9008-9A5426A7A48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54FF178-48A8-4EDA-B0C2-7A5E5F36B458}">
      <dgm:prSet phldrT="[Text]"/>
      <dgm:spPr>
        <a:solidFill>
          <a:srgbClr val="FFC28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Survey Development</a:t>
          </a:r>
          <a:endParaRPr lang="en-US" b="1" dirty="0">
            <a:solidFill>
              <a:schemeClr val="tx1"/>
            </a:solidFill>
          </a:endParaRPr>
        </a:p>
      </dgm:t>
    </dgm:pt>
    <dgm:pt modelId="{9E683697-74E9-494A-ABFE-D9BBC7BFE087}" type="parTrans" cxnId="{C0CCC7DC-8C6D-4508-8DB0-E7837E7D3049}">
      <dgm:prSet/>
      <dgm:spPr/>
      <dgm:t>
        <a:bodyPr/>
        <a:lstStyle/>
        <a:p>
          <a:endParaRPr lang="en-US"/>
        </a:p>
      </dgm:t>
    </dgm:pt>
    <dgm:pt modelId="{80CE3A13-DF7D-4BAA-84D4-334F9246B3AC}" type="sibTrans" cxnId="{C0CCC7DC-8C6D-4508-8DB0-E7837E7D3049}">
      <dgm:prSet/>
      <dgm:spPr/>
      <dgm:t>
        <a:bodyPr/>
        <a:lstStyle/>
        <a:p>
          <a:endParaRPr lang="en-US"/>
        </a:p>
      </dgm:t>
    </dgm:pt>
    <dgm:pt modelId="{1ECD7D2A-568E-4F51-B9D9-6BC86A5475CB}">
      <dgm:prSet phldrT="[Text]"/>
      <dgm:spPr>
        <a:solidFill>
          <a:srgbClr val="FFC28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Data Collection</a:t>
          </a:r>
          <a:endParaRPr lang="en-US" b="1" dirty="0">
            <a:solidFill>
              <a:schemeClr val="tx1"/>
            </a:solidFill>
          </a:endParaRPr>
        </a:p>
      </dgm:t>
    </dgm:pt>
    <dgm:pt modelId="{09B21427-C458-4C79-B775-14A2FA34853B}" type="parTrans" cxnId="{2E89316D-5DAA-49FA-88A5-5A90C1C04030}">
      <dgm:prSet/>
      <dgm:spPr/>
      <dgm:t>
        <a:bodyPr/>
        <a:lstStyle/>
        <a:p>
          <a:endParaRPr lang="en-US"/>
        </a:p>
      </dgm:t>
    </dgm:pt>
    <dgm:pt modelId="{0C3F31EA-55E5-45A2-8DA6-BB88758F9A51}" type="sibTrans" cxnId="{2E89316D-5DAA-49FA-88A5-5A90C1C04030}">
      <dgm:prSet/>
      <dgm:spPr/>
      <dgm:t>
        <a:bodyPr/>
        <a:lstStyle/>
        <a:p>
          <a:endParaRPr lang="en-US"/>
        </a:p>
      </dgm:t>
    </dgm:pt>
    <dgm:pt modelId="{2430E6B3-05EE-4FD9-842B-A24820032F05}">
      <dgm:prSet phldrT="[Text]"/>
      <dgm:spPr>
        <a:solidFill>
          <a:srgbClr val="FFC28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Data Analysis</a:t>
          </a:r>
          <a:endParaRPr lang="en-US" b="1" dirty="0">
            <a:solidFill>
              <a:schemeClr val="tx1"/>
            </a:solidFill>
          </a:endParaRPr>
        </a:p>
      </dgm:t>
    </dgm:pt>
    <dgm:pt modelId="{F1B72FB8-6D58-4A3F-85D0-CA31E82B0DAB}" type="parTrans" cxnId="{949EB245-101F-4A35-981B-B97B758F7C1B}">
      <dgm:prSet/>
      <dgm:spPr/>
      <dgm:t>
        <a:bodyPr/>
        <a:lstStyle/>
        <a:p>
          <a:endParaRPr lang="en-US"/>
        </a:p>
      </dgm:t>
    </dgm:pt>
    <dgm:pt modelId="{4407C649-9685-43D8-9C26-1A1D0243AF61}" type="sibTrans" cxnId="{949EB245-101F-4A35-981B-B97B758F7C1B}">
      <dgm:prSet/>
      <dgm:spPr/>
      <dgm:t>
        <a:bodyPr/>
        <a:lstStyle/>
        <a:p>
          <a:endParaRPr lang="en-US"/>
        </a:p>
      </dgm:t>
    </dgm:pt>
    <dgm:pt modelId="{A1224E96-0D26-4CF7-A2EC-2D028B990732}">
      <dgm:prSet phldrT="[Text]"/>
      <dgm:spPr>
        <a:solidFill>
          <a:srgbClr val="FFC28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Survey Validation</a:t>
          </a:r>
          <a:endParaRPr lang="en-US" b="1" dirty="0">
            <a:solidFill>
              <a:schemeClr val="tx1"/>
            </a:solidFill>
          </a:endParaRPr>
        </a:p>
      </dgm:t>
    </dgm:pt>
    <dgm:pt modelId="{BD119254-D6B2-4AF4-B48F-EC0302540F79}" type="parTrans" cxnId="{54C00DEF-0802-4544-A671-F03BB5E86870}">
      <dgm:prSet/>
      <dgm:spPr/>
      <dgm:t>
        <a:bodyPr/>
        <a:lstStyle/>
        <a:p>
          <a:endParaRPr lang="en-US"/>
        </a:p>
      </dgm:t>
    </dgm:pt>
    <dgm:pt modelId="{E14A42A5-B217-4945-B4E9-14EBA5072AAE}" type="sibTrans" cxnId="{54C00DEF-0802-4544-A671-F03BB5E86870}">
      <dgm:prSet/>
      <dgm:spPr/>
      <dgm:t>
        <a:bodyPr/>
        <a:lstStyle/>
        <a:p>
          <a:endParaRPr lang="en-US"/>
        </a:p>
      </dgm:t>
    </dgm:pt>
    <dgm:pt modelId="{059FF297-3160-4216-A047-FB20F1B4F49F}" type="pres">
      <dgm:prSet presAssocID="{9B593A81-E99A-4B8D-9008-9A5426A7A488}" presName="Name0" presStyleCnt="0">
        <dgm:presLayoutVars>
          <dgm:dir/>
          <dgm:animLvl val="lvl"/>
          <dgm:resizeHandles val="exact"/>
        </dgm:presLayoutVars>
      </dgm:prSet>
      <dgm:spPr/>
    </dgm:pt>
    <dgm:pt modelId="{584BA0EC-B87A-4001-B684-97EC02744363}" type="pres">
      <dgm:prSet presAssocID="{754FF178-48A8-4EDA-B0C2-7A5E5F36B458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A67D8AB-4BA1-446D-A1CF-F7F19598CD9B}" type="pres">
      <dgm:prSet presAssocID="{80CE3A13-DF7D-4BAA-84D4-334F9246B3AC}" presName="parTxOnlySpace" presStyleCnt="0"/>
      <dgm:spPr/>
    </dgm:pt>
    <dgm:pt modelId="{2C0E3758-DC33-4690-85A7-007A3AD3AD3C}" type="pres">
      <dgm:prSet presAssocID="{A1224E96-0D26-4CF7-A2EC-2D028B99073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43DAC9B-76CB-45C4-A517-90C199045579}" type="pres">
      <dgm:prSet presAssocID="{E14A42A5-B217-4945-B4E9-14EBA5072AAE}" presName="parTxOnlySpace" presStyleCnt="0"/>
      <dgm:spPr/>
    </dgm:pt>
    <dgm:pt modelId="{44575ACE-4ADD-4ED0-A534-69C53FA1438B}" type="pres">
      <dgm:prSet presAssocID="{1ECD7D2A-568E-4F51-B9D9-6BC86A5475CB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17F4C65-7C8A-4AF4-B549-BD73968E308C}" type="pres">
      <dgm:prSet presAssocID="{0C3F31EA-55E5-45A2-8DA6-BB88758F9A51}" presName="parTxOnlySpace" presStyleCnt="0"/>
      <dgm:spPr/>
    </dgm:pt>
    <dgm:pt modelId="{210F402B-5D31-4360-83CB-ECE3A634FDF4}" type="pres">
      <dgm:prSet presAssocID="{2430E6B3-05EE-4FD9-842B-A24820032F0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8F15C79-6C72-4442-8B1D-A46AA48D90B4}" type="presOf" srcId="{9B593A81-E99A-4B8D-9008-9A5426A7A488}" destId="{059FF297-3160-4216-A047-FB20F1B4F49F}" srcOrd="0" destOrd="0" presId="urn:microsoft.com/office/officeart/2005/8/layout/chevron1"/>
    <dgm:cxn modelId="{2E89316D-5DAA-49FA-88A5-5A90C1C04030}" srcId="{9B593A81-E99A-4B8D-9008-9A5426A7A488}" destId="{1ECD7D2A-568E-4F51-B9D9-6BC86A5475CB}" srcOrd="2" destOrd="0" parTransId="{09B21427-C458-4C79-B775-14A2FA34853B}" sibTransId="{0C3F31EA-55E5-45A2-8DA6-BB88758F9A51}"/>
    <dgm:cxn modelId="{2F81FCE9-B7C1-4FFC-8C9C-DDDA14F3388C}" type="presOf" srcId="{2430E6B3-05EE-4FD9-842B-A24820032F05}" destId="{210F402B-5D31-4360-83CB-ECE3A634FDF4}" srcOrd="0" destOrd="0" presId="urn:microsoft.com/office/officeart/2005/8/layout/chevron1"/>
    <dgm:cxn modelId="{754218E2-E2C7-4863-AF36-523CF8392FA3}" type="presOf" srcId="{754FF178-48A8-4EDA-B0C2-7A5E5F36B458}" destId="{584BA0EC-B87A-4001-B684-97EC02744363}" srcOrd="0" destOrd="0" presId="urn:microsoft.com/office/officeart/2005/8/layout/chevron1"/>
    <dgm:cxn modelId="{E1E3F4BF-C838-4794-A134-4A772F48C8AF}" type="presOf" srcId="{1ECD7D2A-568E-4F51-B9D9-6BC86A5475CB}" destId="{44575ACE-4ADD-4ED0-A534-69C53FA1438B}" srcOrd="0" destOrd="0" presId="urn:microsoft.com/office/officeart/2005/8/layout/chevron1"/>
    <dgm:cxn modelId="{54C00DEF-0802-4544-A671-F03BB5E86870}" srcId="{9B593A81-E99A-4B8D-9008-9A5426A7A488}" destId="{A1224E96-0D26-4CF7-A2EC-2D028B990732}" srcOrd="1" destOrd="0" parTransId="{BD119254-D6B2-4AF4-B48F-EC0302540F79}" sibTransId="{E14A42A5-B217-4945-B4E9-14EBA5072AAE}"/>
    <dgm:cxn modelId="{C0CCC7DC-8C6D-4508-8DB0-E7837E7D3049}" srcId="{9B593A81-E99A-4B8D-9008-9A5426A7A488}" destId="{754FF178-48A8-4EDA-B0C2-7A5E5F36B458}" srcOrd="0" destOrd="0" parTransId="{9E683697-74E9-494A-ABFE-D9BBC7BFE087}" sibTransId="{80CE3A13-DF7D-4BAA-84D4-334F9246B3AC}"/>
    <dgm:cxn modelId="{4527C16C-360B-4F9F-A31D-D8F8E0F5237E}" type="presOf" srcId="{A1224E96-0D26-4CF7-A2EC-2D028B990732}" destId="{2C0E3758-DC33-4690-85A7-007A3AD3AD3C}" srcOrd="0" destOrd="0" presId="urn:microsoft.com/office/officeart/2005/8/layout/chevron1"/>
    <dgm:cxn modelId="{949EB245-101F-4A35-981B-B97B758F7C1B}" srcId="{9B593A81-E99A-4B8D-9008-9A5426A7A488}" destId="{2430E6B3-05EE-4FD9-842B-A24820032F05}" srcOrd="3" destOrd="0" parTransId="{F1B72FB8-6D58-4A3F-85D0-CA31E82B0DAB}" sibTransId="{4407C649-9685-43D8-9C26-1A1D0243AF61}"/>
    <dgm:cxn modelId="{4E024AF0-8948-45DD-AAAA-DB835B5AD3E6}" type="presParOf" srcId="{059FF297-3160-4216-A047-FB20F1B4F49F}" destId="{584BA0EC-B87A-4001-B684-97EC02744363}" srcOrd="0" destOrd="0" presId="urn:microsoft.com/office/officeart/2005/8/layout/chevron1"/>
    <dgm:cxn modelId="{FFF0B280-1043-4951-AFFE-671E8518818D}" type="presParOf" srcId="{059FF297-3160-4216-A047-FB20F1B4F49F}" destId="{7A67D8AB-4BA1-446D-A1CF-F7F19598CD9B}" srcOrd="1" destOrd="0" presId="urn:microsoft.com/office/officeart/2005/8/layout/chevron1"/>
    <dgm:cxn modelId="{BDC1201F-2DEA-4FC0-B462-EDF2102BAD6C}" type="presParOf" srcId="{059FF297-3160-4216-A047-FB20F1B4F49F}" destId="{2C0E3758-DC33-4690-85A7-007A3AD3AD3C}" srcOrd="2" destOrd="0" presId="urn:microsoft.com/office/officeart/2005/8/layout/chevron1"/>
    <dgm:cxn modelId="{6ADC485C-0F8C-40A9-8F55-E57916BD033C}" type="presParOf" srcId="{059FF297-3160-4216-A047-FB20F1B4F49F}" destId="{043DAC9B-76CB-45C4-A517-90C199045579}" srcOrd="3" destOrd="0" presId="urn:microsoft.com/office/officeart/2005/8/layout/chevron1"/>
    <dgm:cxn modelId="{D4D1FCFC-0201-4AB7-B004-D620F3D8D4A1}" type="presParOf" srcId="{059FF297-3160-4216-A047-FB20F1B4F49F}" destId="{44575ACE-4ADD-4ED0-A534-69C53FA1438B}" srcOrd="4" destOrd="0" presId="urn:microsoft.com/office/officeart/2005/8/layout/chevron1"/>
    <dgm:cxn modelId="{84DCEBC9-7BD7-4C03-9405-4E89AE3CFF24}" type="presParOf" srcId="{059FF297-3160-4216-A047-FB20F1B4F49F}" destId="{717F4C65-7C8A-4AF4-B549-BD73968E308C}" srcOrd="5" destOrd="0" presId="urn:microsoft.com/office/officeart/2005/8/layout/chevron1"/>
    <dgm:cxn modelId="{D0B39294-6A41-42AA-8B94-8985EEE169C2}" type="presParOf" srcId="{059FF297-3160-4216-A047-FB20F1B4F49F}" destId="{210F402B-5D31-4360-83CB-ECE3A634FDF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BA0EC-B87A-4001-B684-97EC02744363}">
      <dsp:nvSpPr>
        <dsp:cNvPr id="0" name=""/>
        <dsp:cNvSpPr/>
      </dsp:nvSpPr>
      <dsp:spPr>
        <a:xfrm>
          <a:off x="3526" y="1554550"/>
          <a:ext cx="2052967" cy="821186"/>
        </a:xfrm>
        <a:prstGeom prst="chevron">
          <a:avLst/>
        </a:prstGeom>
        <a:solidFill>
          <a:srgbClr val="FFC285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Survey Development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14119" y="1554550"/>
        <a:ext cx="1231781" cy="821186"/>
      </dsp:txXfrm>
    </dsp:sp>
    <dsp:sp modelId="{2C0E3758-DC33-4690-85A7-007A3AD3AD3C}">
      <dsp:nvSpPr>
        <dsp:cNvPr id="0" name=""/>
        <dsp:cNvSpPr/>
      </dsp:nvSpPr>
      <dsp:spPr>
        <a:xfrm>
          <a:off x="1851197" y="1554550"/>
          <a:ext cx="2052967" cy="821186"/>
        </a:xfrm>
        <a:prstGeom prst="chevron">
          <a:avLst/>
        </a:prstGeom>
        <a:solidFill>
          <a:srgbClr val="FFC285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Survey Validation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261790" y="1554550"/>
        <a:ext cx="1231781" cy="821186"/>
      </dsp:txXfrm>
    </dsp:sp>
    <dsp:sp modelId="{44575ACE-4ADD-4ED0-A534-69C53FA1438B}">
      <dsp:nvSpPr>
        <dsp:cNvPr id="0" name=""/>
        <dsp:cNvSpPr/>
      </dsp:nvSpPr>
      <dsp:spPr>
        <a:xfrm>
          <a:off x="3698868" y="1554550"/>
          <a:ext cx="2052967" cy="821186"/>
        </a:xfrm>
        <a:prstGeom prst="chevron">
          <a:avLst/>
        </a:prstGeom>
        <a:solidFill>
          <a:srgbClr val="FFC285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Data Collection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109461" y="1554550"/>
        <a:ext cx="1231781" cy="821186"/>
      </dsp:txXfrm>
    </dsp:sp>
    <dsp:sp modelId="{210F402B-5D31-4360-83CB-ECE3A634FDF4}">
      <dsp:nvSpPr>
        <dsp:cNvPr id="0" name=""/>
        <dsp:cNvSpPr/>
      </dsp:nvSpPr>
      <dsp:spPr>
        <a:xfrm>
          <a:off x="5546538" y="1554550"/>
          <a:ext cx="2052967" cy="821186"/>
        </a:xfrm>
        <a:prstGeom prst="chevron">
          <a:avLst/>
        </a:prstGeom>
        <a:solidFill>
          <a:srgbClr val="FFC285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Data Analysis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5957131" y="1554550"/>
        <a:ext cx="1231781" cy="821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C2A23-066B-45FB-A8F1-071D7084F09F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7F590-F275-42AD-B0FB-457879261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1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Corporations like Microsoft saw open source as a threat to their business model but now embrace open source as an important part of their business strategy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7F590-F275-42AD-B0FB-4578792617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0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055914" y="566352"/>
            <a:ext cx="5580018" cy="372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n-US" dirty="0" smtClean="0"/>
              <a:t>College</a:t>
            </a:r>
            <a:r>
              <a:rPr lang="en-US" baseline="0" dirty="0" smtClean="0"/>
              <a:t> of Information Science &amp;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97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5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26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56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72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57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5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93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06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00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9A7A-DA67-5047-AA03-875FBC80260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7662-D04D-1E47-B838-317557611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8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118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F39A7A-DA67-5047-AA03-875FBC80260B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08397662-D04D-1E47-B838-317557611C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5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164174"/>
            <a:ext cx="8300093" cy="1231769"/>
          </a:xfrm>
        </p:spPr>
        <p:txBody>
          <a:bodyPr>
            <a:noAutofit/>
          </a:bodyPr>
          <a:lstStyle/>
          <a:p>
            <a:r>
              <a:rPr lang="en-US" sz="4000" b="1" dirty="0"/>
              <a:t>Business Value Creation Through Open Source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7754" y="5993603"/>
            <a:ext cx="3548270" cy="92332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800" b="1" dirty="0" smtClean="0"/>
              <a:t>Supervisor:</a:t>
            </a:r>
            <a:endParaRPr lang="en-US" sz="1800" b="1" dirty="0"/>
          </a:p>
          <a:p>
            <a:pPr marL="0" indent="0" algn="r">
              <a:buNone/>
            </a:pPr>
            <a:r>
              <a:rPr lang="en-US" sz="1800" b="1" dirty="0" smtClean="0"/>
              <a:t>Dr</a:t>
            </a:r>
            <a:r>
              <a:rPr lang="en-US" sz="1800" b="1" dirty="0"/>
              <a:t>. </a:t>
            </a:r>
            <a:r>
              <a:rPr lang="en-US" sz="1800" b="1" dirty="0" smtClean="0"/>
              <a:t>Matthew Germonprez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177" y="5934670"/>
            <a:ext cx="220287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Presented </a:t>
            </a:r>
            <a:r>
              <a:rPr lang="en-US" b="1" dirty="0" smtClean="0"/>
              <a:t>by:</a:t>
            </a:r>
            <a:endParaRPr lang="en-US" b="1" dirty="0"/>
          </a:p>
          <a:p>
            <a:r>
              <a:rPr lang="en-US" b="1" dirty="0"/>
              <a:t>Vinod </a:t>
            </a:r>
            <a:r>
              <a:rPr lang="en-US" sz="1900" b="1" dirty="0">
                <a:latin typeface="Helvetica" panose="020B0604020202020204" pitchFamily="34" charset="0"/>
                <a:cs typeface="Helvetica" panose="020B0604020202020204" pitchFamily="34" charset="0"/>
              </a:rPr>
              <a:t>Kumar</a:t>
            </a:r>
            <a:r>
              <a:rPr lang="en-US" b="1" dirty="0"/>
              <a:t> Ahuja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3122" y="2554357"/>
            <a:ext cx="7017026" cy="27928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423309" y="1353949"/>
            <a:ext cx="975011" cy="678126"/>
          </a:xfrm>
          <a:prstGeom prst="rect">
            <a:avLst/>
          </a:prstGeom>
          <a:blipFill dpi="0" rotWithShape="1">
            <a:blip r:embed="rId2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833092" y="2100278"/>
            <a:ext cx="975011" cy="678126"/>
          </a:xfrm>
          <a:prstGeom prst="rect">
            <a:avLst/>
          </a:prstGeom>
          <a:blipFill dpi="0" rotWithShape="1">
            <a:blip r:embed="rId3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287832" y="2131999"/>
            <a:ext cx="975011" cy="678126"/>
          </a:xfrm>
          <a:prstGeom prst="rect">
            <a:avLst/>
          </a:prstGeom>
          <a:blipFill dpi="0" rotWithShape="1">
            <a:blip r:embed="rId4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46391" y="1237749"/>
            <a:ext cx="975011" cy="678126"/>
          </a:xfrm>
          <a:prstGeom prst="rect">
            <a:avLst/>
          </a:prstGeom>
          <a:blipFill dpi="0" rotWithShape="1">
            <a:blip r:embed="rId5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4263" y="1247805"/>
            <a:ext cx="975011" cy="678126"/>
          </a:xfrm>
          <a:prstGeom prst="rect">
            <a:avLst/>
          </a:prstGeom>
          <a:blipFill dpi="0" rotWithShape="1">
            <a:blip r:embed="rId6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9026" y="1395802"/>
            <a:ext cx="975011" cy="678126"/>
          </a:xfrm>
          <a:prstGeom prst="rect">
            <a:avLst/>
          </a:prstGeom>
          <a:blipFill dpi="0" rotWithShape="1">
            <a:blip r:embed="rId7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232044" y="1983220"/>
            <a:ext cx="975011" cy="678126"/>
          </a:xfrm>
          <a:prstGeom prst="rect">
            <a:avLst/>
          </a:prstGeom>
          <a:blipFill dpi="0" rotWithShape="1">
            <a:blip r:embed="rId8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117872" y="2082875"/>
            <a:ext cx="975011" cy="678126"/>
          </a:xfrm>
          <a:prstGeom prst="rect">
            <a:avLst/>
          </a:prstGeom>
          <a:blipFill dpi="0" rotWithShape="1">
            <a:blip r:embed="rId9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-63270" y="3125878"/>
            <a:ext cx="975011" cy="800477"/>
          </a:xfrm>
          <a:prstGeom prst="rect">
            <a:avLst/>
          </a:prstGeom>
          <a:blipFill dpi="0" rotWithShape="1">
            <a:blip r:embed="rId10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9926" y="4473180"/>
            <a:ext cx="975011" cy="678126"/>
          </a:xfrm>
          <a:prstGeom prst="rect">
            <a:avLst/>
          </a:prstGeom>
          <a:blipFill dpi="0" rotWithShape="1">
            <a:blip r:embed="rId11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736064" y="5080713"/>
            <a:ext cx="736084" cy="533078"/>
          </a:xfrm>
          <a:prstGeom prst="rect">
            <a:avLst/>
          </a:prstGeom>
          <a:blipFill dpi="0" rotWithShape="1">
            <a:blip r:embed="rId12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345693" y="4998826"/>
            <a:ext cx="975011" cy="678126"/>
          </a:xfrm>
          <a:prstGeom prst="rect">
            <a:avLst/>
          </a:prstGeom>
          <a:blipFill dpi="0" rotWithShape="1">
            <a:blip r:embed="rId13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16698" y="4959100"/>
            <a:ext cx="975011" cy="678126"/>
          </a:xfrm>
          <a:prstGeom prst="rect">
            <a:avLst/>
          </a:prstGeom>
          <a:blipFill dpi="0" rotWithShape="1">
            <a:blip r:embed="rId14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584905" y="4781713"/>
            <a:ext cx="975011" cy="678126"/>
          </a:xfrm>
          <a:prstGeom prst="rect">
            <a:avLst/>
          </a:prstGeom>
          <a:blipFill dpi="0" rotWithShape="1">
            <a:blip r:embed="rId15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 rot="20393262">
            <a:off x="7624140" y="5059560"/>
            <a:ext cx="1083142" cy="711939"/>
          </a:xfrm>
          <a:prstGeom prst="rect">
            <a:avLst/>
          </a:prstGeom>
          <a:blipFill dpi="0" rotWithShape="1">
            <a:blip r:embed="rId16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63074" y="4134117"/>
            <a:ext cx="975011" cy="678126"/>
          </a:xfrm>
          <a:prstGeom prst="rect">
            <a:avLst/>
          </a:prstGeom>
          <a:blipFill dpi="0" rotWithShape="1">
            <a:blip r:embed="rId17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090853" y="3244006"/>
            <a:ext cx="975011" cy="945316"/>
          </a:xfrm>
          <a:prstGeom prst="rect">
            <a:avLst/>
          </a:prstGeom>
          <a:blipFill dpi="0" rotWithShape="1">
            <a:blip r:embed="rId18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961239" y="5801331"/>
            <a:ext cx="975011" cy="678126"/>
          </a:xfrm>
          <a:prstGeom prst="rect">
            <a:avLst/>
          </a:prstGeom>
          <a:blipFill dpi="0" rotWithShape="1">
            <a:blip r:embed="rId19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612743" y="5676952"/>
            <a:ext cx="975011" cy="678126"/>
          </a:xfrm>
          <a:prstGeom prst="rect">
            <a:avLst/>
          </a:prstGeom>
          <a:blipFill dpi="0" rotWithShape="1">
            <a:blip r:embed="rId20">
              <a:alphaModFix amt="31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3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Worms Eye View Photography of Building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6"/>
          <a:stretch/>
        </p:blipFill>
        <p:spPr bwMode="auto">
          <a:xfrm>
            <a:off x="0" y="938569"/>
            <a:ext cx="9144000" cy="5919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397" y="1657124"/>
            <a:ext cx="8229600" cy="1143000"/>
          </a:xfrm>
          <a:solidFill>
            <a:srgbClr val="FFFFFF">
              <a:alpha val="85000"/>
            </a:srgb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Corporate Engagement in Open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452" y="3012911"/>
            <a:ext cx="6213490" cy="2630589"/>
          </a:xfrm>
          <a:solidFill>
            <a:srgbClr val="F8F8F8">
              <a:alpha val="85000"/>
            </a:srgbClr>
          </a:solidFill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Corporations provide:</a:t>
            </a:r>
            <a:endParaRPr lang="en-US" dirty="0" smtClean="0"/>
          </a:p>
          <a:p>
            <a:pPr lvl="1"/>
            <a:r>
              <a:rPr lang="en-US" dirty="0" smtClean="0"/>
              <a:t>Money</a:t>
            </a:r>
          </a:p>
          <a:p>
            <a:pPr lvl="1"/>
            <a:r>
              <a:rPr lang="en-US" dirty="0" smtClean="0"/>
              <a:t>Release proprietary code</a:t>
            </a:r>
          </a:p>
          <a:p>
            <a:pPr lvl="1"/>
            <a:r>
              <a:rPr lang="en-US" dirty="0" smtClean="0"/>
              <a:t>Dedicate fulltime employees</a:t>
            </a:r>
          </a:p>
          <a:p>
            <a:pPr lvl="1"/>
            <a:r>
              <a:rPr lang="en-US" dirty="0" smtClean="0"/>
              <a:t>Provide platform and other </a:t>
            </a:r>
            <a:r>
              <a:rPr lang="en-US" dirty="0" smtClean="0"/>
              <a:t>services</a:t>
            </a:r>
            <a:endParaRPr lang="en-US" dirty="0"/>
          </a:p>
        </p:txBody>
      </p:sp>
      <p:pic>
        <p:nvPicPr>
          <p:cNvPr id="11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32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Question Mark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8428"/>
            <a:ext cx="9144000" cy="593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1" y="1626397"/>
            <a:ext cx="8229600" cy="1081544"/>
          </a:xfrm>
          <a:solidFill>
            <a:srgbClr val="FFFFFF">
              <a:alpha val="85000"/>
            </a:srgbClr>
          </a:solidFill>
        </p:spPr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211" y="3226583"/>
            <a:ext cx="7192341" cy="1943019"/>
          </a:xfrm>
          <a:solidFill>
            <a:srgbClr val="FFFFFF">
              <a:alpha val="85000"/>
            </a:srgbClr>
          </a:solidFill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How </a:t>
            </a:r>
            <a:r>
              <a:rPr lang="en-US" dirty="0"/>
              <a:t>do corporations make money from their engagement with open source?  </a:t>
            </a:r>
          </a:p>
        </p:txBody>
      </p:sp>
      <p:pic>
        <p:nvPicPr>
          <p:cNvPr id="10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12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ages.pexels.com/photos/590493/pexels-photo-590493.jpeg?auto=compress&amp;cs=tinysrgb&amp;dpr=2&amp;h=750&amp;w=126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64"/>
          <a:stretch/>
        </p:blipFill>
        <p:spPr bwMode="auto">
          <a:xfrm>
            <a:off x="-1" y="936334"/>
            <a:ext cx="9144001" cy="591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24" y="1355513"/>
            <a:ext cx="7577033" cy="1077516"/>
          </a:xfrm>
          <a:solidFill>
            <a:srgbClr val="F8F8F8">
              <a:alpha val="95000"/>
            </a:srgbClr>
          </a:solidFill>
        </p:spPr>
        <p:txBody>
          <a:bodyPr anchor="ctr"/>
          <a:lstStyle/>
          <a:p>
            <a:pPr algn="l"/>
            <a:r>
              <a:rPr lang="en-US" dirty="0" smtClean="0"/>
              <a:t>Theoretical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012" y="2643924"/>
            <a:ext cx="6580056" cy="3667085"/>
          </a:xfrm>
          <a:solidFill>
            <a:srgbClr val="F8F8F8">
              <a:alpha val="95000"/>
            </a:srgbClr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Business </a:t>
            </a:r>
            <a:r>
              <a:rPr lang="en-US" sz="2400" dirty="0" smtClean="0"/>
              <a:t>strategies</a:t>
            </a:r>
          </a:p>
          <a:p>
            <a:r>
              <a:rPr lang="en-US" sz="2400" dirty="0" smtClean="0"/>
              <a:t>Release </a:t>
            </a:r>
            <a:r>
              <a:rPr lang="en-US" sz="2400" dirty="0"/>
              <a:t>of proprietary </a:t>
            </a:r>
            <a:r>
              <a:rPr lang="en-US" sz="2400" dirty="0" smtClean="0"/>
              <a:t>code</a:t>
            </a:r>
            <a:endParaRPr lang="en-US" sz="2400" dirty="0" smtClean="0"/>
          </a:p>
          <a:p>
            <a:r>
              <a:rPr lang="en-US" sz="2400" dirty="0" smtClean="0"/>
              <a:t>Hardware </a:t>
            </a:r>
            <a:r>
              <a:rPr lang="en-US" sz="2400" dirty="0" smtClean="0"/>
              <a:t>centric approach</a:t>
            </a:r>
            <a:endParaRPr lang="en-US" sz="2400" dirty="0" smtClean="0"/>
          </a:p>
          <a:p>
            <a:r>
              <a:rPr lang="en-US" sz="2400" dirty="0" smtClean="0"/>
              <a:t>Value </a:t>
            </a:r>
            <a:r>
              <a:rPr lang="en-US" sz="2400" dirty="0" smtClean="0"/>
              <a:t>added services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Gap</a:t>
            </a:r>
            <a:endParaRPr lang="en-US" sz="2400" dirty="0" smtClean="0"/>
          </a:p>
          <a:p>
            <a:r>
              <a:rPr lang="en-US" sz="2400" dirty="0" smtClean="0"/>
              <a:t>Inside </a:t>
            </a:r>
            <a:r>
              <a:rPr lang="en-US" sz="2400" dirty="0" smtClean="0"/>
              <a:t>planning </a:t>
            </a:r>
            <a:r>
              <a:rPr lang="en-US" sz="2400" dirty="0" smtClean="0"/>
              <a:t>and </a:t>
            </a:r>
            <a:r>
              <a:rPr lang="en-US" sz="2400" dirty="0" smtClean="0"/>
              <a:t>decision </a:t>
            </a:r>
            <a:r>
              <a:rPr lang="en-US" sz="2400" dirty="0"/>
              <a:t>m</a:t>
            </a:r>
            <a:r>
              <a:rPr lang="en-US" sz="2400" dirty="0" smtClean="0"/>
              <a:t>aking</a:t>
            </a:r>
            <a:endParaRPr lang="en-US" sz="2400" dirty="0" smtClean="0"/>
          </a:p>
          <a:p>
            <a:r>
              <a:rPr lang="en-US" sz="2400" dirty="0" smtClean="0"/>
              <a:t>How </a:t>
            </a:r>
            <a:r>
              <a:rPr lang="en-US" sz="2400" dirty="0" smtClean="0"/>
              <a:t>to measure </a:t>
            </a:r>
            <a:r>
              <a:rPr lang="en-US" sz="2400" dirty="0" smtClean="0"/>
              <a:t>return on </a:t>
            </a:r>
            <a:r>
              <a:rPr lang="en-US" sz="2400" dirty="0" smtClean="0"/>
              <a:t>investment</a:t>
            </a:r>
            <a:endParaRPr lang="en-US" sz="24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54178" y="6557900"/>
            <a:ext cx="7689823" cy="298085"/>
          </a:xfrm>
          <a:prstGeom prst="rect">
            <a:avLst/>
          </a:prstGeom>
          <a:solidFill>
            <a:srgbClr val="F8F8F8">
              <a:alpha val="95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l"/>
            <a:r>
              <a:rPr lang="en-US" sz="1200" dirty="0" smtClean="0"/>
              <a:t>(August</a:t>
            </a:r>
            <a:r>
              <a:rPr lang="en-US" sz="1200" dirty="0"/>
              <a:t>, Shin, &amp; </a:t>
            </a:r>
            <a:r>
              <a:rPr lang="en-US" sz="1200" dirty="0" err="1"/>
              <a:t>Tunca</a:t>
            </a:r>
            <a:r>
              <a:rPr lang="en-US" sz="1200" dirty="0"/>
              <a:t>, 2017; Fitzgerald, </a:t>
            </a:r>
            <a:r>
              <a:rPr lang="en-US" sz="1200" dirty="0" smtClean="0"/>
              <a:t>2006;Hawkins</a:t>
            </a:r>
            <a:r>
              <a:rPr lang="en-US" sz="1200" dirty="0"/>
              <a:t>, </a:t>
            </a:r>
            <a:r>
              <a:rPr lang="en-US" sz="1200" dirty="0" smtClean="0"/>
              <a:t>2004; Lerner </a:t>
            </a:r>
            <a:r>
              <a:rPr lang="en-US" sz="1200" dirty="0"/>
              <a:t>&amp; </a:t>
            </a:r>
            <a:r>
              <a:rPr lang="en-US" sz="1200" dirty="0" err="1"/>
              <a:t>Triole</a:t>
            </a:r>
            <a:r>
              <a:rPr lang="en-US" sz="1200" dirty="0"/>
              <a:t>, 2000; West &amp; Gallagher, 2006)</a:t>
            </a:r>
            <a:endParaRPr lang="en-US" sz="1200" dirty="0"/>
          </a:p>
        </p:txBody>
      </p:sp>
      <p:pic>
        <p:nvPicPr>
          <p:cNvPr id="9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9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loor Plan on Tab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2"/>
          <a:stretch/>
        </p:blipFill>
        <p:spPr bwMode="auto">
          <a:xfrm>
            <a:off x="0" y="930512"/>
            <a:ext cx="9144000" cy="596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0312" y="3117822"/>
            <a:ext cx="8406840" cy="168378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7349" y="1973032"/>
            <a:ext cx="3329302" cy="831796"/>
          </a:xfrm>
          <a:solidFill>
            <a:srgbClr val="FFFFFF">
              <a:alpha val="85000"/>
            </a:srgbClr>
          </a:solidFill>
        </p:spPr>
        <p:txBody>
          <a:bodyPr/>
          <a:lstStyle/>
          <a:p>
            <a:pPr algn="l"/>
            <a:r>
              <a:rPr lang="en-US" dirty="0" smtClean="0"/>
              <a:t>Research Plan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71462637"/>
              </p:ext>
            </p:extLst>
          </p:nvPr>
        </p:nvGraphicFramePr>
        <p:xfrm>
          <a:off x="732216" y="2106744"/>
          <a:ext cx="7603033" cy="3930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7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oseup Photo of Water Dro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" r="10348"/>
          <a:stretch/>
        </p:blipFill>
        <p:spPr bwMode="auto">
          <a:xfrm>
            <a:off x="-13266" y="942597"/>
            <a:ext cx="9148028" cy="590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872" y="2350476"/>
            <a:ext cx="4679753" cy="940557"/>
          </a:xfrm>
          <a:solidFill>
            <a:srgbClr val="FFFFFF">
              <a:alpha val="85000"/>
            </a:srgbClr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/>
              <a:t>Expected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83" y="4197624"/>
            <a:ext cx="8533730" cy="1143760"/>
          </a:xfrm>
          <a:solidFill>
            <a:srgbClr val="FFFFFF">
              <a:alpha val="85000"/>
            </a:srgb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Help existing and new business to align their business strategies towards open </a:t>
            </a:r>
            <a:r>
              <a:rPr lang="en-US" dirty="0" smtClean="0"/>
              <a:t>engagement.</a:t>
            </a:r>
            <a:endParaRPr lang="en-US" dirty="0" smtClean="0"/>
          </a:p>
          <a:p>
            <a:endParaRPr lang="en-US" dirty="0" smtClean="0"/>
          </a:p>
          <a:p>
            <a:pPr marL="342900" lvl="1" indent="-342900">
              <a:buFont typeface="Arial"/>
              <a:buChar char="•"/>
            </a:pPr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8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60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lue and Gold Cover Book on Brown Wooden Shel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222"/>
            <a:ext cx="9144000" cy="593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443" y="1198408"/>
            <a:ext cx="8677562" cy="940557"/>
          </a:xfrm>
          <a:solidFill>
            <a:srgbClr val="FFFFFF">
              <a:alpha val="85000"/>
            </a:srgbClr>
          </a:solidFill>
        </p:spPr>
        <p:txBody>
          <a:bodyPr/>
          <a:lstStyle/>
          <a:p>
            <a:pPr algn="l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443" y="2143242"/>
            <a:ext cx="8677563" cy="4424140"/>
          </a:xfrm>
          <a:solidFill>
            <a:srgbClr val="FFFFFF">
              <a:alpha val="85000"/>
            </a:srgbClr>
          </a:solidFill>
        </p:spPr>
        <p:txBody>
          <a:bodyPr>
            <a:normAutofit fontScale="40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Asundi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J., </a:t>
            </a: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Carare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O., &amp; </a:t>
            </a: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Dogan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K. (2012). Competitive implications of software open-sourcing.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Decision Support Systems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54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(1), 153–163. https://doi.org/10.1016/j.dss.2012.05.001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August, T., Shin, H., &amp; </a:t>
            </a: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Tunca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T. I. (2017). Generating Value Through Open Source: Software Service Market Regulation and Licensing Policy.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Information Systems Research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29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(1), 186–205. https://doi.org/10.1287/isre.2017.0726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Bonaccorsi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A., </a:t>
            </a: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Giannangeli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S., &amp; Rossi, C. (2006). Entry Strategies Under Competing Standards: Hybrid Business Models in the Open Source Software Industry.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Management Science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52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(7), 1085–1098. https://doi.org/10.1287/mnsc.1060.0547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Creswell, J. W. (2014).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Research design: qualitative, quantitative, and mixed methods approaches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 (4th ed.). Thousand Oaks, California: SAGE Publications.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Dahlander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L., &amp; Magnusson, M. (2008). How do Firms Make Use of Open Source Communities?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Long Range Planning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41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(6), 629–649. https://doi.org/10.1016/j.lrp.2008.09.003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Fitzgerald, B. (2006). The Transformation of Open Source Software.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MIS Quarterly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30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(3), 587–598. https://doi.org/10.2307/25148740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Germonprez, M., Kendall, J. E., Kendall, K. E., </a:t>
            </a: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Mathiassen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L., Young, B., &amp; Warner, B. (2017). A Theory of Responsive Design: A Field Study of Corporate Engagement with Open Source Communities.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Information Systems Research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28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(1), 64–83. https://doi.org/10.1287/isre.2016.0662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Hawkins, R. E. (2004). The economics of open source software for a competitive firm.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NETNOMICS: Economic Research and Electronic Networking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6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(2), 103–117. https://doi.org/10.1007/s11066-004-2717-z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Lerner, J., &amp; </a:t>
            </a:r>
            <a:r>
              <a:rPr lang="en-US" sz="3200" dirty="0" err="1">
                <a:latin typeface="Arial" panose="020B0604020202020204" pitchFamily="34" charset="0"/>
                <a:ea typeface="Arial" panose="020B0604020202020204" pitchFamily="34" charset="0"/>
              </a:rPr>
              <a:t>Triole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J. (2000).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The Simple Economics of Open Source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 (Working Paper No. 7600). National Bureau of Economic Research. https://doi.org/10.3386/w7600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latin typeface="Arial" panose="020B0604020202020204" pitchFamily="34" charset="0"/>
                <a:ea typeface="Arial" panose="020B0604020202020204" pitchFamily="34" charset="0"/>
              </a:rPr>
              <a:t>Nagle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F. (2018). Learning by Contributing: Gaining Competitive Advantage Through Contribution to Crowdsourced Public Goods.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Organization Science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29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(4), 569–587. https://doi.org/10.1287/orsc.2018.1202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latin typeface="Arial" panose="020B0604020202020204" pitchFamily="34" charset="0"/>
                <a:ea typeface="Arial" panose="020B0604020202020204" pitchFamily="34" charset="0"/>
              </a:rPr>
              <a:t>West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J. (2003). How open is open enough?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Research Policy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32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(7), 1259–1285. https://doi.org/10.1016/S0048-7333(03)00052-0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West, J., &amp; Gallagher, S. (2006). Challenges of open innovation: the paradox of firm investment in open-source software.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R&amp;D Management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3200" i="1" dirty="0">
                <a:latin typeface="Arial" panose="020B0604020202020204" pitchFamily="34" charset="0"/>
                <a:ea typeface="Arial" panose="020B0604020202020204" pitchFamily="34" charset="0"/>
              </a:rPr>
              <a:t>36</a:t>
            </a:r>
            <a:r>
              <a:rPr lang="en-US" sz="3200" dirty="0">
                <a:latin typeface="Arial" panose="020B0604020202020204" pitchFamily="34" charset="0"/>
                <a:ea typeface="Arial" panose="020B0604020202020204" pitchFamily="34" charset="0"/>
              </a:rPr>
              <a:t>(3), 319–331. https://doi.org/10.1111/j.1467-9310.2006.00436.x</a:t>
            </a:r>
          </a:p>
          <a:p>
            <a:pPr marL="0" lvl="1" indent="0">
              <a:buNone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582920" y="960416"/>
            <a:ext cx="3657600" cy="250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n-US" sz="2000" dirty="0"/>
              <a:t>Business Value Creation Through Open Source Engagement</a:t>
            </a:r>
          </a:p>
        </p:txBody>
      </p:sp>
      <p:pic>
        <p:nvPicPr>
          <p:cNvPr id="8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71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667" y="6262487"/>
            <a:ext cx="7668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The University of Nebraska does not discriminate based on race, color, ethnicity, national origin, sex, pregnancy, sexual orientation, gender identity, religion, disability, age, genetic information, veteran status, marital status, and/or political affiliation in its programs, activities, or employment.</a:t>
            </a:r>
          </a:p>
        </p:txBody>
      </p:sp>
      <p:pic>
        <p:nvPicPr>
          <p:cNvPr id="7170" name="Picture 2" descr="Thank You Text on Black and Brown 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08" t="13674" r="14591" b="14608"/>
          <a:stretch/>
        </p:blipFill>
        <p:spPr bwMode="auto">
          <a:xfrm>
            <a:off x="737667" y="986613"/>
            <a:ext cx="7663640" cy="523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www.unomaha.edu/college-of-information-science-and-technology/bridge/_files/images/BRIDGE-Lab_300x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56" y="104621"/>
            <a:ext cx="904466" cy="60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7685219" y="277945"/>
            <a:ext cx="0" cy="362226"/>
          </a:xfrm>
          <a:prstGeom prst="line">
            <a:avLst/>
          </a:prstGeom>
          <a:ln w="15875">
            <a:solidFill>
              <a:srgbClr val="231F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62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O-ppt-white-bkgd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UNO-ppt-white-bkgd-template.pptx</Template>
  <TotalTime>3749</TotalTime>
  <Words>639</Words>
  <Application>Microsoft Office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UNO-ppt-white-bkgd-template</vt:lpstr>
      <vt:lpstr>Business Value Creation Through Open Source Engagement</vt:lpstr>
      <vt:lpstr>Corporate Engagement in Open Source</vt:lpstr>
      <vt:lpstr>Research Question</vt:lpstr>
      <vt:lpstr>Theoretical Background</vt:lpstr>
      <vt:lpstr>Research Plan</vt:lpstr>
      <vt:lpstr>Expected Contribution</vt:lpstr>
      <vt:lpstr>References</vt:lpstr>
      <vt:lpstr>PowerPoint Presentation</vt:lpstr>
    </vt:vector>
  </TitlesOfParts>
  <Company>University of Nebraska Omaha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Althea Satterfield</dc:creator>
  <cp:lastModifiedBy>Vinod Ahuja</cp:lastModifiedBy>
  <cp:revision>136</cp:revision>
  <dcterms:created xsi:type="dcterms:W3CDTF">2013-04-11T13:54:15Z</dcterms:created>
  <dcterms:modified xsi:type="dcterms:W3CDTF">2019-02-28T22:52:06Z</dcterms:modified>
</cp:coreProperties>
</file>