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3" name="Google Shape;18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0" name="Google Shape;19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3" name="Google Shape;24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1"/>
          <p:cNvSpPr>
            <a:spLocks noGrp="1"/>
          </p:cNvSpPr>
          <p:nvPr>
            <p:ph type="pic" idx="2"/>
          </p:nvPr>
        </p:nvSpPr>
        <p:spPr>
          <a:xfrm>
            <a:off x="1792288" y="800100"/>
            <a:ext cx="5486400" cy="392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2594768" y="34130"/>
            <a:ext cx="39544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 rot="5400000">
            <a:off x="4995068" y="2434432"/>
            <a:ext cx="532606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 rot="5400000">
            <a:off x="804069" y="453232"/>
            <a:ext cx="5326063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more Text">
  <p:cSld name="Title and Content more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57200" y="2171699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457200" y="2169459"/>
            <a:ext cx="4038600" cy="3956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4648200" y="2169459"/>
            <a:ext cx="4038600" cy="3956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457200" y="2169459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457200" y="2809221"/>
            <a:ext cx="4040188" cy="3316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3"/>
          </p:nvPr>
        </p:nvSpPr>
        <p:spPr>
          <a:xfrm>
            <a:off x="4645024" y="2169459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1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4"/>
          </p:nvPr>
        </p:nvSpPr>
        <p:spPr>
          <a:xfrm>
            <a:off x="4645025" y="2809221"/>
            <a:ext cx="4041775" cy="3316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3575050" y="800100"/>
            <a:ext cx="5111750" cy="5326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2"/>
          </p:nvPr>
        </p:nvSpPr>
        <p:spPr>
          <a:xfrm>
            <a:off x="457200" y="1962150"/>
            <a:ext cx="3008313" cy="416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2171699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667949" y="1505350"/>
            <a:ext cx="80301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959" b="1"/>
              <a:t>Empathetic Nurses and Their Reactions Towards Hostile Patients</a:t>
            </a: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100980" y="3403998"/>
            <a:ext cx="8942100" cy="30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2400">
                <a:solidFill>
                  <a:schemeClr val="lt1"/>
                </a:solidFill>
              </a:rPr>
              <a:t>Rebecca Marselle</a:t>
            </a: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Junior Psychology Major,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2400">
                <a:solidFill>
                  <a:schemeClr val="lt1"/>
                </a:solidFill>
              </a:rPr>
              <a:t>&amp;</a:t>
            </a: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Lisa L. Scherer, Ph.D.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Department of Psychology, University of Nebraska at Omaha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Presentation for the University of Nebraska at Omaha Research and Creativity Fair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March </a:t>
            </a:r>
            <a:r>
              <a:rPr lang="en-US" sz="2000">
                <a:solidFill>
                  <a:schemeClr val="lt1"/>
                </a:solidFill>
              </a:rPr>
              <a:t>1, 2019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Nurse Empathy: How it Affects Their Well-Being</a:t>
            </a:r>
            <a:endParaRPr/>
          </a:p>
        </p:txBody>
      </p:sp>
      <p:sp>
        <p:nvSpPr>
          <p:cNvPr id="158" name="Google Shape;158;p23"/>
          <p:cNvSpPr txBox="1"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/>
              <a:t>Empathy also affects nurses well-being (Santo, Pohl, Saiani, &amp; Battistelli, 2013):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Enhances job satisfaction and work engagement, and decreases job turnover rate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However, empathy can also cause a block in professional judgement, making it difficult to distinguish whose feelings belong to whom </a:t>
            </a:r>
            <a:endParaRPr/>
          </a:p>
        </p:txBody>
      </p:sp>
      <p:sp>
        <p:nvSpPr>
          <p:cNvPr id="159" name="Google Shape;15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Nurse Empathy Takeaway </a:t>
            </a:r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body" idx="1"/>
          </p:nvPr>
        </p:nvSpPr>
        <p:spPr>
          <a:xfrm>
            <a:off x="457200" y="2290969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 dirty="0"/>
              <a:t>Notwithstanding organizational cultural variables and patient variables, empathy in the healthcare field is important because it has been shown to decrease incidences of physical aggression from patients</a:t>
            </a:r>
            <a:endParaRPr dirty="0"/>
          </a:p>
        </p:txBody>
      </p:sp>
      <p:sp>
        <p:nvSpPr>
          <p:cNvPr id="166" name="Google Shape;16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>
            <a:spLocks noGrp="1"/>
          </p:cNvSpPr>
          <p:nvPr>
            <p:ph type="title"/>
          </p:nvPr>
        </p:nvSpPr>
        <p:spPr>
          <a:xfrm>
            <a:off x="457200" y="7318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 sz="360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Consequences of Physical Aggression</a:t>
            </a:r>
            <a:endParaRPr sz="360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 txBox="1">
            <a:spLocks noGrp="1"/>
          </p:cNvSpPr>
          <p:nvPr>
            <p:ph type="body" idx="1"/>
          </p:nvPr>
        </p:nvSpPr>
        <p:spPr>
          <a:xfrm>
            <a:off x="457200" y="1874838"/>
            <a:ext cx="8229600" cy="3611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/>
              <a:t>Nurses who were frequently victimized by patients experienced higher levels of emotional exhaustion and depersonalization (Winstanley &amp; Whittington, 2002)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/>
              <a:t>Nurses who experience physical aggression from patients report decreased job satisfaction and increased intent to leave the profession (Nowrouzi-Kia, Isidro, Chai, Usuba, &amp; Chen, 2019)</a:t>
            </a:r>
            <a:endParaRPr/>
          </a:p>
        </p:txBody>
      </p:sp>
      <p:sp>
        <p:nvSpPr>
          <p:cNvPr id="173" name="Google Shape;17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>
            <a:spLocks noGrp="1"/>
          </p:cNvSpPr>
          <p:nvPr>
            <p:ph type="title"/>
          </p:nvPr>
        </p:nvSpPr>
        <p:spPr>
          <a:xfrm>
            <a:off x="457200" y="7318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Consequences of Physical Aggression</a:t>
            </a:r>
            <a:endParaRPr/>
          </a:p>
        </p:txBody>
      </p:sp>
      <p:sp>
        <p:nvSpPr>
          <p:cNvPr id="179" name="Google Shape;179;p26"/>
          <p:cNvSpPr txBox="1">
            <a:spLocks noGrp="1"/>
          </p:cNvSpPr>
          <p:nvPr>
            <p:ph type="body" idx="1"/>
          </p:nvPr>
        </p:nvSpPr>
        <p:spPr>
          <a:xfrm>
            <a:off x="457200" y="1853096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/>
              <a:t>Increased emotional exhaustion, depersonalization, and decreased sense of personal accomplishment is also seen among physicians (Deckard, Meterko, &amp; Fields, 1994)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/>
              <a:t>Burnout is even seen in smaller areas of health care, such as home care aides, who still experience burnout due to their profession (Büssing &amp; Höge, 2004)</a:t>
            </a:r>
            <a:endParaRPr/>
          </a:p>
        </p:txBody>
      </p:sp>
      <p:sp>
        <p:nvSpPr>
          <p:cNvPr id="180" name="Google Shape;18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 sz="360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Bringing </a:t>
            </a:r>
            <a:r>
              <a:rPr lang="en-US" sz="3600">
                <a:solidFill>
                  <a:srgbClr val="FF0000"/>
                </a:solidFill>
              </a:rPr>
              <a:t>It All Together</a:t>
            </a:r>
            <a:endParaRPr sz="360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7"/>
          <p:cNvSpPr txBox="1">
            <a:spLocks noGrp="1"/>
          </p:cNvSpPr>
          <p:nvPr>
            <p:ph type="body" idx="1"/>
          </p:nvPr>
        </p:nvSpPr>
        <p:spPr>
          <a:xfrm>
            <a:off x="457200" y="1848255"/>
            <a:ext cx="8229600" cy="4508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400"/>
              <a:t>A high percentage of nurses and healthcare professionals experience physical aggression at some point in their career</a:t>
            </a:r>
            <a:endParaRPr/>
          </a:p>
          <a:p>
            <a:pPr marL="91440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large percentage of these workers believe that this is a “norm” for their profession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More empathetic nurses experience less physical aggression from patients, making empathy a buffer against burnout rates</a:t>
            </a:r>
            <a:endParaRPr/>
          </a:p>
          <a:p>
            <a:pPr marL="91440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/>
              <a:t>Healthcare professionals can be trained in empathy </a:t>
            </a:r>
            <a:endParaRPr sz="2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Healthcare professionals experiencing physical aggression show a higher level of </a:t>
            </a:r>
            <a:r>
              <a:rPr lang="en-US" sz="2400"/>
              <a:t>burnout</a:t>
            </a:r>
            <a:r>
              <a:rPr lang="en-US" sz="2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and higher intent to leave their profession</a:t>
            </a:r>
            <a:endParaRPr sz="2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 txBox="1">
            <a:spLocks noGrp="1"/>
          </p:cNvSpPr>
          <p:nvPr>
            <p:ph type="title"/>
          </p:nvPr>
        </p:nvSpPr>
        <p:spPr>
          <a:xfrm>
            <a:off x="457200" y="7271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Planned Study: Hypothesis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93" name="Google Shape;193;p28"/>
          <p:cNvSpPr txBox="1">
            <a:spLocks noGrp="1"/>
          </p:cNvSpPr>
          <p:nvPr>
            <p:ph type="body" idx="1"/>
          </p:nvPr>
        </p:nvSpPr>
        <p:spPr>
          <a:xfrm>
            <a:off x="267511" y="1726069"/>
            <a:ext cx="8623396" cy="4995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>
                <a:solidFill>
                  <a:schemeClr val="lt1"/>
                </a:solidFill>
              </a:rPr>
              <a:t>Hypothesis 1: Controlling for organizational environment factors influencing patient aggression, healthcare professionals who show higher empathy will experience less patient physical aggression than those with lower empathy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>
                <a:solidFill>
                  <a:schemeClr val="lt1"/>
                </a:solidFill>
              </a:rPr>
              <a:t>Hypothesis 2: Healthcare professionals who experience a higher frequency of physical aggression from their patients will show higher levels of burnout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>
                <a:solidFill>
                  <a:schemeClr val="lt1"/>
                </a:solidFill>
              </a:rPr>
              <a:t>Hypothesis 3: Frequency of patient physical aggression will completely mediate the impact of empathy on burnout</a:t>
            </a:r>
            <a:endParaRPr/>
          </a:p>
        </p:txBody>
      </p:sp>
      <p:sp>
        <p:nvSpPr>
          <p:cNvPr id="194" name="Google Shape;194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Figure of Predictions</a:t>
            </a:r>
            <a:endParaRPr/>
          </a:p>
        </p:txBody>
      </p:sp>
      <p:pic>
        <p:nvPicPr>
          <p:cNvPr id="200" name="Google Shape;200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8376" y="3604192"/>
            <a:ext cx="1847248" cy="780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82816" y="3540025"/>
            <a:ext cx="1847248" cy="780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7617" y="2498312"/>
            <a:ext cx="317019" cy="987638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9"/>
          <p:cNvSpPr txBox="1">
            <a:spLocks noGrp="1"/>
          </p:cNvSpPr>
          <p:nvPr>
            <p:ph type="body" idx="1"/>
          </p:nvPr>
        </p:nvSpPr>
        <p:spPr>
          <a:xfrm>
            <a:off x="493696" y="2431483"/>
            <a:ext cx="8229600" cy="3611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04" name="Google Shape;204;p29"/>
          <p:cNvSpPr/>
          <p:nvPr/>
        </p:nvSpPr>
        <p:spPr>
          <a:xfrm>
            <a:off x="693964" y="3624942"/>
            <a:ext cx="1920240" cy="1005840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Caregiver Empathy</a:t>
            </a:r>
            <a:endParaRPr/>
          </a:p>
        </p:txBody>
      </p:sp>
      <p:sp>
        <p:nvSpPr>
          <p:cNvPr id="205" name="Google Shape;205;p29"/>
          <p:cNvSpPr/>
          <p:nvPr/>
        </p:nvSpPr>
        <p:spPr>
          <a:xfrm>
            <a:off x="3648376" y="3604192"/>
            <a:ext cx="1920240" cy="1005840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Experienced Patient Physical Aggression</a:t>
            </a:r>
            <a:endParaRPr/>
          </a:p>
        </p:txBody>
      </p:sp>
      <p:sp>
        <p:nvSpPr>
          <p:cNvPr id="206" name="Google Shape;206;p29"/>
          <p:cNvSpPr/>
          <p:nvPr/>
        </p:nvSpPr>
        <p:spPr>
          <a:xfrm>
            <a:off x="6501263" y="3540025"/>
            <a:ext cx="1924279" cy="1008956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Caregiver Burnout</a:t>
            </a:r>
            <a:endParaRPr/>
          </a:p>
        </p:txBody>
      </p:sp>
      <p:sp>
        <p:nvSpPr>
          <p:cNvPr id="207" name="Google Shape;207;p29"/>
          <p:cNvSpPr/>
          <p:nvPr/>
        </p:nvSpPr>
        <p:spPr>
          <a:xfrm>
            <a:off x="2741741" y="3835749"/>
            <a:ext cx="805110" cy="40151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9"/>
          <p:cNvSpPr/>
          <p:nvPr/>
        </p:nvSpPr>
        <p:spPr>
          <a:xfrm>
            <a:off x="5670142" y="3861379"/>
            <a:ext cx="758130" cy="4590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9"/>
          <p:cNvSpPr/>
          <p:nvPr/>
        </p:nvSpPr>
        <p:spPr>
          <a:xfrm>
            <a:off x="849086" y="2591670"/>
            <a:ext cx="1491730" cy="731520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Organizational Environment Controls</a:t>
            </a:r>
            <a:endParaRPr/>
          </a:p>
        </p:txBody>
      </p:sp>
      <p:sp>
        <p:nvSpPr>
          <p:cNvPr id="210" name="Google Shape;210;p29"/>
          <p:cNvSpPr/>
          <p:nvPr/>
        </p:nvSpPr>
        <p:spPr>
          <a:xfrm rot="10800000" flipH="1">
            <a:off x="2293348" y="2517353"/>
            <a:ext cx="213904" cy="880154"/>
          </a:xfrm>
          <a:prstGeom prst="rightBrace">
            <a:avLst>
              <a:gd name="adj1" fmla="val 8333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9"/>
          <p:cNvSpPr/>
          <p:nvPr/>
        </p:nvSpPr>
        <p:spPr>
          <a:xfrm rot="-3379343">
            <a:off x="2919861" y="2722513"/>
            <a:ext cx="453473" cy="83439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0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Planned Study: Method</a:t>
            </a:r>
            <a:endParaRPr/>
          </a:p>
        </p:txBody>
      </p:sp>
      <p:sp>
        <p:nvSpPr>
          <p:cNvPr id="218" name="Google Shape;218;p30"/>
          <p:cNvSpPr txBox="1">
            <a:spLocks noGrp="1"/>
          </p:cNvSpPr>
          <p:nvPr>
            <p:ph type="body" idx="1"/>
          </p:nvPr>
        </p:nvSpPr>
        <p:spPr>
          <a:xfrm>
            <a:off x="457200" y="1787385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>
                <a:solidFill>
                  <a:schemeClr val="lt1"/>
                </a:solidFill>
              </a:rPr>
              <a:t>Participants: nurses and other health care professionals solicited as an opportunistic sampling through researchers’ contacts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>
                <a:solidFill>
                  <a:schemeClr val="lt1"/>
                </a:solidFill>
              </a:rPr>
              <a:t>Data Collection: multi-method online, anonymous questionnaire with qualitative and quantitative measures</a:t>
            </a:r>
            <a:endParaRPr/>
          </a:p>
          <a:p>
            <a:pPr marL="50800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600"/>
          </a:p>
          <a:p>
            <a:pPr marL="91440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91440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40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40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219" name="Google Shape;219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1"/>
          <p:cNvSpPr txBox="1">
            <a:spLocks noGrp="1"/>
          </p:cNvSpPr>
          <p:nvPr>
            <p:ph type="title"/>
          </p:nvPr>
        </p:nvSpPr>
        <p:spPr>
          <a:xfrm>
            <a:off x="212271" y="1234042"/>
            <a:ext cx="8719457" cy="661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Planned Study: Quantitative Measures and  Scales</a:t>
            </a:r>
            <a:endParaRPr/>
          </a:p>
        </p:txBody>
      </p:sp>
      <p:sp>
        <p:nvSpPr>
          <p:cNvPr id="225" name="Google Shape;225;p31"/>
          <p:cNvSpPr txBox="1">
            <a:spLocks noGrp="1"/>
          </p:cNvSpPr>
          <p:nvPr>
            <p:ph type="body" idx="1"/>
          </p:nvPr>
        </p:nvSpPr>
        <p:spPr>
          <a:xfrm>
            <a:off x="457200" y="1895349"/>
            <a:ext cx="8229600" cy="464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</a:rPr>
              <a:t>Frequency of experienced patient aggression</a:t>
            </a:r>
            <a:endParaRPr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>
                <a:solidFill>
                  <a:schemeClr val="lt1"/>
                </a:solidFill>
              </a:rPr>
              <a:t>The Overt Aggression Scale (Silver &amp; Yudofsky, 1991)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000">
                <a:solidFill>
                  <a:schemeClr val="lt1"/>
                </a:solidFill>
              </a:rPr>
              <a:t>6-point scale measuring different forms of aggression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000">
                <a:solidFill>
                  <a:schemeClr val="lt1"/>
                </a:solidFill>
              </a:rPr>
              <a:t>Ex. “</a:t>
            </a:r>
            <a:r>
              <a:rPr lang="en-US" sz="2000" i="1">
                <a:solidFill>
                  <a:schemeClr val="lt1"/>
                </a:solidFill>
              </a:rPr>
              <a:t>Does the patient cause physical harm to the professional?”</a:t>
            </a:r>
            <a:endParaRPr sz="1600" i="1">
              <a:solidFill>
                <a:schemeClr val="lt1"/>
              </a:solidFill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</a:rPr>
              <a:t>Empathy – amount felt for their patients</a:t>
            </a:r>
            <a:endParaRPr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>
                <a:solidFill>
                  <a:schemeClr val="lt1"/>
                </a:solidFill>
              </a:rPr>
              <a:t>Jefferson Scale of Physician Empathy (Hojat, Mangione, Cohen, Gonnella, &amp; Erdmann, 2001) 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000">
                <a:solidFill>
                  <a:schemeClr val="lt1"/>
                </a:solidFill>
              </a:rPr>
              <a:t>7-point scale measuring empathy (1= strongly disagree, 7 = strongly agree)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000">
                <a:solidFill>
                  <a:schemeClr val="lt1"/>
                </a:solidFill>
              </a:rPr>
              <a:t>Ex. “</a:t>
            </a:r>
            <a:r>
              <a:rPr lang="en-US" sz="2000" i="1">
                <a:solidFill>
                  <a:schemeClr val="lt1"/>
                </a:solidFill>
              </a:rPr>
              <a:t>Does the professional believe empathy is necessary for treatment?”</a:t>
            </a:r>
            <a:endParaRPr/>
          </a:p>
          <a:p>
            <a:pPr marL="137160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000">
              <a:solidFill>
                <a:schemeClr val="accent3"/>
              </a:solidFill>
            </a:endParaRPr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2800">
                <a:solidFill>
                  <a:schemeClr val="accent3"/>
                </a:solidFill>
              </a:rPr>
              <a:t>	</a:t>
            </a:r>
            <a:endParaRPr sz="2400">
              <a:solidFill>
                <a:schemeClr val="accent3"/>
              </a:solidFill>
            </a:endParaRPr>
          </a:p>
        </p:txBody>
      </p:sp>
      <p:sp>
        <p:nvSpPr>
          <p:cNvPr id="226" name="Google Shape;226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2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Planned Study: Quantitative Measures and  Scales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1"/>
          </p:nvPr>
        </p:nvSpPr>
        <p:spPr>
          <a:xfrm>
            <a:off x="457200" y="1943100"/>
            <a:ext cx="8229600" cy="441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/>
              <a:t>Burnout of healthcare professionals </a:t>
            </a:r>
            <a:endParaRPr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/>
              <a:t>Maslach Burnout Inventory Scale (Maslach &amp; Jackson, 1981)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000"/>
              <a:t>Emotional exhaustion, depersonalization, decreased sense of personal achievement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000"/>
              <a:t>7-point scale measuring burnout</a:t>
            </a:r>
            <a:endParaRPr/>
          </a:p>
          <a:p>
            <a: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sz="2000"/>
              <a:t>Ex.</a:t>
            </a:r>
            <a:r>
              <a:rPr lang="en-US" sz="2000" i="1"/>
              <a:t> “Does the professional ever feel emotionally exhausted due to their profession?”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/>
              <a:t>Exploratory: Intent to leave organization</a:t>
            </a:r>
            <a:endParaRPr/>
          </a:p>
          <a:p>
            <a:pPr marL="99060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00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233" name="Google Shape;233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57200" y="12680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BF8E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Healthcare workers experiencing physical aggression from patients: Why does it matter?</a:t>
            </a:r>
            <a:r>
              <a:rPr lang="en-US" sz="3600" i="0" u="none" strike="noStrike" cap="none">
                <a:solidFill>
                  <a:srgbClr val="FABF8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 i="0" u="none" strike="noStrike" cap="none">
              <a:solidFill>
                <a:srgbClr val="FABF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457200" y="2879650"/>
            <a:ext cx="8229600" cy="3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656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SzPts val="2960"/>
              <a:buChar char="•"/>
            </a:pPr>
            <a:r>
              <a:rPr lang="en-US" sz="2800"/>
              <a:t>Healthcare professionals are frequently victims to what the Department of Labor defines as Type II violence, or customer-to-employee violence</a:t>
            </a:r>
            <a:endParaRPr/>
          </a:p>
          <a:p>
            <a:pPr marL="4064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SzPts val="2960"/>
              <a:buNone/>
            </a:pPr>
            <a:endParaRPr sz="2800"/>
          </a:p>
          <a:p>
            <a:pPr marL="457200" lvl="0" indent="-41656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960"/>
              <a:buChar char="•"/>
            </a:pPr>
            <a:r>
              <a:rPr lang="en-US" sz="2800"/>
              <a:t>In a 2005 study, 80% of healthcare professionals reported experiencing physical aggression at some point in their career (Clements, DeRanieri, Clark, Manno, &amp; Kuhn, 2005)</a:t>
            </a:r>
            <a:endParaRPr sz="2800">
              <a:solidFill>
                <a:srgbClr val="00B050"/>
              </a:solidFill>
            </a:endParaRPr>
          </a:p>
        </p:txBody>
      </p:sp>
      <p:sp>
        <p:nvSpPr>
          <p:cNvPr id="102" name="Google Shape;10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457200" y="80682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Planned Study: Qualitative Measures</a:t>
            </a:r>
            <a:endParaRPr/>
          </a:p>
        </p:txBody>
      </p:sp>
      <p:sp>
        <p:nvSpPr>
          <p:cNvPr id="239" name="Google Shape;239;p33"/>
          <p:cNvSpPr txBox="1">
            <a:spLocks noGrp="1"/>
          </p:cNvSpPr>
          <p:nvPr>
            <p:ph type="body" idx="1"/>
          </p:nvPr>
        </p:nvSpPr>
        <p:spPr>
          <a:xfrm>
            <a:off x="457200" y="1949824"/>
            <a:ext cx="8229600" cy="3611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</a:rPr>
              <a:t>Supplement the quantitative scales with multiple open-ended questions in the online questionnaire asking the health care professional about patient aggression incidents they have experienced</a:t>
            </a:r>
            <a:endParaRPr/>
          </a:p>
        </p:txBody>
      </p:sp>
      <p:sp>
        <p:nvSpPr>
          <p:cNvPr id="240" name="Google Shape;240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4"/>
          <p:cNvSpPr txBox="1"/>
          <p:nvPr/>
        </p:nvSpPr>
        <p:spPr>
          <a:xfrm>
            <a:off x="1105786" y="6258317"/>
            <a:ext cx="693242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The University of Nebraska does not discriminate based on race, color, ethnicity, national origin, sex, pregnancy, sexual orientation, gender identity, religion, disability, age, genetic information, veteran status, marital status, and/or political affiliation in its programs, activities, or employment.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4"/>
          <p:cNvSpPr txBox="1"/>
          <p:nvPr/>
        </p:nvSpPr>
        <p:spPr>
          <a:xfrm>
            <a:off x="364639" y="998546"/>
            <a:ext cx="8409114" cy="2287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special thanks to my advisor and research group leader, Dr. Lisa Scherer. Thank you to my research team for all your help and support. A final thank you to everyone who listened to this presentation today.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5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600">
                <a:solidFill>
                  <a:srgbClr val="FF0000"/>
                </a:solidFill>
              </a:rPr>
              <a:t>References</a:t>
            </a:r>
            <a:endParaRPr/>
          </a:p>
        </p:txBody>
      </p:sp>
      <p:sp>
        <p:nvSpPr>
          <p:cNvPr id="253" name="Google Shape;253;p35"/>
          <p:cNvSpPr txBox="1">
            <a:spLocks noGrp="1"/>
          </p:cNvSpPr>
          <p:nvPr>
            <p:ph type="body" idx="1"/>
          </p:nvPr>
        </p:nvSpPr>
        <p:spPr>
          <a:xfrm>
            <a:off x="457200" y="1536405"/>
            <a:ext cx="8229600" cy="4819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Ametz, J., Hamblin, L.E., Sudan, S., Ametz, B. (2018). Organizational determinants of workplace   </a:t>
            </a:r>
            <a:br>
              <a:rPr lang="en-US" sz="1600"/>
            </a:br>
            <a:r>
              <a:rPr lang="en-US" sz="1600"/>
              <a:t>       violence against hospital workers. </a:t>
            </a:r>
            <a:r>
              <a:rPr lang="en-US" sz="1600" i="1"/>
              <a:t>Journal of Occupational and Environmental Medicine, 60</a:t>
            </a:r>
            <a:r>
              <a:rPr lang="en-US" sz="1600"/>
              <a:t>, </a:t>
            </a:r>
            <a:br>
              <a:rPr lang="en-US" sz="1600"/>
            </a:br>
            <a:r>
              <a:rPr lang="en-US" sz="1600"/>
              <a:t>       694-99. doi:10.1097/JOM.0000000000001345.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Baillie, L. (1995). Empathy in the nurse patient relationship</a:t>
            </a:r>
            <a:r>
              <a:rPr lang="en-US" sz="1600" i="1"/>
              <a:t>. Clinical Communication, 9</a:t>
            </a:r>
            <a:r>
              <a:rPr lang="en-US" sz="1600"/>
              <a:t>, 29-32.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Baxter, E., Hafner, R. J., &amp; Holme, G. (1992). </a:t>
            </a:r>
            <a:r>
              <a:rPr lang="en-US" sz="1600">
                <a:solidFill>
                  <a:schemeClr val="lt1"/>
                </a:solidFill>
              </a:rPr>
              <a:t>Assaults by patients: The experience and attitudes </a:t>
            </a:r>
            <a:br>
              <a:rPr lang="en-US" sz="1600">
                <a:solidFill>
                  <a:schemeClr val="lt1"/>
                </a:solidFill>
              </a:rPr>
            </a:br>
            <a:r>
              <a:rPr lang="en-US" sz="1600">
                <a:solidFill>
                  <a:schemeClr val="lt1"/>
                </a:solidFill>
              </a:rPr>
              <a:t>       of psychiatric hospital nurses</a:t>
            </a:r>
            <a:r>
              <a:rPr lang="en-US" sz="1600" i="1"/>
              <a:t>. Australian &amp; New Zealand Journal of Psychiatry, 26</a:t>
            </a:r>
            <a:r>
              <a:rPr lang="en-US" sz="1600"/>
              <a:t>, 567-</a:t>
            </a:r>
            <a:br>
              <a:rPr lang="en-US" sz="1600"/>
            </a:br>
            <a:r>
              <a:rPr lang="en-US" sz="1600"/>
              <a:t>       573. doi:10.3109/00048679209072090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Blando, J., Ridenour, M.,Hartley, D., &amp; Casteel, C. (2014) Barriers to effective implementation of </a:t>
            </a:r>
            <a:br>
              <a:rPr lang="en-US" sz="1600"/>
            </a:br>
            <a:r>
              <a:rPr lang="en-US" sz="1600"/>
              <a:t>        programs for the prevention of workplace violence in hospitals</a:t>
            </a:r>
            <a:r>
              <a:rPr lang="en-US" sz="1600" i="1"/>
              <a:t>. OJIN: The Online Journal of </a:t>
            </a:r>
            <a:br>
              <a:rPr lang="en-US" sz="1600" i="1"/>
            </a:br>
            <a:r>
              <a:rPr lang="en-US" sz="1600" i="1"/>
              <a:t>        Issues in Nursing. 20</a:t>
            </a:r>
            <a:r>
              <a:rPr lang="en-US" sz="1600"/>
              <a:t>, doi: 10.3912/OJIN.Vol20No01PPT01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Bilgin, H. (2009). An evaluation of nurses interpersonal styles and their experiences of violence. </a:t>
            </a:r>
            <a:br>
              <a:rPr lang="en-US" sz="1600"/>
            </a:br>
            <a:r>
              <a:rPr lang="en-US" sz="1600"/>
              <a:t>       </a:t>
            </a:r>
            <a:r>
              <a:rPr lang="en-US" sz="1600" i="1"/>
              <a:t>Issues in Mental Health Nursing, 30</a:t>
            </a:r>
            <a:r>
              <a:rPr lang="en-US" sz="1600"/>
              <a:t>, 252-259. doi:10.1080/01612840802710464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Clements, P., DeRanieri, J., Clark, K., Manno, M., &amp;amp; Kuhn, D. (2005). Workplace violence and </a:t>
            </a:r>
            <a:br>
              <a:rPr lang="en-US" sz="1600"/>
            </a:br>
            <a:r>
              <a:rPr lang="en-US" sz="1600"/>
              <a:t>       corporate policy for health care settings. </a:t>
            </a:r>
            <a:r>
              <a:rPr lang="en-US" sz="1600" i="1"/>
              <a:t>Nursing Economics, 23</a:t>
            </a:r>
            <a:r>
              <a:rPr lang="en-US" sz="1600"/>
              <a:t>, 119-124.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Deckard, G., Meterko, M., &amp; Field, D. (1994). </a:t>
            </a:r>
            <a:r>
              <a:rPr lang="en-US" sz="1600">
                <a:solidFill>
                  <a:schemeClr val="lt1"/>
                </a:solidFill>
              </a:rPr>
              <a:t>Physician burnout: An examination of personal, </a:t>
            </a:r>
            <a:br>
              <a:rPr lang="en-US" sz="1600">
                <a:solidFill>
                  <a:schemeClr val="lt1"/>
                </a:solidFill>
              </a:rPr>
            </a:br>
            <a:r>
              <a:rPr lang="en-US" sz="1600">
                <a:solidFill>
                  <a:schemeClr val="lt1"/>
                </a:solidFill>
              </a:rPr>
              <a:t>       professional, and organizational relationships</a:t>
            </a:r>
            <a:r>
              <a:rPr lang="en-US" sz="1600">
                <a:solidFill>
                  <a:schemeClr val="accent3"/>
                </a:solidFill>
              </a:rPr>
              <a:t>.</a:t>
            </a:r>
            <a:r>
              <a:rPr lang="en-US" sz="1600"/>
              <a:t> </a:t>
            </a:r>
            <a:r>
              <a:rPr lang="en-US" sz="1600" i="1"/>
              <a:t>Medical Care, 32</a:t>
            </a:r>
            <a:r>
              <a:rPr lang="en-US" sz="1600"/>
              <a:t>, 745-754. 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Erickson, L., &amp; Williams-Evans, S. A. (2000). Attitudes of emergency nurses regarding patient </a:t>
            </a:r>
            <a:br>
              <a:rPr lang="en-US" sz="1600"/>
            </a:br>
            <a:r>
              <a:rPr lang="en-US" sz="1600"/>
              <a:t>       assaults</a:t>
            </a:r>
            <a:r>
              <a:rPr lang="en-US" sz="1600" i="1"/>
              <a:t>. Journal of Emergency Nursing, 26</a:t>
            </a:r>
            <a:r>
              <a:rPr lang="en-US" sz="1600"/>
              <a:t>, 0210-0215. doi:10.1067/men.2000.106979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/>
          </a:p>
        </p:txBody>
      </p:sp>
      <p:sp>
        <p:nvSpPr>
          <p:cNvPr id="254" name="Google Shape;254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6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References</a:t>
            </a:r>
            <a:endParaRPr/>
          </a:p>
        </p:txBody>
      </p:sp>
      <p:sp>
        <p:nvSpPr>
          <p:cNvPr id="260" name="Google Shape;260;p36"/>
          <p:cNvSpPr txBox="1">
            <a:spLocks noGrp="1"/>
          </p:cNvSpPr>
          <p:nvPr>
            <p:ph type="body" idx="1"/>
          </p:nvPr>
        </p:nvSpPr>
        <p:spPr>
          <a:xfrm>
            <a:off x="457200" y="1651553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Gates, D. M., Gillespie, G. L., &amp; Succop, P. (2011). Violence against nurses and its impact on </a:t>
            </a:r>
            <a:br>
              <a:rPr lang="en-US" sz="1600"/>
            </a:br>
            <a:r>
              <a:rPr lang="en-US" sz="1600"/>
              <a:t>       stress and productivity. </a:t>
            </a:r>
            <a:r>
              <a:rPr lang="en-US" sz="1600" i="1"/>
              <a:t>Nursing Economics</a:t>
            </a:r>
            <a:r>
              <a:rPr lang="en-US" sz="1600"/>
              <a:t>. 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Halpern, J. (2007). Empathy and patient–physician conflicts. </a:t>
            </a:r>
            <a:r>
              <a:rPr lang="en-US" sz="1600" i="1"/>
              <a:t>Journal of General Internal </a:t>
            </a:r>
            <a:br>
              <a:rPr lang="en-US" sz="1600" i="1"/>
            </a:br>
            <a:r>
              <a:rPr lang="en-US" sz="1600" i="1"/>
              <a:t>       Medicine, 22</a:t>
            </a:r>
            <a:r>
              <a:rPr lang="en-US" sz="1600"/>
              <a:t>, 696-700. doi:10.1007/s11606-006-0102-3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Herbek, T. A., &amp; Yammarino, F. J. (1990). Empathy Training for Hospital Staff Nurses. </a:t>
            </a:r>
            <a:r>
              <a:rPr lang="en-US" sz="1600" i="1"/>
              <a:t>Group &amp; </a:t>
            </a:r>
            <a:br>
              <a:rPr lang="en-US" sz="1600" i="1"/>
            </a:br>
            <a:r>
              <a:rPr lang="en-US" sz="1600" i="1"/>
              <a:t>       Organization Studies, 15</a:t>
            </a:r>
            <a:r>
              <a:rPr lang="en-US" sz="1600"/>
              <a:t>, 279–295. https://doi.org/10.1177/105960119001500304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Höge, T., &amp; Büssing, A. (2004). Aggression and violence against home care workers</a:t>
            </a:r>
            <a:r>
              <a:rPr lang="en-US" sz="1600" i="1"/>
              <a:t>. Journal of </a:t>
            </a:r>
            <a:br>
              <a:rPr lang="en-US" sz="1600" i="1"/>
            </a:br>
            <a:r>
              <a:rPr lang="en-US" sz="1600" i="1"/>
              <a:t>       Occupational Health Psychology, 9</a:t>
            </a:r>
            <a:r>
              <a:rPr lang="en-US" sz="1600"/>
              <a:t>, 206–219. https://doi –</a:t>
            </a:r>
            <a:br>
              <a:rPr lang="en-US" sz="1600"/>
            </a:br>
            <a:r>
              <a:rPr lang="en-US" sz="1600"/>
              <a:t>        org.leo.lib.unomaha.edu/10.1037/1076-8998.9.3.206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Hojat, M., Mangione, S., Nasca, T. J., Cohen, M. J., Gonnella, J. S., Erdmann, J., Magee, M. (2001). </a:t>
            </a:r>
            <a:br>
              <a:rPr lang="en-US" sz="1600"/>
            </a:br>
            <a:r>
              <a:rPr lang="en-US" sz="1600"/>
              <a:t>       Jefferson Scale of Physician Empathy. </a:t>
            </a:r>
            <a:r>
              <a:rPr lang="en-US" sz="1600" i="1"/>
              <a:t>PsycTESTS Dataset</a:t>
            </a:r>
            <a:r>
              <a:rPr lang="en-US" sz="1600"/>
              <a:t>. doi:10.1037/t06851-000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Kim, S. S., Kaplowitz, S., &amp; Johnston, M. V. (2004). The effects of physician empathy on patient </a:t>
            </a:r>
            <a:br>
              <a:rPr lang="en-US" sz="1600"/>
            </a:br>
            <a:r>
              <a:rPr lang="en-US" sz="1600"/>
              <a:t>       satisfaction and compliance. </a:t>
            </a:r>
            <a:r>
              <a:rPr lang="en-US" sz="1600" i="1"/>
              <a:t>Evaluation &amp; the Health Professions, 27</a:t>
            </a:r>
            <a:r>
              <a:rPr lang="en-US" sz="1600"/>
              <a:t>, 237-251. </a:t>
            </a:r>
            <a:br>
              <a:rPr lang="en-US" sz="1600"/>
            </a:br>
            <a:r>
              <a:rPr lang="en-US" sz="1600"/>
              <a:t>       doi:10.1177/0163278704267037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Maslach, C., &amp; Jackson, S. E. (1981). Maslach Burnout Inventory--ES Form. </a:t>
            </a:r>
            <a:r>
              <a:rPr lang="en-US" sz="1600" i="1"/>
              <a:t>PsycTESTS Dataset</a:t>
            </a:r>
            <a:r>
              <a:rPr lang="en-US" sz="1600"/>
              <a:t>. </a:t>
            </a:r>
            <a:br>
              <a:rPr lang="en-US" sz="1600"/>
            </a:br>
            <a:r>
              <a:rPr lang="en-US" sz="1600"/>
              <a:t>        doi:10.1037/t05190-000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/>
              <a:t>        </a:t>
            </a:r>
            <a:endParaRPr/>
          </a:p>
        </p:txBody>
      </p:sp>
      <p:sp>
        <p:nvSpPr>
          <p:cNvPr id="261" name="Google Shape;261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7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References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267" name="Google Shape;267;p37"/>
          <p:cNvSpPr txBox="1">
            <a:spLocks noGrp="1"/>
          </p:cNvSpPr>
          <p:nvPr>
            <p:ph type="body" idx="1"/>
          </p:nvPr>
        </p:nvSpPr>
        <p:spPr>
          <a:xfrm>
            <a:off x="457200" y="1588604"/>
            <a:ext cx="8229600" cy="513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 err="1"/>
              <a:t>Misener</a:t>
            </a:r>
            <a:r>
              <a:rPr lang="en-US" sz="1600" dirty="0"/>
              <a:t>, T. R., &amp; Cox, D. L. (2001). </a:t>
            </a:r>
            <a:r>
              <a:rPr lang="en-US" sz="1600" dirty="0" err="1"/>
              <a:t>Misener</a:t>
            </a:r>
            <a:r>
              <a:rPr lang="en-US" sz="1600" dirty="0"/>
              <a:t> Nurse Practitioner Job Satisfaction Scale. </a:t>
            </a:r>
            <a:r>
              <a:rPr lang="en-US" sz="1600" i="1" dirty="0" err="1"/>
              <a:t>PsycTESTS</a:t>
            </a:r>
            <a:r>
              <a:rPr lang="en-US" sz="1600" i="1" dirty="0"/>
              <a:t> </a:t>
            </a:r>
            <a:br>
              <a:rPr lang="en-US" sz="1600" i="1" dirty="0"/>
            </a:br>
            <a:r>
              <a:rPr lang="en-US" sz="1600" i="1" dirty="0"/>
              <a:t>       Dataset</a:t>
            </a:r>
            <a:r>
              <a:rPr lang="en-US" sz="1600" dirty="0"/>
              <a:t>. doi:10.1037/t44056-000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 err="1"/>
              <a:t>Nowrouzi</a:t>
            </a:r>
            <a:r>
              <a:rPr lang="en-US" sz="1600" dirty="0"/>
              <a:t>-Kia, B., Isidro, R., Chai, E., </a:t>
            </a:r>
            <a:r>
              <a:rPr lang="en-US" sz="1600" dirty="0" err="1"/>
              <a:t>Usuba</a:t>
            </a:r>
            <a:r>
              <a:rPr lang="en-US" sz="1600" dirty="0"/>
              <a:t>, K., &amp; Chen, A. (2019). Antecedent factors in different </a:t>
            </a:r>
            <a:br>
              <a:rPr lang="en-US" sz="1600" dirty="0"/>
            </a:br>
            <a:r>
              <a:rPr lang="en-US" sz="1600" dirty="0"/>
              <a:t>       types of workplace violence against nurses: A systematic review</a:t>
            </a:r>
            <a:r>
              <a:rPr lang="en-US" sz="1600" i="1" dirty="0"/>
              <a:t>. Aggression and Violent </a:t>
            </a:r>
            <a:br>
              <a:rPr lang="en-US" sz="1600" i="1" dirty="0"/>
            </a:br>
            <a:r>
              <a:rPr lang="en-US" sz="1600" i="1" dirty="0"/>
              <a:t>       Behavior, 44</a:t>
            </a:r>
            <a:r>
              <a:rPr lang="en-US" sz="1600" dirty="0"/>
              <a:t>, 1-7. doi:10.1016/j.avb.2018.11.002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/>
              <a:t>Roche, M., </a:t>
            </a:r>
            <a:r>
              <a:rPr lang="en-US" sz="1600" dirty="0" err="1"/>
              <a:t>Diers</a:t>
            </a:r>
            <a:r>
              <a:rPr lang="en-US" sz="1600" dirty="0"/>
              <a:t>, Duffield, C., </a:t>
            </a:r>
            <a:r>
              <a:rPr lang="en-US" sz="1600" dirty="0" err="1"/>
              <a:t>Catling</a:t>
            </a:r>
            <a:r>
              <a:rPr lang="en-US" sz="1600" dirty="0"/>
              <a:t>, P. (2010). Violence toward nurses, the work environment, </a:t>
            </a:r>
            <a:br>
              <a:rPr lang="en-US" sz="1600" dirty="0"/>
            </a:br>
            <a:r>
              <a:rPr lang="en-US" sz="1600" dirty="0"/>
              <a:t>       and patient outcomes. </a:t>
            </a:r>
            <a:r>
              <a:rPr lang="en-US" sz="1600" i="1" dirty="0"/>
              <a:t>Journal of Nursing Scholarship, 42</a:t>
            </a:r>
            <a:r>
              <a:rPr lang="en-US" sz="1600" dirty="0"/>
              <a:t>, 13-22. </a:t>
            </a:r>
            <a:br>
              <a:rPr lang="en-US" sz="1600" dirty="0"/>
            </a:br>
            <a:r>
              <a:rPr lang="en-US" sz="1600" dirty="0"/>
              <a:t>       https://doi.org/10.1111/j.1547-5069.2009.01321.x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/>
              <a:t>Santo, L. D., Pohl, S., </a:t>
            </a:r>
            <a:r>
              <a:rPr lang="en-US" sz="1600" dirty="0" err="1"/>
              <a:t>Saiani</a:t>
            </a:r>
            <a:r>
              <a:rPr lang="en-US" sz="1600" dirty="0"/>
              <a:t>, L., &amp; </a:t>
            </a:r>
            <a:r>
              <a:rPr lang="en-US" sz="1600" dirty="0" err="1"/>
              <a:t>Battistelli</a:t>
            </a:r>
            <a:r>
              <a:rPr lang="en-US" sz="1600" dirty="0"/>
              <a:t>, A. (2013). Empathy in the emotional interactions </a:t>
            </a:r>
            <a:br>
              <a:rPr lang="en-US" sz="1600" dirty="0"/>
            </a:br>
            <a:r>
              <a:rPr lang="en-US" sz="1600" dirty="0"/>
              <a:t>       with patients. Is it positive for nurses too? </a:t>
            </a:r>
            <a:r>
              <a:rPr lang="en-US" sz="1600" i="1" dirty="0"/>
              <a:t>Journal of Nursing Education and Practice, 4</a:t>
            </a:r>
            <a:r>
              <a:rPr lang="en-US" sz="1600" dirty="0"/>
              <a:t>. </a:t>
            </a:r>
            <a:br>
              <a:rPr lang="en-US" sz="1600" dirty="0"/>
            </a:br>
            <a:r>
              <a:rPr lang="en-US" sz="1600" dirty="0"/>
              <a:t>       doi:10.5430/jnep.v4n2p74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/>
              <a:t>Silver, J. M., &amp; Yudofsky, S. C. (1991). The Overt Aggression Scale. </a:t>
            </a:r>
            <a:r>
              <a:rPr lang="en-US" sz="1600" i="1" dirty="0"/>
              <a:t>Journal of Neuropsychiatry, 3</a:t>
            </a:r>
            <a:r>
              <a:rPr lang="en-US" sz="1600" dirty="0"/>
              <a:t>, </a:t>
            </a:r>
            <a:br>
              <a:rPr lang="en-US" sz="1600" dirty="0"/>
            </a:br>
            <a:r>
              <a:rPr lang="en-US" sz="1600" dirty="0"/>
              <a:t>       522-529.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/>
              <a:t>The Joint Commission (2018). Physical and verbal violence against health care workers</a:t>
            </a:r>
            <a:r>
              <a:rPr lang="en-US" sz="1600" i="1" dirty="0"/>
              <a:t>. </a:t>
            </a:r>
            <a:r>
              <a:rPr lang="en-US" sz="1600" i="1" dirty="0" err="1"/>
              <a:t>Sentinal</a:t>
            </a:r>
            <a:r>
              <a:rPr lang="en-US" sz="1600" i="1" dirty="0"/>
              <a:t> </a:t>
            </a:r>
            <a:br>
              <a:rPr lang="en-US" sz="1600" i="1" dirty="0"/>
            </a:br>
            <a:r>
              <a:rPr lang="en-US" sz="1600" i="1" dirty="0"/>
              <a:t>       Event Alert, 59</a:t>
            </a:r>
            <a:r>
              <a:rPr lang="en-US" sz="1600" dirty="0"/>
              <a:t>, 1-7.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 sz="1600" dirty="0"/>
          </a:p>
        </p:txBody>
      </p:sp>
      <p:sp>
        <p:nvSpPr>
          <p:cNvPr id="268" name="Google Shape;268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8"/>
          <p:cNvSpPr txBox="1"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References</a:t>
            </a:r>
            <a:endParaRPr/>
          </a:p>
        </p:txBody>
      </p:sp>
      <p:sp>
        <p:nvSpPr>
          <p:cNvPr id="274" name="Google Shape;274;p38"/>
          <p:cNvSpPr txBox="1">
            <a:spLocks noGrp="1"/>
          </p:cNvSpPr>
          <p:nvPr>
            <p:ph type="body" idx="1"/>
          </p:nvPr>
        </p:nvSpPr>
        <p:spPr>
          <a:xfrm>
            <a:off x="457200" y="1660710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/>
              <a:t>Whittington, R.,&amp; Wykes, T.,  (1996). An evaluation of staff training in psychological </a:t>
            </a:r>
            <a:br>
              <a:rPr lang="en-US" sz="1600" dirty="0"/>
            </a:br>
            <a:r>
              <a:rPr lang="en-US" sz="1600" dirty="0"/>
              <a:t>       techniques for the management of patient aggression</a:t>
            </a:r>
            <a:r>
              <a:rPr lang="en-US" sz="1600" i="1" dirty="0"/>
              <a:t>. Journal of Clinical Nursing, 5</a:t>
            </a:r>
            <a:r>
              <a:rPr lang="en-US" sz="1600" dirty="0"/>
              <a:t>, 257-261. </a:t>
            </a:r>
            <a:br>
              <a:rPr lang="en-US" sz="1600" dirty="0"/>
            </a:br>
            <a:r>
              <a:rPr lang="en-US" sz="1600" dirty="0"/>
              <a:t>       </a:t>
            </a:r>
            <a:r>
              <a:rPr lang="en-US" sz="1600" dirty="0" err="1"/>
              <a:t>doi</a:t>
            </a:r>
            <a:r>
              <a:rPr lang="en-US" sz="1600" dirty="0"/>
              <a:t>: 10.1111/j.1365-2702.1996.tb00260.x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 sz="1600" dirty="0"/>
              <a:t>Winstanley, S., &amp; Whittington, R. (2002). Anxiety, burnout and coping styles in general </a:t>
            </a:r>
            <a:br>
              <a:rPr lang="en-US" sz="1600" dirty="0"/>
            </a:br>
            <a:r>
              <a:rPr lang="en-US" sz="1600" dirty="0"/>
              <a:t>       hospital staff exposed to workplace aggression: A cyclical model of burnout and </a:t>
            </a:r>
            <a:br>
              <a:rPr lang="en-US" sz="1600" dirty="0"/>
            </a:br>
            <a:r>
              <a:rPr lang="en-US" sz="1600" dirty="0"/>
              <a:t>       vulnerability to aggression. </a:t>
            </a:r>
            <a:r>
              <a:rPr lang="en-US" sz="1600" i="1" dirty="0"/>
              <a:t>Work &amp; Stress, 16</a:t>
            </a:r>
            <a:r>
              <a:rPr lang="en-US" sz="1600" dirty="0"/>
              <a:t>, 302-315. </a:t>
            </a:r>
            <a:br>
              <a:rPr lang="en-US" sz="1600" dirty="0"/>
            </a:br>
            <a:r>
              <a:rPr lang="en-US" sz="1600" dirty="0"/>
              <a:t>       doi:10.1080/0267837021000058650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dirty="0"/>
          </a:p>
        </p:txBody>
      </p:sp>
      <p:sp>
        <p:nvSpPr>
          <p:cNvPr id="275" name="Google Shape;275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title"/>
          </p:nvPr>
        </p:nvSpPr>
        <p:spPr>
          <a:xfrm>
            <a:off x="457200" y="74340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BF8E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A Brief Overview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09" name="Google Shape;109;p16"/>
          <p:cNvSpPr txBox="1">
            <a:spLocks noGrp="1"/>
          </p:cNvSpPr>
          <p:nvPr>
            <p:ph type="body" idx="1"/>
          </p:nvPr>
        </p:nvSpPr>
        <p:spPr>
          <a:xfrm>
            <a:off x="457200" y="1886406"/>
            <a:ext cx="8229600" cy="37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I will be covering three main sections  experienced physical aggression in the healthcare field</a:t>
            </a:r>
            <a:endParaRPr/>
          </a:p>
          <a:p>
            <a:pPr marL="571500" lvl="0" indent="-5715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romanUcPeriod"/>
            </a:pPr>
            <a:r>
              <a:rPr lang="en-US" sz="2800"/>
              <a:t>I. Frequency of aggression from patients to healthcare professionals, and other organizational environmental factors </a:t>
            </a:r>
            <a:endParaRPr/>
          </a:p>
          <a:p>
            <a:pPr marL="571500" lvl="0" indent="-5715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romanUcPeriod"/>
            </a:pPr>
            <a:r>
              <a:rPr lang="en-US" sz="2800"/>
              <a:t>II. Empathy of healthcare professionals and how that affects their experiences</a:t>
            </a:r>
            <a:endParaRPr/>
          </a:p>
          <a:p>
            <a:pPr marL="571500" lvl="0" indent="-5715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romanUcPeriod"/>
            </a:pPr>
            <a:r>
              <a:rPr lang="en-US" sz="2800"/>
              <a:t>III. The consequences for healthcare professionals that experience physical aggression </a:t>
            </a:r>
            <a:endParaRPr/>
          </a:p>
          <a:p>
            <a:pPr marL="571500" lvl="0" indent="-50165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457200" y="6747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Patients and Physical Aggression</a:t>
            </a:r>
            <a:endParaRPr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>
            <a:off x="457200" y="1577974"/>
            <a:ext cx="8229600" cy="47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010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/>
              <a:t>Physical aggression by patients more commonly seen in emergency department units than other units (Baxter, Hafner, &amp; Holme, 1992)</a:t>
            </a:r>
            <a:endParaRPr/>
          </a:p>
          <a:p>
            <a:pPr marL="80010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/>
              <a:t>73% of nurses believe being physically assaulted by patients is part of the job (Erikson &amp; Williams-Evans, 2000)</a:t>
            </a:r>
            <a:endParaRPr/>
          </a:p>
          <a:p>
            <a:pPr marL="800100" lvl="0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Char char="•"/>
            </a:pPr>
            <a:r>
              <a:rPr lang="en-US" sz="2800"/>
              <a:t>There are emotional, physical, and psychological consequences for nurses experiencing physical aggression (Gates, Gillespie, &amp; Succop, 2011)</a:t>
            </a:r>
            <a:endParaRPr/>
          </a:p>
          <a:p>
            <a:pPr marL="1257300" lvl="1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/>
              <a:t>Exposure to physical aggression has been shown to decrease productivity</a:t>
            </a:r>
            <a:endParaRPr/>
          </a:p>
          <a:p>
            <a:pPr marL="800100" lvl="0" indent="-2540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None/>
            </a:pPr>
            <a:endParaRPr sz="2400"/>
          </a:p>
          <a:p>
            <a:pPr marL="800100" lvl="0" indent="-2540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3200"/>
              <a:buNone/>
            </a:pP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457200" y="1341782"/>
            <a:ext cx="8229600" cy="824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Organizational Environmental Factors Influencing Frequency of Patient Aggression</a:t>
            </a:r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297996" y="2443390"/>
            <a:ext cx="8548007" cy="427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</a:pPr>
            <a:r>
              <a:rPr lang="en-US" sz="2800" dirty="0">
                <a:solidFill>
                  <a:schemeClr val="lt1"/>
                </a:solidFill>
              </a:rPr>
              <a:t>Some organizational factors are shown to increase the frequency of patient aggression towards healthcare professionals</a:t>
            </a:r>
            <a:endParaRPr dirty="0"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 dirty="0">
                <a:solidFill>
                  <a:schemeClr val="lt1"/>
                </a:solidFill>
              </a:rPr>
              <a:t>Long patient waits, poor staffing levels, inadequate resources (Roche, </a:t>
            </a:r>
            <a:r>
              <a:rPr lang="en-US" sz="2400" dirty="0" err="1">
                <a:solidFill>
                  <a:schemeClr val="lt1"/>
                </a:solidFill>
              </a:rPr>
              <a:t>Diers</a:t>
            </a:r>
            <a:r>
              <a:rPr lang="en-US" sz="2400" dirty="0">
                <a:solidFill>
                  <a:schemeClr val="lt1"/>
                </a:solidFill>
              </a:rPr>
              <a:t>, Duffield, &amp; </a:t>
            </a:r>
            <a:r>
              <a:rPr lang="en-US" sz="2400" dirty="0" err="1">
                <a:solidFill>
                  <a:schemeClr val="lt1"/>
                </a:solidFill>
              </a:rPr>
              <a:t>Catling</a:t>
            </a:r>
            <a:r>
              <a:rPr lang="en-US" sz="2400" dirty="0">
                <a:solidFill>
                  <a:schemeClr val="lt1"/>
                </a:solidFill>
              </a:rPr>
              <a:t>, 2010)</a:t>
            </a:r>
            <a:endParaRPr dirty="0"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 dirty="0">
                <a:solidFill>
                  <a:schemeClr val="lt1"/>
                </a:solidFill>
              </a:rPr>
              <a:t>Lack of training or poor training in how to handle aggressive patients (Whittington &amp; </a:t>
            </a:r>
            <a:r>
              <a:rPr lang="en-US" sz="2400" dirty="0" err="1">
                <a:solidFill>
                  <a:schemeClr val="lt1"/>
                </a:solidFill>
              </a:rPr>
              <a:t>Wykers</a:t>
            </a:r>
            <a:r>
              <a:rPr lang="en-US" sz="2400" dirty="0">
                <a:solidFill>
                  <a:schemeClr val="lt1"/>
                </a:solidFill>
              </a:rPr>
              <a:t>, 1996)</a:t>
            </a:r>
            <a:endParaRPr dirty="0"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 dirty="0">
                <a:solidFill>
                  <a:schemeClr val="lt1"/>
                </a:solidFill>
              </a:rPr>
              <a:t>Perception of poor violence prevention climate (</a:t>
            </a:r>
            <a:r>
              <a:rPr lang="en-US" sz="2400" dirty="0" err="1">
                <a:solidFill>
                  <a:schemeClr val="lt1"/>
                </a:solidFill>
              </a:rPr>
              <a:t>Arnetz</a:t>
            </a:r>
            <a:r>
              <a:rPr lang="en-US" sz="2400" dirty="0">
                <a:solidFill>
                  <a:schemeClr val="lt1"/>
                </a:solidFill>
              </a:rPr>
              <a:t>, Hamblin, Sudan, &amp; </a:t>
            </a:r>
            <a:r>
              <a:rPr lang="en-US" sz="2400" dirty="0" err="1">
                <a:solidFill>
                  <a:schemeClr val="lt1"/>
                </a:solidFill>
              </a:rPr>
              <a:t>Ametz</a:t>
            </a:r>
            <a:r>
              <a:rPr lang="en-US" sz="2400" dirty="0">
                <a:solidFill>
                  <a:schemeClr val="lt1"/>
                </a:solidFill>
              </a:rPr>
              <a:t> 2018)</a:t>
            </a:r>
            <a:endParaRPr dirty="0"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 sz="2600" dirty="0">
              <a:solidFill>
                <a:schemeClr val="lt1"/>
              </a:solidFill>
            </a:endParaRPr>
          </a:p>
        </p:txBody>
      </p:sp>
      <p:sp>
        <p:nvSpPr>
          <p:cNvPr id="124" name="Google Shape;124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457200" y="116611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Organizational Environmental Factors Influencing Frequency of Patient Aggression</a:t>
            </a:r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457200" y="2401887"/>
            <a:ext cx="8229600" cy="3954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 dirty="0"/>
              <a:t>Presence of physical and technological measures to reduce violence (</a:t>
            </a:r>
            <a:r>
              <a:rPr lang="en-US" sz="2600" dirty="0" err="1"/>
              <a:t>e.g</a:t>
            </a:r>
            <a:r>
              <a:rPr lang="en-US" sz="2600" dirty="0"/>
              <a:t> enhanced security or alarms, better exit routes, regular security patrols, metal detectors, panic buttons, surveillance technology, barrier protection as keypad access doors and fencing) (The Joint Commission, 2018)</a:t>
            </a:r>
            <a:endParaRPr dirty="0"/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 dirty="0"/>
              <a:t>Customer service concerns overshadow aggression toward employees, so nothing is done even when the aggression is reported (</a:t>
            </a:r>
            <a:r>
              <a:rPr lang="en-US" sz="2600" dirty="0" err="1"/>
              <a:t>Blando</a:t>
            </a:r>
            <a:r>
              <a:rPr lang="en-US" sz="2600" dirty="0"/>
              <a:t>, Ridenour, Hartley, &amp; Casteel 2014)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800" dirty="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800"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>
            <a:spLocks noGrp="1"/>
          </p:cNvSpPr>
          <p:nvPr>
            <p:ph type="title"/>
          </p:nvPr>
        </p:nvSpPr>
        <p:spPr>
          <a:xfrm>
            <a:off x="457200" y="729575"/>
            <a:ext cx="8229600" cy="1111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en-US" sz="360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Conceptualizations of Empathy</a:t>
            </a:r>
            <a:endParaRPr sz="360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0"/>
          <p:cNvSpPr txBox="1">
            <a:spLocks noGrp="1"/>
          </p:cNvSpPr>
          <p:nvPr>
            <p:ph type="body" idx="1"/>
          </p:nvPr>
        </p:nvSpPr>
        <p:spPr>
          <a:xfrm>
            <a:off x="277200" y="1704435"/>
            <a:ext cx="8589600" cy="50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3200"/>
              <a:buChar char="•"/>
            </a:pPr>
            <a:r>
              <a:rPr lang="en-US" sz="272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Definition of Empathy: phenomenon in which one individual, through observing another, comes to understand another's thoughts or feelings (Kalisch, 1973)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3200"/>
              <a:buChar char="•"/>
            </a:pPr>
            <a:r>
              <a:rPr lang="en-US" sz="2720"/>
              <a:t>Goleman asserts three components (Goleman, McKee, &amp; Waytz, (2017):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Char char="–"/>
            </a:pPr>
            <a:r>
              <a:rPr lang="en-US" sz="2320"/>
              <a:t>Cognitive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Char char="–"/>
            </a:pPr>
            <a:r>
              <a:rPr lang="en-US" sz="2320"/>
              <a:t>Affective (Emotional)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Char char="–"/>
            </a:pPr>
            <a:r>
              <a:rPr lang="en-US" sz="2320"/>
              <a:t>Empathic Concern (Compassionate)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3200"/>
              <a:buChar char="•"/>
            </a:pPr>
            <a:r>
              <a:rPr lang="en-US" sz="272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Varies in accuracy (Baillie, 1995)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Char char="–"/>
            </a:pPr>
            <a:r>
              <a:rPr lang="en-US" sz="2320"/>
              <a:t>Primary level accurate empathy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Char char="–"/>
            </a:pPr>
            <a:r>
              <a:rPr lang="en-US" sz="232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Advanced accurate empathy</a:t>
            </a:r>
            <a:endParaRPr/>
          </a:p>
          <a:p>
            <a:pPr marL="457200" lvl="0" indent="-2540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3200"/>
              <a:buNone/>
            </a:pPr>
            <a:endParaRPr sz="272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540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3200"/>
              <a:buNone/>
            </a:pPr>
            <a:endParaRPr sz="272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540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3200"/>
              <a:buNone/>
            </a:pPr>
            <a:endParaRPr sz="2720"/>
          </a:p>
          <a:p>
            <a:pPr marL="457200" lvl="0" indent="-2540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3200"/>
              <a:buNone/>
            </a:pPr>
            <a:endParaRPr sz="272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None/>
            </a:pPr>
            <a:endParaRPr sz="2320"/>
          </a:p>
          <a:p>
            <a:pPr marL="457200" lvl="1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None/>
            </a:pPr>
            <a:endParaRPr sz="2320"/>
          </a:p>
          <a:p>
            <a:pPr marL="457200" lvl="1" indent="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ts val="2800"/>
              <a:buNone/>
            </a:pPr>
            <a:endParaRPr sz="2320"/>
          </a:p>
        </p:txBody>
      </p:sp>
      <p:sp>
        <p:nvSpPr>
          <p:cNvPr id="138" name="Google Shape;138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>
            <a:spLocks noGrp="1"/>
          </p:cNvSpPr>
          <p:nvPr>
            <p:ph type="title"/>
          </p:nvPr>
        </p:nvSpPr>
        <p:spPr>
          <a:xfrm>
            <a:off x="457200" y="941294"/>
            <a:ext cx="8229600" cy="1175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Healthcare Professional Characteristic Influencing Patient Aggression: Empathy</a:t>
            </a:r>
            <a:endParaRPr/>
          </a:p>
        </p:txBody>
      </p:sp>
      <p:sp>
        <p:nvSpPr>
          <p:cNvPr id="144" name="Google Shape;144;p21"/>
          <p:cNvSpPr txBox="1">
            <a:spLocks noGrp="1"/>
          </p:cNvSpPr>
          <p:nvPr>
            <p:ph type="body" idx="1"/>
          </p:nvPr>
        </p:nvSpPr>
        <p:spPr>
          <a:xfrm>
            <a:off x="457200" y="2228924"/>
            <a:ext cx="8229600" cy="365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</a:rPr>
              <a:t>Individual characteristics of healthcare professionals that could influence patient aggression could be trained</a:t>
            </a:r>
            <a:endParaRPr/>
          </a:p>
          <a:p>
            <a: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 sz="2400">
                <a:solidFill>
                  <a:schemeClr val="lt1"/>
                </a:solidFill>
              </a:rPr>
              <a:t>In this case, it is seen that empathy is something that can be trained among healthcare professionals and can therefore influence patient aggression </a:t>
            </a:r>
            <a:endParaRPr sz="2000">
              <a:solidFill>
                <a:schemeClr val="lt1"/>
              </a:solidFill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</a:rPr>
              <a:t>Nurses who received training for empathy were seen to be more empathetic than nurses who did not receive such training (Herbek &amp; Yammarino, 1990)</a:t>
            </a:r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sz="3600">
                <a:solidFill>
                  <a:srgbClr val="FF0000"/>
                </a:solidFill>
              </a:rPr>
              <a:t>Nurse Empathy: How it Affects their Interactions with Patients</a:t>
            </a:r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body" idx="1"/>
          </p:nvPr>
        </p:nvSpPr>
        <p:spPr>
          <a:xfrm>
            <a:off x="457200" y="2407246"/>
            <a:ext cx="8229600" cy="3827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/>
              <a:t>Nurses shown to be more empathetic report less instances of physical aggression from their patients (Halpern, 2007) 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/>
              <a:t>Nurses in a psychiatric nursing study were seen to experience more aggression if they were less social and tolerant with their patients (Bilgin, 2009)</a:t>
            </a:r>
            <a:endParaRPr/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lang="en-US" sz="2600"/>
              <a:t>Patient perceived empathy from health care professionals results in increased patient satisfaction and compliance (Kim, Kaplowitz, &amp; Johnston, 2004) 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40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40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40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 sz="2400"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Marselle &amp; Scherer, 2019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1545</Words>
  <Application>Microsoft Office PowerPoint</Application>
  <PresentationFormat>On-screen Show (4:3)</PresentationFormat>
  <Paragraphs>168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Empathetic Nurses and Their Reactions Towards Hostile Patients</vt:lpstr>
      <vt:lpstr>Healthcare workers experiencing physical aggression from patients: Why does it matter? </vt:lpstr>
      <vt:lpstr>A Brief Overview</vt:lpstr>
      <vt:lpstr>Patients and Physical Aggression</vt:lpstr>
      <vt:lpstr>Organizational Environmental Factors Influencing Frequency of Patient Aggression</vt:lpstr>
      <vt:lpstr>Organizational Environmental Factors Influencing Frequency of Patient Aggression</vt:lpstr>
      <vt:lpstr>Conceptualizations of Empathy</vt:lpstr>
      <vt:lpstr>Healthcare Professional Characteristic Influencing Patient Aggression: Empathy</vt:lpstr>
      <vt:lpstr>Nurse Empathy: How it Affects their Interactions with Patients</vt:lpstr>
      <vt:lpstr>Nurse Empathy: How it Affects Their Well-Being</vt:lpstr>
      <vt:lpstr>Nurse Empathy Takeaway </vt:lpstr>
      <vt:lpstr>Consequences of Physical Aggression</vt:lpstr>
      <vt:lpstr>Consequences of Physical Aggression</vt:lpstr>
      <vt:lpstr>Bringing It All Together</vt:lpstr>
      <vt:lpstr>Planned Study: Hypothesis</vt:lpstr>
      <vt:lpstr>Figure of Predictions</vt:lpstr>
      <vt:lpstr>Planned Study: Method</vt:lpstr>
      <vt:lpstr>Planned Study: Quantitative Measures and  Scales</vt:lpstr>
      <vt:lpstr>Planned Study: Quantitative Measures and  Scales</vt:lpstr>
      <vt:lpstr>Planned Study: Qualitative Measures</vt:lpstr>
      <vt:lpstr>PowerPoint Presentation</vt:lpstr>
      <vt:lpstr>References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Empathetic Nurses and Their Reactions Towards Hostile Patients</dc:title>
  <dc:creator>Rebecca Marselle</dc:creator>
  <cp:lastModifiedBy>Rebecca Marselle</cp:lastModifiedBy>
  <cp:revision>2</cp:revision>
  <dcterms:modified xsi:type="dcterms:W3CDTF">2019-04-18T20:23:49Z</dcterms:modified>
</cp:coreProperties>
</file>