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262" r:id="rId4"/>
    <p:sldId id="275" r:id="rId5"/>
    <p:sldId id="273" r:id="rId6"/>
    <p:sldId id="260" r:id="rId7"/>
    <p:sldId id="261" r:id="rId8"/>
    <p:sldId id="263" r:id="rId9"/>
    <p:sldId id="267" r:id="rId10"/>
    <p:sldId id="268" r:id="rId11"/>
    <p:sldId id="270" r:id="rId12"/>
    <p:sldId id="271" r:id="rId13"/>
    <p:sldId id="277" r:id="rId14"/>
    <p:sldId id="278" r:id="rId15"/>
    <p:sldId id="279" r:id="rId16"/>
    <p:sldId id="280" r:id="rId17"/>
    <p:sldId id="25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3"/>
    <p:restoredTop sz="84028"/>
  </p:normalViewPr>
  <p:slideViewPr>
    <p:cSldViewPr snapToGrid="0" snapToObjects="1">
      <p:cViewPr>
        <p:scale>
          <a:sx n="96" d="100"/>
          <a:sy n="96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DEE55-C16A-E047-AB9F-4441A0517DAD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6DE1F-A197-BB44-B98D-CFAEA3BA7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1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200" dirty="0"/>
              <a:t>NOTES ABOUT THIS TEMPLATE</a:t>
            </a:r>
          </a:p>
          <a:p>
            <a:pPr marL="0" indent="0">
              <a:buFont typeface="Arial" charset="0"/>
              <a:buNone/>
            </a:pPr>
            <a:r>
              <a:rPr lang="en-US" sz="1200" dirty="0"/>
              <a:t>A design theme</a:t>
            </a:r>
            <a:r>
              <a:rPr lang="en-US" sz="1200" baseline="0" dirty="0"/>
              <a:t> has been created for ease of use and consistency. Within the theme the background, font choice, and colors have been preset.</a:t>
            </a:r>
          </a:p>
          <a:p>
            <a:pPr marL="0" indent="0">
              <a:buFont typeface="Arial" charset="0"/>
              <a:buNone/>
            </a:pPr>
            <a:endParaRPr lang="en-US" sz="1200" baseline="0" dirty="0"/>
          </a:p>
          <a:p>
            <a:pPr marL="171450" indent="-171450">
              <a:buFont typeface="Arial" charset="0"/>
              <a:buChar char="•"/>
            </a:pPr>
            <a:r>
              <a:rPr lang="en-US" sz="1200" dirty="0"/>
              <a:t>FONT:</a:t>
            </a:r>
            <a:r>
              <a:rPr lang="en-US" sz="1200" baseline="0" dirty="0"/>
              <a:t> the f</a:t>
            </a:r>
            <a:r>
              <a:rPr lang="en-US" sz="1200" dirty="0"/>
              <a:t>ont</a:t>
            </a:r>
            <a:r>
              <a:rPr lang="en-US" sz="1200" baseline="0" dirty="0"/>
              <a:t> is set to Arial. </a:t>
            </a:r>
            <a:r>
              <a:rPr lang="en-US" sz="1200" dirty="0"/>
              <a:t>Keep</a:t>
            </a:r>
            <a:r>
              <a:rPr lang="en-US" sz="1200" baseline="0" dirty="0"/>
              <a:t> within this font family to ensure consistency within document and when opening on various computers.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baseline="0" dirty="0"/>
              <a:t>COLORS: only use UNO designated colors which have been made into swatches and can be found under ”theme colors”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baseline="0" dirty="0"/>
              <a:t>COPY: use textboxes to add copy to each new slide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baseline="0" dirty="0"/>
              <a:t>LAST SLIDE: </a:t>
            </a:r>
            <a:r>
              <a:rPr lang="en-US" sz="1050" baseline="0" dirty="0"/>
              <a:t>the last slide features the Lock-up and a combination of the Non-discrimination and accessibility statements. Please keep this at the end of your presentation in order to meet university brand policies.</a:t>
            </a:r>
            <a:endParaRPr lang="en-US" dirty="0"/>
          </a:p>
          <a:p>
            <a:pPr marL="171450" indent="-171450"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6DE1F-A197-BB44-B98D-CFAEA3BA7B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5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6DE1F-A197-BB44-B98D-CFAEA3BA7B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92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 DELETE THIS SLIDE.</a:t>
            </a:r>
            <a:r>
              <a:rPr lang="en-US" baseline="0" dirty="0"/>
              <a:t> </a:t>
            </a:r>
            <a:r>
              <a:rPr lang="en-US" baseline="0"/>
              <a:t>Please keep at the end of your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6DE1F-A197-BB44-B98D-CFAEA3BA7B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687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726490"/>
            <a:ext cx="10858500" cy="44504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031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D4D0AA-1EE7-467B-A64B-C0BBCEF8C39A}"/>
              </a:ext>
            </a:extLst>
          </p:cNvPr>
          <p:cNvSpPr txBox="1"/>
          <p:nvPr/>
        </p:nvSpPr>
        <p:spPr>
          <a:xfrm>
            <a:off x="495300" y="3448245"/>
            <a:ext cx="110920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+mj-lt"/>
              </a:rPr>
              <a:t>Abiding by Poe’s Law?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9F91D-1665-4484-BE6D-A2A34AAAD9B6}"/>
              </a:ext>
            </a:extLst>
          </p:cNvPr>
          <p:cNvSpPr txBox="1"/>
          <p:nvPr/>
        </p:nvSpPr>
        <p:spPr>
          <a:xfrm>
            <a:off x="511477" y="4463908"/>
            <a:ext cx="11092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 Black" panose="020B0A04020102020204"/>
              </a:rPr>
              <a:t>How Users Interpret Ambiguous Messages of Polarizing Content Posted on Social Networking Sites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3B486E-72C6-492C-8B08-2C5821CC0BAC}"/>
              </a:ext>
            </a:extLst>
          </p:cNvPr>
          <p:cNvSpPr txBox="1"/>
          <p:nvPr/>
        </p:nvSpPr>
        <p:spPr>
          <a:xfrm>
            <a:off x="511477" y="5702825"/>
            <a:ext cx="11075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Kelly L. Johnson</a:t>
            </a:r>
          </a:p>
          <a:p>
            <a:r>
              <a:rPr lang="en-US" sz="1600" dirty="0"/>
              <a:t>COMM  8010 Quantitative Research Methods</a:t>
            </a:r>
          </a:p>
          <a:p>
            <a:r>
              <a:rPr lang="en-US" sz="1600" dirty="0"/>
              <a:t>University of Nebraska at Omaha</a:t>
            </a:r>
          </a:p>
        </p:txBody>
      </p:sp>
    </p:spTree>
    <p:extLst>
      <p:ext uri="{BB962C8B-B14F-4D97-AF65-F5344CB8AC3E}">
        <p14:creationId xmlns:p14="http://schemas.microsoft.com/office/powerpoint/2010/main" val="161828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C8DF-42CB-4F40-A644-6F2269EDE967}"/>
              </a:ext>
            </a:extLst>
          </p:cNvPr>
          <p:cNvSpPr txBox="1">
            <a:spLocks/>
          </p:cNvSpPr>
          <p:nvPr/>
        </p:nvSpPr>
        <p:spPr>
          <a:xfrm>
            <a:off x="435734" y="1145015"/>
            <a:ext cx="9905998" cy="5515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82017-72C0-4267-9363-611E0D8B6C6A}"/>
              </a:ext>
            </a:extLst>
          </p:cNvPr>
          <p:cNvSpPr txBox="1">
            <a:spLocks/>
          </p:cNvSpPr>
          <p:nvPr/>
        </p:nvSpPr>
        <p:spPr>
          <a:xfrm>
            <a:off x="435733" y="1853889"/>
            <a:ext cx="11312319" cy="30063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Survey</a:t>
            </a:r>
          </a:p>
          <a:p>
            <a:pPr lvl="1"/>
            <a:r>
              <a:rPr lang="en-US" sz="2000" dirty="0"/>
              <a:t>Demographics</a:t>
            </a:r>
          </a:p>
          <a:p>
            <a:pPr lvl="1"/>
            <a:r>
              <a:rPr lang="en-US" sz="2000" dirty="0"/>
              <a:t>Ideological Consistency Scale (Pew Research Center)</a:t>
            </a:r>
          </a:p>
          <a:p>
            <a:pPr lvl="1"/>
            <a:r>
              <a:rPr lang="en-US" sz="2000" dirty="0"/>
              <a:t>Interpretation of a “Poe” statement</a:t>
            </a:r>
          </a:p>
          <a:p>
            <a:r>
              <a:rPr lang="en-US" sz="2400" dirty="0"/>
              <a:t>Independent variables: </a:t>
            </a:r>
            <a:r>
              <a:rPr lang="en-US" sz="2400" i="1" dirty="0"/>
              <a:t>partisanship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dirty="0"/>
              <a:t>), </a:t>
            </a:r>
            <a:r>
              <a:rPr lang="en-US" sz="2400" i="1" dirty="0"/>
              <a:t>face-value meaning 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</a:t>
            </a:r>
          </a:p>
          <a:p>
            <a:r>
              <a:rPr lang="en-US" sz="2400" dirty="0"/>
              <a:t>Dependent variable: parody vs. earnestness, or </a:t>
            </a:r>
            <a:r>
              <a:rPr lang="en-US" sz="2400" i="1" dirty="0"/>
              <a:t>intent</a:t>
            </a:r>
            <a:r>
              <a:rPr lang="en-US" sz="2400" dirty="0"/>
              <a:t> (</a:t>
            </a:r>
            <a:r>
              <a:rPr lang="en-US" sz="2400" i="1" dirty="0"/>
              <a:t>I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3979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739D-AAA0-4261-B73A-A125BB271EA1}"/>
              </a:ext>
            </a:extLst>
          </p:cNvPr>
          <p:cNvSpPr txBox="1">
            <a:spLocks/>
          </p:cNvSpPr>
          <p:nvPr/>
        </p:nvSpPr>
        <p:spPr>
          <a:xfrm>
            <a:off x="485431" y="1090810"/>
            <a:ext cx="9905998" cy="5889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0C1C7-BE75-4883-8C08-17DDF77CE144}"/>
              </a:ext>
            </a:extLst>
          </p:cNvPr>
          <p:cNvSpPr txBox="1">
            <a:spLocks/>
          </p:cNvSpPr>
          <p:nvPr/>
        </p:nvSpPr>
        <p:spPr>
          <a:xfrm>
            <a:off x="485430" y="1679713"/>
            <a:ext cx="9905999" cy="400434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3-way ANOVA</a:t>
            </a:r>
          </a:p>
          <a:p>
            <a:r>
              <a:rPr lang="en-US" sz="2400" dirty="0"/>
              <a:t>Advisor suggestions </a:t>
            </a:r>
          </a:p>
        </p:txBody>
      </p:sp>
    </p:spTree>
    <p:extLst>
      <p:ext uri="{BB962C8B-B14F-4D97-AF65-F5344CB8AC3E}">
        <p14:creationId xmlns:p14="http://schemas.microsoft.com/office/powerpoint/2010/main" val="245527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1057-62CD-440C-9A80-8203C8F88A53}"/>
              </a:ext>
            </a:extLst>
          </p:cNvPr>
          <p:cNvSpPr txBox="1">
            <a:spLocks/>
          </p:cNvSpPr>
          <p:nvPr/>
        </p:nvSpPr>
        <p:spPr>
          <a:xfrm>
            <a:off x="449597" y="1117326"/>
            <a:ext cx="9905998" cy="4562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50-5143-4AAD-8D1F-666BB554C215}"/>
              </a:ext>
            </a:extLst>
          </p:cNvPr>
          <p:cNvSpPr txBox="1">
            <a:spLocks/>
          </p:cNvSpPr>
          <p:nvPr/>
        </p:nvSpPr>
        <p:spPr>
          <a:xfrm>
            <a:off x="449597" y="1741023"/>
            <a:ext cx="11308393" cy="49895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Akin, S.F. (2011). Poe’s Law, group polarization, and argumentative failure in religious and political discourse. </a:t>
            </a:r>
            <a:r>
              <a:rPr lang="en-US" sz="2000" i="1" dirty="0"/>
              <a:t>Social Semiotics, 23</a:t>
            </a:r>
            <a:r>
              <a:rPr lang="en-US" sz="2000" dirty="0"/>
              <a:t>, 301–317. doi:10.1080/10350330.2012.719728 </a:t>
            </a:r>
          </a:p>
          <a:p>
            <a:r>
              <a:rPr lang="en-US" sz="2000" dirty="0"/>
              <a:t>Becker, A.B. (2014). Playing with politics: Online political parody, affinity for political humor, anxiety reduction, and implications for political efficacy. </a:t>
            </a:r>
            <a:r>
              <a:rPr lang="en-US" sz="2000" i="1" dirty="0"/>
              <a:t>Mass Communication and Society, 17</a:t>
            </a:r>
            <a:r>
              <a:rPr lang="en-US" sz="2000" dirty="0"/>
              <a:t>, 424–445. doi:10.1080/15205436.2014.891134 </a:t>
            </a:r>
          </a:p>
          <a:p>
            <a:r>
              <a:rPr lang="en-US" sz="2000" dirty="0" err="1"/>
              <a:t>Bohner</a:t>
            </a:r>
            <a:r>
              <a:rPr lang="en-US" sz="2000" dirty="0"/>
              <a:t>, G., </a:t>
            </a:r>
            <a:r>
              <a:rPr lang="en-US" sz="2000" dirty="0" err="1"/>
              <a:t>Chaiken</a:t>
            </a:r>
            <a:r>
              <a:rPr lang="en-US" sz="2000" dirty="0"/>
              <a:t>, S., &amp; Hunyadi, P. (1994). The role of mood and message ambiguity in the interplay of heuristic and systematic processing. </a:t>
            </a:r>
            <a:r>
              <a:rPr lang="en-US" sz="2000" i="1" dirty="0"/>
              <a:t>European Journal of Social Psychology, 24</a:t>
            </a:r>
            <a:r>
              <a:rPr lang="en-US" sz="2000" dirty="0"/>
              <a:t>, 207-221. Retrieved from http://eds.b.ebscohost.com.leo.lib.unomaha.edu/ehost/pdfviewer/pdfviewer?vid=2&amp;sid=91a983b6-9d82-4c4f-9f49-db9558e16cbc%40sessionmgr120 </a:t>
            </a:r>
          </a:p>
          <a:p>
            <a:r>
              <a:rPr lang="en-US" sz="2000" dirty="0"/>
              <a:t>Burgers, C., van </a:t>
            </a:r>
            <a:r>
              <a:rPr lang="en-US" sz="2000" dirty="0" err="1"/>
              <a:t>Mulken</a:t>
            </a:r>
            <a:r>
              <a:rPr lang="en-US" sz="2000" dirty="0"/>
              <a:t>, M., &amp; </a:t>
            </a:r>
            <a:r>
              <a:rPr lang="en-US" sz="2000" dirty="0" err="1"/>
              <a:t>Schellens</a:t>
            </a:r>
            <a:r>
              <a:rPr lang="en-US" sz="2000" dirty="0"/>
              <a:t>, P.J. (2012). Verbal irony: Differences in usage across written genres. </a:t>
            </a:r>
            <a:r>
              <a:rPr lang="en-US" sz="2000" i="1" dirty="0"/>
              <a:t>Journal of Language and </a:t>
            </a:r>
            <a:r>
              <a:rPr lang="en-US" sz="2000" i="1" dirty="0" err="1"/>
              <a:t>Scial</a:t>
            </a:r>
            <a:r>
              <a:rPr lang="en-US" sz="2000" i="1" dirty="0"/>
              <a:t> Psychology, 31</a:t>
            </a:r>
            <a:r>
              <a:rPr lang="en-US" sz="2000" dirty="0"/>
              <a:t>, 290–310. doi:10.0261927X12446596</a:t>
            </a:r>
          </a:p>
          <a:p>
            <a:r>
              <a:rPr lang="en-US" sz="2000" dirty="0"/>
              <a:t>Derks, D., Bos, A.E.R., &amp; von </a:t>
            </a:r>
            <a:r>
              <a:rPr lang="en-US" sz="2000" dirty="0" err="1"/>
              <a:t>Grumbkow</a:t>
            </a:r>
            <a:r>
              <a:rPr lang="en-US" sz="2000" dirty="0"/>
              <a:t>, J. (2008). Emoticons and online message interpretation. </a:t>
            </a:r>
            <a:r>
              <a:rPr lang="en-US" sz="2000" i="1" dirty="0"/>
              <a:t>Social Science Computer Review, 26</a:t>
            </a:r>
            <a:r>
              <a:rPr lang="en-US" sz="2000" dirty="0"/>
              <a:t>, 379–388. doi:10.1177/0894439307311611</a:t>
            </a:r>
          </a:p>
        </p:txBody>
      </p:sp>
    </p:spTree>
    <p:extLst>
      <p:ext uri="{BB962C8B-B14F-4D97-AF65-F5344CB8AC3E}">
        <p14:creationId xmlns:p14="http://schemas.microsoft.com/office/powerpoint/2010/main" val="3167997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1057-62CD-440C-9A80-8203C8F88A53}"/>
              </a:ext>
            </a:extLst>
          </p:cNvPr>
          <p:cNvSpPr txBox="1">
            <a:spLocks/>
          </p:cNvSpPr>
          <p:nvPr/>
        </p:nvSpPr>
        <p:spPr>
          <a:xfrm>
            <a:off x="449597" y="1117326"/>
            <a:ext cx="9905998" cy="4562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50-5143-4AAD-8D1F-666BB554C215}"/>
              </a:ext>
            </a:extLst>
          </p:cNvPr>
          <p:cNvSpPr txBox="1">
            <a:spLocks/>
          </p:cNvSpPr>
          <p:nvPr/>
        </p:nvSpPr>
        <p:spPr>
          <a:xfrm>
            <a:off x="449597" y="1741023"/>
            <a:ext cx="11308393" cy="49895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Dresner</a:t>
            </a:r>
            <a:r>
              <a:rPr lang="en-US" sz="2000" dirty="0"/>
              <a:t>, E., &amp; Herring, S.C. (2010). Functions of the nonverbal in CMC: Emoticons and illocutionary force. </a:t>
            </a:r>
            <a:r>
              <a:rPr lang="en-US" sz="2000" i="1" dirty="0"/>
              <a:t>Communication Theory, 20</a:t>
            </a:r>
            <a:r>
              <a:rPr lang="en-US" sz="2000" dirty="0"/>
              <a:t>, 249–268. doi:10.1111/j.1468-2885.2010.01362.x</a:t>
            </a:r>
          </a:p>
          <a:p>
            <a:r>
              <a:rPr lang="en-US" sz="2000" dirty="0"/>
              <a:t>Ellis, E.G. (2017, June). Can't take a joke? That's just Poe's Law, 2017's most important Internet phenomenon. </a:t>
            </a:r>
            <a:r>
              <a:rPr lang="en-US" sz="2000" i="1" dirty="0"/>
              <a:t>Wired</a:t>
            </a:r>
            <a:r>
              <a:rPr lang="en-US" sz="2000" dirty="0"/>
              <a:t>. Retrieved from https://www.wired.com/2017/06/poes-law-troll-cultures-central-rule/</a:t>
            </a:r>
          </a:p>
          <a:p>
            <a:r>
              <a:rPr lang="en-US" sz="2000" dirty="0"/>
              <a:t>Halpern, D., &amp; Gibbs, J. (2012). Social media as a catalyst for online deliberation? Exploring the affordances of Facebook and YouTube for political expression. </a:t>
            </a:r>
            <a:r>
              <a:rPr lang="en-US" sz="2000" i="1" dirty="0"/>
              <a:t>Computers in Human Behavior, 29</a:t>
            </a:r>
            <a:r>
              <a:rPr lang="en-US" sz="2000" dirty="0"/>
              <a:t>, 1159–1168. doi:10.1016/j.chb.2012.10.008</a:t>
            </a:r>
          </a:p>
          <a:p>
            <a:r>
              <a:rPr lang="en-US" sz="2000" dirty="0"/>
              <a:t>Hancock, J.T. (2004). Verbal irony use in face-to-face and computer-mediated conversations. </a:t>
            </a:r>
            <a:r>
              <a:rPr lang="en-US" sz="2000" i="1" dirty="0"/>
              <a:t>Journal of Language and Social Psychology, 23</a:t>
            </a:r>
            <a:r>
              <a:rPr lang="en-US" sz="2000" dirty="0"/>
              <a:t>, 447–463. doi:101177/0261927X04269587</a:t>
            </a:r>
          </a:p>
          <a:p>
            <a:r>
              <a:rPr lang="en-US" sz="2000" dirty="0"/>
              <a:t>Herring, S.C. (2001). Computer-mediated discourse. In D. </a:t>
            </a:r>
            <a:r>
              <a:rPr lang="en-US" sz="2000" dirty="0" err="1"/>
              <a:t>Schiffrin</a:t>
            </a:r>
            <a:r>
              <a:rPr lang="en-US" sz="2000" dirty="0"/>
              <a:t>, D. Tannen, &amp; H.E. Hamilton (Eds.), </a:t>
            </a:r>
            <a:r>
              <a:rPr lang="en-US" sz="2000" i="1" dirty="0"/>
              <a:t>The handbook of discourse analysis</a:t>
            </a:r>
            <a:r>
              <a:rPr lang="en-US" sz="2000" dirty="0"/>
              <a:t> (pp. 612-634). Malden, MA: Blackwell.</a:t>
            </a:r>
          </a:p>
          <a:p>
            <a:r>
              <a:rPr lang="en-US" sz="2000" dirty="0" err="1"/>
              <a:t>Kapogianni</a:t>
            </a:r>
            <a:r>
              <a:rPr lang="en-US" sz="2000" dirty="0"/>
              <a:t>, E. (2016). The ironic operation: Revisiting the components of ironic meaning. </a:t>
            </a:r>
            <a:r>
              <a:rPr lang="en-US" sz="2000" i="1" dirty="0"/>
              <a:t>Journal of Pragmatics, 91</a:t>
            </a:r>
            <a:r>
              <a:rPr lang="en-US" sz="2000" dirty="0"/>
              <a:t>, 16-28. doi:10.1016/j.pragma.2015.11.001</a:t>
            </a:r>
          </a:p>
        </p:txBody>
      </p:sp>
    </p:spTree>
    <p:extLst>
      <p:ext uri="{BB962C8B-B14F-4D97-AF65-F5344CB8AC3E}">
        <p14:creationId xmlns:p14="http://schemas.microsoft.com/office/powerpoint/2010/main" val="337949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1057-62CD-440C-9A80-8203C8F88A53}"/>
              </a:ext>
            </a:extLst>
          </p:cNvPr>
          <p:cNvSpPr txBox="1">
            <a:spLocks/>
          </p:cNvSpPr>
          <p:nvPr/>
        </p:nvSpPr>
        <p:spPr>
          <a:xfrm>
            <a:off x="449597" y="1117326"/>
            <a:ext cx="9905998" cy="4562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50-5143-4AAD-8D1F-666BB554C215}"/>
              </a:ext>
            </a:extLst>
          </p:cNvPr>
          <p:cNvSpPr txBox="1">
            <a:spLocks/>
          </p:cNvSpPr>
          <p:nvPr/>
        </p:nvSpPr>
        <p:spPr>
          <a:xfrm>
            <a:off x="449597" y="1741023"/>
            <a:ext cx="11308393" cy="49895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Kreuz</a:t>
            </a:r>
            <a:r>
              <a:rPr lang="en-US" sz="2000" dirty="0"/>
              <a:t>, R.J., &amp; Roberts, R.M. (1995). Two cues for verbal irony: Hyperbole and the ironic tone of voice. </a:t>
            </a:r>
            <a:r>
              <a:rPr lang="en-US" sz="2000" i="1" dirty="0"/>
              <a:t>Metaphor and Symbolic Activity, 10</a:t>
            </a:r>
            <a:r>
              <a:rPr lang="en-US" sz="2000" dirty="0"/>
              <a:t>, 21–31. Retrieved from http://eds.b.ebscohost.com.leo.lib.unomaha.edu/ehost/pdfviewer/pdfviewer?vid=2&amp;sid=116c0e88-f979-4029-ad82-76a7da9475a8%40sessionmgr104</a:t>
            </a:r>
          </a:p>
          <a:p>
            <a:r>
              <a:rPr lang="en-US" sz="2000" dirty="0" err="1"/>
              <a:t>LaMarre</a:t>
            </a:r>
            <a:r>
              <a:rPr lang="en-US" sz="2000" dirty="0"/>
              <a:t>, H.L., </a:t>
            </a:r>
            <a:r>
              <a:rPr lang="en-US" sz="2000" dirty="0" err="1"/>
              <a:t>Landreville</a:t>
            </a:r>
            <a:r>
              <a:rPr lang="en-US" sz="2000" dirty="0"/>
              <a:t>, K.D., &amp; Beam, M.A. (2009). The irony of satire: Political ideology and the motivation to see what you want to see in The Colbert Report. </a:t>
            </a:r>
            <a:r>
              <a:rPr lang="en-US" sz="2000" i="1" dirty="0"/>
              <a:t>International Journal of Press/Politics, 14</a:t>
            </a:r>
            <a:r>
              <a:rPr lang="en-US" sz="2000" dirty="0"/>
              <a:t>, 212–231. doi:10.1177/1940161208330904 </a:t>
            </a:r>
          </a:p>
          <a:p>
            <a:r>
              <a:rPr lang="en-US" sz="2000" dirty="0" err="1"/>
              <a:t>Landreville</a:t>
            </a:r>
            <a:r>
              <a:rPr lang="en-US" sz="2000" dirty="0"/>
              <a:t>, K.D. (2010). </a:t>
            </a:r>
            <a:r>
              <a:rPr lang="en-US" sz="2000" i="1" dirty="0"/>
              <a:t>“What Was That Supposed to Mean?”: Mass-Mediated Ambiguous Political Messages, Uncertainty Arousal, and Political Discussion</a:t>
            </a:r>
            <a:r>
              <a:rPr lang="en-US" sz="2000" dirty="0"/>
              <a:t> (Doctoral Dissertation, Ohio State University).</a:t>
            </a:r>
          </a:p>
          <a:p>
            <a:r>
              <a:rPr lang="en-US" sz="2000" dirty="0"/>
              <a:t>Maia, R.C.M., &amp; Rezende, T.A.S. (2016). Respect and disrespect in deliberation across the networked media environment: Examining multiple paths of political talk. </a:t>
            </a:r>
            <a:r>
              <a:rPr lang="en-US" sz="2000" i="1" dirty="0"/>
              <a:t>Journal of Computer-Mediated Communication, 21</a:t>
            </a:r>
            <a:r>
              <a:rPr lang="en-US" sz="2000" dirty="0"/>
              <a:t>, 121–139. doi:10.1111/jcc4.12155</a:t>
            </a:r>
          </a:p>
          <a:p>
            <a:r>
              <a:rPr lang="en-US" sz="2000" dirty="0"/>
              <a:t>Milner, R.M. (2016). </a:t>
            </a:r>
            <a:r>
              <a:rPr lang="en-US" sz="2000" i="1" dirty="0"/>
              <a:t>The world made meme: Public conversations and participatory media</a:t>
            </a:r>
            <a:r>
              <a:rPr lang="en-US" sz="2000" dirty="0"/>
              <a:t>. Cambridge, MA: MIT Press.</a:t>
            </a:r>
          </a:p>
        </p:txBody>
      </p:sp>
    </p:spTree>
    <p:extLst>
      <p:ext uri="{BB962C8B-B14F-4D97-AF65-F5344CB8AC3E}">
        <p14:creationId xmlns:p14="http://schemas.microsoft.com/office/powerpoint/2010/main" val="2400352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1057-62CD-440C-9A80-8203C8F88A53}"/>
              </a:ext>
            </a:extLst>
          </p:cNvPr>
          <p:cNvSpPr txBox="1">
            <a:spLocks/>
          </p:cNvSpPr>
          <p:nvPr/>
        </p:nvSpPr>
        <p:spPr>
          <a:xfrm>
            <a:off x="449597" y="1117326"/>
            <a:ext cx="9905998" cy="4562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50-5143-4AAD-8D1F-666BB554C215}"/>
              </a:ext>
            </a:extLst>
          </p:cNvPr>
          <p:cNvSpPr txBox="1">
            <a:spLocks/>
          </p:cNvSpPr>
          <p:nvPr/>
        </p:nvSpPr>
        <p:spPr>
          <a:xfrm>
            <a:off x="449597" y="1741023"/>
            <a:ext cx="11308393" cy="49895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Pew Research Center, June, 2014, “Political Polarization in the American Public.” </a:t>
            </a:r>
          </a:p>
          <a:p>
            <a:r>
              <a:rPr lang="en-US" sz="2000" dirty="0"/>
              <a:t>Phillips, W., &amp; Milner, R.M. (2017). </a:t>
            </a:r>
            <a:r>
              <a:rPr lang="en-US" sz="2000" i="1" dirty="0"/>
              <a:t>The ambivalent Internet: Mischief, oddity, and antagonism online</a:t>
            </a:r>
            <a:r>
              <a:rPr lang="en-US" sz="2000" dirty="0"/>
              <a:t>. Malden, MA: Polity Press.</a:t>
            </a:r>
          </a:p>
          <a:p>
            <a:r>
              <a:rPr lang="en-US" sz="2000" dirty="0"/>
              <a:t>Poe, N. (2005, August 11). Big contradictions in the evolution theory [Online forum comment]. Retrieved September 3, 2018, from https://www.christianforums.com/threads/big-contradictions-in-the-evolution-theory.1962980/page-3#post-17606580.</a:t>
            </a:r>
          </a:p>
          <a:p>
            <a:r>
              <a:rPr lang="en-US" sz="2000" dirty="0"/>
              <a:t>Smith, E.S., &amp; Bressler, A. (2013). Who taught you to talk like that?: The university and online political discourse. Journal of Political Science Education, 9, 453–473. doi:10.1080/15512169.2013.835565</a:t>
            </a:r>
          </a:p>
          <a:p>
            <a:r>
              <a:rPr lang="en-US" sz="2000" dirty="0" err="1"/>
              <a:t>Steenbergen</a:t>
            </a:r>
            <a:r>
              <a:rPr lang="en-US" sz="2000" dirty="0"/>
              <a:t>, M.R., </a:t>
            </a:r>
            <a:r>
              <a:rPr lang="en-US" sz="2000" dirty="0" err="1"/>
              <a:t>Bächtiger</a:t>
            </a:r>
            <a:r>
              <a:rPr lang="en-US" sz="2000" dirty="0"/>
              <a:t>, A., </a:t>
            </a:r>
            <a:r>
              <a:rPr lang="en-US" sz="2000" dirty="0" err="1"/>
              <a:t>Spörndli</a:t>
            </a:r>
            <a:r>
              <a:rPr lang="en-US" sz="2000" dirty="0"/>
              <a:t>, M., &amp; Steiner, J. (2003). Measuring political deliberation: A discourse quality index. </a:t>
            </a:r>
            <a:r>
              <a:rPr lang="en-US" sz="2000" i="1" dirty="0"/>
              <a:t>Comparative European Politics, 1</a:t>
            </a:r>
            <a:r>
              <a:rPr lang="en-US" sz="2000" dirty="0"/>
              <a:t>, 21-48. doi:10.1057/palgrave.cep.6110002</a:t>
            </a:r>
          </a:p>
          <a:p>
            <a:r>
              <a:rPr lang="en-US" sz="2000" dirty="0"/>
              <a:t>Stroud, N.J., </a:t>
            </a:r>
            <a:r>
              <a:rPr lang="en-US" sz="2000" dirty="0" err="1"/>
              <a:t>Scacco</a:t>
            </a:r>
            <a:r>
              <a:rPr lang="en-US" sz="2000" dirty="0"/>
              <a:t>, J.M., </a:t>
            </a:r>
            <a:r>
              <a:rPr lang="en-US" sz="2000" dirty="0" err="1"/>
              <a:t>Muddiman</a:t>
            </a:r>
            <a:r>
              <a:rPr lang="en-US" sz="2000" dirty="0"/>
              <a:t>, A. &amp; Curry, A.L. (2014). Changing deliberative norms on news organizations’ Facebook sites. </a:t>
            </a:r>
            <a:r>
              <a:rPr lang="en-US" sz="2000" i="1" dirty="0"/>
              <a:t>Journal of Computer-Mediated Communication, 20</a:t>
            </a:r>
            <a:r>
              <a:rPr lang="en-US" sz="2000" dirty="0"/>
              <a:t>, 188–203. :10.1111/jcc4.12104</a:t>
            </a:r>
          </a:p>
        </p:txBody>
      </p:sp>
    </p:spTree>
    <p:extLst>
      <p:ext uri="{BB962C8B-B14F-4D97-AF65-F5344CB8AC3E}">
        <p14:creationId xmlns:p14="http://schemas.microsoft.com/office/powerpoint/2010/main" val="388213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1057-62CD-440C-9A80-8203C8F88A53}"/>
              </a:ext>
            </a:extLst>
          </p:cNvPr>
          <p:cNvSpPr txBox="1">
            <a:spLocks/>
          </p:cNvSpPr>
          <p:nvPr/>
        </p:nvSpPr>
        <p:spPr>
          <a:xfrm>
            <a:off x="449597" y="1117326"/>
            <a:ext cx="9905998" cy="4562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50-5143-4AAD-8D1F-666BB554C215}"/>
              </a:ext>
            </a:extLst>
          </p:cNvPr>
          <p:cNvSpPr txBox="1">
            <a:spLocks/>
          </p:cNvSpPr>
          <p:nvPr/>
        </p:nvSpPr>
        <p:spPr>
          <a:xfrm>
            <a:off x="449597" y="1741023"/>
            <a:ext cx="11308393" cy="49895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Tomberry</a:t>
            </a:r>
            <a:r>
              <a:rPr lang="en-US" sz="2000" dirty="0"/>
              <a:t>. (2012, exact date unknown). Re: Poe’s Law [Web log message]. Retrieved September 2, 2018, from https://knowyourmeme.com/memes/poes-law. Tryon, C. (2008). Pop politics: Online parody videos, intertextuality, and political participation. </a:t>
            </a:r>
            <a:r>
              <a:rPr lang="en-US" sz="2000" i="1" dirty="0"/>
              <a:t>Popular Communication, 6</a:t>
            </a:r>
            <a:r>
              <a:rPr lang="en-US" sz="2000" dirty="0"/>
              <a:t>, 209–213. doi:10.1080/15405700802418537</a:t>
            </a:r>
          </a:p>
          <a:p>
            <a:r>
              <a:rPr lang="en-US" sz="2000" dirty="0"/>
              <a:t>Wu, T.Y., &amp; Atkin, D. (2017). Online news discussions: Exploring the role of user personality and motivations for posting comments on news. </a:t>
            </a:r>
            <a:r>
              <a:rPr lang="en-US" sz="2000" i="1" dirty="0"/>
              <a:t>Journalism &amp; Mass Communication Quarterly, 94</a:t>
            </a:r>
            <a:r>
              <a:rPr lang="en-US" sz="2000" dirty="0"/>
              <a:t>, 61–80. doi:10.1177/1077699016655754</a:t>
            </a:r>
          </a:p>
        </p:txBody>
      </p:sp>
    </p:spTree>
    <p:extLst>
      <p:ext uri="{BB962C8B-B14F-4D97-AF65-F5344CB8AC3E}">
        <p14:creationId xmlns:p14="http://schemas.microsoft.com/office/powerpoint/2010/main" val="3806666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763362-ED24-4D4E-AB42-4B1C5085BDC2}"/>
              </a:ext>
            </a:extLst>
          </p:cNvPr>
          <p:cNvSpPr txBox="1"/>
          <p:nvPr/>
        </p:nvSpPr>
        <p:spPr>
          <a:xfrm>
            <a:off x="3399183" y="1689652"/>
            <a:ext cx="4939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</a:rPr>
              <a:t>Thank you to Dr. Joy Chao for patiently advising me through this research process</a:t>
            </a:r>
          </a:p>
        </p:txBody>
      </p:sp>
    </p:spTree>
    <p:extLst>
      <p:ext uri="{BB962C8B-B14F-4D97-AF65-F5344CB8AC3E}">
        <p14:creationId xmlns:p14="http://schemas.microsoft.com/office/powerpoint/2010/main" val="164528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1696A6-0EF3-4C16-99DB-6A52EC9C2DC5}"/>
              </a:ext>
            </a:extLst>
          </p:cNvPr>
          <p:cNvSpPr txBox="1"/>
          <p:nvPr/>
        </p:nvSpPr>
        <p:spPr>
          <a:xfrm>
            <a:off x="495300" y="1152573"/>
            <a:ext cx="1120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j-lt"/>
              </a:rPr>
              <a:t>Motivations for this Study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470BBE-8515-486D-BB24-5D99189BD6DA}"/>
              </a:ext>
            </a:extLst>
          </p:cNvPr>
          <p:cNvSpPr txBox="1"/>
          <p:nvPr/>
        </p:nvSpPr>
        <p:spPr>
          <a:xfrm>
            <a:off x="495300" y="1798904"/>
            <a:ext cx="11201400" cy="2418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Politically polarized discourse</a:t>
            </a:r>
          </a:p>
          <a:p>
            <a:pPr marL="342900" indent="-342900" defTabSz="914400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Increased use of social media platforms for engagement in political activity</a:t>
            </a:r>
          </a:p>
          <a:p>
            <a:pPr marL="342900" indent="-342900" defTabSz="914400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Use of sarcasm and irony online</a:t>
            </a:r>
          </a:p>
          <a:p>
            <a:pPr marL="342900" indent="-342900" defTabSz="914400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dirty="0"/>
              <a:t>Interpreting ambiguous messages</a:t>
            </a:r>
          </a:p>
          <a:p>
            <a:pPr marL="342900" indent="-342900" defTabSz="914400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dirty="0"/>
              <a:t>Poe’s Law</a:t>
            </a:r>
          </a:p>
        </p:txBody>
      </p:sp>
    </p:spTree>
    <p:extLst>
      <p:ext uri="{BB962C8B-B14F-4D97-AF65-F5344CB8AC3E}">
        <p14:creationId xmlns:p14="http://schemas.microsoft.com/office/powerpoint/2010/main" val="30035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F80348-2C16-4055-8531-CAD0BF4BA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270" y="3262612"/>
            <a:ext cx="5163913" cy="29303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B819CB8-B8DE-4D8D-BF9D-E1423FE5C23E}"/>
              </a:ext>
            </a:extLst>
          </p:cNvPr>
          <p:cNvSpPr txBox="1">
            <a:spLocks/>
          </p:cNvSpPr>
          <p:nvPr/>
        </p:nvSpPr>
        <p:spPr>
          <a:xfrm>
            <a:off x="495300" y="1159962"/>
            <a:ext cx="11104033" cy="191123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800" i="1" dirty="0">
                <a:latin typeface="+mn-lt"/>
              </a:rPr>
              <a:t>“In a healthy democracy, deliberative scholars expect that citizens engage in reasonable discussion and try to understand each other”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A1046-8FA1-4C23-879F-0424786C104A}"/>
              </a:ext>
            </a:extLst>
          </p:cNvPr>
          <p:cNvSpPr txBox="1"/>
          <p:nvPr/>
        </p:nvSpPr>
        <p:spPr>
          <a:xfrm>
            <a:off x="495300" y="3077946"/>
            <a:ext cx="4597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r>
              <a:rPr lang="fi-FI" dirty="0"/>
              <a:t>– </a:t>
            </a:r>
            <a:r>
              <a:rPr lang="pt-BR" dirty="0"/>
              <a:t>Maia and Rezende, 2016, pg. 121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6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5D80-7456-4198-A9A3-CD1C982B6B4E}"/>
              </a:ext>
            </a:extLst>
          </p:cNvPr>
          <p:cNvSpPr txBox="1">
            <a:spLocks/>
          </p:cNvSpPr>
          <p:nvPr/>
        </p:nvSpPr>
        <p:spPr>
          <a:xfrm>
            <a:off x="495299" y="1110123"/>
            <a:ext cx="11104033" cy="87472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accent1"/>
                </a:solidFill>
              </a:rPr>
              <a:t>Ethical Discourse and Deliberation</a:t>
            </a:r>
            <a:endParaRPr lang="en-US" sz="3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ECE2D-6B2E-46F7-9D74-B17565EDA053}"/>
              </a:ext>
            </a:extLst>
          </p:cNvPr>
          <p:cNvSpPr txBox="1">
            <a:spLocks/>
          </p:cNvSpPr>
          <p:nvPr/>
        </p:nvSpPr>
        <p:spPr>
          <a:xfrm>
            <a:off x="495299" y="1984845"/>
            <a:ext cx="11104032" cy="390905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5800" i="1" dirty="0"/>
              <a:t>Six rules of ethical discourse</a:t>
            </a:r>
            <a:endParaRPr lang="en-US" sz="5800" dirty="0"/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Open participation without oppression or coercion</a:t>
            </a:r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Justification of assertions to include evidence for claims made</a:t>
            </a:r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Consideration of the common good, which may mean apparent selfishness if the purpose in the end is believed to be for a greater good</a:t>
            </a:r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Several dimensions of respect—for groups, the demand at issue, and counterarguments</a:t>
            </a:r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An aim at rationally reaching a consensus, termed “constructive politics” (p. 26)</a:t>
            </a:r>
          </a:p>
          <a:p>
            <a:pPr marL="347472" indent="-347472">
              <a:lnSpc>
                <a:spcPct val="14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Authenticity or “the absence of deception in expressing intentions” (p. 26)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D11F8A-ED6F-4F56-B726-2DEDF9C28C11}"/>
              </a:ext>
            </a:extLst>
          </p:cNvPr>
          <p:cNvCxnSpPr>
            <a:cxnSpLocks/>
          </p:cNvCxnSpPr>
          <p:nvPr/>
        </p:nvCxnSpPr>
        <p:spPr>
          <a:xfrm>
            <a:off x="495299" y="2524538"/>
            <a:ext cx="11104033" cy="0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31FE8-5DC7-4215-A7B8-2CABF15F857A}"/>
              </a:ext>
            </a:extLst>
          </p:cNvPr>
          <p:cNvSpPr txBox="1"/>
          <p:nvPr/>
        </p:nvSpPr>
        <p:spPr>
          <a:xfrm flipH="1">
            <a:off x="491319" y="5893903"/>
            <a:ext cx="11205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FFFFFF"/>
                </a:solidFill>
              </a:rPr>
              <a:t>– </a:t>
            </a:r>
            <a:r>
              <a:rPr lang="en-US" sz="1600" dirty="0" err="1"/>
              <a:t>Steenbergen</a:t>
            </a:r>
            <a:r>
              <a:rPr lang="en-US" sz="1600" dirty="0"/>
              <a:t>, </a:t>
            </a:r>
            <a:r>
              <a:rPr lang="en-US" sz="1600" dirty="0" err="1"/>
              <a:t>Bächtiger</a:t>
            </a:r>
            <a:r>
              <a:rPr lang="en-US" sz="1600" dirty="0"/>
              <a:t>, </a:t>
            </a:r>
            <a:r>
              <a:rPr lang="en-US" sz="1600" dirty="0" err="1"/>
              <a:t>Spörndli</a:t>
            </a:r>
            <a:r>
              <a:rPr lang="en-US" sz="1600" dirty="0"/>
              <a:t>, and Steiner (2003)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960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5D80-7456-4198-A9A3-CD1C982B6B4E}"/>
              </a:ext>
            </a:extLst>
          </p:cNvPr>
          <p:cNvSpPr txBox="1">
            <a:spLocks/>
          </p:cNvSpPr>
          <p:nvPr/>
        </p:nvSpPr>
        <p:spPr>
          <a:xfrm>
            <a:off x="495299" y="1110123"/>
            <a:ext cx="11104033" cy="87472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800" dirty="0">
                <a:solidFill>
                  <a:schemeClr val="accent1"/>
                </a:solidFill>
              </a:rPr>
              <a:t>Irony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ECE2D-6B2E-46F7-9D74-B17565EDA053}"/>
              </a:ext>
            </a:extLst>
          </p:cNvPr>
          <p:cNvSpPr txBox="1">
            <a:spLocks/>
          </p:cNvSpPr>
          <p:nvPr/>
        </p:nvSpPr>
        <p:spPr>
          <a:xfrm>
            <a:off x="456554" y="1984845"/>
            <a:ext cx="11181522" cy="422514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600" i="1" dirty="0"/>
              <a:t>Irony factors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Contrast of ideas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Counter-factual or counter-contextual factors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Evaluative element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3600" i="1" dirty="0"/>
              <a:t>Irony markers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Vocal tone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Facial expressions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Textual cues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3601EBE-0906-487D-B01A-757895D80D5F}"/>
              </a:ext>
            </a:extLst>
          </p:cNvPr>
          <p:cNvCxnSpPr>
            <a:cxnSpLocks/>
          </p:cNvCxnSpPr>
          <p:nvPr/>
        </p:nvCxnSpPr>
        <p:spPr>
          <a:xfrm flipV="1">
            <a:off x="456554" y="2524540"/>
            <a:ext cx="11181522" cy="39756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37AEC-6487-45FF-A918-632FFD174494}"/>
              </a:ext>
            </a:extLst>
          </p:cNvPr>
          <p:cNvCxnSpPr>
            <a:cxnSpLocks/>
          </p:cNvCxnSpPr>
          <p:nvPr/>
        </p:nvCxnSpPr>
        <p:spPr>
          <a:xfrm flipV="1">
            <a:off x="456554" y="4715134"/>
            <a:ext cx="11181522" cy="39756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64696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1033F-C649-4FDA-A4EF-69CB9291DE92}"/>
              </a:ext>
            </a:extLst>
          </p:cNvPr>
          <p:cNvSpPr txBox="1">
            <a:spLocks/>
          </p:cNvSpPr>
          <p:nvPr/>
        </p:nvSpPr>
        <p:spPr>
          <a:xfrm>
            <a:off x="495299" y="1185874"/>
            <a:ext cx="11171767" cy="23277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800" i="1" dirty="0">
                <a:latin typeface="Arial" panose="020B0604020202020204"/>
              </a:rPr>
              <a:t>“Poe’s Law: Without a winking smiley or other blatant display of humor, it is [utterly] impossible to parody a Creationist in such a way that someone won’t mistake [it] for the genuine article.”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D034C-39DF-4EA1-A83B-14E34AFD44A1}"/>
              </a:ext>
            </a:extLst>
          </p:cNvPr>
          <p:cNvSpPr txBox="1">
            <a:spLocks/>
          </p:cNvSpPr>
          <p:nvPr/>
        </p:nvSpPr>
        <p:spPr>
          <a:xfrm>
            <a:off x="495301" y="3648510"/>
            <a:ext cx="11171768" cy="48321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Poe, 2005, “Big Contradictions,” post #58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E48FB-B9AA-4C50-9B43-C5063FC9BE2B}"/>
              </a:ext>
            </a:extLst>
          </p:cNvPr>
          <p:cNvSpPr txBox="1">
            <a:spLocks/>
          </p:cNvSpPr>
          <p:nvPr/>
        </p:nvSpPr>
        <p:spPr>
          <a:xfrm>
            <a:off x="495299" y="4681451"/>
            <a:ext cx="11171767" cy="149920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Without unmistakable cues, parodies are “identical in content” to sincere expressions.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Aikin (2013, p. 301)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CC623CC-D795-4C33-95B8-33A75610E948}"/>
              </a:ext>
            </a:extLst>
          </p:cNvPr>
          <p:cNvCxnSpPr>
            <a:cxnSpLocks/>
          </p:cNvCxnSpPr>
          <p:nvPr/>
        </p:nvCxnSpPr>
        <p:spPr>
          <a:xfrm>
            <a:off x="557945" y="4354602"/>
            <a:ext cx="11109121" cy="0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95744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5D80-7456-4198-A9A3-CD1C982B6B4E}"/>
              </a:ext>
            </a:extLst>
          </p:cNvPr>
          <p:cNvSpPr txBox="1">
            <a:spLocks/>
          </p:cNvSpPr>
          <p:nvPr/>
        </p:nvSpPr>
        <p:spPr>
          <a:xfrm>
            <a:off x="495298" y="1159818"/>
            <a:ext cx="11104033" cy="68886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accent1"/>
                </a:solidFill>
              </a:rPr>
              <a:t>Ambiguity</a:t>
            </a:r>
            <a:endParaRPr lang="en-US" sz="38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78531B-1359-4435-9552-0FD589E485E0}"/>
              </a:ext>
            </a:extLst>
          </p:cNvPr>
          <p:cNvSpPr txBox="1">
            <a:spLocks/>
          </p:cNvSpPr>
          <p:nvPr/>
        </p:nvSpPr>
        <p:spPr>
          <a:xfrm>
            <a:off x="515180" y="1848678"/>
            <a:ext cx="11181522" cy="422514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600" i="1" dirty="0"/>
              <a:t>Message meaning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Face-value meaning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Irony factors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Irony markers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3600" i="1" dirty="0"/>
              <a:t>Message goals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Author’s reasoning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Author’s purpose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000" dirty="0"/>
              <a:t>Illocutionary force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E8950B-E9A1-4341-9C75-18FFADD1E9F4}"/>
              </a:ext>
            </a:extLst>
          </p:cNvPr>
          <p:cNvSpPr txBox="1">
            <a:spLocks/>
          </p:cNvSpPr>
          <p:nvPr/>
        </p:nvSpPr>
        <p:spPr>
          <a:xfrm>
            <a:off x="495298" y="3886200"/>
            <a:ext cx="11104032" cy="21876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299A6F-E25F-4011-AC32-2A5407AFADC5}"/>
              </a:ext>
            </a:extLst>
          </p:cNvPr>
          <p:cNvCxnSpPr>
            <a:cxnSpLocks/>
          </p:cNvCxnSpPr>
          <p:nvPr/>
        </p:nvCxnSpPr>
        <p:spPr>
          <a:xfrm flipV="1">
            <a:off x="495298" y="2405272"/>
            <a:ext cx="11181522" cy="39756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D1FCE5-FDB0-4C2F-BA15-D3C5B77DDDE8}"/>
              </a:ext>
            </a:extLst>
          </p:cNvPr>
          <p:cNvCxnSpPr>
            <a:cxnSpLocks/>
          </p:cNvCxnSpPr>
          <p:nvPr/>
        </p:nvCxnSpPr>
        <p:spPr>
          <a:xfrm flipV="1">
            <a:off x="515180" y="4595192"/>
            <a:ext cx="11181522" cy="39756"/>
          </a:xfrm>
          <a:prstGeom prst="line">
            <a:avLst/>
          </a:prstGeom>
          <a:noFill/>
          <a:ln w="25400" cap="flat" cmpd="sng" algn="ctr">
            <a:solidFill>
              <a:srgbClr val="D6192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FAC5385-FB73-4C1D-B732-8E5B7E208DB2}"/>
              </a:ext>
            </a:extLst>
          </p:cNvPr>
          <p:cNvSpPr txBox="1"/>
          <p:nvPr/>
        </p:nvSpPr>
        <p:spPr>
          <a:xfrm>
            <a:off x="505238" y="6073826"/>
            <a:ext cx="11191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/>
              <a:t>Landreville</a:t>
            </a:r>
            <a:r>
              <a:rPr lang="en-US" dirty="0"/>
              <a:t>, 2010</a:t>
            </a:r>
          </a:p>
        </p:txBody>
      </p:sp>
    </p:spTree>
    <p:extLst>
      <p:ext uri="{BB962C8B-B14F-4D97-AF65-F5344CB8AC3E}">
        <p14:creationId xmlns:p14="http://schemas.microsoft.com/office/powerpoint/2010/main" val="37523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7753-2895-415C-BB03-A3CBE443810F}"/>
              </a:ext>
            </a:extLst>
          </p:cNvPr>
          <p:cNvSpPr txBox="1">
            <a:spLocks/>
          </p:cNvSpPr>
          <p:nvPr/>
        </p:nvSpPr>
        <p:spPr>
          <a:xfrm>
            <a:off x="495299" y="1173455"/>
            <a:ext cx="11104033" cy="14769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800" i="1" dirty="0">
                <a:latin typeface="+mn-lt"/>
              </a:rPr>
              <a:t>“Poe’s Law and its invocations are bellwethers for polarized discourse.”</a:t>
            </a:r>
          </a:p>
          <a:p>
            <a:pPr algn="l"/>
            <a:r>
              <a:rPr lang="en-US" sz="1600" dirty="0">
                <a:latin typeface="+mn-lt"/>
              </a:rPr>
              <a:t>– Aikin, 2013, pg. 315</a:t>
            </a:r>
          </a:p>
          <a:p>
            <a:pPr algn="l"/>
            <a:endParaRPr lang="en-US" sz="1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2AC0-9BFF-4571-AF58-009E5D1CD56A}"/>
              </a:ext>
            </a:extLst>
          </p:cNvPr>
          <p:cNvSpPr txBox="1">
            <a:spLocks/>
          </p:cNvSpPr>
          <p:nvPr/>
        </p:nvSpPr>
        <p:spPr>
          <a:xfrm>
            <a:off x="495300" y="2997204"/>
            <a:ext cx="11104032" cy="33172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“If babies had guns, they wouldn’t be aborted”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FFFF"/>
                </a:solidFill>
              </a:rPr>
              <a:t>– </a:t>
            </a:r>
            <a:r>
              <a:rPr lang="en-US" sz="1700" dirty="0"/>
              <a:t>Rep. Steve Stockman, @</a:t>
            </a:r>
            <a:r>
              <a:rPr lang="en-US" sz="1700" dirty="0" err="1"/>
              <a:t>StockmanSenate</a:t>
            </a:r>
            <a:r>
              <a:rPr lang="en-US" sz="1700" dirty="0"/>
              <a:t>, April 12, 2013, </a:t>
            </a:r>
            <a:r>
              <a:rPr lang="pt-BR" sz="1700" dirty="0"/>
              <a:t>5:07 PM, Twitter</a:t>
            </a:r>
            <a:endParaRPr lang="en-US" sz="17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“Real men put their boot on someone’s neck and force their opinions on the weak”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FFFF"/>
                </a:solidFill>
              </a:rPr>
              <a:t>– </a:t>
            </a:r>
            <a:r>
              <a:rPr lang="en-US" sz="1700" dirty="0"/>
              <a:t>Still “a Poe” found on r/</a:t>
            </a:r>
            <a:r>
              <a:rPr lang="en-US" sz="1700" dirty="0" err="1"/>
              <a:t>poeslawinaction</a:t>
            </a:r>
            <a:endParaRPr lang="en-US" sz="17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“26,000 unreported sexual </a:t>
            </a:r>
            <a:r>
              <a:rPr lang="en-US" dirty="0" err="1"/>
              <a:t>assults</a:t>
            </a:r>
            <a:r>
              <a:rPr lang="en-US" dirty="0"/>
              <a:t> in the military-only 238 convictions. What did these geniuses expect when they put men &amp; women together?”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FFFF"/>
                </a:solidFill>
              </a:rPr>
              <a:t>– </a:t>
            </a:r>
            <a:r>
              <a:rPr lang="en-US" sz="1700" dirty="0"/>
              <a:t>Donald J. Trump, verified account @</a:t>
            </a:r>
            <a:r>
              <a:rPr lang="en-US" sz="1700" dirty="0" err="1"/>
              <a:t>realDonaldTrump</a:t>
            </a:r>
            <a:r>
              <a:rPr lang="en-US" sz="1700" dirty="0"/>
              <a:t>, May 7, 2013, 4:04 PM, Twitter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626839E-D1F5-4022-811C-75E73B2B52BD}"/>
              </a:ext>
            </a:extLst>
          </p:cNvPr>
          <p:cNvCxnSpPr>
            <a:cxnSpLocks/>
          </p:cNvCxnSpPr>
          <p:nvPr/>
        </p:nvCxnSpPr>
        <p:spPr>
          <a:xfrm flipH="1">
            <a:off x="495300" y="2835513"/>
            <a:ext cx="11104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49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829F6-5886-451F-8342-91AAB73545F7}"/>
              </a:ext>
            </a:extLst>
          </p:cNvPr>
          <p:cNvSpPr txBox="1">
            <a:spLocks/>
          </p:cNvSpPr>
          <p:nvPr/>
        </p:nvSpPr>
        <p:spPr>
          <a:xfrm>
            <a:off x="495299" y="1147498"/>
            <a:ext cx="11242813" cy="6017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24C65-0D89-4BCD-9B6F-D4DED6639A1D}"/>
              </a:ext>
            </a:extLst>
          </p:cNvPr>
          <p:cNvSpPr txBox="1">
            <a:spLocks/>
          </p:cNvSpPr>
          <p:nvPr/>
        </p:nvSpPr>
        <p:spPr>
          <a:xfrm>
            <a:off x="495298" y="1732708"/>
            <a:ext cx="11242813" cy="359466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72FCA5-6BDE-4F26-A489-8A90F35784E3}"/>
              </a:ext>
            </a:extLst>
          </p:cNvPr>
          <p:cNvSpPr txBox="1"/>
          <p:nvPr/>
        </p:nvSpPr>
        <p:spPr>
          <a:xfrm>
            <a:off x="495300" y="1682456"/>
            <a:ext cx="1124281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R1</a:t>
            </a:r>
            <a:r>
              <a:rPr lang="en-US" sz="1900" dirty="0"/>
              <a:t>: Do partisan conservatives perceive extreme online messages with ambiguity in source and meaning that appear to support conservative ideas to be parody or earnest?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R2</a:t>
            </a:r>
            <a:r>
              <a:rPr lang="en-US" sz="1900" dirty="0"/>
              <a:t>: Do partisan liberals perceive extreme online messages with ambiguity in source and meaning that appear to support conservative ideas to be parody or earnest?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R3</a:t>
            </a:r>
            <a:r>
              <a:rPr lang="en-US" sz="1900" dirty="0"/>
              <a:t>: Do non-partisans perceive extreme online messages with ambiguity in source and meaning that appear to support conservative ideas to be parody or earnest?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R4</a:t>
            </a:r>
            <a:r>
              <a:rPr lang="en-US" sz="1900" dirty="0"/>
              <a:t>: Do partisan conservatives perceive extreme online messages with ambiguity in source and meaning that appear to support liberal ideas to be parody or earnest?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R5</a:t>
            </a:r>
            <a:r>
              <a:rPr lang="en-US" sz="1900" dirty="0"/>
              <a:t>: Do partisan liberals perceive extreme online messages with ambiguity in source and meaning that appear to support liberal ideas to be parody or earnest?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R6</a:t>
            </a:r>
            <a:r>
              <a:rPr lang="en-US" sz="1900" dirty="0"/>
              <a:t>: Do non-partisans perceive extreme online messages with ambiguity in source and meaning that appear to support liberal ideas to be parody or earnest?</a:t>
            </a:r>
          </a:p>
        </p:txBody>
      </p:sp>
    </p:spTree>
    <p:extLst>
      <p:ext uri="{BB962C8B-B14F-4D97-AF65-F5344CB8AC3E}">
        <p14:creationId xmlns:p14="http://schemas.microsoft.com/office/powerpoint/2010/main" val="70320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O-BLACK-V1">
  <a:themeElements>
    <a:clrScheme name="UNO-PPT-BLACK">
      <a:dk1>
        <a:srgbClr val="FFFFFF"/>
      </a:dk1>
      <a:lt1>
        <a:srgbClr val="FFFFFF"/>
      </a:lt1>
      <a:dk2>
        <a:srgbClr val="090909"/>
      </a:dk2>
      <a:lt2>
        <a:srgbClr val="090909"/>
      </a:lt2>
      <a:accent1>
        <a:srgbClr val="D61920"/>
      </a:accent1>
      <a:accent2>
        <a:srgbClr val="BCBAB9"/>
      </a:accent2>
      <a:accent3>
        <a:srgbClr val="626568"/>
      </a:accent3>
      <a:accent4>
        <a:srgbClr val="FFFFFF"/>
      </a:accent4>
      <a:accent5>
        <a:srgbClr val="D61920"/>
      </a:accent5>
      <a:accent6>
        <a:srgbClr val="BCBAB9"/>
      </a:accent6>
      <a:hlink>
        <a:srgbClr val="FFFFFF"/>
      </a:hlink>
      <a:folHlink>
        <a:srgbClr val="D6192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915</TotalTime>
  <Words>1673</Words>
  <Application>Microsoft Office PowerPoint</Application>
  <PresentationFormat>Widescreen</PresentationFormat>
  <Paragraphs>120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UNO-BLACK-V1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Angelica Genovesi</dc:creator>
  <cp:lastModifiedBy>Kelly Johnson</cp:lastModifiedBy>
  <cp:revision>38</cp:revision>
  <dcterms:created xsi:type="dcterms:W3CDTF">2016-12-07T16:59:37Z</dcterms:created>
  <dcterms:modified xsi:type="dcterms:W3CDTF">2019-03-01T14:20:00Z</dcterms:modified>
</cp:coreProperties>
</file>