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382" r:id="rId3"/>
    <p:sldId id="345" r:id="rId4"/>
    <p:sldId id="343" r:id="rId5"/>
    <p:sldId id="336" r:id="rId6"/>
    <p:sldId id="347" r:id="rId7"/>
    <p:sldId id="338" r:id="rId8"/>
    <p:sldId id="375" r:id="rId9"/>
    <p:sldId id="340" r:id="rId10"/>
    <p:sldId id="377" r:id="rId11"/>
    <p:sldId id="378" r:id="rId12"/>
    <p:sldId id="362" r:id="rId13"/>
    <p:sldId id="379" r:id="rId14"/>
    <p:sldId id="364" r:id="rId15"/>
    <p:sldId id="361" r:id="rId16"/>
    <p:sldId id="265" r:id="rId17"/>
    <p:sldId id="339" r:id="rId18"/>
    <p:sldId id="348" r:id="rId19"/>
    <p:sldId id="365" r:id="rId20"/>
    <p:sldId id="385" r:id="rId21"/>
    <p:sldId id="351" r:id="rId22"/>
    <p:sldId id="38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raig Maher" initials="CM" lastIdx="24" clrIdx="0">
    <p:extLst>
      <p:ext uri="{19B8F6BF-5375-455C-9EA6-DF929625EA0E}">
        <p15:presenceInfo xmlns:p15="http://schemas.microsoft.com/office/powerpoint/2012/main" userId="S-1-5-21-3376214329-1953657329-2723475018-196264" providerId="AD"/>
      </p:ext>
    </p:extLst>
  </p:cmAuthor>
  <p:cmAuthor id="2" name="Bit An" initials="BA" lastIdx="1" clrIdx="1">
    <p:extLst>
      <p:ext uri="{19B8F6BF-5375-455C-9EA6-DF929625EA0E}">
        <p15:presenceInfo xmlns:p15="http://schemas.microsoft.com/office/powerpoint/2012/main" userId="78027778db2d573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279" autoAdjust="0"/>
    <p:restoredTop sz="94660"/>
  </p:normalViewPr>
  <p:slideViewPr>
    <p:cSldViewPr snapToGrid="0" showGuides="1">
      <p:cViewPr varScale="1">
        <p:scale>
          <a:sx n="143" d="100"/>
          <a:sy n="143" d="100"/>
        </p:scale>
        <p:origin x="480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A18640-6E41-4003-9601-CF1A56E5B73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48F721F-D937-4226-AB80-476736B58BF8}">
      <dgm:prSet/>
      <dgm:spPr/>
      <dgm:t>
        <a:bodyPr/>
        <a:lstStyle/>
        <a:p>
          <a:pPr>
            <a:lnSpc>
              <a:spcPct val="100000"/>
            </a:lnSpc>
          </a:pPr>
          <a:r>
            <a:rPr kumimoji="1" lang="en-US" b="0" dirty="0"/>
            <a:t>Most PILOTs </a:t>
          </a:r>
          <a:r>
            <a:rPr kumimoji="1" lang="en-US" b="0" u="sng" dirty="0"/>
            <a:t>generate little revenues </a:t>
          </a:r>
          <a:r>
            <a:rPr kumimoji="1" lang="en-US" b="0" dirty="0"/>
            <a:t>and involve </a:t>
          </a:r>
          <a:r>
            <a:rPr kumimoji="1" lang="en-US" b="0" u="sng" dirty="0"/>
            <a:t>limited participants </a:t>
          </a:r>
          <a:r>
            <a:rPr kumimoji="1" lang="en-US" b="0" dirty="0"/>
            <a:t>but are potential as a new revenue source (Kenyon &amp; Langley, 2011).</a:t>
          </a:r>
          <a:endParaRPr lang="en-US" dirty="0"/>
        </a:p>
      </dgm:t>
    </dgm:pt>
    <dgm:pt modelId="{E92578AD-B2CE-491B-92B2-D4625EFD8602}" type="parTrans" cxnId="{8F800EC6-753D-4AD2-87CA-DE9D7AB0C0A1}">
      <dgm:prSet/>
      <dgm:spPr/>
      <dgm:t>
        <a:bodyPr/>
        <a:lstStyle/>
        <a:p>
          <a:endParaRPr lang="en-US"/>
        </a:p>
      </dgm:t>
    </dgm:pt>
    <dgm:pt modelId="{87BB005C-6C43-4EAC-A974-931306D04B44}" type="sibTrans" cxnId="{8F800EC6-753D-4AD2-87CA-DE9D7AB0C0A1}">
      <dgm:prSet/>
      <dgm:spPr/>
      <dgm:t>
        <a:bodyPr/>
        <a:lstStyle/>
        <a:p>
          <a:endParaRPr lang="en-US"/>
        </a:p>
      </dgm:t>
    </dgm:pt>
    <dgm:pt modelId="{263540C5-7847-48E4-AB9F-E2B6E444B91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Unlike the Boston model, the cites of Baltimore, Princeton, Pittsburgh </a:t>
          </a:r>
          <a:r>
            <a:rPr lang="en-US" u="sng" dirty="0"/>
            <a:t>failed to develop a collaborative approach</a:t>
          </a:r>
          <a:r>
            <a:rPr lang="en-US" dirty="0"/>
            <a:t> because of contentious tactics.</a:t>
          </a:r>
        </a:p>
      </dgm:t>
    </dgm:pt>
    <dgm:pt modelId="{71FA8175-4059-499C-BF02-6510AB4C5391}" type="parTrans" cxnId="{BC0E824D-8473-4D0C-ADAE-07DC0CA20977}">
      <dgm:prSet/>
      <dgm:spPr/>
      <dgm:t>
        <a:bodyPr/>
        <a:lstStyle/>
        <a:p>
          <a:endParaRPr lang="en-US"/>
        </a:p>
      </dgm:t>
    </dgm:pt>
    <dgm:pt modelId="{F604DBED-B79D-44C2-A45C-9E039376CBDD}" type="sibTrans" cxnId="{BC0E824D-8473-4D0C-ADAE-07DC0CA20977}">
      <dgm:prSet/>
      <dgm:spPr/>
      <dgm:t>
        <a:bodyPr/>
        <a:lstStyle/>
        <a:p>
          <a:endParaRPr lang="en-US"/>
        </a:p>
      </dgm:t>
    </dgm:pt>
    <dgm:pt modelId="{957E0B55-70F0-C841-BCE5-762D0BB0CAB5}">
      <dgm:prSet/>
      <dgm:spPr/>
      <dgm:t>
        <a:bodyPr/>
        <a:lstStyle/>
        <a:p>
          <a:pPr>
            <a:lnSpc>
              <a:spcPct val="100000"/>
            </a:lnSpc>
          </a:pPr>
          <a:r>
            <a:rPr kumimoji="1" lang="en-US" b="0" dirty="0"/>
            <a:t>Boston’s PILOTs uniquely have the desirable features such as </a:t>
          </a:r>
          <a:r>
            <a:rPr kumimoji="1" lang="en-US" b="0" u="sng" dirty="0"/>
            <a:t>equitable structures</a:t>
          </a:r>
          <a:r>
            <a:rPr kumimoji="1" lang="en-US" b="0" dirty="0"/>
            <a:t>, the </a:t>
          </a:r>
          <a:r>
            <a:rPr kumimoji="1" lang="en-US" b="0" u="sng" dirty="0"/>
            <a:t>release of PILOT information (transparency</a:t>
          </a:r>
          <a:r>
            <a:rPr kumimoji="1" lang="en-US" b="0" dirty="0"/>
            <a:t>), </a:t>
          </a:r>
          <a:r>
            <a:rPr kumimoji="1" lang="en-US" b="0" u="sng" dirty="0"/>
            <a:t>predictable revenues</a:t>
          </a:r>
          <a:r>
            <a:rPr kumimoji="1" lang="en-US" b="0" dirty="0"/>
            <a:t>.</a:t>
          </a:r>
          <a:endParaRPr lang="en-US" dirty="0"/>
        </a:p>
      </dgm:t>
    </dgm:pt>
    <dgm:pt modelId="{EBB5E4B9-EA98-8348-8945-81B5A6101C9E}" type="parTrans" cxnId="{ADCF446B-CC19-2B42-99EB-505DBDB6C635}">
      <dgm:prSet/>
      <dgm:spPr/>
      <dgm:t>
        <a:bodyPr/>
        <a:lstStyle/>
        <a:p>
          <a:pPr latinLnBrk="1"/>
          <a:endParaRPr lang="ko-KR" altLang="en-US"/>
        </a:p>
      </dgm:t>
    </dgm:pt>
    <dgm:pt modelId="{FB5586D0-E162-8D44-AD87-2A9387EA5839}" type="sibTrans" cxnId="{ADCF446B-CC19-2B42-99EB-505DBDB6C635}">
      <dgm:prSet/>
      <dgm:spPr/>
      <dgm:t>
        <a:bodyPr/>
        <a:lstStyle/>
        <a:p>
          <a:pPr latinLnBrk="1"/>
          <a:endParaRPr lang="ko-KR" altLang="en-US"/>
        </a:p>
      </dgm:t>
    </dgm:pt>
    <dgm:pt modelId="{93709C77-7878-5341-A706-D023DF289AAF}" type="pres">
      <dgm:prSet presAssocID="{E3A18640-6E41-4003-9601-CF1A56E5B738}" presName="linear" presStyleCnt="0">
        <dgm:presLayoutVars>
          <dgm:animLvl val="lvl"/>
          <dgm:resizeHandles val="exact"/>
        </dgm:presLayoutVars>
      </dgm:prSet>
      <dgm:spPr/>
    </dgm:pt>
    <dgm:pt modelId="{4D4838A3-8495-774F-8076-1EF11AB5279F}" type="pres">
      <dgm:prSet presAssocID="{248F721F-D937-4226-AB80-476736B58BF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90C74C5-56C3-A34C-BC34-D750F1F3C74D}" type="pres">
      <dgm:prSet presAssocID="{87BB005C-6C43-4EAC-A974-931306D04B44}" presName="spacer" presStyleCnt="0"/>
      <dgm:spPr/>
    </dgm:pt>
    <dgm:pt modelId="{F680035A-12D2-AE41-917C-F134A30FE47A}" type="pres">
      <dgm:prSet presAssocID="{263540C5-7847-48E4-AB9F-E2B6E444B91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6B6331F-EC6B-4C4B-A569-CA47FAE81F40}" type="pres">
      <dgm:prSet presAssocID="{F604DBED-B79D-44C2-A45C-9E039376CBDD}" presName="spacer" presStyleCnt="0"/>
      <dgm:spPr/>
    </dgm:pt>
    <dgm:pt modelId="{FF181416-B113-BB4A-8A29-7E9F2B625038}" type="pres">
      <dgm:prSet presAssocID="{957E0B55-70F0-C841-BCE5-762D0BB0CAB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CD63F05-B133-F440-A50A-F2FC12896161}" type="presOf" srcId="{248F721F-D937-4226-AB80-476736B58BF8}" destId="{4D4838A3-8495-774F-8076-1EF11AB5279F}" srcOrd="0" destOrd="0" presId="urn:microsoft.com/office/officeart/2005/8/layout/vList2"/>
    <dgm:cxn modelId="{A1325048-0A89-4843-B547-51FCB9D5D233}" type="presOf" srcId="{263540C5-7847-48E4-AB9F-E2B6E444B91A}" destId="{F680035A-12D2-AE41-917C-F134A30FE47A}" srcOrd="0" destOrd="0" presId="urn:microsoft.com/office/officeart/2005/8/layout/vList2"/>
    <dgm:cxn modelId="{BC0E824D-8473-4D0C-ADAE-07DC0CA20977}" srcId="{E3A18640-6E41-4003-9601-CF1A56E5B738}" destId="{263540C5-7847-48E4-AB9F-E2B6E444B91A}" srcOrd="1" destOrd="0" parTransId="{71FA8175-4059-499C-BF02-6510AB4C5391}" sibTransId="{F604DBED-B79D-44C2-A45C-9E039376CBDD}"/>
    <dgm:cxn modelId="{899DB553-992E-D84C-A5F0-43CCE7750A05}" type="presOf" srcId="{E3A18640-6E41-4003-9601-CF1A56E5B738}" destId="{93709C77-7878-5341-A706-D023DF289AAF}" srcOrd="0" destOrd="0" presId="urn:microsoft.com/office/officeart/2005/8/layout/vList2"/>
    <dgm:cxn modelId="{ADCF446B-CC19-2B42-99EB-505DBDB6C635}" srcId="{E3A18640-6E41-4003-9601-CF1A56E5B738}" destId="{957E0B55-70F0-C841-BCE5-762D0BB0CAB5}" srcOrd="2" destOrd="0" parTransId="{EBB5E4B9-EA98-8348-8945-81B5A6101C9E}" sibTransId="{FB5586D0-E162-8D44-AD87-2A9387EA5839}"/>
    <dgm:cxn modelId="{774E538E-F74B-4442-930D-9FCAA4EAFDF1}" type="presOf" srcId="{957E0B55-70F0-C841-BCE5-762D0BB0CAB5}" destId="{FF181416-B113-BB4A-8A29-7E9F2B625038}" srcOrd="0" destOrd="0" presId="urn:microsoft.com/office/officeart/2005/8/layout/vList2"/>
    <dgm:cxn modelId="{8F800EC6-753D-4AD2-87CA-DE9D7AB0C0A1}" srcId="{E3A18640-6E41-4003-9601-CF1A56E5B738}" destId="{248F721F-D937-4226-AB80-476736B58BF8}" srcOrd="0" destOrd="0" parTransId="{E92578AD-B2CE-491B-92B2-D4625EFD8602}" sibTransId="{87BB005C-6C43-4EAC-A974-931306D04B44}"/>
    <dgm:cxn modelId="{525B17ED-EA82-2048-9E45-66CE18242F88}" type="presParOf" srcId="{93709C77-7878-5341-A706-D023DF289AAF}" destId="{4D4838A3-8495-774F-8076-1EF11AB5279F}" srcOrd="0" destOrd="0" presId="urn:microsoft.com/office/officeart/2005/8/layout/vList2"/>
    <dgm:cxn modelId="{B14CCEE5-DF05-134D-988E-D03EE076CC44}" type="presParOf" srcId="{93709C77-7878-5341-A706-D023DF289AAF}" destId="{E90C74C5-56C3-A34C-BC34-D750F1F3C74D}" srcOrd="1" destOrd="0" presId="urn:microsoft.com/office/officeart/2005/8/layout/vList2"/>
    <dgm:cxn modelId="{311CC59D-ADC7-374E-8C11-CF1C0E539A26}" type="presParOf" srcId="{93709C77-7878-5341-A706-D023DF289AAF}" destId="{F680035A-12D2-AE41-917C-F134A30FE47A}" srcOrd="2" destOrd="0" presId="urn:microsoft.com/office/officeart/2005/8/layout/vList2"/>
    <dgm:cxn modelId="{05C51DAA-3A1C-B943-B9BD-9F831997836A}" type="presParOf" srcId="{93709C77-7878-5341-A706-D023DF289AAF}" destId="{26B6331F-EC6B-4C4B-A569-CA47FAE81F40}" srcOrd="3" destOrd="0" presId="urn:microsoft.com/office/officeart/2005/8/layout/vList2"/>
    <dgm:cxn modelId="{7F8DF740-47DB-2947-88C0-60023A6C9303}" type="presParOf" srcId="{93709C77-7878-5341-A706-D023DF289AAF}" destId="{FF181416-B113-BB4A-8A29-7E9F2B62503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4838A3-8495-774F-8076-1EF11AB5279F}">
      <dsp:nvSpPr>
        <dsp:cNvPr id="0" name=""/>
        <dsp:cNvSpPr/>
      </dsp:nvSpPr>
      <dsp:spPr>
        <a:xfrm>
          <a:off x="0" y="574171"/>
          <a:ext cx="4941519" cy="1544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000" b="0" kern="1200" dirty="0"/>
            <a:t>Most PILOTs </a:t>
          </a:r>
          <a:r>
            <a:rPr kumimoji="1" lang="en-US" sz="2000" b="0" u="sng" kern="1200" dirty="0"/>
            <a:t>generate little revenues </a:t>
          </a:r>
          <a:r>
            <a:rPr kumimoji="1" lang="en-US" sz="2000" b="0" kern="1200" dirty="0"/>
            <a:t>and involve </a:t>
          </a:r>
          <a:r>
            <a:rPr kumimoji="1" lang="en-US" sz="2000" b="0" u="sng" kern="1200" dirty="0"/>
            <a:t>limited participants </a:t>
          </a:r>
          <a:r>
            <a:rPr kumimoji="1" lang="en-US" sz="2000" b="0" kern="1200" dirty="0"/>
            <a:t>but are potential as a new revenue source (Kenyon &amp; Langley, 2011).</a:t>
          </a:r>
          <a:endParaRPr lang="en-US" sz="2000" kern="1200" dirty="0"/>
        </a:p>
      </dsp:txBody>
      <dsp:txXfrm>
        <a:off x="75391" y="649562"/>
        <a:ext cx="4790737" cy="1393618"/>
      </dsp:txXfrm>
    </dsp:sp>
    <dsp:sp modelId="{F680035A-12D2-AE41-917C-F134A30FE47A}">
      <dsp:nvSpPr>
        <dsp:cNvPr id="0" name=""/>
        <dsp:cNvSpPr/>
      </dsp:nvSpPr>
      <dsp:spPr>
        <a:xfrm>
          <a:off x="0" y="2176171"/>
          <a:ext cx="4941519" cy="154440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Unlike the Boston model, the cites of Baltimore, Princeton, Pittsburgh </a:t>
          </a:r>
          <a:r>
            <a:rPr lang="en-US" sz="2000" u="sng" kern="1200" dirty="0"/>
            <a:t>failed to develop a collaborative approach</a:t>
          </a:r>
          <a:r>
            <a:rPr lang="en-US" sz="2000" kern="1200" dirty="0"/>
            <a:t> because of contentious tactics.</a:t>
          </a:r>
        </a:p>
      </dsp:txBody>
      <dsp:txXfrm>
        <a:off x="75391" y="2251562"/>
        <a:ext cx="4790737" cy="1393618"/>
      </dsp:txXfrm>
    </dsp:sp>
    <dsp:sp modelId="{FF181416-B113-BB4A-8A29-7E9F2B625038}">
      <dsp:nvSpPr>
        <dsp:cNvPr id="0" name=""/>
        <dsp:cNvSpPr/>
      </dsp:nvSpPr>
      <dsp:spPr>
        <a:xfrm>
          <a:off x="0" y="3778171"/>
          <a:ext cx="4941519" cy="15444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000" b="0" kern="1200" dirty="0"/>
            <a:t>Boston’s PILOTs uniquely have the desirable features such as </a:t>
          </a:r>
          <a:r>
            <a:rPr kumimoji="1" lang="en-US" sz="2000" b="0" u="sng" kern="1200" dirty="0"/>
            <a:t>equitable structures</a:t>
          </a:r>
          <a:r>
            <a:rPr kumimoji="1" lang="en-US" sz="2000" b="0" kern="1200" dirty="0"/>
            <a:t>, the </a:t>
          </a:r>
          <a:r>
            <a:rPr kumimoji="1" lang="en-US" sz="2000" b="0" u="sng" kern="1200" dirty="0"/>
            <a:t>release of PILOT information (transparency</a:t>
          </a:r>
          <a:r>
            <a:rPr kumimoji="1" lang="en-US" sz="2000" b="0" kern="1200" dirty="0"/>
            <a:t>), </a:t>
          </a:r>
          <a:r>
            <a:rPr kumimoji="1" lang="en-US" sz="2000" b="0" u="sng" kern="1200" dirty="0"/>
            <a:t>predictable revenues</a:t>
          </a:r>
          <a:r>
            <a:rPr kumimoji="1" lang="en-US" sz="2000" b="0" kern="1200" dirty="0"/>
            <a:t>.</a:t>
          </a:r>
          <a:endParaRPr lang="en-US" sz="2000" kern="1200" dirty="0"/>
        </a:p>
      </dsp:txBody>
      <dsp:txXfrm>
        <a:off x="75391" y="3853562"/>
        <a:ext cx="4790737" cy="13936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03T18:40:20.206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1,'0'0,"0"0,0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8.7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10634,'0'7'120,"1"0"0,0 0-1,0 0 1,1 0 0,0-1-1,0 1 1,1 0 0,0-1-1,0 1 1,0-1 0,1 0-1,0 0 1,0-1-1,0 1 1,1-1 0,0 0-1,0 0 1,0 0 0,1-1-1,1 2-119,131 72-1915,-119-69 2125,510 234 1855,-292-123-1226,-5 11 0,85 70-839,-165-84-1241,-98-71 788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9.1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 0 9482,'-7'77'4958,"11"41"-6036,-2-95 1086,2 0 0,1 0 1,0-1-1,2 0 1,1 0-1,0 0 0,2-1 1,0 0-1,1-1 1,2 0-1,0-1 0,0 0 1,5 2-9,-18-20 7,1 1-1,0-1 1,0 1 0,0-1 0,0 0-1,0 1 1,0-1 0,0 0 0,0 0-1,1 0 1,-1 0 0,1 0-1,-1 0 1,0 0 0,1 0 0,-1 0-1,1-1 1,0 1 0,-1-1 0,1 1-1,0-1 1,-1 0 0,1 1 0,0-1-1,-1 0 1,1 0 0,0 0-1,-1 0 1,1-1 0,0 1 0,-1 0-1,1-1 1,0 1 0,-1-1 0,1 1-1,-1-1 1,1 0 0,-1 0 0,2-1-7,179-183 833,-166 175-754,2 0 0,-1 1 0,2 0 0,-1 2 0,1 0 0,0 1 0,0 1 1,1 1-1,-1 0 0,1 2 0,0 0 0,0 1 0,0 1 0,0 1 0,-1 1 0,1 1 0,0 0 0,10 4-79,4 2 126,0 2 0,0 1-1,-1 2 1,-1 0 0,0 3 0,-2 0 0,1 2-1,17 16-125,64 63-4041,-95-81 2744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9.4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173 1 12267,'19'33'3291,"29"74"-1535,-47-103-1760,5 17-19,-2 0 0,0 0 0,-1 1 0,0-1 0,-2 1 0,-1 0 0,-1 0 0,-1 3 23,0-22 14,1 1 1,-1-1-1,-1 0 0,1 0 0,0 0 0,-1-1 0,1 1 0,-1 0 0,0-1 1,0 0-1,0 0 0,0 0 0,0 0 0,0 0 0,-1 0 0,1-1 0,0 0 1,-1 1-1,0-1 0,1-1 0,-1 1 0,0 0 0,1-1 0,-1 0 0,0 0 1,1 0-1,-1 0 0,0-1 0,1 1 0,-1-1 0,0 0 0,1 0 0,-1 0 1,1-1-1,-1 1 0,1-1 0,0 0 0,0 0 0,0 0 0,0 0 0,0 0 1,0-1-1,0 1 0,0-2-14,-8-6-79,1-1 0,0-1 1,0 1-1,1-1 0,1-1 1,0 0-1,1 0 0,0 0 1,1-1-1,1 0 0,-2-5 79,3 8-170,-12-67-2248,18 44 1671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9.8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 0 11875,'7'37'4093,"-6"-36"-4099,-1 1 0,0-1 0,1 0 0,-1 0-1,0 0 1,0 0 0,0 0 0,0 0 0,0 1 0,0-1-1,-1 0 1,1 0 0,0 0 0,0 0 0,-1 0-1,1 0 1,-1 0 0,1 0 0,-1 0 0,1 0 0,-1 0-1,0 0 1,1 0 0,-1 0 0,0-1 0,0 1-1,0 0 1,0 0 0,1-1 0,-1 1 0,0-1 0,0 1-1,0 0 1,0-1 0,-1 0 0,1 1 0,0-1 0,0 0-1,0 0 1,0 1 0,0-1 0,0 0 0,0 0-1,-1 0 1,1 0 0,0-1 0,0 1 0,0 0 0,0 0-1,-1-1 7,3-7 147,12 8-169,0 0-1,0 1 1,0 1 0,0 0-1,0 1 1,-1 0 0,1 1-1,8 4 23,6 3 25,0 2-1,0 0 1,-1 2 0,-1 1-1,-1 1 1,0 1-1,2 4-24,20 18 330,-2 2 0,-2 2 0,-2 1-1,6 11-329,-36-42 85,-1 0-1,-1 0 0,0 0 0,0 1 0,-1 1 1,-1-1-1,-1 1 0,0 0 0,-1 0 0,-1 0 1,-1 1-1,0-1 0,-1 1 0,0-1 0,-2 1 1,0 0-1,-1-1 0,0 1 0,-1-1 0,-1 0 1,-1 0-1,-3 6-84,8-20-38,-1 0-71,0-1 1,0 1-1,0-1 1,0 1-1,0 0 1,0 0 0,1 0-1,-1-1 1,1 1-1,0 0 1,-1 0-1,1 0 1,0 0-1,0 0 1,0 0-1,0-1 1,0 1-1,1 0 1,-1 0 0,1 0-1,-1 0 1,1 0-1,0-1 1,-1 1-1,1 0 1,0-1-1,0 1 1,0 0-1,0-1 1,1 1-1,-1-1 1,0 0 108,24 3-3474,7-4 1464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1.7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 1 5817,'11'40'1905,"-4"30"-1699,-4 1 1,-2 0 0,-4-1 0,-3 6-207,4-43 266,-35 274 952,39-252-811,-1-54-386,-1 0 0,0 0 0,0 0-1,1-1 1,-1 1 0,0 0 0,1 0 0,-1-1 0,1 1-1,-1 0 1,1 0 0,-1-1 0,1 1 0,0 0-1,-1-1 1,1 1 0,0-1 0,-1 1 0,1-1 0,0 1-1,0-1 1,-1 0 0,1 1 0,0-1 0,0 0-1,0 0 1,0 1 0,-1-1 0,1 0 0,0 0-1,0 0 1,0 0 0,0 0 0,0 0 0,0 0 0,-1 0-1,1-1 1,0 1 0,0 0 0,0 0 0,0-1-1,-1 1 1,1-1 0,0 1 0,0-1 0,-1 1 0,1-1-1,0 1 1,-1-1 0,1 1 0,-1-1 0,1 0-1,0 1 1,-1-1 0,1 0 0,-1 0 0,0 1 0,1-1-1,-1 0 1,1-1-21,90-119 357,11-10-58,-96 126-299,1 0-1,0 0 1,0 0 0,1 1 0,-1 0-1,1 0 1,0 1 0,0 0 0,0 1-1,0-1 1,0 2 0,1-1 0,-1 1-1,1 0 1,-1 1 0,1 0-1,-1 0 1,1 1 0,0 0 0,10 5 0,-1 0 1,0 1-1,0 1 0,0 1 0,-1 0 1,0 2-1,-1-1 0,0 2 1,-1 0-1,0 1 0,-1 1 1,-1 0-1,0 1 0,-1 0 0,0 1 1,-1 0-1,-1 1 0,0 1 0,8 16 12,-1 0 0,-1 1 0,-2 1 0,-2 1 0,-1 0 0,-2 0 0,5 37-12,-6-37 74,35-56 247,-27 10-320,-1 1 0,1 0 0,0 2 0,1 0 0,0 0 0,0 2 0,0 0 0,0 1 0,0 1 0,1 0 0,-1 2 0,1 0 0,0 1 0,-1 0 0,0 1 0,1 1 0,-1 1 0,0 1 0,0 0 0,-1 1 0,7 4-1,31 23 129,-2 2 0,-2 2-1,-1 3 1,-2 1 0,-2 2 0,-2 3-1,-2 1 1,-2 2 0,-3 2-1,28 49-128,8 39 296,-71-131-497,0-7-2814,-1-2 2061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2.1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437 189 3897,'3'1'23,"0"0"0,0-1 1,0 1-1,0 0 0,0 0 1,0 1-1,0-1 0,0 1 1,0-1-1,-1 1 0,1 0 0,-1 0 1,1 0-1,-1 0 0,0 1 1,0-1-1,0 1 0,0-1 0,0 1 1,0-1-1,-1 1 0,1 0 1,-1 0-1,0 0 0,0 0 1,0 0-1,0 0 0,-1 0 0,1 4-23,3 1 12,-3-5-38,15 33 819,-1 1 1,-2 1-1,-2 0 0,-1 1 1,-2 0-1,-1 0 0,-2 10-793,-4-43 81,0 0-1,-1 1 0,0 0 0,0-1 0,0 1 0,-1-1 0,0 1 0,0-1 0,-1 0 0,0 1 0,0-1 0,0 0 0,-1 0 0,0 0 0,0-1 0,0 1 0,-1-1 0,0 1 0,0-1 0,0 0 0,-1-1 0,0 1 0,1-1 0,-2 0 0,1 0 0,0 0 0,-1-1 0,0 0 0,1 0 0,-1 0 0,-1-1 0,1 0 0,0 0 0,0-1 0,-1 1 0,1-1 0,-1-1 0,1 1 0,-1-1 0,-1 0-80,-17-7 96,0 0-1,1-2 0,1-1 1,0 0-1,0-2 1,1-1-1,0 0 0,1-2 1,1 0-1,0-2 1,-11-11-96,16 13-50,1 0 1,0 0-1,1-2 1,1 1-1,0-2 0,2 0 1,0 0-1,0 0 1,2-1-1,0-1 1,2 1-1,0-1 1,1-1-1,1 1 1,1 0-1,1-1 1,0 0-1,2 0 0,0 1 1,2-1-1,0 0 1,1 1-1,1-1 1,1 1-1,1 0 1,0 0-1,8-14 50,-12 31-146,-1 0-1,1-1 0,-1 1 1,1 0-1,0 1 1,0-1-1,0 0 1,1 0-1,-1 1 1,1 0-1,-1-1 1,1 1-1,0 0 0,0 0 1,0 0-1,0 1 1,0-1-1,0 1 1,0 0-1,1 0 1,-1 0-1,0 0 0,1 0 1,-1 1-1,1-1 1,-1 1-1,1 0 1,-1 0-1,0 0 1,1 1-1,-1-1 1,1 1-1,-1 0 0,0 0 1,1 0-1,-1 0 147,48 20-1475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3.8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321 32 8834,'61'-32'3567,"-60"33"-3572,0 0 0,0 0 0,-1 0 0,1-1 0,0 1 0,0 0 0,0 0-1,-1 0 1,1 0 0,-1 0 0,1 0 0,-1 0 0,1 1 0,-1-1 0,0 0 0,1 0 0,-1 0-1,0 0 1,0 1 0,0-1 0,0 0 0,0 0 0,0 0 0,0 1 0,0-1 0,0 0 0,-1 0-1,1 0 1,0 0 0,-1 0 0,1 1 0,-1-1 0,1 0 0,-1 0 0,0 0 0,1 0-1,-1 0 1,0 0 5,0 2-11,-2 8 23,-36 69 101,-147 114 791,169-174-870,0 1 0,2 1 0,0 0-1,1 1 1,2 0 0,0 1 0,2 1-1,0 0 1,2 0 0,-5 24-34,7-17 14,2 0 0,2 0 0,0 1 1,2-1-1,2 0 0,1 0 0,1 0 0,2 0 0,1-1 0,1 0 1,2 0-1,1-1 0,2 0 0,1-1 0,1 0 0,1-1 0,1-1 1,17 19-15,-17-24-52,0-2 1,1 0 0,1-1-1,1-1 1,1-1 0,0-1-1,1 0 1,23 10 51,-42-24-146,0 0 1,0 0-1,0 0 0,1-1 1,-1 0-1,1 1 1,-1-1-1,1-1 0,-1 1 1,1 0-1,0-1 0,-1 0 1,1 0-1,0 0 1,-1 0-1,1 0 0,0-1 1,-1 0-1,1 0 0,-1 0 1,1 0-1,-1 0 1,1-1-1,-1 1 0,0-1 1,0 0-1,0 0 0,0 0 1,0-1-1,0 1 1,1-2 145,15-36-1203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4.1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163 124 5793,'-154'-117'5759,"145"110"-5383,17 10-178,24 13-59,200 152 531,71 81 657,-11 14 0,158 190-1327,-349-339 306,-85-105-84,-28-45-62,8 26-147,-210-482 0,203 467-206,0 1-1,-2 0 0,-1 1 0,0 0 0,-2 2 0,-1-1 0,0 2 0,-2 0 0,-2-1 194,-30-7-547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5.2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 6929,'13'7'2505,"36"29"-2001,-44-40-824,4 1 0,10-4 8,4-4 144,5 2 144,-2 0-184,16 6-1361,5 3 1137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8.4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2153 12363,'17'-10'3409,"-10"-36"-6179,-7 40 2835,8-140-1376,59-102 3334,5-11-1723,-12-3 1,-12-2-1,7-173-300,-51 380 50,-2 10 65,1-1 1,3 1 0,2 1 0,1-1 0,10-20-116,-17 60 5,0 0 1,0 1-1,1-1 1,0 1-1,1 0 1,-1-1-1,1 2 1,0-1-1,1 0 1,-1 1-1,1 0 1,0 0 0,1 0-1,-1 1 1,1-1-1,0 1 1,0 1-1,0-1 1,1 1-1,3-1-5,12 1 16,1 1 0,-1 2-1,0 0 1,1 2-1,-1 0 1,0 1 0,0 2-1,0 0 1,-1 1 0,0 1-1,0 1 1,0 1 0,-1 1-1,0 1 1,2 2-16,-17-10 3,496 268-335,-369-172-3006,-117-77 2465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42:53.4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2 14771,'-2'-1'4297,"1"2"-7938,-3-1 2441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8.7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10634,'0'7'120,"1"0"0,0 0-1,0 0 1,1 0 0,0-1-1,0 1 1,1 0 0,0-1-1,0 1 1,0-1 0,1 0-1,0 0 1,0-1-1,0 1 1,1-1 0,0 0-1,0 0 1,0 0 0,1-1-1,1 2-119,131 72-1915,-119-69 2125,510 234 1855,-292-123-1226,-5 11 0,85 70-839,-165-84-1241,-98-71 788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9.1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 0 9482,'-7'77'4958,"11"41"-6036,-2-95 1086,2 0 0,1 0 1,0-1-1,2 0 1,1 0-1,0 0 0,2-1 1,0 0-1,1-1 1,2 0-1,0-1 0,0 0 1,5 2-9,-18-20 7,1 1-1,0-1 1,0 1 0,0-1 0,0 0-1,0 1 1,0-1 0,0 0 0,0 0-1,1 0 1,-1 0 0,1 0-1,-1 0 1,0 0 0,1 0 0,-1 0-1,1-1 1,0 1 0,-1-1 0,1 1-1,0-1 1,-1 0 0,1 1 0,0-1-1,-1 0 1,1 0 0,0 0-1,-1 0 1,1-1 0,0 1 0,-1 0-1,1-1 1,0 1 0,-1-1 0,1 1-1,-1-1 1,1 0 0,-1 0 0,2-1-7,179-183 833,-166 175-754,2 0 0,-1 1 0,2 0 0,-1 2 0,1 0 0,0 1 0,0 1 1,1 1-1,-1 0 0,1 2 0,0 0 0,0 1 0,0 1 0,0 1 0,-1 1 0,1 1 0,0 0 0,10 4-79,4 2 126,0 2 0,0 1-1,-1 2 1,-1 0 0,0 3 0,-2 0 0,1 2-1,17 16-125,64 63-4041,-95-81 2744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9.4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173 1 12267,'19'33'3291,"29"74"-1535,-47-103-1760,5 17-19,-2 0 0,0 0 0,-1 1 0,0-1 0,-2 1 0,-1 0 0,-1 0 0,-1 3 23,0-22 14,1 1 1,-1-1-1,-1 0 0,1 0 0,0 0 0,-1-1 0,1 1 0,-1 0 0,0-1 1,0 0-1,0 0 0,0 0 0,0 0 0,0 0 0,-1 0 0,1-1 0,0 0 1,-1 1-1,0-1 0,1-1 0,-1 1 0,0 0 0,1-1 0,-1 0 0,0 0 1,1 0-1,-1 0 0,0-1 0,1 1 0,-1-1 0,0 0 0,1 0 0,-1 0 1,1-1-1,-1 1 0,1-1 0,0 0 0,0 0 0,0 0 0,0 0 0,0 0 1,0-1-1,0 1 0,0-2-14,-8-6-79,1-1 0,0-1 1,0 1-1,1-1 0,1-1 1,0 0-1,1 0 0,0 0 1,1-1-1,1 0 0,-2-5 79,3 8-170,-12-67-2248,18 44 1671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9.8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 0 11875,'7'37'4093,"-6"-36"-4099,-1 1 0,0-1 0,1 0 0,-1 0-1,0 0 1,0 0 0,0 0 0,0 0 0,0 1 0,0-1-1,-1 0 1,1 0 0,0 0 0,0 0 0,-1 0-1,1 0 1,-1 0 0,1 0 0,-1 0 0,1 0 0,-1 0-1,0 0 1,1 0 0,-1 0 0,0-1 0,0 1-1,0 0 1,0 0 0,1-1 0,-1 1 0,0-1 0,0 1-1,0 0 1,0-1 0,-1 0 0,1 1 0,0-1 0,0 0-1,0 0 1,0 1 0,0-1 0,0 0 0,0 0-1,-1 0 1,1 0 0,0-1 0,0 1 0,0 0 0,0 0-1,-1-1 7,3-7 147,12 8-169,0 0-1,0 1 1,0 1 0,0 0-1,0 1 1,-1 0 0,1 1-1,8 4 23,6 3 25,0 2-1,0 0 1,-1 2 0,-1 1-1,-1 1 1,0 1-1,2 4-24,20 18 330,-2 2 0,-2 2 0,-2 1-1,6 11-329,-36-42 85,-1 0-1,-1 0 0,0 0 0,0 1 0,-1 1 1,-1-1-1,-1 1 0,0 0 0,-1 0 0,-1 0 1,-1 1-1,0-1 0,-1 1 0,0-1 0,-2 1 1,0 0-1,-1-1 0,0 1 0,-1-1 0,-1 0 1,-1 0-1,-3 6-84,8-20-38,-1 0-71,0-1 1,0 1-1,0-1 1,0 1-1,0 0 1,0 0 0,1 0-1,-1-1 1,1 1-1,0 0 1,-1 0-1,1 0 1,0 0-1,0 0 1,0 0-1,0-1 1,0 1-1,1 0 1,-1 0 0,1 0-1,-1 0 1,1 0-1,0-1 1,-1 1-1,1 0 1,0-1-1,0 1 1,0 0-1,0-1 1,1 1-1,-1-1 1,0 0 108,24 3-3474,7-4 1464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47:10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242 25 7042,'-2'-18'2760,"-3"11"-1584,-6 7-1136,-3 0-48,4 9 24,1 2 88,2 10 224,0 0 81,-2 5 63,-6 2-48,-1 5-184,-5 2-72,-2-3-112,2 1-56,0-7-360,2-1-368,3-8-1785,0-4 1641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47:10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122 25 8242,'7'-3'699,"-1"0"-530,1-1-1,0 2 0,0-1 0,0 1 0,0 0 0,0 0 0,0 1 0,0 0 0,1 0 0,-1 1 0,8 0-168,-29 63 710,40 146 587,-22-193-1164,7 25 181,-1 0 1,-3 1-1,-1-1 1,-2 2-1,-2-1 1,-2 0-1,-2 1-314,2-37 9,0 1 0,-1-1 0,0 1-1,0-1 1,-1 0 0,0 0 0,0 0-1,0 0 1,-1 0 0,0 0 0,0 0-1,0-1 1,-1 0 0,0 1 0,0-1-1,0-1 1,0 1 0,-1 0 0,0-1 0,0 0-1,0 0 1,-1-1 0,1 0 0,-1 0-1,0 0 1,1 0 0,-1-1 0,-5 2-9,3-5-231,0 1 1,1-1-1,-1 0 1,0 0-1,1-1 1,0 0 0,-1-1-1,1 1 1,0-1-1,0-1 1,0 1-1,1-1 1,-1 0 0,1-1 230,-52-46-1245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47:10.8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11835,'14'2'3896,"7"7"-4528,-2 7-688,7 13 832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47:11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302 42 6409,'1'-10'1339,"0"9"-1263,-1 0 0,1 0 0,-1 1 1,1-1-1,-1 0 0,0 0 0,1 0 1,-1 0-1,0 0 0,0 0 1,0 0-1,0 0 0,0 0 0,0 0 1,0 0-1,0 1 0,0-1 0,0 0 1,0 0-1,-1 0 0,1 0 0,0 0 1,-1 0-1,1 0 0,-1 0 0,1 1 1,-1-1-1,1 0 0,-1 0 0,1 1 1,-1-1-1,0 0 0,1 1 0,-1-1 1,0 0-1,-1 0-76,-5 10 163,-80 169 338,-40 141-484,68-194-1573,43-71 996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47:14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738 72 5817,'44'-71'4435,"-41"81"-2176,-13 150-1071,-118 376-87,36-110-790,8-134-141,77-280-103,6-21-75,-1-6-34,-27-57-147,-11-55 112,35 102 77,-1 0 0,-2 0 1,0 0-1,-2 1 0,0 1 1,-2-1-1,0 2 0,-2 0 0,-1 0 1,0 1-1,-1 1 0,-10-8 0,23 24 5,0 1 0,0 0 0,0 0 0,0 0 0,-1 0 0,0 1 0,1-1 0,-1 1 0,0 0 0,0 0 0,0 0 0,0 1 0,0-1 1,-1 1-1,1 0 0,0 0 0,-1 1 0,1-1 0,-1 1 0,1 0 0,0 0 0,-1 0 0,1 1 0,-1 0 0,1-1 0,0 1 0,-1 1 0,1-1 0,0 1 0,0 0 0,0 0 0,0 0 0,0 0 0,-2 3-5,-5 10 46,2 0 1,-1 0 0,2 1-1,0 0 1,1 1-1,1 0 1,0 0 0,2 0-1,0 1 1,0 0-1,2-1 1,0 1-1,1 12-46,-4 13 122,1 0-1,3 1 1,1-1-1,2 1 1,2-1-1,2 0 1,2 0-1,2 0 1,1-1-1,3-1 1,1 0-1,16 30-121,-28-64-65,1 1 0,0-1 0,0 0 0,1 0 0,0 0 0,0-1 0,0 0 0,1 0 1,0 0-1,0-1 0,1 1 0,-1-1 0,1-1 0,0 0 0,0 0 0,1 0 0,-1-1 0,1 0 0,0 0 0,0-1 0,0 0 0,0 0 0,3 0 65,39-8-2457,4-6 1014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47:14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7026,'6'14'478,"-1"1"1,0 0 0,-1 0 0,-1 0-1,0 0 1,-1 1 0,0-1 0,-2 1-1,0 15-478,2 29 1213,0-40-692,-3-6-268,1 0 0,0-1 0,1 1 1,1-1-1,0 0 0,1 1 0,0-1 0,1 0 0,0 0 0,1-1 0,1 1 1,0-1-1,0 0 0,2-1 0,-1 0 0,1 0 0,1 0 0,0-1 0,0 0 1,1-1-254,14 6 51,0-1 1,1-2-1,0 0 1,1-2-1,0 0 1,1-2-1,0-1 1,0-1-1,1-2 1,-1 0-1,24-1-51,-39-2-23,0 0-1,0-1 0,0-1 0,-1 0 0,1-1 1,0 0-1,0 0 0,-1-2 0,1 1 0,-1-1 1,0-1-1,0 0 0,-1 0 0,0-1 0,1-1 1,-2 0-1,1 0 0,-1-1 0,0 0 0,-1 0 1,0-1-1,0 0 0,-1-1 0,0 0 0,-1 0 1,5-9 23,-5 4-430,0 0-1,-1-1 1,0 1 0,-2-1 0,1-1 0,-2 1 0,0 0 0,-1-1 0,-1-8 430,-4-20-1077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4:21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38 12579,'0'-13'1304,"-9"-11"-1920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47:14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99 192 7530,'10'9'192,"1"-2"1,-1 1 0,2-1-1,-1-1 1,1 0 0,0 0-1,0-1 1,1-1 0,-1 0-1,1-1 1,0 0 0,0-1-1,0 0 1,0-1 0,0-1-1,1 0 1,-1-1-1,0 0 1,0-1 0,0 0-1,0-1 1,-1-1 0,1 0-1,-1-1 1,0 0 0,0-1-1,0 0 1,8-6-193,-11 6 10,-2 1 1,1-1-1,0-1 0,-1 1 0,-1-1 1,1 0-1,-1-1 0,0 0 0,0 0 1,-1 0-1,-1-1 0,1 1 0,-1-1 1,0 0-1,-1 0 0,0-1 0,-1 1 1,0-1-1,0-4-10,-4 11-9,0-1 1,0 1-1,0 0 0,-1-1 1,1 1-1,-1 0 0,0 1 1,0-1-1,0 0 0,0 1 1,0 0-1,-1 0 0,1 0 1,-1 0-1,0 0 0,1 1 1,-1-1-1,0 1 1,0 0-1,0 0 0,0 1 1,0-1-1,0 1 0,0 0 1,0 0-1,0 0 0,0 0 1,0 1-1,-3 1 9,-16 2 192,1 1-1,0 1 1,0 1 0,0 1 0,1 1-1,0 0 1,1 2 0,0 1-1,1 0 1,0 1 0,1 2-1,0-1 1,1 2 0,1 0-1,-8 12-191,12-19 147,0 2-1,1 0 1,0 0 0,1 1-1,0 0 1,1 1-1,0 0 1,1 0-1,0 1 1,1 0 0,1 0-1,1 1 1,0 0-1,0 0 1,1 0-1,1 0 1,1 1 0,0-1-1,1 1 1,1 3-147,7 4 99,2 1 0,0-2 1,2 1-1,0-1 1,1-1-1,1 0 0,1-1 1,1 0-1,1-1 1,1-1-1,0 0 1,1-2-1,8 6-99,55 31-671,-16-55-2886,-28-17 39,1-11 1547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1.7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 1 5817,'11'40'1905,"-4"30"-1699,-4 1 1,-2 0 0,-4-1 0,-3 6-207,4-43 266,-35 274 952,39-252-811,-1-54-386,-1 0 0,0 0 0,0 0-1,1-1 1,-1 1 0,0 0 0,1 0 0,-1-1 0,1 1-1,-1 0 1,1 0 0,-1-1 0,1 1 0,0 0-1,-1-1 1,1 1 0,0-1 0,-1 1 0,1-1 0,0 1-1,0-1 1,-1 0 0,1 1 0,0-1 0,0 0-1,0 0 1,0 1 0,-1-1 0,1 0 0,0 0-1,0 0 1,0 0 0,0 0 0,0 0 0,0 0 0,-1 0-1,1-1 1,0 1 0,0 0 0,0 0 0,0-1-1,-1 1 1,1-1 0,0 1 0,0-1 0,-1 1 0,1-1-1,0 1 1,-1-1 0,1 1 0,-1-1 0,1 0-1,0 1 1,-1-1 0,1 0 0,-1 0 0,0 1 0,1-1-1,-1 0 1,1-1-21,90-119 357,11-10-58,-96 126-299,1 0-1,0 0 1,0 0 0,1 1 0,-1 0-1,1 0 1,0 1 0,0 0 0,0 1-1,0-1 1,0 2 0,1-1 0,-1 1-1,1 0 1,-1 1 0,1 0-1,-1 0 1,1 1 0,0 0 0,10 5 0,-1 0 1,0 1-1,0 1 0,0 1 0,-1 0 1,0 2-1,-1-1 0,0 2 1,-1 0-1,0 1 0,-1 1 1,-1 0-1,0 1 0,-1 0 0,0 1 1,-1 0-1,-1 1 0,0 1 0,8 16 12,-1 0 0,-1 1 0,-2 1 0,-2 1 0,-1 0 0,-2 0 0,5 37-12,-6-37 74,35-56 247,-27 10-320,-1 1 0,1 0 0,0 2 0,1 0 0,0 0 0,0 2 0,0 0 0,0 1 0,0 1 0,1 0 0,-1 2 0,1 0 0,0 1 0,-1 0 0,0 1 0,1 1 0,-1 1 0,0 1 0,0 0 0,-1 1 0,7 4-1,31 23 129,-2 2 0,-2 2-1,-1 3 1,-2 1 0,-2 2 0,-2 3-1,-2 1 1,-2 2 0,-3 2-1,28 49-128,8 39 296,-71-131-497,0-7-2814,-1-2 2061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2.1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437 189 3897,'3'1'23,"0"0"0,0-1 1,0 1-1,0 0 0,0 0 1,0 1-1,0-1 0,0 1 1,0-1-1,-1 1 0,1 0 0,-1 0 1,1 0-1,-1 0 0,0 1 1,0-1-1,0 1 0,0-1 0,0 1 1,0-1-1,-1 1 0,1 0 1,-1 0-1,0 0 0,0 0 1,0 0-1,0 0 0,-1 0 0,1 4-23,3 1 12,-3-5-38,15 33 819,-1 1 1,-2 1-1,-2 0 0,-1 1 1,-2 0-1,-1 0 0,-2 10-793,-4-43 81,0 0-1,-1 1 0,0 0 0,0-1 0,0 1 0,-1-1 0,0 1 0,0-1 0,-1 0 0,0 1 0,0-1 0,0 0 0,-1 0 0,0 0 0,0-1 0,0 1 0,-1-1 0,0 1 0,0-1 0,0 0 0,-1-1 0,0 1 0,1-1 0,-2 0 0,1 0 0,0 0 0,-1-1 0,0 0 0,1 0 0,-1 0 0,-1-1 0,1 0 0,0 0 0,0-1 0,-1 1 0,1-1 0,-1-1 0,1 1 0,-1-1 0,-1 0-80,-17-7 96,0 0-1,1-2 0,1-1 1,0 0-1,0-2 1,1-1-1,0 0 0,1-2 1,1 0-1,0-2 1,-11-11-96,16 13-50,1 0 1,0 0-1,1-2 1,1 1-1,0-2 0,2 0 1,0 0-1,0 0 1,2-1-1,0-1 1,2 1-1,0-1 1,1-1-1,1 1 1,1 0-1,1-1 1,0 0-1,2 0 0,0 1 1,2-1-1,0 0 1,1 1-1,1-1 1,1 1-1,1 0 1,0 0-1,8-14 50,-12 31-146,-1 0-1,1-1 0,-1 1 1,1 0-1,0 1 1,0-1-1,0 0 1,1 0-1,-1 1 1,1 0-1,-1-1 1,1 1-1,0 0 0,0 0 1,0 0-1,0 1 1,0-1-1,0 1 1,0 0-1,1 0 1,-1 0-1,0 0 0,1 0 1,-1 1-1,1-1 1,-1 1-1,1 0 1,-1 0-1,0 0 1,1 1-1,-1-1 1,1 1-1,-1 0 0,0 0 1,1 0-1,-1 0 147,48 20-1475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3.8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321 32 8834,'61'-32'3567,"-60"33"-3572,0 0 0,0 0 0,-1 0 0,1-1 0,0 1 0,0 0 0,0 0-1,-1 0 1,1 0 0,-1 0 0,1 0 0,-1 0 0,1 1 0,-1-1 0,0 0 0,1 0 0,-1 0-1,0 0 1,0 1 0,0-1 0,0 0 0,0 0 0,0 0 0,0 1 0,0-1 0,0 0 0,-1 0-1,1 0 1,0 0 0,-1 0 0,1 1 0,-1-1 0,1 0 0,-1 0 0,0 0 0,1 0-1,-1 0 1,0 0 5,0 2-11,-2 8 23,-36 69 101,-147 114 791,169-174-870,0 1 0,2 1 0,0 0-1,1 1 1,2 0 0,0 1 0,2 1-1,0 0 1,2 0 0,-5 24-34,7-17 14,2 0 0,2 0 0,0 1 1,2-1-1,2 0 0,1 0 0,1 0 0,2 0 0,1-1 0,1 0 1,2 0-1,1-1 0,2 0 0,1-1 0,1 0 0,1-1 0,1-1 1,17 19-15,-17-24-52,0-2 1,1 0 0,1-1-1,1-1 1,1-1 0,0-1-1,1 0 1,23 10 51,-42-24-146,0 0 1,0 0-1,0 0 0,1-1 1,-1 0-1,1 1 1,-1-1-1,1-1 0,-1 1 1,1 0-1,0-1 0,-1 0 1,1 0-1,0 0 1,-1 0-1,1 0 0,0-1 1,-1 0-1,1 0 0,-1 0 1,1 0-1,-1 0 1,1-1-1,-1 1 0,0-1 1,0 0-1,0 0 0,0 0 1,0-1-1,0 1 1,1-2 145,15-36-1203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4.1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163 124 5793,'-154'-117'5759,"145"110"-5383,17 10-178,24 13-59,200 152 531,71 81 657,-11 14 0,158 190-1327,-349-339 306,-85-105-84,-28-45-62,8 26-147,-210-482 0,203 467-206,0 1-1,-2 0 0,-1 1 0,0 0 0,-2 2 0,-1-1 0,0 2 0,-2 0 0,-2-1 194,-30-7-547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5.2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 6929,'13'7'2505,"36"29"-2001,-44-40-824,4 1 0,10-4 8,4-4 144,5 2 144,-2 0-184,16 6-1361,5 3 1137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03T18:58:48.4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2153 12363,'17'-10'3409,"-10"-36"-6179,-7 40 2835,8-140-1376,59-102 3334,5-11-1723,-12-3 1,-12-2-1,7-173-300,-51 380 50,-2 10 65,1-1 1,3 1 0,2 1 0,1-1 0,10-20-116,-17 60 5,0 0 1,0 1-1,1-1 1,0 1-1,1 0 1,-1-1-1,1 2 1,0-1-1,1 0 1,-1 1-1,1 0 1,0 0 0,1 0-1,-1 1 1,1-1-1,0 1 1,0 1-1,0-1 1,1 1-1,3-1-5,12 1 16,1 1 0,-1 2-1,0 0 1,1 2-1,-1 0 1,0 1 0,0 2-1,0 0 1,-1 1 0,0 1-1,0 1 1,0 1 0,-1 1-1,0 1 1,2 2-16,-17-10 3,496 268-335,-369-172-3006,-117-77 2465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ore-US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B26A3-CACC-0347-8404-F0BD6EFCBFDA}" type="datetimeFigureOut">
              <a:rPr kumimoji="1" lang="ko-Kore-US" altLang="en-US" smtClean="0"/>
              <a:t>1/19/21</a:t>
            </a:fld>
            <a:endParaRPr kumimoji="1" lang="ko-Kore-US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ore-US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US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ore-US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5F6F3-E3E3-5941-83B2-E74D28618ACC}" type="slidenum">
              <a:rPr kumimoji="1" lang="ko-Kore-US" altLang="en-US" smtClean="0"/>
              <a:t>‹#›</a:t>
            </a:fld>
            <a:endParaRPr kumimoji="1" lang="ko-Kore-US" altLang="en-US"/>
          </a:p>
        </p:txBody>
      </p:sp>
    </p:spTree>
    <p:extLst>
      <p:ext uri="{BB962C8B-B14F-4D97-AF65-F5344CB8AC3E}">
        <p14:creationId xmlns:p14="http://schemas.microsoft.com/office/powerpoint/2010/main" val="5292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ore-US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C84A0-9704-D246-A2D9-21203B15344E}" type="slidenum">
              <a:rPr kumimoji="1" lang="ko-Kore-US" altLang="en-US" smtClean="0"/>
              <a:t>16</a:t>
            </a:fld>
            <a:endParaRPr kumimoji="1" lang="ko-Kore-US" altLang="en-US"/>
          </a:p>
        </p:txBody>
      </p:sp>
    </p:spTree>
    <p:extLst>
      <p:ext uri="{BB962C8B-B14F-4D97-AF65-F5344CB8AC3E}">
        <p14:creationId xmlns:p14="http://schemas.microsoft.com/office/powerpoint/2010/main" val="317549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6796A-5417-4A0D-B5F7-6EC1AD633FCD}" type="datetimeFigureOut">
              <a:rPr lang="en-US" smtClean="0"/>
              <a:t>1/19/21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89A7-66C2-4067-8919-E902BDB7263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60399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-5" y="71119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3" t="14373" b="17753"/>
          <a:stretch/>
        </p:blipFill>
        <p:spPr>
          <a:xfrm>
            <a:off x="153029" y="23812"/>
            <a:ext cx="4263533" cy="54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83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6796A-5417-4A0D-B5F7-6EC1AD633FCD}" type="datetimeFigureOut">
              <a:rPr lang="en-US" smtClean="0"/>
              <a:t>1/19/21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89A7-66C2-4067-8919-E902BDB72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0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6796A-5417-4A0D-B5F7-6EC1AD633FCD}" type="datetimeFigureOut">
              <a:rPr lang="en-US" smtClean="0"/>
              <a:t>1/19/21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89A7-66C2-4067-8919-E902BDB72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20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90601"/>
            <a:ext cx="7886700" cy="533400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59467"/>
            <a:ext cx="7886700" cy="4517496"/>
          </a:xfrm>
        </p:spPr>
        <p:txBody>
          <a:bodyPr/>
          <a:lstStyle>
            <a:lvl1pPr>
              <a:defRPr sz="2400" b="1">
                <a:latin typeface="Arial" panose="020B0604020202020204" pitchFamily="34" charset="0"/>
              </a:defRPr>
            </a:lvl1pPr>
            <a:lvl2pPr marL="457200" indent="-228600">
              <a:tabLst>
                <a:tab pos="457200" algn="l"/>
              </a:tabLst>
              <a:defRPr sz="2200">
                <a:latin typeface="Arial" panose="020B0604020202020204" pitchFamily="34" charset="0"/>
              </a:defRPr>
            </a:lvl2pPr>
            <a:lvl3pPr marL="627063" indent="-228600">
              <a:defRPr>
                <a:latin typeface="Arial" panose="020B0604020202020204" pitchFamily="34" charset="0"/>
              </a:defRPr>
            </a:lvl3pPr>
            <a:lvl4pPr marL="804863" indent="-228600">
              <a:defRPr>
                <a:latin typeface="Arial" panose="020B0604020202020204" pitchFamily="34" charset="0"/>
              </a:defRPr>
            </a:lvl4pPr>
            <a:lvl5pPr marL="973138" indent="-228600"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6796A-5417-4A0D-B5F7-6EC1AD633FCD}" type="datetimeFigureOut">
              <a:rPr lang="en-US" smtClean="0"/>
              <a:t>1/19/21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89A7-66C2-4067-8919-E902BDB7263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60399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-5" y="71119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3" t="14373" b="17753"/>
          <a:stretch/>
        </p:blipFill>
        <p:spPr>
          <a:xfrm>
            <a:off x="153029" y="23812"/>
            <a:ext cx="4263533" cy="54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28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6796A-5417-4A0D-B5F7-6EC1AD633FCD}" type="datetimeFigureOut">
              <a:rPr lang="en-US" smtClean="0"/>
              <a:t>1/19/21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89A7-66C2-4067-8919-E902BDB72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1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6796A-5417-4A0D-B5F7-6EC1AD633FCD}" type="datetimeFigureOut">
              <a:rPr lang="en-US" smtClean="0"/>
              <a:t>1/19/21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89A7-66C2-4067-8919-E902BDB72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598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6796A-5417-4A0D-B5F7-6EC1AD633FCD}" type="datetimeFigureOut">
              <a:rPr lang="en-US" smtClean="0"/>
              <a:t>1/19/21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89A7-66C2-4067-8919-E902BDB72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8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6796A-5417-4A0D-B5F7-6EC1AD633FCD}" type="datetimeFigureOut">
              <a:rPr lang="en-US" smtClean="0"/>
              <a:t>1/19/21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89A7-66C2-4067-8919-E902BDB72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402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6796A-5417-4A0D-B5F7-6EC1AD633FCD}" type="datetimeFigureOut">
              <a:rPr lang="en-US" smtClean="0"/>
              <a:t>1/19/21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89A7-66C2-4067-8919-E902BDB72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14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6796A-5417-4A0D-B5F7-6EC1AD633FCD}" type="datetimeFigureOut">
              <a:rPr lang="en-US" smtClean="0"/>
              <a:t>1/19/21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89A7-66C2-4067-8919-E902BDB72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69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6796A-5417-4A0D-B5F7-6EC1AD633FCD}" type="datetimeFigureOut">
              <a:rPr lang="en-US" smtClean="0"/>
              <a:t>1/19/21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C89A7-66C2-4067-8919-E902BDB726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656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B266796A-5417-4A0D-B5F7-6EC1AD633FCD}" type="datetimeFigureOut">
              <a:rPr lang="en-US" smtClean="0"/>
              <a:pPr/>
              <a:t>1/19/21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968C89A7-66C2-4067-8919-E902BDB726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73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.png"/><Relationship Id="rId26" Type="http://schemas.openxmlformats.org/officeDocument/2006/relationships/customXml" Target="../ink/ink10.xml"/><Relationship Id="rId3" Type="http://schemas.openxmlformats.org/officeDocument/2006/relationships/image" Target="../media/image13.png"/><Relationship Id="rId12" Type="http://schemas.openxmlformats.org/officeDocument/2006/relationships/customXml" Target="../ink/ink7.xml"/><Relationship Id="rId25" Type="http://schemas.openxmlformats.org/officeDocument/2006/relationships/image" Target="../media/image24.png"/><Relationship Id="rId33" Type="http://schemas.openxmlformats.org/officeDocument/2006/relationships/image" Target="../media/image28.png"/><Relationship Id="rId2" Type="http://schemas.openxmlformats.org/officeDocument/2006/relationships/customXml" Target="../ink/ink4.xml"/><Relationship Id="rId16" Type="http://schemas.openxmlformats.org/officeDocument/2006/relationships/customXml" Target="../ink/ink9.xml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11" Type="http://schemas.openxmlformats.org/officeDocument/2006/relationships/image" Target="../media/image17.png"/><Relationship Id="rId32" Type="http://schemas.openxmlformats.org/officeDocument/2006/relationships/customXml" Target="../ink/ink13.xml"/><Relationship Id="rId5" Type="http://schemas.openxmlformats.org/officeDocument/2006/relationships/image" Target="../media/image14.png"/><Relationship Id="rId15" Type="http://schemas.openxmlformats.org/officeDocument/2006/relationships/image" Target="../media/image19.png"/><Relationship Id="rId28" Type="http://schemas.openxmlformats.org/officeDocument/2006/relationships/customXml" Target="../ink/ink11.xml"/><Relationship Id="rId31" Type="http://schemas.openxmlformats.org/officeDocument/2006/relationships/image" Target="../media/image27.png"/><Relationship Id="rId4" Type="http://schemas.openxmlformats.org/officeDocument/2006/relationships/customXml" Target="../ink/ink5.xml"/><Relationship Id="rId14" Type="http://schemas.openxmlformats.org/officeDocument/2006/relationships/customXml" Target="../ink/ink8.xml"/><Relationship Id="rId27" Type="http://schemas.openxmlformats.org/officeDocument/2006/relationships/image" Target="../media/image25.png"/><Relationship Id="rId30" Type="http://schemas.openxmlformats.org/officeDocument/2006/relationships/customXml" Target="../ink/ink12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.png"/><Relationship Id="rId26" Type="http://schemas.openxmlformats.org/officeDocument/2006/relationships/customXml" Target="../ink/ink20.xml"/><Relationship Id="rId3" Type="http://schemas.openxmlformats.org/officeDocument/2006/relationships/image" Target="../media/image13.png"/><Relationship Id="rId12" Type="http://schemas.openxmlformats.org/officeDocument/2006/relationships/customXml" Target="../ink/ink17.xml"/><Relationship Id="rId25" Type="http://schemas.openxmlformats.org/officeDocument/2006/relationships/image" Target="../media/image24.png"/><Relationship Id="rId33" Type="http://schemas.openxmlformats.org/officeDocument/2006/relationships/image" Target="../media/image28.png"/><Relationship Id="rId2" Type="http://schemas.openxmlformats.org/officeDocument/2006/relationships/customXml" Target="../ink/ink14.xml"/><Relationship Id="rId16" Type="http://schemas.openxmlformats.org/officeDocument/2006/relationships/customXml" Target="../ink/ink19.xml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6.xml"/><Relationship Id="rId11" Type="http://schemas.openxmlformats.org/officeDocument/2006/relationships/image" Target="../media/image17.png"/><Relationship Id="rId32" Type="http://schemas.openxmlformats.org/officeDocument/2006/relationships/customXml" Target="../ink/ink23.xml"/><Relationship Id="rId5" Type="http://schemas.openxmlformats.org/officeDocument/2006/relationships/image" Target="../media/image14.png"/><Relationship Id="rId15" Type="http://schemas.openxmlformats.org/officeDocument/2006/relationships/image" Target="../media/image19.png"/><Relationship Id="rId28" Type="http://schemas.openxmlformats.org/officeDocument/2006/relationships/customXml" Target="../ink/ink21.xml"/><Relationship Id="rId31" Type="http://schemas.openxmlformats.org/officeDocument/2006/relationships/image" Target="../media/image27.png"/><Relationship Id="rId4" Type="http://schemas.openxmlformats.org/officeDocument/2006/relationships/customXml" Target="../ink/ink15.xml"/><Relationship Id="rId14" Type="http://schemas.openxmlformats.org/officeDocument/2006/relationships/customXml" Target="../ink/ink18.xml"/><Relationship Id="rId27" Type="http://schemas.openxmlformats.org/officeDocument/2006/relationships/image" Target="../media/image25.png"/><Relationship Id="rId30" Type="http://schemas.openxmlformats.org/officeDocument/2006/relationships/customXml" Target="../ink/ink2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customXml" Target="../ink/ink27.xml"/><Relationship Id="rId26" Type="http://schemas.openxmlformats.org/officeDocument/2006/relationships/customXml" Target="../ink/ink29.xml"/><Relationship Id="rId3" Type="http://schemas.openxmlformats.org/officeDocument/2006/relationships/diagramLayout" Target="../diagrams/layout1.xml"/><Relationship Id="rId7" Type="http://schemas.openxmlformats.org/officeDocument/2006/relationships/customXml" Target="../ink/ink24.xml"/><Relationship Id="rId12" Type="http://schemas.openxmlformats.org/officeDocument/2006/relationships/image" Target="../media/image49.png"/><Relationship Id="rId25" Type="http://schemas.openxmlformats.org/officeDocument/2006/relationships/image" Target="../media/image56.png"/><Relationship Id="rId2" Type="http://schemas.openxmlformats.org/officeDocument/2006/relationships/diagramData" Target="../diagrams/data1.xml"/><Relationship Id="rId29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customXml" Target="../ink/ink26.xml"/><Relationship Id="rId5" Type="http://schemas.openxmlformats.org/officeDocument/2006/relationships/diagramColors" Target="../diagrams/colors1.xml"/><Relationship Id="rId15" Type="http://schemas.openxmlformats.org/officeDocument/2006/relationships/customXml" Target="../ink/ink28.xml"/><Relationship Id="rId28" Type="http://schemas.openxmlformats.org/officeDocument/2006/relationships/customXml" Target="../ink/ink30.xml"/><Relationship Id="rId10" Type="http://schemas.openxmlformats.org/officeDocument/2006/relationships/image" Target="../media/image48.png"/><Relationship Id="rId4" Type="http://schemas.openxmlformats.org/officeDocument/2006/relationships/diagramQuickStyle" Target="../diagrams/quickStyle1.xml"/><Relationship Id="rId9" Type="http://schemas.openxmlformats.org/officeDocument/2006/relationships/customXml" Target="../ink/ink25.xml"/><Relationship Id="rId14" Type="http://schemas.openxmlformats.org/officeDocument/2006/relationships/image" Target="../media/image50.png"/><Relationship Id="rId27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959436" cy="5298757"/>
          </a:xfrm>
        </p:spPr>
        <p:txBody>
          <a:bodyPr anchor="t">
            <a:normAutofit fontScale="90000"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An Exploratory Case Study of the Process of PILOTs Adoption and the Impact of the Interdependent Relationship among Government, Community, and Nonprofits on PILOTs: </a:t>
            </a:r>
            <a:b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The Case of Boston</a:t>
            </a:r>
            <a:b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b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b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</a:rPr>
              <a:t>Bit An</a:t>
            </a:r>
            <a:br>
              <a:rPr lang="en-US" sz="2800" dirty="0">
                <a:latin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</a:rPr>
              <a:t>School of Public Administration</a:t>
            </a:r>
            <a:br>
              <a:rPr lang="en-US" sz="2800" dirty="0">
                <a:latin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</a:rPr>
              <a:t>2021 Research &amp; Creative Activity Fair </a:t>
            </a:r>
            <a:br>
              <a:rPr lang="en-US" sz="2800" dirty="0">
                <a:latin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</a:rPr>
              <a:t>March 26, 2021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A68B20C-7221-4C49-B462-61B3B5332201}"/>
                  </a:ext>
                </a:extLst>
              </p14:cNvPr>
              <p14:cNvContentPartPr/>
              <p14:nvPr/>
            </p14:nvContentPartPr>
            <p14:xfrm>
              <a:off x="10711760" y="4940960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A68B20C-7221-4C49-B462-61B3B533220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702760" y="493232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2317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867"/>
    </mc:Choice>
    <mc:Fallback xmlns="">
      <p:transition spd="slow" advTm="2486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BAB2B5-7CBB-E044-9B42-FED4C3580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US" dirty="0"/>
              <a:t>Boston PILOTs</a:t>
            </a:r>
            <a:endParaRPr kumimoji="1" lang="ko-Kore-US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0F52980-6B03-A34C-806C-267F1287E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ko-Kore-US" sz="2000" dirty="0"/>
              <a:t>The most productive cash revenues 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sz="2000" b="0" dirty="0"/>
              <a:t>Boston         ($15,146,992, FY 11)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sz="2000" dirty="0"/>
              <a:t>Baltimore     ($  5,400,000, FY 11)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sz="2000" b="0" dirty="0"/>
              <a:t>Pittsburgh    ($  </a:t>
            </a:r>
            <a:r>
              <a:rPr kumimoji="1" lang="en-US" altLang="ko-Kore-US" sz="2000" dirty="0"/>
              <a:t>2</a:t>
            </a:r>
            <a:r>
              <a:rPr kumimoji="1" lang="en-US" altLang="ko-Kore-US" sz="2000" b="0" dirty="0"/>
              <a:t>,800,000, FY 11)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sz="2000" dirty="0"/>
              <a:t>New Haven  ($  7,500,000, FY 10)</a:t>
            </a:r>
          </a:p>
          <a:p>
            <a:r>
              <a:rPr kumimoji="1" lang="en-US" altLang="ko-Kore-US" sz="2000" dirty="0"/>
              <a:t>Much broad range of nonprofits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sz="1900" dirty="0"/>
              <a:t>Increased numbers </a:t>
            </a:r>
            <a:r>
              <a:rPr kumimoji="1" lang="en-US" altLang="ko-Kore-US" sz="1900" b="0" dirty="0"/>
              <a:t>of participants &amp; </a:t>
            </a:r>
            <a:r>
              <a:rPr kumimoji="1" lang="en-US" altLang="ko-Kore-US" sz="1900" dirty="0"/>
              <a:t>amounts of Cash PILOTs</a:t>
            </a:r>
          </a:p>
          <a:p>
            <a:pPr lvl="2">
              <a:buFont typeface="Wingdings" pitchFamily="2" charset="2"/>
              <a:buChar char="Ø"/>
            </a:pPr>
            <a:r>
              <a:rPr kumimoji="1" lang="en-US" altLang="ko-Kore-US" sz="1700" dirty="0"/>
              <a:t>$15 million from 21 nonprofits in FY 11 (Previous PILOT system)</a:t>
            </a:r>
          </a:p>
          <a:p>
            <a:pPr lvl="2">
              <a:buFont typeface="Wingdings" pitchFamily="2" charset="2"/>
              <a:buChar char="Ø"/>
            </a:pPr>
            <a:r>
              <a:rPr kumimoji="1" lang="en-US" altLang="ko-Kore-US" sz="1700" dirty="0"/>
              <a:t>$ 21.4 million from 48 nonprofits in FY 12 (New PILOT system)</a:t>
            </a:r>
          </a:p>
          <a:p>
            <a:pPr lvl="2">
              <a:buFont typeface="Wingdings" pitchFamily="2" charset="2"/>
              <a:buChar char="Ø"/>
            </a:pPr>
            <a:r>
              <a:rPr kumimoji="1" lang="en-US" altLang="ko-Kore-US" sz="1700" dirty="0"/>
              <a:t>Baltimore (15 participants) &amp; New Heaven (2 participants)</a:t>
            </a:r>
          </a:p>
          <a:p>
            <a:r>
              <a:rPr kumimoji="1" lang="en-US" altLang="ko-Kore-US" sz="2100" dirty="0"/>
              <a:t>Collaborative relationship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sz="1900" dirty="0"/>
              <a:t>Participation of all nonprofits over property values of $15 M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sz="1900" dirty="0"/>
              <a:t>The unanimous agreement on the Task Force recommendations on the New PILOTs</a:t>
            </a:r>
          </a:p>
          <a:p>
            <a:pPr lvl="1">
              <a:buFont typeface="Wingdings" pitchFamily="2" charset="2"/>
              <a:buChar char="Ø"/>
            </a:pPr>
            <a:endParaRPr kumimoji="1" lang="en-US" altLang="ko-Kore-US" sz="1900" dirty="0"/>
          </a:p>
          <a:p>
            <a:pPr lvl="1">
              <a:buFont typeface="Wingdings" pitchFamily="2" charset="2"/>
              <a:buChar char="Ø"/>
            </a:pPr>
            <a:endParaRPr kumimoji="1" lang="en-US" altLang="ko-Kore-US" sz="1900" b="0" dirty="0"/>
          </a:p>
          <a:p>
            <a:endParaRPr kumimoji="1" lang="en-US" altLang="ko-Kore-US" sz="2100" dirty="0"/>
          </a:p>
          <a:p>
            <a:pPr lvl="1">
              <a:buFont typeface="Wingdings" pitchFamily="2" charset="2"/>
              <a:buChar char="Ø"/>
            </a:pPr>
            <a:endParaRPr kumimoji="1" lang="en-US" altLang="ko-Kore-US" sz="1900" dirty="0"/>
          </a:p>
          <a:p>
            <a:pPr lvl="1">
              <a:buFont typeface="Wingdings" pitchFamily="2" charset="2"/>
              <a:buChar char="Ø"/>
            </a:pPr>
            <a:endParaRPr kumimoji="1" lang="ko-Kore-US" altLang="en-US" b="0" dirty="0"/>
          </a:p>
        </p:txBody>
      </p:sp>
    </p:spTree>
    <p:extLst>
      <p:ext uri="{BB962C8B-B14F-4D97-AF65-F5344CB8AC3E}">
        <p14:creationId xmlns:p14="http://schemas.microsoft.com/office/powerpoint/2010/main" val="1279041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BE80AD-3AF8-AF48-9EF6-03FEE68FD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US" dirty="0"/>
              <a:t>Boston </a:t>
            </a:r>
            <a:r>
              <a:rPr kumimoji="1" lang="en-US" altLang="ko-Kore-US" dirty="0" err="1"/>
              <a:t>PILOTs’</a:t>
            </a:r>
            <a:r>
              <a:rPr kumimoji="1" lang="en-US" altLang="ko-Kore-US" dirty="0"/>
              <a:t> History</a:t>
            </a:r>
            <a:endParaRPr kumimoji="1" lang="ko-Kore-US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7837AC-C230-FC47-84ED-9DCCB35B2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ko-Kore-US" b="0" dirty="0"/>
              <a:t>The first PILOTs in 1961 (one-time payments from 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C</a:t>
            </a:r>
            <a:r>
              <a:rPr kumimoji="1" lang="en-US" altLang="ko-Kore-US" b="0" dirty="0"/>
              <a:t>urrent form of Boston PILOT in 1983 (all tax-exempt orgs) 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In 2001, State legislature </a:t>
            </a:r>
            <a:r>
              <a:rPr kumimoji="1" lang="en-US" altLang="ko-Kore-US" b="1" dirty="0"/>
              <a:t>debated legislation </a:t>
            </a:r>
            <a:r>
              <a:rPr kumimoji="1" lang="en-US" altLang="ko-Kore-US" dirty="0"/>
              <a:t>for paying taxes when purchasing a large commercial property by nonprofits. (a local option tax)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b="0" dirty="0"/>
              <a:t>In 2003, the city attempted to charge colleges </a:t>
            </a:r>
            <a:r>
              <a:rPr kumimoji="1" lang="en-US" altLang="ko-Kore-US" b="1" dirty="0"/>
              <a:t>a maintenance fee</a:t>
            </a:r>
            <a:r>
              <a:rPr kumimoji="1" lang="en-US" altLang="ko-Kore-US" b="0" dirty="0"/>
              <a:t> per semester for each student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In 2007, the Boston City Council held a hearing about </a:t>
            </a:r>
            <a:r>
              <a:rPr kumimoji="1" lang="en-US" altLang="ko-Kore-US" b="1" dirty="0"/>
              <a:t>reforming the previous PILOTs</a:t>
            </a:r>
            <a:r>
              <a:rPr kumimoji="1" lang="en-US" altLang="ko-Kore-US" dirty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In 2009, the city mayor </a:t>
            </a:r>
            <a:r>
              <a:rPr kumimoji="1" lang="en-US" altLang="ko-Kore-US" b="1" dirty="0"/>
              <a:t>created the Task Force </a:t>
            </a:r>
            <a:r>
              <a:rPr kumimoji="1" lang="en-US" altLang="ko-Kore-US" dirty="0"/>
              <a:t>to discuss the New PILOTs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In 2013, the city </a:t>
            </a:r>
            <a:r>
              <a:rPr kumimoji="1" lang="en-US" altLang="ko-Kore-US" b="1" dirty="0"/>
              <a:t>implemented the new PILOT </a:t>
            </a:r>
            <a:r>
              <a:rPr kumimoji="1" lang="en-US" altLang="ko-Kore-US" dirty="0"/>
              <a:t>based on recommendations from the Task Force.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In 2019, the new PILOTs </a:t>
            </a:r>
            <a:r>
              <a:rPr kumimoji="1" lang="en-US" altLang="ko-Kore-US" b="1" dirty="0"/>
              <a:t>generated $33.6 million </a:t>
            </a:r>
            <a:r>
              <a:rPr kumimoji="1" lang="en-US" altLang="ko-Kore-US" dirty="0"/>
              <a:t>(an increase of $18. million over receipts in 2012)</a:t>
            </a:r>
          </a:p>
          <a:p>
            <a:pPr lvl="1">
              <a:buFont typeface="Wingdings" pitchFamily="2" charset="2"/>
              <a:buChar char="Ø"/>
            </a:pPr>
            <a:endParaRPr kumimoji="1" lang="en-US" altLang="ko-Kore-US" dirty="0"/>
          </a:p>
          <a:p>
            <a:pPr lvl="1">
              <a:buFont typeface="Wingdings" pitchFamily="2" charset="2"/>
              <a:buChar char="Ø"/>
            </a:pPr>
            <a:endParaRPr kumimoji="1" lang="en-US" altLang="ko-Kore-US" dirty="0"/>
          </a:p>
          <a:p>
            <a:pPr lvl="1">
              <a:buFont typeface="Wingdings" pitchFamily="2" charset="2"/>
              <a:buChar char="Ø"/>
            </a:pPr>
            <a:endParaRPr kumimoji="1" lang="en-US" altLang="ko-Kore-US" dirty="0"/>
          </a:p>
          <a:p>
            <a:pPr lvl="1">
              <a:buFont typeface="Wingdings" pitchFamily="2" charset="2"/>
              <a:buChar char="Ø"/>
            </a:pPr>
            <a:endParaRPr kumimoji="1" lang="en-US" altLang="ko-Kore-US" b="0" dirty="0"/>
          </a:p>
          <a:p>
            <a:endParaRPr kumimoji="1" lang="en-US" altLang="ko-Kore-US" b="0" dirty="0"/>
          </a:p>
          <a:p>
            <a:endParaRPr kumimoji="1" lang="ko-Kore-US" altLang="en-US" b="0" dirty="0"/>
          </a:p>
        </p:txBody>
      </p:sp>
    </p:spTree>
    <p:extLst>
      <p:ext uri="{BB962C8B-B14F-4D97-AF65-F5344CB8AC3E}">
        <p14:creationId xmlns:p14="http://schemas.microsoft.com/office/powerpoint/2010/main" val="2305521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12642B-13A6-FD44-A9CA-358CD10E4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ko-Kore-US" dirty="0"/>
              <a:t>Actors &amp; Collective Actions on Boston’s PILOTs Process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15D72A-05B0-3F4C-B519-F52396DC2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ko-Kore-US" sz="2000" b="0" dirty="0"/>
              <a:t>Government Group (</a:t>
            </a:r>
            <a:r>
              <a:rPr kumimoji="1" lang="en-US" altLang="ko-Kore-US" sz="2000" dirty="0"/>
              <a:t>a proponent </a:t>
            </a:r>
            <a:r>
              <a:rPr kumimoji="1" lang="en-US" altLang="ko-Kore-US" sz="2000" b="0" dirty="0"/>
              <a:t>for PILOTs) 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sz="2000" b="0" dirty="0"/>
              <a:t>They tried to expand PILOTs before adopting the new PILOTs through making a proposal for the new tax, fee or reforming previous PILOTs (Collective Action).</a:t>
            </a:r>
          </a:p>
          <a:p>
            <a:r>
              <a:rPr kumimoji="1" lang="en-US" altLang="ko-Kore-US" sz="2000" b="0" dirty="0"/>
              <a:t>Some Community Groups (</a:t>
            </a:r>
            <a:r>
              <a:rPr kumimoji="1" lang="en-US" altLang="ko-Kore-US" sz="2000" dirty="0"/>
              <a:t>a proponent for </a:t>
            </a:r>
            <a:r>
              <a:rPr kumimoji="1" lang="en-US" altLang="ko-Kore-US" sz="2000" b="0" dirty="0"/>
              <a:t>PILOTs)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sz="2000" dirty="0"/>
              <a:t>They reflect views of residential &amp; commercial property taxpayers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sz="2000" dirty="0"/>
              <a:t>An increasing share of the tax burden &amp; Too little charity services &amp; increased commercial activities of nonprofits </a:t>
            </a:r>
            <a:endParaRPr kumimoji="1" lang="en-US" altLang="ko-Kore-US" sz="2000" b="0" dirty="0"/>
          </a:p>
          <a:p>
            <a:r>
              <a:rPr kumimoji="1" lang="en-US" altLang="ko-Kore-US" b="0" dirty="0"/>
              <a:t>Research Institutions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Providing technical information regarding the values of tax-exempt</a:t>
            </a:r>
            <a:endParaRPr kumimoji="1" lang="en-US" altLang="ko-Kore-US" b="0" dirty="0"/>
          </a:p>
          <a:p>
            <a:pPr lvl="1">
              <a:buFont typeface="Wingdings" pitchFamily="2" charset="2"/>
              <a:buChar char="Ø"/>
            </a:pPr>
            <a:endParaRPr kumimoji="1" lang="en-US" altLang="ko-Kore-US" b="0" dirty="0"/>
          </a:p>
          <a:p>
            <a:pPr lvl="1">
              <a:buFont typeface="Wingdings" pitchFamily="2" charset="2"/>
              <a:buChar char="Ø"/>
            </a:pPr>
            <a:endParaRPr kumimoji="1" lang="en-US" altLang="ko-Kore-US" b="0" dirty="0"/>
          </a:p>
          <a:p>
            <a:pPr>
              <a:buFontTx/>
              <a:buChar char="-"/>
            </a:pPr>
            <a:endParaRPr kumimoji="1" lang="en-US" altLang="ko-Kore-US" b="0" dirty="0"/>
          </a:p>
        </p:txBody>
      </p:sp>
    </p:spTree>
    <p:extLst>
      <p:ext uri="{BB962C8B-B14F-4D97-AF65-F5344CB8AC3E}">
        <p14:creationId xmlns:p14="http://schemas.microsoft.com/office/powerpoint/2010/main" val="1182675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04B022-8A02-9F4B-9B56-D0BB5ADD8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ko-Kore-US" dirty="0"/>
              <a:t>Actors &amp; Collective Actions on Boston’s PILOTs Process</a:t>
            </a:r>
            <a:endParaRPr kumimoji="1" lang="ko-Kore-US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785E008-39F7-AA47-ABE1-4BD95D573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ko-Kore-US" b="0" dirty="0"/>
              <a:t>Large Nonprofits (an </a:t>
            </a:r>
            <a:r>
              <a:rPr kumimoji="1" lang="en-US" altLang="ko-Kore-US" dirty="0"/>
              <a:t>opponent</a:t>
            </a:r>
            <a:r>
              <a:rPr kumimoji="1" lang="en-US" altLang="ko-Kore-US" b="0" dirty="0"/>
              <a:t> for PILOTs)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Most Nonprofits have not paid their expected share. </a:t>
            </a:r>
          </a:p>
          <a:p>
            <a:pPr marL="228600" lvl="1" indent="0">
              <a:buNone/>
            </a:pPr>
            <a:r>
              <a:rPr kumimoji="1" lang="en-US" altLang="ko-Kore-US" dirty="0"/>
              <a:t>(</a:t>
            </a:r>
            <a:r>
              <a:rPr kumimoji="1" lang="en-US" altLang="ko-Kore-US" b="1" dirty="0"/>
              <a:t>average 40.2% </a:t>
            </a:r>
            <a:r>
              <a:rPr kumimoji="1" lang="en-US" altLang="ko-Kore-US" dirty="0"/>
              <a:t>of nonprofits </a:t>
            </a:r>
            <a:r>
              <a:rPr kumimoji="1" lang="en-US" altLang="ko-Kore-US" b="1" dirty="0"/>
              <a:t>full paid </a:t>
            </a:r>
            <a:r>
              <a:rPr kumimoji="1" lang="en-US" altLang="ko-Kore-US" dirty="0"/>
              <a:t>from FY 12 to FY 17)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The executives or spokesmen of the Boston nonprofit sector showed </a:t>
            </a:r>
            <a:r>
              <a:rPr kumimoji="1" lang="en-US" altLang="ko-Kore-US" b="1" dirty="0"/>
              <a:t>their negative opinions </a:t>
            </a:r>
            <a:r>
              <a:rPr kumimoji="1" lang="en-US" altLang="ko-Kore-US" dirty="0"/>
              <a:t>on adopting new PILOTs through news interviews (MNN, 2010)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The representatives from the nonprofits in the Task Force meeting argued </a:t>
            </a:r>
            <a:r>
              <a:rPr kumimoji="1" lang="en-US" altLang="ko-Kore-US" b="1" dirty="0"/>
              <a:t>relatively smaller PILOT contributions </a:t>
            </a:r>
            <a:r>
              <a:rPr kumimoji="1" lang="en-US" altLang="ko-Kore-US" dirty="0"/>
              <a:t>(Lustig, 2010).</a:t>
            </a:r>
          </a:p>
          <a:p>
            <a:endParaRPr kumimoji="1" lang="ko-Kore-US" altLang="en-US" dirty="0"/>
          </a:p>
        </p:txBody>
      </p:sp>
    </p:spTree>
    <p:extLst>
      <p:ext uri="{BB962C8B-B14F-4D97-AF65-F5344CB8AC3E}">
        <p14:creationId xmlns:p14="http://schemas.microsoft.com/office/powerpoint/2010/main" val="761839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12642B-13A6-FD44-A9CA-358CD10E4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US" dirty="0"/>
              <a:t>Actors’ Resources to influence PILOTs</a:t>
            </a:r>
            <a:endParaRPr kumimoji="1" lang="ko-Kore-US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15D72A-05B0-3F4C-B519-F52396DC2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ko-Kore-US" sz="2000" b="0" dirty="0"/>
              <a:t>Government groups(the City of Omaha, the City council, State Gov)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sz="2000" b="1" dirty="0"/>
              <a:t>Legal authority </a:t>
            </a:r>
            <a:r>
              <a:rPr kumimoji="1" lang="en-US" altLang="ko-Kore-US" sz="2000" b="0" dirty="0"/>
              <a:t>to adopt new fee systems for nonprofits or revoke tax exemption status.</a:t>
            </a:r>
          </a:p>
          <a:p>
            <a:r>
              <a:rPr kumimoji="1" lang="en-US" altLang="ko-Kore-US" sz="2200" b="0" dirty="0"/>
              <a:t>Community &amp; Research Institutions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sz="2000" b="1" dirty="0"/>
              <a:t>Information</a:t>
            </a:r>
            <a:r>
              <a:rPr kumimoji="1" lang="en-US" altLang="ko-Kore-US" sz="2000" b="0" dirty="0"/>
              <a:t> regarding the assessment of tax-exempt properties &amp; shortages of the uncompensated care services</a:t>
            </a:r>
          </a:p>
          <a:p>
            <a:r>
              <a:rPr kumimoji="1" lang="en-US" altLang="ko-Kore-US" sz="2000" b="0" dirty="0"/>
              <a:t>Nonprofits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sz="2000" b="1" dirty="0"/>
              <a:t>An influential Employer position </a:t>
            </a:r>
            <a:r>
              <a:rPr kumimoji="1" lang="en-US" altLang="ko-Kore-US" sz="2000" dirty="0"/>
              <a:t>in Boston labor market &amp; </a:t>
            </a:r>
            <a:r>
              <a:rPr kumimoji="1" lang="en-US" altLang="ko-Kore-US" sz="2000" b="1" dirty="0"/>
              <a:t>Charitable Service Providers</a:t>
            </a:r>
          </a:p>
        </p:txBody>
      </p:sp>
    </p:spTree>
    <p:extLst>
      <p:ext uri="{BB962C8B-B14F-4D97-AF65-F5344CB8AC3E}">
        <p14:creationId xmlns:p14="http://schemas.microsoft.com/office/powerpoint/2010/main" val="1116922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12642B-13A6-FD44-A9CA-358CD10E4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ko-Kore-US" dirty="0"/>
              <a:t>External Events &amp; The PILOT Task Force</a:t>
            </a:r>
            <a:br>
              <a:rPr kumimoji="1" lang="en-US" altLang="ko-Kore-US" b="0" dirty="0"/>
            </a:br>
            <a:endParaRPr kumimoji="1" lang="ko-Kore-US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15D72A-05B0-3F4C-B519-F52396DC2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9903"/>
            <a:ext cx="7886700" cy="4517496"/>
          </a:xfrm>
        </p:spPr>
        <p:txBody>
          <a:bodyPr>
            <a:normAutofit lnSpcReduction="10000"/>
          </a:bodyPr>
          <a:lstStyle/>
          <a:p>
            <a:r>
              <a:rPr kumimoji="1" lang="en-US" altLang="ko-Kore-US" b="0" dirty="0"/>
              <a:t>Local Issues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b="1" dirty="0"/>
              <a:t>Predominance of tax-exempt properties </a:t>
            </a:r>
            <a:r>
              <a:rPr kumimoji="1" lang="en-US" altLang="ko-Kore-US" b="0" dirty="0"/>
              <a:t>(City of Boston, 2011)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b="1" dirty="0"/>
              <a:t>Cuts in state revenue </a:t>
            </a:r>
            <a:endParaRPr kumimoji="1" lang="en-US" altLang="ko-Kore-US" dirty="0"/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b="1" dirty="0"/>
              <a:t>Heavy Reliance </a:t>
            </a:r>
            <a:r>
              <a:rPr kumimoji="1" lang="en-US" altLang="ko-Kore-US" b="0" dirty="0"/>
              <a:t>on Property tax revenue (Langley, 2014)</a:t>
            </a:r>
          </a:p>
          <a:p>
            <a:r>
              <a:rPr kumimoji="1" lang="en-US" altLang="ko-Kore-US" b="0" dirty="0"/>
              <a:t>The Role of the Task Force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All members from representatives from government, city council, the private sector, community organizations, and nonprofits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b="1" dirty="0"/>
              <a:t>Divergent interests </a:t>
            </a:r>
            <a:r>
              <a:rPr kumimoji="1" lang="en-US" altLang="ko-Kore-US" dirty="0"/>
              <a:t>between members (smaller PILOTs vs. the extended PILOTs)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b="1" dirty="0"/>
              <a:t>Helping</a:t>
            </a:r>
            <a:r>
              <a:rPr kumimoji="1" lang="en-US" altLang="ko-Kore-US" dirty="0"/>
              <a:t> actors with </a:t>
            </a:r>
            <a:r>
              <a:rPr kumimoji="1" lang="en-US" altLang="ko-Kore-US" b="1" dirty="0"/>
              <a:t>negative opinions for the extended </a:t>
            </a:r>
            <a:r>
              <a:rPr kumimoji="1" lang="en-US" altLang="ko-Kore-US" dirty="0"/>
              <a:t>PILOTs reach </a:t>
            </a:r>
            <a:r>
              <a:rPr kumimoji="1" lang="en-US" altLang="ko-Kore-US" b="1" dirty="0"/>
              <a:t>some reasonable solution</a:t>
            </a:r>
            <a:r>
              <a:rPr kumimoji="1" lang="en-US" altLang="ko-Kore-US" dirty="0"/>
              <a:t>. </a:t>
            </a:r>
          </a:p>
          <a:p>
            <a:pPr marL="228600" lvl="1" indent="0">
              <a:buNone/>
            </a:pPr>
            <a:r>
              <a:rPr kumimoji="1" lang="en-US" altLang="ko-Kore-US" dirty="0"/>
              <a:t>   (e.g. community benefit deduction)</a:t>
            </a:r>
            <a:endParaRPr kumimoji="1" lang="en-US" altLang="ko-Kore-US" b="0" dirty="0"/>
          </a:p>
        </p:txBody>
      </p:sp>
    </p:spTree>
    <p:extLst>
      <p:ext uri="{BB962C8B-B14F-4D97-AF65-F5344CB8AC3E}">
        <p14:creationId xmlns:p14="http://schemas.microsoft.com/office/powerpoint/2010/main" val="3888964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모서리가 둥근 직사각형 20">
            <a:extLst>
              <a:ext uri="{FF2B5EF4-FFF2-40B4-BE49-F238E27FC236}">
                <a16:creationId xmlns:a16="http://schemas.microsoft.com/office/drawing/2014/main" id="{28144B27-D078-7C4D-A080-29A0A73C3ACF}"/>
              </a:ext>
            </a:extLst>
          </p:cNvPr>
          <p:cNvSpPr/>
          <p:nvPr/>
        </p:nvSpPr>
        <p:spPr>
          <a:xfrm>
            <a:off x="3549458" y="2488677"/>
            <a:ext cx="741269" cy="8724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ko-KR" sz="675" b="1" dirty="0">
              <a:solidFill>
                <a:schemeClr val="tx1"/>
              </a:solidFill>
            </a:endParaRPr>
          </a:p>
          <a:p>
            <a:pPr algn="ctr"/>
            <a:r>
              <a:rPr kumimoji="1" lang="en-US" altLang="ko-KR" sz="675" b="1" dirty="0">
                <a:solidFill>
                  <a:schemeClr val="tx1"/>
                </a:solidFill>
              </a:rPr>
              <a:t>Proponents’ Behaviors</a:t>
            </a:r>
          </a:p>
          <a:p>
            <a:endParaRPr kumimoji="1" lang="ko-KR" altLang="en-US" sz="1350" b="1" dirty="0">
              <a:solidFill>
                <a:schemeClr val="tx1"/>
              </a:solidFill>
            </a:endParaRPr>
          </a:p>
        </p:txBody>
      </p:sp>
      <p:sp>
        <p:nvSpPr>
          <p:cNvPr id="24" name="모서리가 둥근 직사각형 23">
            <a:extLst>
              <a:ext uri="{FF2B5EF4-FFF2-40B4-BE49-F238E27FC236}">
                <a16:creationId xmlns:a16="http://schemas.microsoft.com/office/drawing/2014/main" id="{93001E28-8A5E-6248-994C-3F5D80451D8B}"/>
              </a:ext>
            </a:extLst>
          </p:cNvPr>
          <p:cNvSpPr/>
          <p:nvPr/>
        </p:nvSpPr>
        <p:spPr>
          <a:xfrm>
            <a:off x="7896486" y="2809157"/>
            <a:ext cx="1118741" cy="163375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900" b="1" dirty="0">
                <a:solidFill>
                  <a:schemeClr val="tx1"/>
                </a:solidFill>
              </a:rPr>
              <a:t>Implementing</a:t>
            </a:r>
          </a:p>
          <a:p>
            <a:pPr algn="ctr"/>
            <a:r>
              <a:rPr kumimoji="1" lang="en-US" altLang="ko-KR" sz="900" b="1" dirty="0">
                <a:solidFill>
                  <a:schemeClr val="tx1"/>
                </a:solidFill>
              </a:rPr>
              <a:t> New PILOT Policy by the City of Boston</a:t>
            </a:r>
            <a:endParaRPr kumimoji="1"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40" name="모서리가 둥근 직사각형 39">
            <a:extLst>
              <a:ext uri="{FF2B5EF4-FFF2-40B4-BE49-F238E27FC236}">
                <a16:creationId xmlns:a16="http://schemas.microsoft.com/office/drawing/2014/main" id="{03A7F8B7-8484-9A40-A906-A4099FB61F91}"/>
              </a:ext>
            </a:extLst>
          </p:cNvPr>
          <p:cNvSpPr/>
          <p:nvPr/>
        </p:nvSpPr>
        <p:spPr>
          <a:xfrm>
            <a:off x="2457305" y="1790369"/>
            <a:ext cx="1816715" cy="445451"/>
          </a:xfrm>
          <a:prstGeom prst="roundRect">
            <a:avLst/>
          </a:prstGeom>
          <a:noFill/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050" b="1" dirty="0">
                <a:solidFill>
                  <a:schemeClr val="tx1"/>
                </a:solidFill>
                <a:highlight>
                  <a:srgbClr val="FFFF00"/>
                </a:highlight>
              </a:rPr>
              <a:t>Collective Actions</a:t>
            </a:r>
          </a:p>
        </p:txBody>
      </p:sp>
      <p:sp>
        <p:nvSpPr>
          <p:cNvPr id="53" name="모서리가 둥근 직사각형 52">
            <a:extLst>
              <a:ext uri="{FF2B5EF4-FFF2-40B4-BE49-F238E27FC236}">
                <a16:creationId xmlns:a16="http://schemas.microsoft.com/office/drawing/2014/main" id="{F8F4EC8C-3078-F44B-999F-1806F2ABC465}"/>
              </a:ext>
            </a:extLst>
          </p:cNvPr>
          <p:cNvSpPr/>
          <p:nvPr/>
        </p:nvSpPr>
        <p:spPr>
          <a:xfrm>
            <a:off x="5220130" y="1739733"/>
            <a:ext cx="2461034" cy="445451"/>
          </a:xfrm>
          <a:prstGeom prst="roundRect">
            <a:avLst/>
          </a:prstGeom>
          <a:noFill/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ko-KR" sz="1350" b="1" dirty="0">
                <a:solidFill>
                  <a:schemeClr val="tx1"/>
                </a:solidFill>
              </a:rPr>
              <a:t> </a:t>
            </a:r>
            <a:r>
              <a:rPr kumimoji="1" lang="en-US" altLang="ko-KR" sz="1050" b="1" dirty="0">
                <a:solidFill>
                  <a:schemeClr val="tx1"/>
                </a:solidFill>
              </a:rPr>
              <a:t>A negotiation process </a:t>
            </a:r>
          </a:p>
          <a:p>
            <a:r>
              <a:rPr kumimoji="1" lang="en-US" altLang="ko-KR" sz="1050" b="1" dirty="0">
                <a:solidFill>
                  <a:schemeClr val="tx1"/>
                </a:solidFill>
              </a:rPr>
              <a:t>( the formation of Alliance)</a:t>
            </a:r>
          </a:p>
        </p:txBody>
      </p:sp>
      <p:sp>
        <p:nvSpPr>
          <p:cNvPr id="33" name="모서리가 둥근 직사각형 32">
            <a:extLst>
              <a:ext uri="{FF2B5EF4-FFF2-40B4-BE49-F238E27FC236}">
                <a16:creationId xmlns:a16="http://schemas.microsoft.com/office/drawing/2014/main" id="{9496A9C9-DC94-114D-8DCF-C342689DC8F1}"/>
              </a:ext>
            </a:extLst>
          </p:cNvPr>
          <p:cNvSpPr/>
          <p:nvPr/>
        </p:nvSpPr>
        <p:spPr>
          <a:xfrm>
            <a:off x="5302040" y="2260889"/>
            <a:ext cx="1485801" cy="4454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900" b="1" dirty="0">
                <a:solidFill>
                  <a:schemeClr val="tx1"/>
                </a:solidFill>
              </a:rPr>
              <a:t>Pro- the New PILOT actors</a:t>
            </a:r>
            <a:endParaRPr kumimoji="1"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34" name="모서리가 둥근 직사각형 33">
            <a:extLst>
              <a:ext uri="{FF2B5EF4-FFF2-40B4-BE49-F238E27FC236}">
                <a16:creationId xmlns:a16="http://schemas.microsoft.com/office/drawing/2014/main" id="{161D668D-F2DD-E842-AC4C-C045A9A6212D}"/>
              </a:ext>
            </a:extLst>
          </p:cNvPr>
          <p:cNvSpPr/>
          <p:nvPr/>
        </p:nvSpPr>
        <p:spPr>
          <a:xfrm>
            <a:off x="5337215" y="3139818"/>
            <a:ext cx="1485802" cy="7963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825" b="1" dirty="0">
                <a:solidFill>
                  <a:schemeClr val="tx1"/>
                </a:solidFill>
              </a:rPr>
              <a:t>Adopting the new PILOTs based on the recommendation of the Task Force</a:t>
            </a:r>
            <a:endParaRPr kumimoji="1" lang="ko-KR" altLang="en-US" sz="825" b="1" dirty="0">
              <a:solidFill>
                <a:schemeClr val="tx1"/>
              </a:solidFill>
            </a:endParaRPr>
          </a:p>
        </p:txBody>
      </p:sp>
      <p:sp>
        <p:nvSpPr>
          <p:cNvPr id="27" name="모서리가 둥근 직사각형 26">
            <a:extLst>
              <a:ext uri="{FF2B5EF4-FFF2-40B4-BE49-F238E27FC236}">
                <a16:creationId xmlns:a16="http://schemas.microsoft.com/office/drawing/2014/main" id="{EB37E3FE-48DA-3D41-B7EC-AEF6306E44CE}"/>
              </a:ext>
            </a:extLst>
          </p:cNvPr>
          <p:cNvSpPr/>
          <p:nvPr/>
        </p:nvSpPr>
        <p:spPr>
          <a:xfrm>
            <a:off x="238079" y="2309896"/>
            <a:ext cx="1209586" cy="25050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kumimoji="1" lang="en-US" altLang="ko-KR" sz="750" b="1" dirty="0">
                <a:solidFill>
                  <a:schemeClr val="tx1"/>
                </a:solidFill>
              </a:rPr>
              <a:t>Predominance of Tax-Exempt Property </a:t>
            </a:r>
          </a:p>
          <a:p>
            <a:r>
              <a:rPr kumimoji="1" lang="en-US" altLang="ko-KR" sz="750" b="1" dirty="0">
                <a:solidFill>
                  <a:schemeClr val="tx1"/>
                </a:solidFill>
              </a:rPr>
              <a:t>(Regional Characters)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endParaRPr kumimoji="1" lang="en-US" altLang="ko-KR" sz="750" b="1" dirty="0">
              <a:solidFill>
                <a:schemeClr val="tx1"/>
              </a:solidFill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kumimoji="1" lang="en-US" altLang="ko-KR" sz="750" b="1" dirty="0">
                <a:solidFill>
                  <a:schemeClr val="tx1"/>
                </a:solidFill>
              </a:rPr>
              <a:t>Changes in Economic conditions </a:t>
            </a:r>
          </a:p>
          <a:p>
            <a:r>
              <a:rPr kumimoji="1" lang="en-US" altLang="ko-KR" sz="750" b="1" dirty="0">
                <a:solidFill>
                  <a:schemeClr val="tx1"/>
                </a:solidFill>
              </a:rPr>
              <a:t>(Great Recession)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endParaRPr kumimoji="1" lang="en-US" altLang="ko-KR" sz="750" b="1" dirty="0">
              <a:solidFill>
                <a:schemeClr val="tx1"/>
              </a:solidFill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kumimoji="1" lang="en-US" altLang="ko-KR" sz="750" b="1" dirty="0">
              <a:solidFill>
                <a:schemeClr val="tx1"/>
              </a:solidFill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kumimoji="1" lang="en-US" altLang="ko-KR" sz="750" b="1" dirty="0">
                <a:solidFill>
                  <a:schemeClr val="tx1"/>
                </a:solidFill>
              </a:rPr>
              <a:t>Increased information </a:t>
            </a:r>
          </a:p>
          <a:p>
            <a:r>
              <a:rPr kumimoji="1" lang="en-US" altLang="ko-KR" sz="750" b="1" dirty="0">
                <a:solidFill>
                  <a:schemeClr val="tx1"/>
                </a:solidFill>
              </a:rPr>
              <a:t>(the cost of municipal services for the tax-exempt lands)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endParaRPr kumimoji="1" lang="ko-KR" altLang="en-US" sz="750" b="1" dirty="0">
              <a:solidFill>
                <a:schemeClr val="tx1"/>
              </a:solidFill>
            </a:endParaRPr>
          </a:p>
        </p:txBody>
      </p:sp>
      <p:sp>
        <p:nvSpPr>
          <p:cNvPr id="30" name="모서리가 둥근 직사각형 29">
            <a:extLst>
              <a:ext uri="{FF2B5EF4-FFF2-40B4-BE49-F238E27FC236}">
                <a16:creationId xmlns:a16="http://schemas.microsoft.com/office/drawing/2014/main" id="{0745CDCD-21CA-4B47-AEF0-244F3D679583}"/>
              </a:ext>
            </a:extLst>
          </p:cNvPr>
          <p:cNvSpPr/>
          <p:nvPr/>
        </p:nvSpPr>
        <p:spPr>
          <a:xfrm>
            <a:off x="128773" y="1790369"/>
            <a:ext cx="1537476" cy="445451"/>
          </a:xfrm>
          <a:prstGeom prst="roundRect">
            <a:avLst/>
          </a:prstGeom>
          <a:noFill/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050" b="1" dirty="0">
                <a:solidFill>
                  <a:schemeClr val="tx1"/>
                </a:solidFill>
                <a:highlight>
                  <a:srgbClr val="00FF00"/>
                </a:highlight>
              </a:rPr>
              <a:t>Events</a:t>
            </a: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524AC599-547B-2345-A5C2-CB6DCC2CDF6D}"/>
              </a:ext>
            </a:extLst>
          </p:cNvPr>
          <p:cNvSpPr/>
          <p:nvPr/>
        </p:nvSpPr>
        <p:spPr>
          <a:xfrm>
            <a:off x="128774" y="1777295"/>
            <a:ext cx="1557708" cy="3269595"/>
          </a:xfrm>
          <a:prstGeom prst="rect">
            <a:avLst/>
          </a:prstGeom>
          <a:noFill/>
          <a:ln cmpd="dbl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ore-US" altLang="en-US" sz="1350" dirty="0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08AED552-A311-AB4D-835D-D5D4650B85ED}"/>
              </a:ext>
            </a:extLst>
          </p:cNvPr>
          <p:cNvSpPr/>
          <p:nvPr/>
        </p:nvSpPr>
        <p:spPr>
          <a:xfrm>
            <a:off x="2425862" y="1765936"/>
            <a:ext cx="1939782" cy="3269595"/>
          </a:xfrm>
          <a:prstGeom prst="rect">
            <a:avLst/>
          </a:prstGeom>
          <a:noFill/>
          <a:ln cmpd="dbl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ore-US" altLang="en-US" sz="1350" dirty="0"/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D9B22AC6-7F3E-5547-BC04-4022FAB0129C}"/>
              </a:ext>
            </a:extLst>
          </p:cNvPr>
          <p:cNvSpPr/>
          <p:nvPr/>
        </p:nvSpPr>
        <p:spPr>
          <a:xfrm>
            <a:off x="5311381" y="1790368"/>
            <a:ext cx="1974734" cy="3269595"/>
          </a:xfrm>
          <a:prstGeom prst="rect">
            <a:avLst/>
          </a:prstGeom>
          <a:noFill/>
          <a:ln cmpd="dbl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ore-US" altLang="en-US" sz="1350" dirty="0"/>
          </a:p>
        </p:txBody>
      </p:sp>
      <p:sp>
        <p:nvSpPr>
          <p:cNvPr id="46" name="모서리가 둥근 직사각형 45">
            <a:extLst>
              <a:ext uri="{FF2B5EF4-FFF2-40B4-BE49-F238E27FC236}">
                <a16:creationId xmlns:a16="http://schemas.microsoft.com/office/drawing/2014/main" id="{552E161B-C99A-C048-98A6-A37B4F78B8F7}"/>
              </a:ext>
            </a:extLst>
          </p:cNvPr>
          <p:cNvSpPr/>
          <p:nvPr/>
        </p:nvSpPr>
        <p:spPr>
          <a:xfrm>
            <a:off x="5311380" y="4369495"/>
            <a:ext cx="1511641" cy="4454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900" b="1" dirty="0">
                <a:solidFill>
                  <a:schemeClr val="tx1"/>
                </a:solidFill>
              </a:rPr>
              <a:t>Anti-the New PILOT actors</a:t>
            </a:r>
            <a:endParaRPr kumimoji="1" lang="ko-KR" altLang="en-US" sz="900" b="1" dirty="0">
              <a:solidFill>
                <a:schemeClr val="tx1"/>
              </a:solidFill>
            </a:endParaRPr>
          </a:p>
        </p:txBody>
      </p:sp>
      <p:cxnSp>
        <p:nvCxnSpPr>
          <p:cNvPr id="48" name="직선 화살표 연결선 47">
            <a:extLst>
              <a:ext uri="{FF2B5EF4-FFF2-40B4-BE49-F238E27FC236}">
                <a16:creationId xmlns:a16="http://schemas.microsoft.com/office/drawing/2014/main" id="{CA2310E9-F306-4C48-AD2F-AC981A997696}"/>
              </a:ext>
            </a:extLst>
          </p:cNvPr>
          <p:cNvCxnSpPr>
            <a:cxnSpLocks/>
          </p:cNvCxnSpPr>
          <p:nvPr/>
        </p:nvCxnSpPr>
        <p:spPr>
          <a:xfrm flipV="1">
            <a:off x="4365645" y="3448362"/>
            <a:ext cx="968191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오른쪽 화살표[R] 65">
            <a:extLst>
              <a:ext uri="{FF2B5EF4-FFF2-40B4-BE49-F238E27FC236}">
                <a16:creationId xmlns:a16="http://schemas.microsoft.com/office/drawing/2014/main" id="{1B0E6BA7-6420-3147-A6C1-127E6DEB67F7}"/>
              </a:ext>
            </a:extLst>
          </p:cNvPr>
          <p:cNvSpPr/>
          <p:nvPr/>
        </p:nvSpPr>
        <p:spPr>
          <a:xfrm>
            <a:off x="1708663" y="3341279"/>
            <a:ext cx="739379" cy="2925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US" altLang="en-US" sz="1350"/>
          </a:p>
        </p:txBody>
      </p:sp>
      <p:sp>
        <p:nvSpPr>
          <p:cNvPr id="67" name="오른쪽 화살표[R] 66">
            <a:extLst>
              <a:ext uri="{FF2B5EF4-FFF2-40B4-BE49-F238E27FC236}">
                <a16:creationId xmlns:a16="http://schemas.microsoft.com/office/drawing/2014/main" id="{C192DA59-E8D8-BB4D-BF75-EABF47A1D9F5}"/>
              </a:ext>
            </a:extLst>
          </p:cNvPr>
          <p:cNvSpPr/>
          <p:nvPr/>
        </p:nvSpPr>
        <p:spPr>
          <a:xfrm>
            <a:off x="7292876" y="3350094"/>
            <a:ext cx="622751" cy="2925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US" altLang="en-US" sz="1350"/>
          </a:p>
        </p:txBody>
      </p:sp>
      <p:sp>
        <p:nvSpPr>
          <p:cNvPr id="68" name="모서리가 둥근 직사각형 67">
            <a:extLst>
              <a:ext uri="{FF2B5EF4-FFF2-40B4-BE49-F238E27FC236}">
                <a16:creationId xmlns:a16="http://schemas.microsoft.com/office/drawing/2014/main" id="{1F8A606A-EC99-184B-A8AF-C66F11A40D4A}"/>
              </a:ext>
            </a:extLst>
          </p:cNvPr>
          <p:cNvSpPr/>
          <p:nvPr/>
        </p:nvSpPr>
        <p:spPr>
          <a:xfrm>
            <a:off x="128772" y="5018217"/>
            <a:ext cx="4236872" cy="675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050" b="1" dirty="0">
                <a:solidFill>
                  <a:schemeClr val="tx1"/>
                </a:solidFill>
              </a:rPr>
              <a:t>Public Policy Process</a:t>
            </a:r>
            <a:endParaRPr kumimoji="1" lang="ko-KR" altLang="en-US" sz="1050" b="1" dirty="0">
              <a:solidFill>
                <a:schemeClr val="tx1"/>
              </a:solidFill>
            </a:endParaRPr>
          </a:p>
        </p:txBody>
      </p:sp>
      <p:sp>
        <p:nvSpPr>
          <p:cNvPr id="69" name="모서리가 둥근 직사각형 68">
            <a:extLst>
              <a:ext uri="{FF2B5EF4-FFF2-40B4-BE49-F238E27FC236}">
                <a16:creationId xmlns:a16="http://schemas.microsoft.com/office/drawing/2014/main" id="{BC6248A3-E582-6A4C-B3E4-BF788111A050}"/>
              </a:ext>
            </a:extLst>
          </p:cNvPr>
          <p:cNvSpPr/>
          <p:nvPr/>
        </p:nvSpPr>
        <p:spPr>
          <a:xfrm>
            <a:off x="4701009" y="4985524"/>
            <a:ext cx="3909683" cy="6750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050" b="1" dirty="0">
                <a:solidFill>
                  <a:schemeClr val="tx1"/>
                </a:solidFill>
              </a:rPr>
              <a:t>Interdependence Theory &amp; Alternative Dispute Resolution</a:t>
            </a:r>
            <a:endParaRPr kumimoji="1" lang="ko-KR" altLang="en-US" sz="1050" b="1" dirty="0">
              <a:solidFill>
                <a:schemeClr val="tx1"/>
              </a:solidFill>
            </a:endParaRPr>
          </a:p>
        </p:txBody>
      </p:sp>
      <p:sp>
        <p:nvSpPr>
          <p:cNvPr id="70" name="모서리가 둥근 직사각형 69">
            <a:extLst>
              <a:ext uri="{FF2B5EF4-FFF2-40B4-BE49-F238E27FC236}">
                <a16:creationId xmlns:a16="http://schemas.microsoft.com/office/drawing/2014/main" id="{DC2E2678-24D6-D440-B970-1F4FF76AECAB}"/>
              </a:ext>
            </a:extLst>
          </p:cNvPr>
          <p:cNvSpPr/>
          <p:nvPr/>
        </p:nvSpPr>
        <p:spPr>
          <a:xfrm>
            <a:off x="7370396" y="2016721"/>
            <a:ext cx="1240296" cy="62240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050" b="1" dirty="0">
                <a:solidFill>
                  <a:schemeClr val="tx1"/>
                </a:solidFill>
                <a:highlight>
                  <a:srgbClr val="808000"/>
                </a:highlight>
              </a:rPr>
              <a:t>The Task Force</a:t>
            </a:r>
            <a:endParaRPr kumimoji="1" lang="ko-KR" altLang="en-US" sz="1050" b="1" dirty="0">
              <a:solidFill>
                <a:schemeClr val="tx1"/>
              </a:solidFill>
              <a:highlight>
                <a:srgbClr val="808000"/>
              </a:highlight>
            </a:endParaRPr>
          </a:p>
        </p:txBody>
      </p:sp>
      <p:sp>
        <p:nvSpPr>
          <p:cNvPr id="29" name="모서리가 둥근 직사각형 28">
            <a:extLst>
              <a:ext uri="{FF2B5EF4-FFF2-40B4-BE49-F238E27FC236}">
                <a16:creationId xmlns:a16="http://schemas.microsoft.com/office/drawing/2014/main" id="{635EB052-1155-F04D-A2D8-1347EACE124C}"/>
              </a:ext>
            </a:extLst>
          </p:cNvPr>
          <p:cNvSpPr/>
          <p:nvPr/>
        </p:nvSpPr>
        <p:spPr>
          <a:xfrm>
            <a:off x="2459130" y="2503526"/>
            <a:ext cx="864341" cy="201949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750" b="1" dirty="0">
                <a:solidFill>
                  <a:schemeClr val="tx1"/>
                </a:solidFill>
              </a:rPr>
              <a:t>Actors’ Belief Systems</a:t>
            </a:r>
          </a:p>
          <a:p>
            <a:pPr algn="ctr"/>
            <a:r>
              <a:rPr kumimoji="1" lang="en-US" altLang="ko-KR" sz="750" b="1" dirty="0">
                <a:solidFill>
                  <a:schemeClr val="tx1"/>
                </a:solidFill>
              </a:rPr>
              <a:t>&amp;</a:t>
            </a:r>
          </a:p>
          <a:p>
            <a:pPr algn="ctr"/>
            <a:r>
              <a:rPr kumimoji="1" lang="en-US" altLang="ko-KR" sz="750" b="1" dirty="0">
                <a:solidFill>
                  <a:schemeClr val="tx1"/>
                </a:solidFill>
              </a:rPr>
              <a:t>Redistribution of Resources</a:t>
            </a:r>
          </a:p>
        </p:txBody>
      </p: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F755DD40-782E-E644-A0F4-E2AF41096390}"/>
              </a:ext>
            </a:extLst>
          </p:cNvPr>
          <p:cNvCxnSpPr>
            <a:cxnSpLocks/>
          </p:cNvCxnSpPr>
          <p:nvPr/>
        </p:nvCxnSpPr>
        <p:spPr>
          <a:xfrm>
            <a:off x="3256689" y="3096775"/>
            <a:ext cx="325408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모서리가 둥근 직사각형 31">
            <a:extLst>
              <a:ext uri="{FF2B5EF4-FFF2-40B4-BE49-F238E27FC236}">
                <a16:creationId xmlns:a16="http://schemas.microsoft.com/office/drawing/2014/main" id="{BBEC90B4-B758-784E-9C7E-74DBABFFA308}"/>
              </a:ext>
            </a:extLst>
          </p:cNvPr>
          <p:cNvSpPr/>
          <p:nvPr/>
        </p:nvSpPr>
        <p:spPr>
          <a:xfrm>
            <a:off x="3531897" y="3535598"/>
            <a:ext cx="741269" cy="8724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ko-KR" sz="1350" b="1" dirty="0">
              <a:solidFill>
                <a:schemeClr val="tx1"/>
              </a:solidFill>
            </a:endParaRPr>
          </a:p>
          <a:p>
            <a:pPr algn="ctr"/>
            <a:r>
              <a:rPr kumimoji="1" lang="en-US" altLang="ko-KR" sz="675" b="1" dirty="0">
                <a:solidFill>
                  <a:schemeClr val="tx1"/>
                </a:solidFill>
              </a:rPr>
              <a:t>Opponents’ Behaviors</a:t>
            </a:r>
          </a:p>
          <a:p>
            <a:endParaRPr kumimoji="1" lang="ko-KR" altLang="en-US" sz="1350" b="1" dirty="0">
              <a:solidFill>
                <a:schemeClr val="tx1"/>
              </a:solidFill>
            </a:endParaRPr>
          </a:p>
        </p:txBody>
      </p: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30517363-6D42-8D44-B073-FDC1AFC59BEE}"/>
              </a:ext>
            </a:extLst>
          </p:cNvPr>
          <p:cNvCxnSpPr>
            <a:cxnSpLocks/>
          </p:cNvCxnSpPr>
          <p:nvPr/>
        </p:nvCxnSpPr>
        <p:spPr>
          <a:xfrm flipH="1">
            <a:off x="6816257" y="2618517"/>
            <a:ext cx="787994" cy="56503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E0599C65-115A-8647-A487-026EE19CAF5E}"/>
              </a:ext>
            </a:extLst>
          </p:cNvPr>
          <p:cNvCxnSpPr>
            <a:cxnSpLocks/>
            <a:endCxn id="32" idx="1"/>
          </p:cNvCxnSpPr>
          <p:nvPr/>
        </p:nvCxnSpPr>
        <p:spPr>
          <a:xfrm flipV="1">
            <a:off x="3234024" y="3971823"/>
            <a:ext cx="297873" cy="253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모서리가 둥근 직사각형 48">
            <a:extLst>
              <a:ext uri="{FF2B5EF4-FFF2-40B4-BE49-F238E27FC236}">
                <a16:creationId xmlns:a16="http://schemas.microsoft.com/office/drawing/2014/main" id="{70F42E3F-3E8C-C244-8082-FA4D70A08B36}"/>
              </a:ext>
            </a:extLst>
          </p:cNvPr>
          <p:cNvSpPr/>
          <p:nvPr/>
        </p:nvSpPr>
        <p:spPr>
          <a:xfrm>
            <a:off x="1705283" y="3611241"/>
            <a:ext cx="686098" cy="2400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050" b="1" dirty="0">
                <a:solidFill>
                  <a:schemeClr val="tx1"/>
                </a:solidFill>
                <a:highlight>
                  <a:srgbClr val="00FF00"/>
                </a:highlight>
              </a:rPr>
              <a:t>S. Q. 1.4</a:t>
            </a:r>
            <a:endParaRPr kumimoji="1" lang="ko-KR" altLang="en-US" sz="1050" b="1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50" name="모서리가 둥근 직사각형 49">
            <a:extLst>
              <a:ext uri="{FF2B5EF4-FFF2-40B4-BE49-F238E27FC236}">
                <a16:creationId xmlns:a16="http://schemas.microsoft.com/office/drawing/2014/main" id="{56037457-8F13-AE4B-8F12-1C4AA97E6D2A}"/>
              </a:ext>
            </a:extLst>
          </p:cNvPr>
          <p:cNvSpPr/>
          <p:nvPr/>
        </p:nvSpPr>
        <p:spPr>
          <a:xfrm>
            <a:off x="3545247" y="2523129"/>
            <a:ext cx="686098" cy="2400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050" b="1" dirty="0">
                <a:solidFill>
                  <a:schemeClr val="tx1"/>
                </a:solidFill>
                <a:highlight>
                  <a:srgbClr val="FFFF00"/>
                </a:highlight>
              </a:rPr>
              <a:t>S. Q. 1.2</a:t>
            </a:r>
            <a:endParaRPr kumimoji="1" lang="ko-KR" altLang="en-US" sz="1050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51" name="모서리가 둥근 직사각형 50">
            <a:extLst>
              <a:ext uri="{FF2B5EF4-FFF2-40B4-BE49-F238E27FC236}">
                <a16:creationId xmlns:a16="http://schemas.microsoft.com/office/drawing/2014/main" id="{05E127D1-EDB0-704F-B019-D4485C762723}"/>
              </a:ext>
            </a:extLst>
          </p:cNvPr>
          <p:cNvSpPr/>
          <p:nvPr/>
        </p:nvSpPr>
        <p:spPr>
          <a:xfrm>
            <a:off x="2351008" y="2451306"/>
            <a:ext cx="686098" cy="2400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050" b="1" dirty="0">
                <a:solidFill>
                  <a:schemeClr val="tx1"/>
                </a:solidFill>
                <a:highlight>
                  <a:srgbClr val="00FFFF"/>
                </a:highlight>
              </a:rPr>
              <a:t>S.Q. 1.1</a:t>
            </a:r>
            <a:endParaRPr kumimoji="1" lang="ko-KR" altLang="en-US" sz="1050" b="1" dirty="0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52" name="모서리가 둥근 직사각형 51">
            <a:extLst>
              <a:ext uri="{FF2B5EF4-FFF2-40B4-BE49-F238E27FC236}">
                <a16:creationId xmlns:a16="http://schemas.microsoft.com/office/drawing/2014/main" id="{9BDB25F1-AF38-0A41-8FB1-D1A58AD684FB}"/>
              </a:ext>
            </a:extLst>
          </p:cNvPr>
          <p:cNvSpPr/>
          <p:nvPr/>
        </p:nvSpPr>
        <p:spPr>
          <a:xfrm>
            <a:off x="7279936" y="2744467"/>
            <a:ext cx="686098" cy="2400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050" b="1" dirty="0">
                <a:solidFill>
                  <a:schemeClr val="tx1"/>
                </a:solidFill>
                <a:highlight>
                  <a:srgbClr val="808000"/>
                </a:highlight>
              </a:rPr>
              <a:t>S. Q. 2.1</a:t>
            </a:r>
            <a:endParaRPr kumimoji="1" lang="ko-KR" altLang="en-US" sz="1050" b="1" dirty="0">
              <a:solidFill>
                <a:schemeClr val="tx1"/>
              </a:solidFill>
              <a:highlight>
                <a:srgbClr val="808000"/>
              </a:highlight>
            </a:endParaRPr>
          </a:p>
        </p:txBody>
      </p:sp>
      <p:cxnSp>
        <p:nvCxnSpPr>
          <p:cNvPr id="15" name="직선 연결선[R] 14">
            <a:extLst>
              <a:ext uri="{FF2B5EF4-FFF2-40B4-BE49-F238E27FC236}">
                <a16:creationId xmlns:a16="http://schemas.microsoft.com/office/drawing/2014/main" id="{173AE94D-FA9B-B34B-97D9-C029376A1294}"/>
              </a:ext>
            </a:extLst>
          </p:cNvPr>
          <p:cNvCxnSpPr>
            <a:cxnSpLocks/>
          </p:cNvCxnSpPr>
          <p:nvPr/>
        </p:nvCxnSpPr>
        <p:spPr>
          <a:xfrm>
            <a:off x="4896496" y="2483614"/>
            <a:ext cx="0" cy="2123435"/>
          </a:xfrm>
          <a:prstGeom prst="line">
            <a:avLst/>
          </a:prstGeom>
          <a:ln w="349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[R] 70">
            <a:extLst>
              <a:ext uri="{FF2B5EF4-FFF2-40B4-BE49-F238E27FC236}">
                <a16:creationId xmlns:a16="http://schemas.microsoft.com/office/drawing/2014/main" id="{DF1B038D-5CDD-5947-8BA3-88953EFE82A4}"/>
              </a:ext>
            </a:extLst>
          </p:cNvPr>
          <p:cNvCxnSpPr>
            <a:cxnSpLocks/>
          </p:cNvCxnSpPr>
          <p:nvPr/>
        </p:nvCxnSpPr>
        <p:spPr>
          <a:xfrm>
            <a:off x="4924910" y="4612462"/>
            <a:ext cx="405545" cy="0"/>
          </a:xfrm>
          <a:prstGeom prst="line">
            <a:avLst/>
          </a:prstGeom>
          <a:ln w="3492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[R] 74">
            <a:extLst>
              <a:ext uri="{FF2B5EF4-FFF2-40B4-BE49-F238E27FC236}">
                <a16:creationId xmlns:a16="http://schemas.microsoft.com/office/drawing/2014/main" id="{208ABDB7-055A-A545-B8FF-2107BABFEB08}"/>
              </a:ext>
            </a:extLst>
          </p:cNvPr>
          <p:cNvCxnSpPr>
            <a:cxnSpLocks/>
          </p:cNvCxnSpPr>
          <p:nvPr/>
        </p:nvCxnSpPr>
        <p:spPr>
          <a:xfrm>
            <a:off x="4881436" y="2494275"/>
            <a:ext cx="405545" cy="0"/>
          </a:xfrm>
          <a:prstGeom prst="line">
            <a:avLst/>
          </a:prstGeom>
          <a:ln w="3492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모서리가 둥근 직사각형 78">
            <a:extLst>
              <a:ext uri="{FF2B5EF4-FFF2-40B4-BE49-F238E27FC236}">
                <a16:creationId xmlns:a16="http://schemas.microsoft.com/office/drawing/2014/main" id="{02267621-EAAA-2E4D-A98F-66FF3ADD4897}"/>
              </a:ext>
            </a:extLst>
          </p:cNvPr>
          <p:cNvSpPr/>
          <p:nvPr/>
        </p:nvSpPr>
        <p:spPr>
          <a:xfrm>
            <a:off x="6936887" y="2089309"/>
            <a:ext cx="686098" cy="2400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050" b="1" dirty="0">
                <a:solidFill>
                  <a:schemeClr val="tx1"/>
                </a:solidFill>
                <a:highlight>
                  <a:srgbClr val="C0C0C0"/>
                </a:highlight>
              </a:rPr>
              <a:t>S. Q. 2.2</a:t>
            </a:r>
            <a:endParaRPr kumimoji="1" lang="ko-KR" altLang="en-US" sz="1050" b="1" dirty="0">
              <a:solidFill>
                <a:schemeClr val="tx1"/>
              </a:solidFill>
              <a:highlight>
                <a:srgbClr val="C0C0C0"/>
              </a:highlight>
            </a:endParaRPr>
          </a:p>
        </p:txBody>
      </p:sp>
      <p:sp>
        <p:nvSpPr>
          <p:cNvPr id="80" name="모서리가 둥근 직사각형 79">
            <a:extLst>
              <a:ext uri="{FF2B5EF4-FFF2-40B4-BE49-F238E27FC236}">
                <a16:creationId xmlns:a16="http://schemas.microsoft.com/office/drawing/2014/main" id="{0B9A4859-43F6-1042-8D97-5EA3782BCE79}"/>
              </a:ext>
            </a:extLst>
          </p:cNvPr>
          <p:cNvSpPr/>
          <p:nvPr/>
        </p:nvSpPr>
        <p:spPr>
          <a:xfrm>
            <a:off x="4168107" y="2050339"/>
            <a:ext cx="1090007" cy="43532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900" b="1" dirty="0">
                <a:solidFill>
                  <a:schemeClr val="tx1"/>
                </a:solidFill>
                <a:highlight>
                  <a:srgbClr val="008080"/>
                </a:highlight>
              </a:rPr>
              <a:t>Interdependent relationship</a:t>
            </a:r>
            <a:endParaRPr kumimoji="1" lang="ko-KR" altLang="en-US" sz="900" b="1" dirty="0">
              <a:solidFill>
                <a:schemeClr val="tx1"/>
              </a:solidFill>
              <a:highlight>
                <a:srgbClr val="008080"/>
              </a:highlight>
            </a:endParaRPr>
          </a:p>
        </p:txBody>
      </p:sp>
      <p:sp>
        <p:nvSpPr>
          <p:cNvPr id="81" name="모서리가 둥근 직사각형 80">
            <a:extLst>
              <a:ext uri="{FF2B5EF4-FFF2-40B4-BE49-F238E27FC236}">
                <a16:creationId xmlns:a16="http://schemas.microsoft.com/office/drawing/2014/main" id="{125C3C58-FA7D-F14C-AEBD-EFC88A75B059}"/>
              </a:ext>
            </a:extLst>
          </p:cNvPr>
          <p:cNvSpPr/>
          <p:nvPr/>
        </p:nvSpPr>
        <p:spPr>
          <a:xfrm>
            <a:off x="4636888" y="2480398"/>
            <a:ext cx="686098" cy="2400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050" b="1" dirty="0">
                <a:solidFill>
                  <a:schemeClr val="tx1"/>
                </a:solidFill>
                <a:highlight>
                  <a:srgbClr val="008080"/>
                </a:highlight>
              </a:rPr>
              <a:t>S. Q. 2.3</a:t>
            </a:r>
            <a:endParaRPr kumimoji="1" lang="ko-KR" altLang="en-US" sz="1050" b="1" dirty="0">
              <a:solidFill>
                <a:schemeClr val="tx1"/>
              </a:solidFill>
              <a:highlight>
                <a:srgbClr val="008080"/>
              </a:highlight>
            </a:endParaRPr>
          </a:p>
        </p:txBody>
      </p:sp>
      <p:sp>
        <p:nvSpPr>
          <p:cNvPr id="41" name="제목 1">
            <a:extLst>
              <a:ext uri="{FF2B5EF4-FFF2-40B4-BE49-F238E27FC236}">
                <a16:creationId xmlns:a16="http://schemas.microsoft.com/office/drawing/2014/main" id="{E626D50B-8AD9-9E48-911F-FFC1BB08A7DF}"/>
              </a:ext>
            </a:extLst>
          </p:cNvPr>
          <p:cNvSpPr txBox="1">
            <a:spLocks/>
          </p:cNvSpPr>
          <p:nvPr/>
        </p:nvSpPr>
        <p:spPr>
          <a:xfrm>
            <a:off x="628650" y="683820"/>
            <a:ext cx="7886700" cy="533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kumimoji="1" lang="en-US" altLang="ko-Kore-US" sz="3200" b="1" dirty="0">
                <a:latin typeface="Arial" panose="020B0604020202020204" pitchFamily="34" charset="0"/>
                <a:cs typeface="Arial" panose="020B0604020202020204" pitchFamily="34" charset="0"/>
              </a:rPr>
              <a:t>Conceptual Framework &amp; RQs</a:t>
            </a:r>
            <a:endParaRPr kumimoji="1" lang="ko-Kore-US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모서리가 둥근 직사각형 44">
            <a:extLst>
              <a:ext uri="{FF2B5EF4-FFF2-40B4-BE49-F238E27FC236}">
                <a16:creationId xmlns:a16="http://schemas.microsoft.com/office/drawing/2014/main" id="{08CD068E-A7AC-F446-A236-5B58A35A1094}"/>
              </a:ext>
            </a:extLst>
          </p:cNvPr>
          <p:cNvSpPr/>
          <p:nvPr/>
        </p:nvSpPr>
        <p:spPr>
          <a:xfrm>
            <a:off x="4014911" y="3449975"/>
            <a:ext cx="686098" cy="2400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050" b="1" dirty="0">
                <a:solidFill>
                  <a:schemeClr val="tx1"/>
                </a:solidFill>
                <a:highlight>
                  <a:srgbClr val="FF00FF"/>
                </a:highlight>
              </a:rPr>
              <a:t>S. Q. 1.3</a:t>
            </a:r>
            <a:endParaRPr kumimoji="1" lang="ko-KR" altLang="en-US" sz="1050" b="1" dirty="0">
              <a:solidFill>
                <a:schemeClr val="tx1"/>
              </a:solidFill>
              <a:highlight>
                <a:srgbClr val="FF00FF"/>
              </a:highlight>
            </a:endParaRPr>
          </a:p>
        </p:txBody>
      </p:sp>
      <p:sp>
        <p:nvSpPr>
          <p:cNvPr id="47" name="모서리가 둥근 직사각형 46">
            <a:extLst>
              <a:ext uri="{FF2B5EF4-FFF2-40B4-BE49-F238E27FC236}">
                <a16:creationId xmlns:a16="http://schemas.microsoft.com/office/drawing/2014/main" id="{3C31B44A-2A78-8949-B595-1DF0361F1279}"/>
              </a:ext>
            </a:extLst>
          </p:cNvPr>
          <p:cNvSpPr/>
          <p:nvPr/>
        </p:nvSpPr>
        <p:spPr>
          <a:xfrm>
            <a:off x="307425" y="1271099"/>
            <a:ext cx="8707801" cy="2400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050" b="1" dirty="0">
                <a:solidFill>
                  <a:schemeClr val="tx1"/>
                </a:solidFill>
              </a:rPr>
              <a:t>The Primary Research  </a:t>
            </a:r>
            <a:r>
              <a:rPr kumimoji="1" lang="en-US" altLang="ko-KR" sz="1000" b="1" dirty="0">
                <a:solidFill>
                  <a:schemeClr val="tx1"/>
                </a:solidFill>
              </a:rPr>
              <a:t>Question. 1 what was the adoption process of the new PILOTs in Boston?</a:t>
            </a:r>
            <a:endParaRPr kumimoji="1"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55" name="모서리가 둥근 직사각형 54">
            <a:extLst>
              <a:ext uri="{FF2B5EF4-FFF2-40B4-BE49-F238E27FC236}">
                <a16:creationId xmlns:a16="http://schemas.microsoft.com/office/drawing/2014/main" id="{C8DA7426-810B-CB45-B186-FA03278D3EB2}"/>
              </a:ext>
            </a:extLst>
          </p:cNvPr>
          <p:cNvSpPr/>
          <p:nvPr/>
        </p:nvSpPr>
        <p:spPr>
          <a:xfrm>
            <a:off x="4264514" y="1544955"/>
            <a:ext cx="4879486" cy="2487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ko-KR" sz="1050" b="1" dirty="0">
                <a:solidFill>
                  <a:schemeClr val="tx1"/>
                </a:solidFill>
              </a:rPr>
              <a:t> </a:t>
            </a:r>
            <a:r>
              <a:rPr kumimoji="1" lang="en-US" altLang="ko-KR" sz="900" b="1" dirty="0">
                <a:solidFill>
                  <a:schemeClr val="tx1"/>
                </a:solidFill>
              </a:rPr>
              <a:t>Q. 2 how did opposing actors in Task Force have reached their agreements for the PILOTs ?</a:t>
            </a:r>
            <a:endParaRPr kumimoji="1" lang="ko-KR" altLang="en-US" sz="900" b="1" dirty="0">
              <a:solidFill>
                <a:schemeClr val="tx1"/>
              </a:solidFill>
            </a:endParaRPr>
          </a:p>
        </p:txBody>
      </p:sp>
      <p:sp>
        <p:nvSpPr>
          <p:cNvPr id="56" name="모서리가 둥근 직사각형 55">
            <a:extLst>
              <a:ext uri="{FF2B5EF4-FFF2-40B4-BE49-F238E27FC236}">
                <a16:creationId xmlns:a16="http://schemas.microsoft.com/office/drawing/2014/main" id="{144C96B5-89D7-5246-BD60-76D36A71BED3}"/>
              </a:ext>
            </a:extLst>
          </p:cNvPr>
          <p:cNvSpPr/>
          <p:nvPr/>
        </p:nvSpPr>
        <p:spPr>
          <a:xfrm>
            <a:off x="0" y="5500044"/>
            <a:ext cx="4168107" cy="2400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ko-KR" sz="800" b="1" dirty="0">
                <a:solidFill>
                  <a:schemeClr val="tx1"/>
                </a:solidFill>
                <a:highlight>
                  <a:srgbClr val="00FFFF"/>
                </a:highlight>
              </a:rPr>
              <a:t>S.Q. 1.1: What actors were proponents or opponents on the New PILOT in Boston?</a:t>
            </a:r>
            <a:endParaRPr kumimoji="1" lang="ko-KR" altLang="en-US" sz="800" b="1" dirty="0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59" name="모서리가 둥근 직사각형 58">
            <a:extLst>
              <a:ext uri="{FF2B5EF4-FFF2-40B4-BE49-F238E27FC236}">
                <a16:creationId xmlns:a16="http://schemas.microsoft.com/office/drawing/2014/main" id="{343864E4-B5BF-664A-8A4F-6394421FE3BC}"/>
              </a:ext>
            </a:extLst>
          </p:cNvPr>
          <p:cNvSpPr/>
          <p:nvPr/>
        </p:nvSpPr>
        <p:spPr>
          <a:xfrm>
            <a:off x="0" y="5849402"/>
            <a:ext cx="4168107" cy="2400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ko-KR" sz="800" b="1" dirty="0">
                <a:solidFill>
                  <a:schemeClr val="tx1"/>
                </a:solidFill>
                <a:highlight>
                  <a:srgbClr val="FFFF00"/>
                </a:highlight>
              </a:rPr>
              <a:t>S.Q. 1.2: What these actors were collectively involved to influence the adoption process ?</a:t>
            </a:r>
            <a:endParaRPr kumimoji="1" lang="ko-KR" altLang="en-US" sz="800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60" name="모서리가 둥근 직사각형 59">
            <a:extLst>
              <a:ext uri="{FF2B5EF4-FFF2-40B4-BE49-F238E27FC236}">
                <a16:creationId xmlns:a16="http://schemas.microsoft.com/office/drawing/2014/main" id="{0FE0CAE4-B139-2B4B-90DC-4B9F6A6BB320}"/>
              </a:ext>
            </a:extLst>
          </p:cNvPr>
          <p:cNvSpPr/>
          <p:nvPr/>
        </p:nvSpPr>
        <p:spPr>
          <a:xfrm>
            <a:off x="0" y="6172411"/>
            <a:ext cx="4168107" cy="2400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ko-KR" sz="800" b="1" dirty="0">
                <a:solidFill>
                  <a:schemeClr val="tx1"/>
                </a:solidFill>
                <a:highlight>
                  <a:srgbClr val="FF00FF"/>
                </a:highlight>
              </a:rPr>
              <a:t>S.Q. 1.3: What resources these actors used to influence the adoption process?</a:t>
            </a:r>
            <a:endParaRPr kumimoji="1" lang="ko-KR" altLang="en-US" sz="800" b="1" dirty="0">
              <a:solidFill>
                <a:schemeClr val="tx1"/>
              </a:solidFill>
              <a:highlight>
                <a:srgbClr val="FF00FF"/>
              </a:highlight>
            </a:endParaRPr>
          </a:p>
        </p:txBody>
      </p:sp>
      <p:sp>
        <p:nvSpPr>
          <p:cNvPr id="61" name="모서리가 둥근 직사각형 60">
            <a:extLst>
              <a:ext uri="{FF2B5EF4-FFF2-40B4-BE49-F238E27FC236}">
                <a16:creationId xmlns:a16="http://schemas.microsoft.com/office/drawing/2014/main" id="{EB70D755-9632-7F41-BBD8-505802CDC2DD}"/>
              </a:ext>
            </a:extLst>
          </p:cNvPr>
          <p:cNvSpPr/>
          <p:nvPr/>
        </p:nvSpPr>
        <p:spPr>
          <a:xfrm>
            <a:off x="0" y="6471088"/>
            <a:ext cx="4168107" cy="2400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ko-KR" sz="800" b="1" dirty="0">
                <a:solidFill>
                  <a:schemeClr val="tx1"/>
                </a:solidFill>
                <a:highlight>
                  <a:srgbClr val="00FF00"/>
                </a:highlight>
              </a:rPr>
              <a:t>S.Q. 1.4: What external events affected the actors’ involvement or actions?</a:t>
            </a:r>
            <a:endParaRPr kumimoji="1" lang="ko-KR" altLang="en-US" sz="800" b="1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62" name="모서리가 둥근 직사각형 61">
            <a:extLst>
              <a:ext uri="{FF2B5EF4-FFF2-40B4-BE49-F238E27FC236}">
                <a16:creationId xmlns:a16="http://schemas.microsoft.com/office/drawing/2014/main" id="{C656D5E7-D81D-EB4F-9C7B-7C1226F87B57}"/>
              </a:ext>
            </a:extLst>
          </p:cNvPr>
          <p:cNvSpPr/>
          <p:nvPr/>
        </p:nvSpPr>
        <p:spPr>
          <a:xfrm>
            <a:off x="4516121" y="5500044"/>
            <a:ext cx="4168107" cy="2400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ko-KR" sz="800" b="1" dirty="0">
                <a:solidFill>
                  <a:schemeClr val="tx1"/>
                </a:solidFill>
                <a:highlight>
                  <a:srgbClr val="808000"/>
                </a:highlight>
              </a:rPr>
              <a:t>S.Q. 2.1: What role did the Taskforce play in the adoption process?</a:t>
            </a:r>
            <a:endParaRPr kumimoji="1" lang="ko-KR" altLang="en-US" sz="800" b="1" dirty="0">
              <a:solidFill>
                <a:schemeClr val="tx1"/>
              </a:solidFill>
              <a:highlight>
                <a:srgbClr val="808000"/>
              </a:highlight>
            </a:endParaRPr>
          </a:p>
        </p:txBody>
      </p:sp>
      <p:sp>
        <p:nvSpPr>
          <p:cNvPr id="63" name="모서리가 둥근 직사각형 62">
            <a:extLst>
              <a:ext uri="{FF2B5EF4-FFF2-40B4-BE49-F238E27FC236}">
                <a16:creationId xmlns:a16="http://schemas.microsoft.com/office/drawing/2014/main" id="{538A25E9-B256-CF46-921D-5E9690E57C99}"/>
              </a:ext>
            </a:extLst>
          </p:cNvPr>
          <p:cNvSpPr/>
          <p:nvPr/>
        </p:nvSpPr>
        <p:spPr>
          <a:xfrm>
            <a:off x="4516121" y="5849402"/>
            <a:ext cx="4168107" cy="2400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ko-KR" sz="800" b="1" dirty="0">
                <a:solidFill>
                  <a:schemeClr val="tx1"/>
                </a:solidFill>
                <a:highlight>
                  <a:srgbClr val="C0C0C0"/>
                </a:highlight>
              </a:rPr>
              <a:t>S.Q. 2.2:Why did opposing actors in the Task Force agree with the new PILOTs?</a:t>
            </a:r>
            <a:endParaRPr kumimoji="1" lang="ko-KR" altLang="en-US" sz="800" b="1" dirty="0">
              <a:solidFill>
                <a:schemeClr val="tx1"/>
              </a:solidFill>
              <a:highlight>
                <a:srgbClr val="C0C0C0"/>
              </a:highlight>
            </a:endParaRPr>
          </a:p>
        </p:txBody>
      </p:sp>
      <p:sp>
        <p:nvSpPr>
          <p:cNvPr id="64" name="모서리가 둥근 직사각형 63">
            <a:extLst>
              <a:ext uri="{FF2B5EF4-FFF2-40B4-BE49-F238E27FC236}">
                <a16:creationId xmlns:a16="http://schemas.microsoft.com/office/drawing/2014/main" id="{F2B16354-ABD1-5343-AB88-FAA7EC13855A}"/>
              </a:ext>
            </a:extLst>
          </p:cNvPr>
          <p:cNvSpPr/>
          <p:nvPr/>
        </p:nvSpPr>
        <p:spPr>
          <a:xfrm>
            <a:off x="4516121" y="6172411"/>
            <a:ext cx="4168107" cy="2919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ko-KR" sz="800" b="1" dirty="0">
                <a:solidFill>
                  <a:schemeClr val="tx1"/>
                </a:solidFill>
                <a:highlight>
                  <a:srgbClr val="008080"/>
                </a:highlight>
              </a:rPr>
              <a:t>S.Q. 2.3: How did the interdependent relationship between Gov &amp; </a:t>
            </a:r>
            <a:r>
              <a:rPr kumimoji="1" lang="en-US" altLang="ko-KR" sz="800" b="1" dirty="0" err="1">
                <a:solidFill>
                  <a:schemeClr val="tx1"/>
                </a:solidFill>
                <a:highlight>
                  <a:srgbClr val="008080"/>
                </a:highlight>
              </a:rPr>
              <a:t>Nop</a:t>
            </a:r>
            <a:r>
              <a:rPr kumimoji="1" lang="en-US" altLang="ko-KR" sz="800" b="1" dirty="0">
                <a:solidFill>
                  <a:schemeClr val="tx1"/>
                </a:solidFill>
                <a:highlight>
                  <a:srgbClr val="008080"/>
                </a:highlight>
              </a:rPr>
              <a:t>. affected the negotiated agreement?</a:t>
            </a:r>
            <a:endParaRPr kumimoji="1" lang="ko-KR" altLang="en-US" sz="800" b="1" dirty="0">
              <a:solidFill>
                <a:schemeClr val="tx1"/>
              </a:solidFill>
              <a:highlight>
                <a:srgbClr val="008080"/>
              </a:highlight>
            </a:endParaRPr>
          </a:p>
        </p:txBody>
      </p:sp>
      <p:cxnSp>
        <p:nvCxnSpPr>
          <p:cNvPr id="65" name="직선 화살표 연결선 64">
            <a:extLst>
              <a:ext uri="{FF2B5EF4-FFF2-40B4-BE49-F238E27FC236}">
                <a16:creationId xmlns:a16="http://schemas.microsoft.com/office/drawing/2014/main" id="{BDFFE270-C1EC-2643-AF4B-F40AAD51D0AD}"/>
              </a:ext>
            </a:extLst>
          </p:cNvPr>
          <p:cNvCxnSpPr>
            <a:cxnSpLocks/>
            <a:endCxn id="70" idx="1"/>
          </p:cNvCxnSpPr>
          <p:nvPr/>
        </p:nvCxnSpPr>
        <p:spPr>
          <a:xfrm flipV="1">
            <a:off x="6816257" y="2327925"/>
            <a:ext cx="554139" cy="138434"/>
          </a:xfrm>
          <a:prstGeom prst="straightConnector1">
            <a:avLst/>
          </a:prstGeom>
          <a:ln w="317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화살표 연결선 71">
            <a:extLst>
              <a:ext uri="{FF2B5EF4-FFF2-40B4-BE49-F238E27FC236}">
                <a16:creationId xmlns:a16="http://schemas.microsoft.com/office/drawing/2014/main" id="{AA2422DB-B36E-C547-A30F-0CFDAA78B7AA}"/>
              </a:ext>
            </a:extLst>
          </p:cNvPr>
          <p:cNvCxnSpPr>
            <a:cxnSpLocks/>
            <a:endCxn id="70" idx="1"/>
          </p:cNvCxnSpPr>
          <p:nvPr/>
        </p:nvCxnSpPr>
        <p:spPr>
          <a:xfrm flipV="1">
            <a:off x="6760092" y="2327925"/>
            <a:ext cx="610304" cy="2253420"/>
          </a:xfrm>
          <a:prstGeom prst="straightConnector1">
            <a:avLst/>
          </a:prstGeom>
          <a:ln w="317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9AC3A80-F080-B94E-90DA-D7F39F9557B1}"/>
              </a:ext>
            </a:extLst>
          </p:cNvPr>
          <p:cNvSpPr txBox="1"/>
          <p:nvPr/>
        </p:nvSpPr>
        <p:spPr>
          <a:xfrm>
            <a:off x="2403752" y="2824609"/>
            <a:ext cx="100625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US" sz="1050" b="1" dirty="0">
                <a:highlight>
                  <a:srgbClr val="00FFFF"/>
                </a:highlight>
              </a:rPr>
              <a:t>Actors’ Beliefs</a:t>
            </a:r>
            <a:endParaRPr kumimoji="1" lang="ko-Kore-US" altLang="en-US" sz="1050" b="1" dirty="0">
              <a:highlight>
                <a:srgbClr val="00FFFF"/>
              </a:highlight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F7EC064-342B-DE4E-86C8-773A2F3B5BC6}"/>
              </a:ext>
            </a:extLst>
          </p:cNvPr>
          <p:cNvSpPr txBox="1"/>
          <p:nvPr/>
        </p:nvSpPr>
        <p:spPr>
          <a:xfrm>
            <a:off x="3635561" y="3026391"/>
            <a:ext cx="8773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US" sz="1050" b="1" dirty="0">
                <a:highlight>
                  <a:srgbClr val="FF00FF"/>
                </a:highlight>
              </a:rPr>
              <a:t>Resource</a:t>
            </a:r>
            <a:endParaRPr kumimoji="1" lang="ko-Kore-US" altLang="en-US" sz="1050" b="1" dirty="0">
              <a:highlight>
                <a:srgbClr val="FF00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BB1188-4E63-EC46-809B-97BCD60D6FC4}"/>
              </a:ext>
            </a:extLst>
          </p:cNvPr>
          <p:cNvSpPr txBox="1"/>
          <p:nvPr/>
        </p:nvSpPr>
        <p:spPr>
          <a:xfrm>
            <a:off x="5422587" y="2777624"/>
            <a:ext cx="1596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US" sz="1100" b="1" dirty="0"/>
              <a:t>Conflicting Situation</a:t>
            </a:r>
            <a:endParaRPr kumimoji="1" lang="ko-Kore-US" altLang="en-US" sz="1100" b="1" dirty="0"/>
          </a:p>
        </p:txBody>
      </p:sp>
      <p:sp>
        <p:nvSpPr>
          <p:cNvPr id="54" name="모서리가 둥근 직사각형 53">
            <a:extLst>
              <a:ext uri="{FF2B5EF4-FFF2-40B4-BE49-F238E27FC236}">
                <a16:creationId xmlns:a16="http://schemas.microsoft.com/office/drawing/2014/main" id="{8B926A53-6CA6-C847-B734-31CC23C7E3BD}"/>
              </a:ext>
            </a:extLst>
          </p:cNvPr>
          <p:cNvSpPr/>
          <p:nvPr/>
        </p:nvSpPr>
        <p:spPr>
          <a:xfrm>
            <a:off x="3553400" y="3619969"/>
            <a:ext cx="686098" cy="24004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050" b="1" dirty="0">
                <a:solidFill>
                  <a:schemeClr val="tx1"/>
                </a:solidFill>
                <a:highlight>
                  <a:srgbClr val="FFFF00"/>
                </a:highlight>
              </a:rPr>
              <a:t>S. Q. 1.2</a:t>
            </a:r>
            <a:endParaRPr kumimoji="1" lang="ko-KR" altLang="en-US" sz="1050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14866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212571-49E9-5249-9625-D79F6AE23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US" dirty="0"/>
              <a:t>Research Method</a:t>
            </a:r>
            <a:endParaRPr kumimoji="1" lang="ko-Kore-US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500E1C-03B5-9948-BB4C-0866903A6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ko-Kore-US" dirty="0"/>
              <a:t>A qualitive</a:t>
            </a:r>
            <a:r>
              <a:rPr kumimoji="1" lang="en-US" altLang="ko-Kore-US" b="0" dirty="0"/>
              <a:t>/ </a:t>
            </a:r>
            <a:r>
              <a:rPr kumimoji="1" lang="en-US" altLang="ko-Kore-US" dirty="0"/>
              <a:t>exploratory/ single</a:t>
            </a:r>
            <a:r>
              <a:rPr kumimoji="1" lang="en-US" altLang="ko-Kore-US" b="0" dirty="0"/>
              <a:t> case study design based on the interpretivism paradigm. </a:t>
            </a:r>
          </a:p>
          <a:p>
            <a:endParaRPr kumimoji="1" lang="en-US" altLang="ko-Kore-US" b="0" dirty="0"/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T</a:t>
            </a:r>
            <a:r>
              <a:rPr kumimoji="1" lang="en-US" altLang="ko-Kore-US" b="0" dirty="0"/>
              <a:t>he most appropriate way to answer ”</a:t>
            </a:r>
            <a:r>
              <a:rPr kumimoji="1" lang="en-US" altLang="ko-Kore-US" b="1" dirty="0"/>
              <a:t>how”, “why”, “what” questions of this study (</a:t>
            </a:r>
            <a:r>
              <a:rPr kumimoji="1" lang="en-US" altLang="ko-Kore-US" dirty="0"/>
              <a:t>A qualitive case study)</a:t>
            </a:r>
          </a:p>
          <a:p>
            <a:pPr lvl="1">
              <a:buFont typeface="Wingdings" pitchFamily="2" charset="2"/>
              <a:buChar char="Ø"/>
            </a:pPr>
            <a:endParaRPr kumimoji="1" lang="en-US" altLang="ko-Kore-US" b="0" dirty="0"/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I</a:t>
            </a:r>
            <a:r>
              <a:rPr kumimoji="1" lang="en-US" altLang="ko-Kore-US" b="0" dirty="0"/>
              <a:t>nvestigating </a:t>
            </a:r>
            <a:r>
              <a:rPr kumimoji="1" lang="en-US" altLang="ko-Kore-US" b="1" dirty="0"/>
              <a:t>little understood PILOT process </a:t>
            </a:r>
            <a:r>
              <a:rPr kumimoji="1" lang="en-US" altLang="ko-Kore-US" dirty="0"/>
              <a:t>(An exploratory research)</a:t>
            </a:r>
          </a:p>
          <a:p>
            <a:pPr lvl="1">
              <a:buFont typeface="Wingdings" pitchFamily="2" charset="2"/>
              <a:buChar char="Ø"/>
            </a:pPr>
            <a:endParaRPr kumimoji="1" lang="en-US" altLang="ko-Kore-US" dirty="0"/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A unique case for </a:t>
            </a:r>
            <a:r>
              <a:rPr kumimoji="1" lang="en-US" altLang="ko-Kore-US" b="1" dirty="0"/>
              <a:t>the systematic PILOT program (</a:t>
            </a:r>
            <a:r>
              <a:rPr kumimoji="1" lang="en-US" altLang="ko-Kore-US" dirty="0"/>
              <a:t>long-term contracts &amp; equitable structures)</a:t>
            </a:r>
            <a:endParaRPr kumimoji="1" lang="ko-Kore-US" altLang="en-US" dirty="0"/>
          </a:p>
        </p:txBody>
      </p:sp>
    </p:spTree>
    <p:extLst>
      <p:ext uri="{BB962C8B-B14F-4D97-AF65-F5344CB8AC3E}">
        <p14:creationId xmlns:p14="http://schemas.microsoft.com/office/powerpoint/2010/main" val="528463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06D5FF-5F98-6C45-B4B8-646B2F560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ko-Kore-US" dirty="0"/>
              <a:t>Overview of the Process of Data Collection &amp; Analysis</a:t>
            </a:r>
            <a:endParaRPr kumimoji="1" lang="ko-Kore-US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D77B6B6-B24F-9B4E-9915-2A84D3913163}"/>
              </a:ext>
            </a:extLst>
          </p:cNvPr>
          <p:cNvSpPr/>
          <p:nvPr/>
        </p:nvSpPr>
        <p:spPr>
          <a:xfrm>
            <a:off x="93296" y="1912895"/>
            <a:ext cx="8109799" cy="4143348"/>
          </a:xfrm>
          <a:prstGeom prst="rect">
            <a:avLst/>
          </a:prstGeom>
          <a:noFill/>
          <a:ln cmpd="dbl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ore-US" dirty="0"/>
          </a:p>
        </p:txBody>
      </p:sp>
      <p:sp>
        <p:nvSpPr>
          <p:cNvPr id="9" name="모서리가 둥근 직사각형 8">
            <a:extLst>
              <a:ext uri="{FF2B5EF4-FFF2-40B4-BE49-F238E27FC236}">
                <a16:creationId xmlns:a16="http://schemas.microsoft.com/office/drawing/2014/main" id="{70FB2A5F-8978-2648-9084-194D33108F1F}"/>
              </a:ext>
            </a:extLst>
          </p:cNvPr>
          <p:cNvSpPr/>
          <p:nvPr/>
        </p:nvSpPr>
        <p:spPr>
          <a:xfrm>
            <a:off x="2043883" y="2198559"/>
            <a:ext cx="1816374" cy="33400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10" name="모서리가 둥근 직사각형 9">
            <a:extLst>
              <a:ext uri="{FF2B5EF4-FFF2-40B4-BE49-F238E27FC236}">
                <a16:creationId xmlns:a16="http://schemas.microsoft.com/office/drawing/2014/main" id="{272215C8-7793-414D-BAC0-FEF7DCA9C211}"/>
              </a:ext>
            </a:extLst>
          </p:cNvPr>
          <p:cNvSpPr/>
          <p:nvPr/>
        </p:nvSpPr>
        <p:spPr>
          <a:xfrm>
            <a:off x="1781006" y="2409917"/>
            <a:ext cx="2342128" cy="593935"/>
          </a:xfrm>
          <a:prstGeom prst="roundRect">
            <a:avLst/>
          </a:prstGeom>
          <a:noFill/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200" b="1" dirty="0">
                <a:solidFill>
                  <a:schemeClr val="tx1"/>
                </a:solidFill>
              </a:rPr>
              <a:t>Data Collection</a:t>
            </a:r>
          </a:p>
          <a:p>
            <a:pPr algn="ctr"/>
            <a:r>
              <a:rPr kumimoji="1" lang="en-US" altLang="ko-KR" sz="1200" b="1" dirty="0">
                <a:solidFill>
                  <a:schemeClr val="tx1"/>
                </a:solidFill>
              </a:rPr>
              <a:t>(Document Data)</a:t>
            </a:r>
          </a:p>
        </p:txBody>
      </p:sp>
      <p:sp>
        <p:nvSpPr>
          <p:cNvPr id="14" name="모서리가 둥근 직사각형 13">
            <a:extLst>
              <a:ext uri="{FF2B5EF4-FFF2-40B4-BE49-F238E27FC236}">
                <a16:creationId xmlns:a16="http://schemas.microsoft.com/office/drawing/2014/main" id="{6D01E418-EB71-8E41-819C-622F869AE2AF}"/>
              </a:ext>
            </a:extLst>
          </p:cNvPr>
          <p:cNvSpPr/>
          <p:nvPr/>
        </p:nvSpPr>
        <p:spPr>
          <a:xfrm>
            <a:off x="4991366" y="2232581"/>
            <a:ext cx="1816374" cy="33400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en-US" altLang="ko-KR" sz="10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kumimoji="1" lang="ko-KR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B01E9918-351C-0144-AC8A-684454BACE24}"/>
              </a:ext>
            </a:extLst>
          </p:cNvPr>
          <p:cNvCxnSpPr>
            <a:cxnSpLocks/>
          </p:cNvCxnSpPr>
          <p:nvPr/>
        </p:nvCxnSpPr>
        <p:spPr>
          <a:xfrm>
            <a:off x="4105287" y="3227886"/>
            <a:ext cx="607031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모서리가 둥근 직사각형 15">
            <a:extLst>
              <a:ext uri="{FF2B5EF4-FFF2-40B4-BE49-F238E27FC236}">
                <a16:creationId xmlns:a16="http://schemas.microsoft.com/office/drawing/2014/main" id="{559DE83E-55C4-0542-860A-AC1B5974ED35}"/>
              </a:ext>
            </a:extLst>
          </p:cNvPr>
          <p:cNvSpPr/>
          <p:nvPr/>
        </p:nvSpPr>
        <p:spPr>
          <a:xfrm>
            <a:off x="4769208" y="2375499"/>
            <a:ext cx="2342128" cy="593935"/>
          </a:xfrm>
          <a:prstGeom prst="roundRect">
            <a:avLst/>
          </a:prstGeom>
          <a:noFill/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ko-KR" sz="1200" b="1" dirty="0">
                <a:solidFill>
                  <a:schemeClr val="tx1"/>
                </a:solidFill>
              </a:rPr>
              <a:t>Analysis of</a:t>
            </a:r>
          </a:p>
          <a:p>
            <a:pPr algn="ctr"/>
            <a:r>
              <a:rPr kumimoji="1" lang="en-US" altLang="ko-KR" sz="1200" b="1" dirty="0">
                <a:solidFill>
                  <a:schemeClr val="tx1"/>
                </a:solidFill>
              </a:rPr>
              <a:t> Document Data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008ABB-10EE-F841-BB47-212B464BA59A}"/>
              </a:ext>
            </a:extLst>
          </p:cNvPr>
          <p:cNvSpPr txBox="1"/>
          <p:nvPr/>
        </p:nvSpPr>
        <p:spPr>
          <a:xfrm>
            <a:off x="2335027" y="3000975"/>
            <a:ext cx="129327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ko-KR" sz="1050" b="1" dirty="0"/>
              <a:t>Taskforce Meetings Minutes/ News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B653EFF-8ADC-6149-BCDA-69C0169B3C1C}"/>
              </a:ext>
            </a:extLst>
          </p:cNvPr>
          <p:cNvSpPr txBox="1"/>
          <p:nvPr/>
        </p:nvSpPr>
        <p:spPr>
          <a:xfrm>
            <a:off x="5140790" y="2913194"/>
            <a:ext cx="159896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ko-KR" sz="1050" b="1" dirty="0"/>
              <a:t>Identifying the  views of actors on PILOTs &amp; Roles of Task Force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0F3005E-659F-2C48-9F55-7E83B30A6E51}"/>
              </a:ext>
            </a:extLst>
          </p:cNvPr>
          <p:cNvSpPr txBox="1"/>
          <p:nvPr/>
        </p:nvSpPr>
        <p:spPr>
          <a:xfrm>
            <a:off x="2317355" y="3629116"/>
            <a:ext cx="129327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ko-KR" sz="1050" b="1" dirty="0"/>
              <a:t>The city’s reports/news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F7D148-1E0E-734C-B458-284CAB7F7AD3}"/>
              </a:ext>
            </a:extLst>
          </p:cNvPr>
          <p:cNvSpPr txBox="1"/>
          <p:nvPr/>
        </p:nvSpPr>
        <p:spPr>
          <a:xfrm>
            <a:off x="2335027" y="4195953"/>
            <a:ext cx="129327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ko-KR" sz="1050" b="1" dirty="0"/>
              <a:t>Publications from research institutions/ community groups/the city’s reports/news</a:t>
            </a:r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5A25CCBD-0633-C449-B170-57BBC3E9CF03}"/>
              </a:ext>
            </a:extLst>
          </p:cNvPr>
          <p:cNvCxnSpPr>
            <a:cxnSpLocks/>
          </p:cNvCxnSpPr>
          <p:nvPr/>
        </p:nvCxnSpPr>
        <p:spPr>
          <a:xfrm>
            <a:off x="4105287" y="3868592"/>
            <a:ext cx="607031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C7F25547-ADC6-F74D-8EA2-C1BF3790BD23}"/>
              </a:ext>
            </a:extLst>
          </p:cNvPr>
          <p:cNvCxnSpPr>
            <a:cxnSpLocks/>
          </p:cNvCxnSpPr>
          <p:nvPr/>
        </p:nvCxnSpPr>
        <p:spPr>
          <a:xfrm>
            <a:off x="4123134" y="4521717"/>
            <a:ext cx="607031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FB98957-60B6-C84F-9208-BEDF42B20188}"/>
              </a:ext>
            </a:extLst>
          </p:cNvPr>
          <p:cNvSpPr txBox="1"/>
          <p:nvPr/>
        </p:nvSpPr>
        <p:spPr>
          <a:xfrm>
            <a:off x="5140790" y="3532376"/>
            <a:ext cx="16815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ko-KR" sz="1050" b="1" dirty="0"/>
              <a:t>Identifying Governments’ efforts (collective actions) to legislate PILOTs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F4FAD24-1C9C-7B40-9C9B-B8CDB66C9E3B}"/>
              </a:ext>
            </a:extLst>
          </p:cNvPr>
          <p:cNvSpPr txBox="1"/>
          <p:nvPr/>
        </p:nvSpPr>
        <p:spPr>
          <a:xfrm>
            <a:off x="5092784" y="4265167"/>
            <a:ext cx="161353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ko-KR" sz="1050" b="1" dirty="0"/>
              <a:t>Identifying increased Information (resource) related to PILOT issues</a:t>
            </a:r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C7D9D2FD-2E69-F04C-AD47-3441FD70B405}"/>
              </a:ext>
            </a:extLst>
          </p:cNvPr>
          <p:cNvCxnSpPr>
            <a:cxnSpLocks/>
          </p:cNvCxnSpPr>
          <p:nvPr/>
        </p:nvCxnSpPr>
        <p:spPr>
          <a:xfrm>
            <a:off x="4105286" y="5068216"/>
            <a:ext cx="607031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DCACC65-6906-6B42-8206-6542723EB347}"/>
              </a:ext>
            </a:extLst>
          </p:cNvPr>
          <p:cNvSpPr txBox="1"/>
          <p:nvPr/>
        </p:nvSpPr>
        <p:spPr>
          <a:xfrm>
            <a:off x="5112374" y="4807041"/>
            <a:ext cx="165579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ko-KR" sz="1050" b="1" dirty="0"/>
              <a:t>Examining the Impact of external events on actors’ behaviors</a:t>
            </a:r>
          </a:p>
        </p:txBody>
      </p:sp>
    </p:spTree>
    <p:extLst>
      <p:ext uri="{BB962C8B-B14F-4D97-AF65-F5344CB8AC3E}">
        <p14:creationId xmlns:p14="http://schemas.microsoft.com/office/powerpoint/2010/main" val="103045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2614FD-6488-2A42-A72F-C9C9D91DF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US" dirty="0"/>
              <a:t>Document Data Collection</a:t>
            </a:r>
            <a:endParaRPr kumimoji="1" lang="ko-Kore-US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DCEB652-16EB-7D4B-BD74-D7965117A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ko-Kore-US" dirty="0"/>
              <a:t>Document Review (Supplementary)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b="1" dirty="0"/>
              <a:t>Taskforce 10 Meeting Minutes </a:t>
            </a:r>
            <a:r>
              <a:rPr kumimoji="1" lang="en-US" altLang="ko-Kore-US" b="0" dirty="0"/>
              <a:t>from 2009 to 2010 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T</a:t>
            </a:r>
            <a:r>
              <a:rPr kumimoji="1" lang="en-US" altLang="ko-Kore-US" b="0" dirty="0"/>
              <a:t>he </a:t>
            </a:r>
            <a:r>
              <a:rPr kumimoji="1" lang="en-US" altLang="ko-Kore-US" b="1" dirty="0"/>
              <a:t>city’s financial reports </a:t>
            </a:r>
            <a:r>
              <a:rPr kumimoji="1" lang="en-US" altLang="ko-Kore-US" b="0" dirty="0"/>
              <a:t>(revenue estimate &amp; analysis, values of tax-exempt property)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b="1" dirty="0"/>
              <a:t>Publication</a:t>
            </a:r>
            <a:r>
              <a:rPr kumimoji="1" lang="en-US" altLang="ko-Kore-US" b="0" dirty="0"/>
              <a:t> from community groups (a review on a fair contribution of the nonprofit to the city, the municipal fiscal crisis &amp; PILOTs), research institutions, the nonprofit network about PILOTs &amp; tax-exempt orgs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b="1" dirty="0"/>
              <a:t>Newspapers</a:t>
            </a:r>
          </a:p>
          <a:p>
            <a:pPr marL="0" indent="0">
              <a:buNone/>
            </a:pPr>
            <a:endParaRPr kumimoji="1" lang="en-US" altLang="ko-Kore-US" b="0" dirty="0"/>
          </a:p>
          <a:p>
            <a:pPr>
              <a:buFontTx/>
              <a:buChar char="-"/>
            </a:pPr>
            <a:endParaRPr kumimoji="1" lang="ko-Kore-US" altLang="en-US" b="0" dirty="0"/>
          </a:p>
        </p:txBody>
      </p:sp>
    </p:spTree>
    <p:extLst>
      <p:ext uri="{BB962C8B-B14F-4D97-AF65-F5344CB8AC3E}">
        <p14:creationId xmlns:p14="http://schemas.microsoft.com/office/powerpoint/2010/main" val="3889053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A7BB4B-53B0-A449-82E8-6ECE86FA8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US" dirty="0"/>
              <a:t>The Research  Background</a:t>
            </a:r>
            <a:endParaRPr kumimoji="1" lang="ko-Kore-US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B6A32D0-D5AF-D14B-B143-0DF5D8C01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9903"/>
            <a:ext cx="7886700" cy="451749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kumimoji="1" lang="en-US" altLang="ko-Kore-US" b="0" dirty="0"/>
          </a:p>
          <a:p>
            <a:r>
              <a:rPr kumimoji="1" lang="en-US" altLang="ko-Kore-US" b="0" dirty="0"/>
              <a:t>What is a PILOT? 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One of tools for </a:t>
            </a:r>
            <a:r>
              <a:rPr kumimoji="1" lang="en-US" altLang="ko-Kore-US" b="1" dirty="0"/>
              <a:t>the property tax exemption </a:t>
            </a:r>
            <a:r>
              <a:rPr kumimoji="1" lang="en-US" altLang="ko-Kore-US" dirty="0"/>
              <a:t>&amp; </a:t>
            </a:r>
            <a:r>
              <a:rPr kumimoji="1" lang="en-US" altLang="ko-Kore-US" b="1" dirty="0"/>
              <a:t>revenue implications</a:t>
            </a:r>
            <a:r>
              <a:rPr kumimoji="1" lang="en-US" altLang="ko-Kore-US" dirty="0"/>
              <a:t> for cities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At least 218 municipalities had PILOTs in 2012 (Langley et al., 2012)</a:t>
            </a:r>
          </a:p>
          <a:p>
            <a:endParaRPr kumimoji="1" lang="en-US" altLang="ko-Kore-US" b="0" dirty="0"/>
          </a:p>
          <a:p>
            <a:r>
              <a:rPr kumimoji="1" lang="en-US" altLang="ko-Kore-US" b="0" dirty="0"/>
              <a:t>Why of interest: An increasing interest in payment in lieu of taxes (PILOT) as an </a:t>
            </a:r>
            <a:r>
              <a:rPr kumimoji="1" lang="en-US" altLang="ko-Kore-US" dirty="0"/>
              <a:t>unstudied fee-payment system </a:t>
            </a:r>
            <a:r>
              <a:rPr kumimoji="1" lang="en-US" altLang="ko-Kore-US" b="0" dirty="0"/>
              <a:t>by localities (Maher et al. 2018). </a:t>
            </a:r>
          </a:p>
          <a:p>
            <a:endParaRPr kumimoji="1" lang="en-US" altLang="ko-Kore-US" b="0" dirty="0"/>
          </a:p>
          <a:p>
            <a:r>
              <a:rPr kumimoji="1" lang="en-US" altLang="ko-Kore-US" b="0" dirty="0"/>
              <a:t>What makes PILOTs interesting to budgeting and financial management scholars is the program require </a:t>
            </a:r>
            <a:r>
              <a:rPr kumimoji="1" lang="en-US" altLang="ko-Kore-US" dirty="0"/>
              <a:t>the willingness of tax-exempt organizations </a:t>
            </a:r>
            <a:r>
              <a:rPr kumimoji="1" lang="en-US" altLang="ko-Kore-US" b="0" dirty="0"/>
              <a:t>to supplement costs of public service financed by local property taxes (Kenyon &amp; Langley, 2010). </a:t>
            </a:r>
          </a:p>
          <a:p>
            <a:endParaRPr kumimoji="1" lang="en-US" altLang="ko-Kore-US" b="0" dirty="0"/>
          </a:p>
        </p:txBody>
      </p:sp>
    </p:spTree>
    <p:extLst>
      <p:ext uri="{BB962C8B-B14F-4D97-AF65-F5344CB8AC3E}">
        <p14:creationId xmlns:p14="http://schemas.microsoft.com/office/powerpoint/2010/main" val="2062230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79FA9FD-CCC4-E643-AD79-3A4C68173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US" dirty="0"/>
              <a:t>Document Content Analysis</a:t>
            </a:r>
            <a:endParaRPr kumimoji="1" lang="ko-Kore-US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C9248D2-E94A-5744-9D3A-5FE563AA3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ko-Kore-US" b="0" dirty="0"/>
              <a:t>The purpose of this analysis is to </a:t>
            </a:r>
            <a:r>
              <a:rPr kumimoji="1" lang="en-US" altLang="ko-Kore-US" dirty="0"/>
              <a:t>identify the mentioned essential concepts </a:t>
            </a:r>
            <a:r>
              <a:rPr kumimoji="1" lang="en-US" altLang="ko-Kore-US" b="0" dirty="0"/>
              <a:t>of PILOT Policy process.(actors, collective action, resource, external events, role of the Task Force)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The directed content document analysis is designed to </a:t>
            </a:r>
            <a:r>
              <a:rPr kumimoji="1" lang="en-US" altLang="ko-Kore-US" b="1" dirty="0"/>
              <a:t>code the content </a:t>
            </a:r>
            <a:r>
              <a:rPr kumimoji="1" lang="en-US" altLang="ko-Kore-US" dirty="0"/>
              <a:t>as data that can </a:t>
            </a:r>
            <a:r>
              <a:rPr kumimoji="1" lang="en-US" altLang="ko-Kore-US" b="1" dirty="0"/>
              <a:t>be used to address research questions</a:t>
            </a:r>
            <a:r>
              <a:rPr kumimoji="1" lang="en-US" altLang="ko-Kore-US" dirty="0"/>
              <a:t>. 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All documents would be analyzed by </a:t>
            </a:r>
            <a:r>
              <a:rPr kumimoji="1" lang="en-US" altLang="ko-Kore-US" b="1" dirty="0"/>
              <a:t>a structed coding dictionary</a:t>
            </a:r>
            <a:r>
              <a:rPr kumimoji="1" lang="en-US" altLang="ko-Kore-US" dirty="0"/>
              <a:t> based on theory</a:t>
            </a:r>
          </a:p>
        </p:txBody>
      </p:sp>
    </p:spTree>
    <p:extLst>
      <p:ext uri="{BB962C8B-B14F-4D97-AF65-F5344CB8AC3E}">
        <p14:creationId xmlns:p14="http://schemas.microsoft.com/office/powerpoint/2010/main" val="3810303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D74750-0EA5-6143-82C5-43657F4CF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US" dirty="0"/>
              <a:t>Limitation</a:t>
            </a:r>
            <a:endParaRPr kumimoji="1" lang="ko-Kore-US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7289636-B758-4B4D-9391-44F04DF5A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ko-Kore-US" b="0" dirty="0"/>
              <a:t>External Validity &amp; Limited pool</a:t>
            </a:r>
          </a:p>
          <a:p>
            <a:r>
              <a:rPr kumimoji="1" lang="en-US" altLang="ko-Kore-US" dirty="0"/>
              <a:t>External validity </a:t>
            </a:r>
            <a:r>
              <a:rPr kumimoji="1" lang="en-US" altLang="ko-Kore-US" b="0" dirty="0"/>
              <a:t>can be </a:t>
            </a:r>
            <a:r>
              <a:rPr kumimoji="1" lang="en-US" altLang="ko-Kore-US" dirty="0"/>
              <a:t>an issue </a:t>
            </a:r>
            <a:r>
              <a:rPr kumimoji="1" lang="en-US" altLang="ko-Kore-US" b="0" dirty="0"/>
              <a:t>in this study.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b="0" dirty="0"/>
              <a:t>However, the goal of this study is to describe the dynamics of the Boston PILOT process, but not to generate the findings. </a:t>
            </a:r>
          </a:p>
          <a:p>
            <a:r>
              <a:rPr kumimoji="1" lang="en-US" altLang="ko-Kore-US" b="0" dirty="0"/>
              <a:t>Further Limitations</a:t>
            </a:r>
          </a:p>
          <a:p>
            <a:pPr>
              <a:buFont typeface="Wingdings" pitchFamily="2" charset="2"/>
              <a:buChar char="Ø"/>
            </a:pPr>
            <a:r>
              <a:rPr kumimoji="1" lang="en-US" altLang="ko-Kore-US" dirty="0"/>
              <a:t>lack of document data </a:t>
            </a:r>
          </a:p>
        </p:txBody>
      </p:sp>
    </p:spTree>
    <p:extLst>
      <p:ext uri="{BB962C8B-B14F-4D97-AF65-F5344CB8AC3E}">
        <p14:creationId xmlns:p14="http://schemas.microsoft.com/office/powerpoint/2010/main" val="2764706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3620BF-BB99-6A46-85D6-DB5AFC5BF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ko-Kore-US" dirty="0"/>
              <a:t>Thank you!!</a:t>
            </a:r>
            <a:br>
              <a:rPr kumimoji="1" lang="en-US" altLang="ko-Kore-US" dirty="0"/>
            </a:br>
            <a:endParaRPr kumimoji="1" lang="ko-Kore-US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87B63DE-B202-8D45-99FB-7DA935FEE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ko-Kore-US" dirty="0"/>
              <a:t>Q &amp; A</a:t>
            </a:r>
            <a:endParaRPr kumimoji="1" lang="ko-Kore-US" altLang="en-US" dirty="0"/>
          </a:p>
          <a:p>
            <a:endParaRPr kumimoji="1" lang="ko-Kore-US" altLang="en-US" dirty="0"/>
          </a:p>
        </p:txBody>
      </p:sp>
    </p:spTree>
    <p:extLst>
      <p:ext uri="{BB962C8B-B14F-4D97-AF65-F5344CB8AC3E}">
        <p14:creationId xmlns:p14="http://schemas.microsoft.com/office/powerpoint/2010/main" val="157757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C5B67B-2F30-A349-B2F5-6D5403415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US" dirty="0"/>
              <a:t>The Research  Background (cont.) </a:t>
            </a:r>
            <a:endParaRPr kumimoji="1" lang="ko-Kore-US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E966338-D745-654E-A555-7B5136936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0841"/>
            <a:ext cx="7886700" cy="4236121"/>
          </a:xfrm>
        </p:spPr>
        <p:txBody>
          <a:bodyPr>
            <a:normAutofit/>
          </a:bodyPr>
          <a:lstStyle/>
          <a:p>
            <a:r>
              <a:rPr kumimoji="1" lang="en-US" altLang="ko-Kore-US" sz="2000" b="0" dirty="0"/>
              <a:t>There is </a:t>
            </a:r>
            <a:r>
              <a:rPr kumimoji="1" lang="en-US" altLang="ko-Kore-US" sz="2000" dirty="0"/>
              <a:t>a wide gap </a:t>
            </a:r>
            <a:r>
              <a:rPr kumimoji="1" lang="en-US" altLang="ko-Kore-US" sz="2000" b="0" dirty="0"/>
              <a:t>in understanding PILOTs between nonprofits (participants) and government (policy executers) (Brody et al., 2012; Kenyon &amp; Langley, 2010). </a:t>
            </a:r>
          </a:p>
          <a:p>
            <a:endParaRPr kumimoji="1" lang="ko-Kore-US" altLang="en-US" sz="2000" b="0" dirty="0"/>
          </a:p>
          <a:p>
            <a:r>
              <a:rPr kumimoji="1" lang="en-US" altLang="ko-Kore-US" sz="2100" b="0" dirty="0"/>
              <a:t>The existing literature has focused </a:t>
            </a:r>
            <a:r>
              <a:rPr kumimoji="1" lang="en-US" altLang="ko-Kore-US" sz="2100" dirty="0"/>
              <a:t>exclusively on the perspective of government</a:t>
            </a:r>
            <a:r>
              <a:rPr kumimoji="1" lang="en-US" altLang="ko-Kore-US" sz="2100" b="0" dirty="0"/>
              <a:t>; no existing literature from perspective of nonprofits. </a:t>
            </a:r>
          </a:p>
          <a:p>
            <a:endParaRPr kumimoji="1" lang="en-US" altLang="ko-Kore-US" sz="2100" b="0" dirty="0"/>
          </a:p>
          <a:p>
            <a:r>
              <a:rPr kumimoji="1" lang="en-US" altLang="ko-Kore-US" sz="2100" b="0" dirty="0"/>
              <a:t>There is </a:t>
            </a:r>
            <a:r>
              <a:rPr kumimoji="1" lang="en-US" altLang="ko-Kore-US" sz="2100" dirty="0"/>
              <a:t>limited research </a:t>
            </a:r>
            <a:r>
              <a:rPr kumimoji="1" lang="en-US" altLang="ko-Kore-US" sz="2100" b="0" dirty="0"/>
              <a:t>on the PILOT policy adoption.</a:t>
            </a:r>
          </a:p>
          <a:p>
            <a:pPr marL="0" indent="0">
              <a:buNone/>
            </a:pPr>
            <a:endParaRPr kumimoji="1" lang="en-US" altLang="ko-Kore-US" sz="2100" b="0" dirty="0"/>
          </a:p>
          <a:p>
            <a:pPr marL="0" indent="0">
              <a:buNone/>
            </a:pPr>
            <a:endParaRPr kumimoji="1" lang="en-US" altLang="ko-Kore-US" sz="2100" dirty="0"/>
          </a:p>
          <a:p>
            <a:pPr marL="0" indent="0">
              <a:buNone/>
            </a:pPr>
            <a:endParaRPr kumimoji="1" lang="en-US" altLang="ko-Kore-US" b="0" dirty="0"/>
          </a:p>
          <a:p>
            <a:pPr marL="0" indent="0">
              <a:buNone/>
            </a:pPr>
            <a:endParaRPr kumimoji="1" lang="ko-Kore-US" altLang="en-US" b="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206B1502-7931-4406-BBE2-1FFA3786EFA2}"/>
                  </a:ext>
                </a:extLst>
              </p14:cNvPr>
              <p14:cNvContentPartPr/>
              <p14:nvPr/>
            </p14:nvContentPartPr>
            <p14:xfrm>
              <a:off x="8331800" y="5381600"/>
              <a:ext cx="2880" cy="108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206B1502-7931-4406-BBE2-1FFA3786EFA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22800" y="5372960"/>
                <a:ext cx="20520" cy="1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7493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CF91F6-4187-8E45-9BD7-B0AE8FA20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ore-US" dirty="0"/>
              <a:t>Research Goals</a:t>
            </a:r>
            <a:endParaRPr kumimoji="1" lang="ko-Kore-US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B391FA1-C354-3945-ABC7-444B45FF4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26" y="1659466"/>
            <a:ext cx="8298924" cy="5044329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ko-Kore-US" dirty="0"/>
              <a:t>Understanding</a:t>
            </a:r>
            <a:r>
              <a:rPr kumimoji="1" lang="en-US" altLang="ko-Kore-US" b="0" dirty="0"/>
              <a:t> the PILOT adoption process in Boston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ko-Kore-US" b="0" dirty="0"/>
              <a:t>I</a:t>
            </a:r>
            <a:r>
              <a:rPr kumimoji="1" lang="en-US" altLang="ko-Kore-US" dirty="0"/>
              <a:t>nvestigating</a:t>
            </a:r>
            <a:r>
              <a:rPr kumimoji="1" lang="en-US" altLang="ko-Kore-US" b="0" dirty="0"/>
              <a:t> how opposing actors in the Task Force have reached the negotiated agreement for the new PILOT in Boston</a:t>
            </a:r>
          </a:p>
          <a:p>
            <a:pPr lvl="1"/>
            <a:endParaRPr kumimoji="1" lang="en-US" altLang="ko-Kore-US" b="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83F3E401-B139-48C6-9B39-B854EDE694E2}"/>
                  </a:ext>
                </a:extLst>
              </p14:cNvPr>
              <p14:cNvContentPartPr/>
              <p14:nvPr/>
            </p14:nvContentPartPr>
            <p14:xfrm>
              <a:off x="10772960" y="5762480"/>
              <a:ext cx="3600" cy="1368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83F3E401-B139-48C6-9B39-B854EDE694E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763960" y="5753840"/>
                <a:ext cx="21240" cy="3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00715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08F756-95A6-7D4D-B7C7-AFDB3D71B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ko-Kore-US" dirty="0"/>
              <a:t>Research Questions</a:t>
            </a:r>
            <a:br>
              <a:rPr kumimoji="1" lang="en-US" altLang="ko-Kore-US" dirty="0"/>
            </a:br>
            <a:endParaRPr kumimoji="1" lang="ko-Kore-US" altLang="en-US" dirty="0"/>
          </a:p>
        </p:txBody>
      </p:sp>
      <p:sp>
        <p:nvSpPr>
          <p:cNvPr id="4" name="Rounded Rectangle 7">
            <a:extLst>
              <a:ext uri="{FF2B5EF4-FFF2-40B4-BE49-F238E27FC236}">
                <a16:creationId xmlns:a16="http://schemas.microsoft.com/office/drawing/2014/main" id="{BB5605B0-3520-844D-A3D1-25C0E369A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9467"/>
            <a:ext cx="7886700" cy="126661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RQ1: What was the adoption process of the new PILOTs in Boston?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대각선 방향의 모서리가 둥근 사각형 5">
            <a:extLst>
              <a:ext uri="{FF2B5EF4-FFF2-40B4-BE49-F238E27FC236}">
                <a16:creationId xmlns:a16="http://schemas.microsoft.com/office/drawing/2014/main" id="{1298A13D-709D-9F4E-B4E0-77E4D765C779}"/>
              </a:ext>
            </a:extLst>
          </p:cNvPr>
          <p:cNvSpPr/>
          <p:nvPr/>
        </p:nvSpPr>
        <p:spPr>
          <a:xfrm>
            <a:off x="924560" y="3114086"/>
            <a:ext cx="7294880" cy="67564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ko-Kore-US" dirty="0"/>
              <a:t>S.Q.1.1 What actors were proponents/opponents of the new PILOT  in Boston ? (Policy Actors and Belief System)</a:t>
            </a:r>
            <a:endParaRPr kumimoji="1" lang="ko-Kore-US" altLang="en-US" dirty="0"/>
          </a:p>
        </p:txBody>
      </p:sp>
      <p:sp>
        <p:nvSpPr>
          <p:cNvPr id="5" name="대각선 방향의 모서리가 둥근 사각형 4">
            <a:extLst>
              <a:ext uri="{FF2B5EF4-FFF2-40B4-BE49-F238E27FC236}">
                <a16:creationId xmlns:a16="http://schemas.microsoft.com/office/drawing/2014/main" id="{790837CF-1C29-1544-A655-DA6C4D6C1B9A}"/>
              </a:ext>
            </a:extLst>
          </p:cNvPr>
          <p:cNvSpPr/>
          <p:nvPr/>
        </p:nvSpPr>
        <p:spPr>
          <a:xfrm>
            <a:off x="924560" y="3977732"/>
            <a:ext cx="7294880" cy="67564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ko-Kore-US" dirty="0"/>
              <a:t>S.Q.1.2. What actors were collectively involved in influencing the new PILOT adoption process? (Collective Action)</a:t>
            </a:r>
            <a:endParaRPr kumimoji="1" lang="ko-Kore-US" altLang="en-US" dirty="0"/>
          </a:p>
        </p:txBody>
      </p:sp>
      <p:sp>
        <p:nvSpPr>
          <p:cNvPr id="7" name="대각선 방향의 모서리가 둥근 사각형 6">
            <a:extLst>
              <a:ext uri="{FF2B5EF4-FFF2-40B4-BE49-F238E27FC236}">
                <a16:creationId xmlns:a16="http://schemas.microsoft.com/office/drawing/2014/main" id="{2BF6798E-E642-5248-AE25-24865B9954D6}"/>
              </a:ext>
            </a:extLst>
          </p:cNvPr>
          <p:cNvSpPr/>
          <p:nvPr/>
        </p:nvSpPr>
        <p:spPr>
          <a:xfrm>
            <a:off x="924560" y="5659120"/>
            <a:ext cx="7294880" cy="67564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ko-Kore-US" dirty="0"/>
              <a:t>S.Q.1.4. What external events affected the actors’ involvement or resources, and policy outcome? (events)</a:t>
            </a:r>
            <a:endParaRPr kumimoji="1" lang="ko-Kore-US" altLang="en-US" dirty="0"/>
          </a:p>
        </p:txBody>
      </p:sp>
      <p:sp>
        <p:nvSpPr>
          <p:cNvPr id="8" name="대각선 방향의 모서리가 둥근 사각형 7">
            <a:extLst>
              <a:ext uri="{FF2B5EF4-FFF2-40B4-BE49-F238E27FC236}">
                <a16:creationId xmlns:a16="http://schemas.microsoft.com/office/drawing/2014/main" id="{E657B92D-4270-284F-A5C9-C33471FFF718}"/>
              </a:ext>
            </a:extLst>
          </p:cNvPr>
          <p:cNvSpPr/>
          <p:nvPr/>
        </p:nvSpPr>
        <p:spPr>
          <a:xfrm>
            <a:off x="924560" y="4818426"/>
            <a:ext cx="7294880" cy="67564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ko-Kore-US" dirty="0"/>
              <a:t>S.Q.1.3. What resources were used by these actors to influence the new PILOT policy ?(Resource)</a:t>
            </a:r>
            <a:endParaRPr kumimoji="1" lang="ko-Kore-US" altLang="en-US" dirty="0"/>
          </a:p>
        </p:txBody>
      </p:sp>
    </p:spTree>
    <p:extLst>
      <p:ext uri="{BB962C8B-B14F-4D97-AF65-F5344CB8AC3E}">
        <p14:creationId xmlns:p14="http://schemas.microsoft.com/office/powerpoint/2010/main" val="744387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08F756-95A6-7D4D-B7C7-AFDB3D71B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ko-Kore-US" dirty="0"/>
              <a:t>Research Questions (Cont.)</a:t>
            </a:r>
            <a:br>
              <a:rPr kumimoji="1" lang="en-US" altLang="ko-Kore-US" dirty="0"/>
            </a:br>
            <a:endParaRPr kumimoji="1" lang="ko-Kore-US" altLang="en-US" dirty="0"/>
          </a:p>
        </p:txBody>
      </p:sp>
      <p:sp>
        <p:nvSpPr>
          <p:cNvPr id="4" name="Rounded Rectangle 7">
            <a:extLst>
              <a:ext uri="{FF2B5EF4-FFF2-40B4-BE49-F238E27FC236}">
                <a16:creationId xmlns:a16="http://schemas.microsoft.com/office/drawing/2014/main" id="{BB5605B0-3520-844D-A3D1-25C0E369A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59467"/>
            <a:ext cx="7886700" cy="126661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RQ2: How did the opposing actors in the Task Force reach the agreement for the new PILOTs?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대각선 방향의 모서리가 둥근 사각형 5">
            <a:extLst>
              <a:ext uri="{FF2B5EF4-FFF2-40B4-BE49-F238E27FC236}">
                <a16:creationId xmlns:a16="http://schemas.microsoft.com/office/drawing/2014/main" id="{1298A13D-709D-9F4E-B4E0-77E4D765C779}"/>
              </a:ext>
            </a:extLst>
          </p:cNvPr>
          <p:cNvSpPr/>
          <p:nvPr/>
        </p:nvSpPr>
        <p:spPr>
          <a:xfrm>
            <a:off x="924560" y="3061546"/>
            <a:ext cx="7294880" cy="67564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ko-Kore-US" dirty="0"/>
              <a:t>S.Q.2.1.  What role did the Taskforce play in the policy adoption process?  (roles of the policy entrepreneur)</a:t>
            </a:r>
            <a:endParaRPr kumimoji="1" lang="ko-Kore-US" altLang="en-US" dirty="0"/>
          </a:p>
        </p:txBody>
      </p:sp>
      <p:sp>
        <p:nvSpPr>
          <p:cNvPr id="5" name="대각선 방향의 모서리가 둥근 사각형 4">
            <a:extLst>
              <a:ext uri="{FF2B5EF4-FFF2-40B4-BE49-F238E27FC236}">
                <a16:creationId xmlns:a16="http://schemas.microsoft.com/office/drawing/2014/main" id="{790837CF-1C29-1544-A655-DA6C4D6C1B9A}"/>
              </a:ext>
            </a:extLst>
          </p:cNvPr>
          <p:cNvSpPr/>
          <p:nvPr/>
        </p:nvSpPr>
        <p:spPr>
          <a:xfrm>
            <a:off x="924560" y="3941457"/>
            <a:ext cx="7294880" cy="67564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ko-Kore-US" sz="1600" dirty="0"/>
              <a:t>S.Q.2.2. Why did opposing actors in the Task Force agree with the new PILOTs?  (alliance)</a:t>
            </a:r>
            <a:endParaRPr kumimoji="1" lang="ko-Kore-US" altLang="en-US" sz="1600" dirty="0"/>
          </a:p>
        </p:txBody>
      </p:sp>
      <p:sp>
        <p:nvSpPr>
          <p:cNvPr id="10" name="대각선 방향의 모서리가 둥근 사각형 9">
            <a:extLst>
              <a:ext uri="{FF2B5EF4-FFF2-40B4-BE49-F238E27FC236}">
                <a16:creationId xmlns:a16="http://schemas.microsoft.com/office/drawing/2014/main" id="{C77612B0-D882-B544-AA34-8F006690B2C5}"/>
              </a:ext>
            </a:extLst>
          </p:cNvPr>
          <p:cNvSpPr/>
          <p:nvPr/>
        </p:nvSpPr>
        <p:spPr>
          <a:xfrm>
            <a:off x="924560" y="4821368"/>
            <a:ext cx="7294880" cy="675640"/>
          </a:xfrm>
          <a:prstGeom prst="round2Diag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ko-Kore-US" sz="1600" dirty="0"/>
              <a:t>S.Q.2.3. How did the interdependent relationship between government &amp; nonprofits affect the formation of the negotiated agreement for the new PILOTs? (interdependent relationship) </a:t>
            </a:r>
            <a:endParaRPr kumimoji="1" lang="ko-Kore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722456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A6A53A-8358-6343-AD06-971229DD9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ko-Kore-US" dirty="0"/>
              <a:t>Literature on PILOT</a:t>
            </a:r>
            <a:endParaRPr kumimoji="1" lang="ko-Kore-US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7964E91-DDFD-054D-BD20-3E388A479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ko-Kore-US" b="0" dirty="0"/>
              <a:t>Much of the previous research on PILOTs have been </a:t>
            </a:r>
            <a:r>
              <a:rPr kumimoji="1" lang="en-US" altLang="ko-Kore-US" dirty="0"/>
              <a:t>descriptive.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Leland (2002)-&gt; 7 large cities&amp; 6 states in 1998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Kenyon &amp; Langley (2011)-&gt;Boston, Worcester, Baltimore, Princeton, New Orleans (case studies)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Langley et al. (2012)-&gt; 218 localities &amp; 28 states in 2011 &amp;12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Brody et al. (2012)-&gt; the current landscape for the property-tax exemption &amp; PILOT policy</a:t>
            </a:r>
          </a:p>
          <a:p>
            <a:r>
              <a:rPr kumimoji="1" lang="en-US" altLang="ko-Kore-US" b="0" dirty="0"/>
              <a:t>Common conclusions about</a:t>
            </a:r>
            <a:r>
              <a:rPr kumimoji="1" lang="en-US" altLang="ko-Kore-US" dirty="0"/>
              <a:t> little revenues from PILOTs (voluntary features)/ Pursuing a collaborative approach</a:t>
            </a:r>
          </a:p>
          <a:p>
            <a:r>
              <a:rPr kumimoji="1" lang="en-US" altLang="ko-Kore-US" dirty="0"/>
              <a:t>Lack of theoretical approach </a:t>
            </a:r>
            <a:r>
              <a:rPr kumimoji="1" lang="en-US" altLang="ko-Kore-US" b="0" dirty="0"/>
              <a:t>to illustrate PILOT policy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7062754-6C88-4A08-A088-CB9EA9C4D205}"/>
                  </a:ext>
                </a:extLst>
              </p14:cNvPr>
              <p14:cNvContentPartPr/>
              <p14:nvPr/>
            </p14:nvContentPartPr>
            <p14:xfrm>
              <a:off x="-2078680" y="1589000"/>
              <a:ext cx="651960" cy="6181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7062754-6C88-4A08-A088-CB9EA9C4D20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087320" y="1580360"/>
                <a:ext cx="669600" cy="63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B44DE99-98A7-4531-B916-C9DD8CEC591F}"/>
                  </a:ext>
                </a:extLst>
              </p14:cNvPr>
              <p14:cNvContentPartPr/>
              <p14:nvPr/>
            </p14:nvContentPartPr>
            <p14:xfrm>
              <a:off x="-1386040" y="2195240"/>
              <a:ext cx="213480" cy="2728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B44DE99-98A7-4531-B916-C9DD8CEC591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394680" y="2186240"/>
                <a:ext cx="231120" cy="29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2A59D16E-50B6-415E-BC57-0F8CB236D514}"/>
                  </a:ext>
                </a:extLst>
              </p14:cNvPr>
              <p14:cNvContentPartPr/>
              <p14:nvPr/>
            </p14:nvContentPartPr>
            <p14:xfrm>
              <a:off x="-1920280" y="2522480"/>
              <a:ext cx="175680" cy="5040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2A59D16E-50B6-415E-BC57-0F8CB236D51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-1929280" y="2513480"/>
                <a:ext cx="193320" cy="52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E36B570-F112-47E8-BA86-5FEB9F530C61}"/>
                  </a:ext>
                </a:extLst>
              </p14:cNvPr>
              <p14:cNvContentPartPr/>
              <p14:nvPr/>
            </p14:nvContentPartPr>
            <p14:xfrm>
              <a:off x="-2009560" y="2714000"/>
              <a:ext cx="516600" cy="459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E36B570-F112-47E8-BA86-5FEB9F530C6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-2018560" y="2705000"/>
                <a:ext cx="534240" cy="47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9394C110-767F-4640-916F-89B398BBFE0A}"/>
                  </a:ext>
                </a:extLst>
              </p14:cNvPr>
              <p14:cNvContentPartPr/>
              <p14:nvPr/>
            </p14:nvContentPartPr>
            <p14:xfrm>
              <a:off x="-1710760" y="2917040"/>
              <a:ext cx="94320" cy="169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9394C110-767F-4640-916F-89B398BBFE0A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-1719760" y="2908400"/>
                <a:ext cx="111960" cy="3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9370273B-0E44-4936-8A90-0DA45293161A}"/>
                  </a:ext>
                </a:extLst>
              </p14:cNvPr>
              <p14:cNvContentPartPr/>
              <p14:nvPr/>
            </p14:nvContentPartPr>
            <p14:xfrm>
              <a:off x="-2173000" y="3499880"/>
              <a:ext cx="533880" cy="77508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9370273B-0E44-4936-8A90-0DA45293161A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-2182000" y="3491240"/>
                <a:ext cx="551520" cy="79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0428BC70-A546-41F4-8785-542C344868B2}"/>
                  </a:ext>
                </a:extLst>
              </p14:cNvPr>
              <p14:cNvContentPartPr/>
              <p14:nvPr/>
            </p14:nvContentPartPr>
            <p14:xfrm>
              <a:off x="-2323840" y="3596360"/>
              <a:ext cx="629640" cy="38628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0428BC70-A546-41F4-8785-542C344868B2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-2332480" y="3587720"/>
                <a:ext cx="647280" cy="40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444074DC-402A-4010-9F9A-CA9CEE562DF1}"/>
                  </a:ext>
                </a:extLst>
              </p14:cNvPr>
              <p14:cNvContentPartPr/>
              <p14:nvPr/>
            </p14:nvContentPartPr>
            <p14:xfrm>
              <a:off x="-1843040" y="4133840"/>
              <a:ext cx="425520" cy="18972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444074DC-402A-4010-9F9A-CA9CEE562DF1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-1851680" y="4124840"/>
                <a:ext cx="443160" cy="20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2230B837-98C9-4285-A87E-9F3BC83DD5AF}"/>
                  </a:ext>
                </a:extLst>
              </p14:cNvPr>
              <p14:cNvContentPartPr/>
              <p14:nvPr/>
            </p14:nvContentPartPr>
            <p14:xfrm>
              <a:off x="-1426880" y="4464680"/>
              <a:ext cx="94680" cy="1407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2230B837-98C9-4285-A87E-9F3BC83DD5AF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-1435880" y="4456040"/>
                <a:ext cx="112320" cy="15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DC9703A6-24AD-4BCB-8A21-AAE1F26CD757}"/>
                  </a:ext>
                </a:extLst>
              </p14:cNvPr>
              <p14:cNvContentPartPr/>
              <p14:nvPr/>
            </p14:nvContentPartPr>
            <p14:xfrm>
              <a:off x="-1263080" y="4689320"/>
              <a:ext cx="239040" cy="31320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DC9703A6-24AD-4BCB-8A21-AAE1F26CD757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-1271720" y="4680320"/>
                <a:ext cx="256680" cy="33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93301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A6A53A-8358-6343-AD06-971229DD9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ko-Kore-US" dirty="0"/>
              <a:t>Literature on PILOT (Cont.)</a:t>
            </a:r>
            <a:endParaRPr kumimoji="1" lang="ko-Kore-US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7964E91-DDFD-054D-BD20-3E388A479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ko-Kore-US" b="0" dirty="0"/>
              <a:t>Existing empirical research is </a:t>
            </a:r>
            <a:r>
              <a:rPr kumimoji="1" lang="en-US" altLang="ko-Kore-US" dirty="0"/>
              <a:t>mostly confined to government side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b="0" dirty="0"/>
              <a:t>Longoria (2014)</a:t>
            </a:r>
            <a:r>
              <a:rPr kumimoji="1" lang="en-US" altLang="ko-Kore-US" dirty="0"/>
              <a:t>-&gt; the manager’s perceptions of political &amp; administrative costs for using PILOTs ( 2008 survey of 281 </a:t>
            </a:r>
            <a:r>
              <a:rPr kumimoji="1" lang="en-US" altLang="ko-Kore-US" b="1" dirty="0"/>
              <a:t>chief financial officials</a:t>
            </a:r>
            <a:r>
              <a:rPr kumimoji="1" lang="en-US" altLang="ko-Kore-US" dirty="0"/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Mayhew &amp; </a:t>
            </a:r>
            <a:r>
              <a:rPr kumimoji="1" lang="en-US" altLang="ko-Kore-US" dirty="0" err="1"/>
              <a:t>Waymire</a:t>
            </a:r>
            <a:r>
              <a:rPr kumimoji="1" lang="en-US" altLang="ko-Kore-US" dirty="0"/>
              <a:t> (2015)-&gt; the contentious negotiation process leading to limited revenues (59 Illinois </a:t>
            </a:r>
            <a:r>
              <a:rPr kumimoji="1" lang="en-US" altLang="ko-Kore-US" b="1" dirty="0"/>
              <a:t>City &amp; Village managers</a:t>
            </a:r>
            <a:r>
              <a:rPr kumimoji="1" lang="en-US" altLang="ko-Kore-US" dirty="0"/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 err="1"/>
              <a:t>McGiverin-Bohan</a:t>
            </a:r>
            <a:r>
              <a:rPr kumimoji="1" lang="en-US" altLang="ko-Kore-US" dirty="0"/>
              <a:t> et al. (2016)-&gt; the determinant for Gov’ decision to use PILOTs, such as economic conditions &amp; interdependent relationship (Indiana county, city, town manager)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Fei et al. (2016)-&gt;a theoretical model for PILOTs based on a Nash bargaining situation (higher Property tax rate, more PILOTs).</a:t>
            </a:r>
          </a:p>
          <a:p>
            <a:pPr lvl="1">
              <a:buFont typeface="Wingdings" pitchFamily="2" charset="2"/>
              <a:buChar char="Ø"/>
            </a:pPr>
            <a:r>
              <a:rPr kumimoji="1" lang="en-US" altLang="ko-Kore-US" dirty="0"/>
              <a:t>Maher et al. (2018)-&gt; the relationship between economic conditions, institutional constraints &amp; the amount of PILOTs</a:t>
            </a:r>
          </a:p>
          <a:p>
            <a:r>
              <a:rPr kumimoji="1" lang="en-US" altLang="ko-Kore-US" b="0" dirty="0"/>
              <a:t>Lack of empirical studies on </a:t>
            </a:r>
            <a:r>
              <a:rPr kumimoji="1" lang="en-US" altLang="ko-Kore-US" dirty="0"/>
              <a:t>reflecting the perspective of nonprofits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7062754-6C88-4A08-A088-CB9EA9C4D205}"/>
                  </a:ext>
                </a:extLst>
              </p14:cNvPr>
              <p14:cNvContentPartPr/>
              <p14:nvPr/>
            </p14:nvContentPartPr>
            <p14:xfrm>
              <a:off x="-2078680" y="1589000"/>
              <a:ext cx="651960" cy="6181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7062754-6C88-4A08-A088-CB9EA9C4D20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087320" y="1580360"/>
                <a:ext cx="669600" cy="63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B44DE99-98A7-4531-B916-C9DD8CEC591F}"/>
                  </a:ext>
                </a:extLst>
              </p14:cNvPr>
              <p14:cNvContentPartPr/>
              <p14:nvPr/>
            </p14:nvContentPartPr>
            <p14:xfrm>
              <a:off x="-1386040" y="2195240"/>
              <a:ext cx="213480" cy="2728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B44DE99-98A7-4531-B916-C9DD8CEC591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394680" y="2186240"/>
                <a:ext cx="231120" cy="29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2A59D16E-50B6-415E-BC57-0F8CB236D514}"/>
                  </a:ext>
                </a:extLst>
              </p14:cNvPr>
              <p14:cNvContentPartPr/>
              <p14:nvPr/>
            </p14:nvContentPartPr>
            <p14:xfrm>
              <a:off x="-1920280" y="2522480"/>
              <a:ext cx="175680" cy="50400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2A59D16E-50B6-415E-BC57-0F8CB236D514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-1929280" y="2513480"/>
                <a:ext cx="193320" cy="52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E36B570-F112-47E8-BA86-5FEB9F530C61}"/>
                  </a:ext>
                </a:extLst>
              </p14:cNvPr>
              <p14:cNvContentPartPr/>
              <p14:nvPr/>
            </p14:nvContentPartPr>
            <p14:xfrm>
              <a:off x="-2009560" y="2714000"/>
              <a:ext cx="516600" cy="459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E36B570-F112-47E8-BA86-5FEB9F530C6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-2018560" y="2705000"/>
                <a:ext cx="534240" cy="47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9394C110-767F-4640-916F-89B398BBFE0A}"/>
                  </a:ext>
                </a:extLst>
              </p14:cNvPr>
              <p14:cNvContentPartPr/>
              <p14:nvPr/>
            </p14:nvContentPartPr>
            <p14:xfrm>
              <a:off x="-1710760" y="2917040"/>
              <a:ext cx="94320" cy="169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9394C110-767F-4640-916F-89B398BBFE0A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-1719760" y="2908400"/>
                <a:ext cx="111960" cy="3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9370273B-0E44-4936-8A90-0DA45293161A}"/>
                  </a:ext>
                </a:extLst>
              </p14:cNvPr>
              <p14:cNvContentPartPr/>
              <p14:nvPr/>
            </p14:nvContentPartPr>
            <p14:xfrm>
              <a:off x="-2173000" y="3499880"/>
              <a:ext cx="533880" cy="77508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9370273B-0E44-4936-8A90-0DA45293161A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-2182000" y="3491240"/>
                <a:ext cx="551520" cy="79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0428BC70-A546-41F4-8785-542C344868B2}"/>
                  </a:ext>
                </a:extLst>
              </p14:cNvPr>
              <p14:cNvContentPartPr/>
              <p14:nvPr/>
            </p14:nvContentPartPr>
            <p14:xfrm>
              <a:off x="-2323840" y="3596360"/>
              <a:ext cx="629640" cy="38628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0428BC70-A546-41F4-8785-542C344868B2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-2332480" y="3587720"/>
                <a:ext cx="647280" cy="40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444074DC-402A-4010-9F9A-CA9CEE562DF1}"/>
                  </a:ext>
                </a:extLst>
              </p14:cNvPr>
              <p14:cNvContentPartPr/>
              <p14:nvPr/>
            </p14:nvContentPartPr>
            <p14:xfrm>
              <a:off x="-1843040" y="4133840"/>
              <a:ext cx="425520" cy="18972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444074DC-402A-4010-9F9A-CA9CEE562DF1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-1851680" y="4124840"/>
                <a:ext cx="443160" cy="20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2230B837-98C9-4285-A87E-9F3BC83DD5AF}"/>
                  </a:ext>
                </a:extLst>
              </p14:cNvPr>
              <p14:cNvContentPartPr/>
              <p14:nvPr/>
            </p14:nvContentPartPr>
            <p14:xfrm>
              <a:off x="-1426880" y="4464680"/>
              <a:ext cx="94680" cy="1407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2230B837-98C9-4285-A87E-9F3BC83DD5AF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-1435880" y="4456040"/>
                <a:ext cx="112320" cy="15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DC9703A6-24AD-4BCB-8A21-AAE1F26CD757}"/>
                  </a:ext>
                </a:extLst>
              </p14:cNvPr>
              <p14:cNvContentPartPr/>
              <p14:nvPr/>
            </p14:nvContentPartPr>
            <p14:xfrm>
              <a:off x="-1263080" y="4689320"/>
              <a:ext cx="239040" cy="31320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DC9703A6-24AD-4BCB-8A21-AAE1F26CD757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-1271720" y="4680320"/>
                <a:ext cx="256680" cy="33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9739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3746" y="303591"/>
            <a:ext cx="3251495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7E87E856-A32C-B743-88E4-5E99DC6AC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70" y="1046922"/>
            <a:ext cx="2851707" cy="4846574"/>
          </a:xfrm>
        </p:spPr>
        <p:txBody>
          <a:bodyPr>
            <a:normAutofit/>
          </a:bodyPr>
          <a:lstStyle/>
          <a:p>
            <a:r>
              <a:rPr kumimoji="1" lang="en-US" altLang="ko-Kore-US" sz="3900" dirty="0"/>
              <a:t>Why Boston’s PILOTs are important?</a:t>
            </a:r>
            <a:endParaRPr kumimoji="1" lang="ko-Kore-US" altLang="en-US" sz="3900" dirty="0"/>
          </a:p>
        </p:txBody>
      </p:sp>
      <p:graphicFrame>
        <p:nvGraphicFramePr>
          <p:cNvPr id="79" name="내용 개체 틀 2">
            <a:extLst>
              <a:ext uri="{FF2B5EF4-FFF2-40B4-BE49-F238E27FC236}">
                <a16:creationId xmlns:a16="http://schemas.microsoft.com/office/drawing/2014/main" id="{A9A45A3E-A91B-4368-A4D1-DDBAA62930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032308"/>
              </p:ext>
            </p:extLst>
          </p:nvPr>
        </p:nvGraphicFramePr>
        <p:xfrm>
          <a:off x="3875238" y="303591"/>
          <a:ext cx="4941519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DD527A3D-085C-48A1-ACA1-49D5A9B69D58}"/>
                  </a:ext>
                </a:extLst>
              </p14:cNvPr>
              <p14:cNvContentPartPr/>
              <p14:nvPr/>
            </p14:nvContentPartPr>
            <p14:xfrm>
              <a:off x="-2014920" y="1570280"/>
              <a:ext cx="87480" cy="118800"/>
            </p14:xfrm>
          </p:contentPart>
        </mc:Choice>
        <mc:Fallback xmlns=""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DD527A3D-085C-48A1-ACA1-49D5A9B69D5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-2023920" y="1561280"/>
                <a:ext cx="105120" cy="13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F2266299-2E85-40E0-9932-B1B79BD88359}"/>
                  </a:ext>
                </a:extLst>
              </p14:cNvPr>
              <p14:cNvContentPartPr/>
              <p14:nvPr/>
            </p14:nvContentPartPr>
            <p14:xfrm>
              <a:off x="-1818360" y="1691240"/>
              <a:ext cx="99720" cy="275760"/>
            </p14:xfrm>
          </p:contentPart>
        </mc:Choice>
        <mc:Fallback xmlns=""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F2266299-2E85-40E0-9932-B1B79BD8835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-1827000" y="1682600"/>
                <a:ext cx="117360" cy="29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17F99821-F5F0-437A-9C11-C290CFD9262C}"/>
                  </a:ext>
                </a:extLst>
              </p14:cNvPr>
              <p14:cNvContentPartPr/>
              <p14:nvPr/>
            </p14:nvContentPartPr>
            <p14:xfrm>
              <a:off x="-1790640" y="1458680"/>
              <a:ext cx="29520" cy="20520"/>
            </p14:xfrm>
          </p:contentPart>
        </mc:Choice>
        <mc:Fallback xmlns=""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17F99821-F5F0-437A-9C11-C290CFD9262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-1799280" y="1449680"/>
                <a:ext cx="4716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6EF3E7A5-F623-404D-90B0-4B272006AC82}"/>
                  </a:ext>
                </a:extLst>
              </p14:cNvPr>
              <p14:cNvContentPartPr/>
              <p14:nvPr/>
            </p14:nvContentPartPr>
            <p14:xfrm>
              <a:off x="-1294200" y="1874840"/>
              <a:ext cx="110880" cy="246960"/>
            </p14:xfrm>
          </p:contentPart>
        </mc:Choice>
        <mc:Fallback xmlns=""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6EF3E7A5-F623-404D-90B0-4B272006AC82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-1303200" y="1865840"/>
                <a:ext cx="128520" cy="26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4AAAB521-29B5-4F9F-B284-99949A9EE526}"/>
                  </a:ext>
                </a:extLst>
              </p14:cNvPr>
              <p14:cNvContentPartPr/>
              <p14:nvPr/>
            </p14:nvContentPartPr>
            <p14:xfrm>
              <a:off x="-2322000" y="1904000"/>
              <a:ext cx="282600" cy="66096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4AAAB521-29B5-4F9F-B284-99949A9EE526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-2330640" y="1895360"/>
                <a:ext cx="300240" cy="67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9786965D-4DCE-493A-A99A-149D9E0C2495}"/>
                  </a:ext>
                </a:extLst>
              </p14:cNvPr>
              <p14:cNvContentPartPr/>
              <p14:nvPr/>
            </p14:nvContentPartPr>
            <p14:xfrm>
              <a:off x="-1894680" y="2519240"/>
              <a:ext cx="281160" cy="219960"/>
            </p14:xfrm>
          </p:contentPart>
        </mc:Choice>
        <mc:Fallback xmlns=""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9786965D-4DCE-493A-A99A-149D9E0C2495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-1903320" y="2510600"/>
                <a:ext cx="298800" cy="23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77" name="Ink 76">
                <a:extLst>
                  <a:ext uri="{FF2B5EF4-FFF2-40B4-BE49-F238E27FC236}">
                    <a16:creationId xmlns:a16="http://schemas.microsoft.com/office/drawing/2014/main" id="{B8A11073-76A1-4730-9B58-76AD091633A0}"/>
                  </a:ext>
                </a:extLst>
              </p14:cNvPr>
              <p14:cNvContentPartPr/>
              <p14:nvPr/>
            </p14:nvContentPartPr>
            <p14:xfrm>
              <a:off x="-1551600" y="2723360"/>
              <a:ext cx="204840" cy="294840"/>
            </p14:xfrm>
          </p:contentPart>
        </mc:Choice>
        <mc:Fallback xmlns="">
          <p:pic>
            <p:nvPicPr>
              <p:cNvPr id="77" name="Ink 76">
                <a:extLst>
                  <a:ext uri="{FF2B5EF4-FFF2-40B4-BE49-F238E27FC236}">
                    <a16:creationId xmlns:a16="http://schemas.microsoft.com/office/drawing/2014/main" id="{B8A11073-76A1-4730-9B58-76AD091633A0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-1560600" y="2714720"/>
                <a:ext cx="222480" cy="312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8910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5178</TotalTime>
  <Words>2058</Words>
  <Application>Microsoft Macintosh PowerPoint</Application>
  <PresentationFormat>On-screen Show (4:3)</PresentationFormat>
  <Paragraphs>270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 An Exploratory Case Study of the Process of PILOTs Adoption and the Impact of the Interdependent Relationship among Government, Community, and Nonprofits on PILOTs:  The Case of Boston   Bit An School of Public Administration   2021 Research &amp; Creative Activity Fair  March 26, 2021</vt:lpstr>
      <vt:lpstr>The Research  Background</vt:lpstr>
      <vt:lpstr>The Research  Background (cont.) </vt:lpstr>
      <vt:lpstr>Research Goals</vt:lpstr>
      <vt:lpstr>Research Questions </vt:lpstr>
      <vt:lpstr>Research Questions (Cont.) </vt:lpstr>
      <vt:lpstr>Literature on PILOT</vt:lpstr>
      <vt:lpstr>Literature on PILOT (Cont.)</vt:lpstr>
      <vt:lpstr>Why Boston’s PILOTs are important?</vt:lpstr>
      <vt:lpstr>Boston PILOTs</vt:lpstr>
      <vt:lpstr>Boston PILOTs’ History</vt:lpstr>
      <vt:lpstr>Actors &amp; Collective Actions on Boston’s PILOTs Process</vt:lpstr>
      <vt:lpstr>Actors &amp; Collective Actions on Boston’s PILOTs Process</vt:lpstr>
      <vt:lpstr>Actors’ Resources to influence PILOTs</vt:lpstr>
      <vt:lpstr>External Events &amp; The PILOT Task Force </vt:lpstr>
      <vt:lpstr>PowerPoint Presentation</vt:lpstr>
      <vt:lpstr>Research Method</vt:lpstr>
      <vt:lpstr>Overview of the Process of Data Collection &amp; Analysis</vt:lpstr>
      <vt:lpstr>Document Data Collection</vt:lpstr>
      <vt:lpstr>Document Content Analysis</vt:lpstr>
      <vt:lpstr>Limitation</vt:lpstr>
      <vt:lpstr>Thank you!!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An Exploratory Case Study of the Adoption Process of the New PILOT Policy :  The Case of Boston      Bit An Ph.D. candidate School of Public Administration   Proposal Defense Sep 10, 2020</dc:title>
  <dc:creator>Bit An</dc:creator>
  <cp:lastModifiedBy>Bit An</cp:lastModifiedBy>
  <cp:revision>98</cp:revision>
  <dcterms:created xsi:type="dcterms:W3CDTF">2020-09-07T17:37:12Z</dcterms:created>
  <dcterms:modified xsi:type="dcterms:W3CDTF">2021-01-19T15:52:38Z</dcterms:modified>
</cp:coreProperties>
</file>