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 Franzen" initials="JF" lastIdx="1" clrIdx="0">
    <p:extLst>
      <p:ext uri="{19B8F6BF-5375-455C-9EA6-DF929625EA0E}">
        <p15:presenceInfo xmlns:p15="http://schemas.microsoft.com/office/powerpoint/2012/main" userId="c60472f2328124e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D48"/>
    <a:srgbClr val="E61D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68" autoAdjust="0"/>
    <p:restoredTop sz="94660"/>
  </p:normalViewPr>
  <p:slideViewPr>
    <p:cSldViewPr snapToGrid="0">
      <p:cViewPr>
        <p:scale>
          <a:sx n="72" d="100"/>
          <a:sy n="72" d="100"/>
        </p:scale>
        <p:origin x="501" y="5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23A5-ACE3-441A-99D3-F59C7EF905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C37386-363B-48DA-BFCC-CF90EC865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0B0F27-7771-40F2-9887-BA291D0D003C}"/>
              </a:ext>
            </a:extLst>
          </p:cNvPr>
          <p:cNvSpPr>
            <a:spLocks noGrp="1"/>
          </p:cNvSpPr>
          <p:nvPr>
            <p:ph type="dt" sz="half" idx="10"/>
          </p:nvPr>
        </p:nvSpPr>
        <p:spPr/>
        <p:txBody>
          <a:bodyPr/>
          <a:lstStyle/>
          <a:p>
            <a:fld id="{9EE1BA92-9FFA-4952-B1DC-88C79BC028B9}" type="datetimeFigureOut">
              <a:rPr lang="en-US" smtClean="0"/>
              <a:t>2/25/2021</a:t>
            </a:fld>
            <a:endParaRPr lang="en-US"/>
          </a:p>
        </p:txBody>
      </p:sp>
      <p:sp>
        <p:nvSpPr>
          <p:cNvPr id="5" name="Footer Placeholder 4">
            <a:extLst>
              <a:ext uri="{FF2B5EF4-FFF2-40B4-BE49-F238E27FC236}">
                <a16:creationId xmlns:a16="http://schemas.microsoft.com/office/drawing/2014/main" id="{0C7E6336-B36F-4048-8B31-BF93507066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75BE7-ADAA-4F97-98CB-C3D522E46CC8}"/>
              </a:ext>
            </a:extLst>
          </p:cNvPr>
          <p:cNvSpPr>
            <a:spLocks noGrp="1"/>
          </p:cNvSpPr>
          <p:nvPr>
            <p:ph type="sldNum" sz="quarter" idx="12"/>
          </p:nvPr>
        </p:nvSpPr>
        <p:spPr/>
        <p:txBody>
          <a:bodyPr/>
          <a:lstStyle/>
          <a:p>
            <a:fld id="{78A60E65-2C22-4C5F-BAC8-5F85AE7A9C39}" type="slidenum">
              <a:rPr lang="en-US" smtClean="0"/>
              <a:t>‹#›</a:t>
            </a:fld>
            <a:endParaRPr lang="en-US"/>
          </a:p>
        </p:txBody>
      </p:sp>
    </p:spTree>
    <p:extLst>
      <p:ext uri="{BB962C8B-B14F-4D97-AF65-F5344CB8AC3E}">
        <p14:creationId xmlns:p14="http://schemas.microsoft.com/office/powerpoint/2010/main" val="287491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79A6-79C3-450B-B1EE-0CAF0365B8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5BD1BF-C701-4793-A494-2AFD6AEE8B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84AB99-2D18-4CB2-AB5C-EB26DB05F1F6}"/>
              </a:ext>
            </a:extLst>
          </p:cNvPr>
          <p:cNvSpPr>
            <a:spLocks noGrp="1"/>
          </p:cNvSpPr>
          <p:nvPr>
            <p:ph type="dt" sz="half" idx="10"/>
          </p:nvPr>
        </p:nvSpPr>
        <p:spPr/>
        <p:txBody>
          <a:bodyPr/>
          <a:lstStyle/>
          <a:p>
            <a:fld id="{9EE1BA92-9FFA-4952-B1DC-88C79BC028B9}" type="datetimeFigureOut">
              <a:rPr lang="en-US" smtClean="0"/>
              <a:t>2/25/2021</a:t>
            </a:fld>
            <a:endParaRPr lang="en-US"/>
          </a:p>
        </p:txBody>
      </p:sp>
      <p:sp>
        <p:nvSpPr>
          <p:cNvPr id="5" name="Footer Placeholder 4">
            <a:extLst>
              <a:ext uri="{FF2B5EF4-FFF2-40B4-BE49-F238E27FC236}">
                <a16:creationId xmlns:a16="http://schemas.microsoft.com/office/drawing/2014/main" id="{E9A3DB3D-1CB8-4A26-A8D8-F3EFEC41D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2FBBC-0A03-4649-9757-B27AE71925F0}"/>
              </a:ext>
            </a:extLst>
          </p:cNvPr>
          <p:cNvSpPr>
            <a:spLocks noGrp="1"/>
          </p:cNvSpPr>
          <p:nvPr>
            <p:ph type="sldNum" sz="quarter" idx="12"/>
          </p:nvPr>
        </p:nvSpPr>
        <p:spPr/>
        <p:txBody>
          <a:bodyPr/>
          <a:lstStyle/>
          <a:p>
            <a:fld id="{78A60E65-2C22-4C5F-BAC8-5F85AE7A9C39}" type="slidenum">
              <a:rPr lang="en-US" smtClean="0"/>
              <a:t>‹#›</a:t>
            </a:fld>
            <a:endParaRPr lang="en-US"/>
          </a:p>
        </p:txBody>
      </p:sp>
    </p:spTree>
    <p:extLst>
      <p:ext uri="{BB962C8B-B14F-4D97-AF65-F5344CB8AC3E}">
        <p14:creationId xmlns:p14="http://schemas.microsoft.com/office/powerpoint/2010/main" val="261016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166A35-495B-4C1F-ABA1-0F138CB4B0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A9E9CF-24F9-4E9E-9E76-1CA9DFB075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F9721-4916-4337-B285-38C3FDA60770}"/>
              </a:ext>
            </a:extLst>
          </p:cNvPr>
          <p:cNvSpPr>
            <a:spLocks noGrp="1"/>
          </p:cNvSpPr>
          <p:nvPr>
            <p:ph type="dt" sz="half" idx="10"/>
          </p:nvPr>
        </p:nvSpPr>
        <p:spPr/>
        <p:txBody>
          <a:bodyPr/>
          <a:lstStyle/>
          <a:p>
            <a:fld id="{9EE1BA92-9FFA-4952-B1DC-88C79BC028B9}" type="datetimeFigureOut">
              <a:rPr lang="en-US" smtClean="0"/>
              <a:t>2/25/2021</a:t>
            </a:fld>
            <a:endParaRPr lang="en-US"/>
          </a:p>
        </p:txBody>
      </p:sp>
      <p:sp>
        <p:nvSpPr>
          <p:cNvPr id="5" name="Footer Placeholder 4">
            <a:extLst>
              <a:ext uri="{FF2B5EF4-FFF2-40B4-BE49-F238E27FC236}">
                <a16:creationId xmlns:a16="http://schemas.microsoft.com/office/drawing/2014/main" id="{75186EEB-F4FD-4500-93A3-3C722989A4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03218-5CFF-4A55-82B1-AE3D484DC564}"/>
              </a:ext>
            </a:extLst>
          </p:cNvPr>
          <p:cNvSpPr>
            <a:spLocks noGrp="1"/>
          </p:cNvSpPr>
          <p:nvPr>
            <p:ph type="sldNum" sz="quarter" idx="12"/>
          </p:nvPr>
        </p:nvSpPr>
        <p:spPr/>
        <p:txBody>
          <a:bodyPr/>
          <a:lstStyle/>
          <a:p>
            <a:fld id="{78A60E65-2C22-4C5F-BAC8-5F85AE7A9C39}" type="slidenum">
              <a:rPr lang="en-US" smtClean="0"/>
              <a:t>‹#›</a:t>
            </a:fld>
            <a:endParaRPr lang="en-US"/>
          </a:p>
        </p:txBody>
      </p:sp>
    </p:spTree>
    <p:extLst>
      <p:ext uri="{BB962C8B-B14F-4D97-AF65-F5344CB8AC3E}">
        <p14:creationId xmlns:p14="http://schemas.microsoft.com/office/powerpoint/2010/main" val="358602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F8B9-8A17-45DD-A9B2-1EA71007DF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CFEF97-5297-46F4-A102-DCBE37166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218EF-2C52-4FD1-A0BD-26342CD3B311}"/>
              </a:ext>
            </a:extLst>
          </p:cNvPr>
          <p:cNvSpPr>
            <a:spLocks noGrp="1"/>
          </p:cNvSpPr>
          <p:nvPr>
            <p:ph type="dt" sz="half" idx="10"/>
          </p:nvPr>
        </p:nvSpPr>
        <p:spPr/>
        <p:txBody>
          <a:bodyPr/>
          <a:lstStyle/>
          <a:p>
            <a:fld id="{9EE1BA92-9FFA-4952-B1DC-88C79BC028B9}" type="datetimeFigureOut">
              <a:rPr lang="en-US" smtClean="0"/>
              <a:t>2/25/2021</a:t>
            </a:fld>
            <a:endParaRPr lang="en-US"/>
          </a:p>
        </p:txBody>
      </p:sp>
      <p:sp>
        <p:nvSpPr>
          <p:cNvPr id="5" name="Footer Placeholder 4">
            <a:extLst>
              <a:ext uri="{FF2B5EF4-FFF2-40B4-BE49-F238E27FC236}">
                <a16:creationId xmlns:a16="http://schemas.microsoft.com/office/drawing/2014/main" id="{7ABBCF43-1BAF-4E62-9081-4010AAED8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8FAB7-488A-46C6-A687-3C8A9E85EB23}"/>
              </a:ext>
            </a:extLst>
          </p:cNvPr>
          <p:cNvSpPr>
            <a:spLocks noGrp="1"/>
          </p:cNvSpPr>
          <p:nvPr>
            <p:ph type="sldNum" sz="quarter" idx="12"/>
          </p:nvPr>
        </p:nvSpPr>
        <p:spPr/>
        <p:txBody>
          <a:bodyPr/>
          <a:lstStyle/>
          <a:p>
            <a:fld id="{78A60E65-2C22-4C5F-BAC8-5F85AE7A9C39}" type="slidenum">
              <a:rPr lang="en-US" smtClean="0"/>
              <a:t>‹#›</a:t>
            </a:fld>
            <a:endParaRPr lang="en-US"/>
          </a:p>
        </p:txBody>
      </p:sp>
    </p:spTree>
    <p:extLst>
      <p:ext uri="{BB962C8B-B14F-4D97-AF65-F5344CB8AC3E}">
        <p14:creationId xmlns:p14="http://schemas.microsoft.com/office/powerpoint/2010/main" val="11648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A7F7-9C93-42A3-A868-25BE459692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4907E3-AC70-4CF6-9E42-A9438DED7E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460422-C374-426D-87E5-D7528BF8CC99}"/>
              </a:ext>
            </a:extLst>
          </p:cNvPr>
          <p:cNvSpPr>
            <a:spLocks noGrp="1"/>
          </p:cNvSpPr>
          <p:nvPr>
            <p:ph type="dt" sz="half" idx="10"/>
          </p:nvPr>
        </p:nvSpPr>
        <p:spPr/>
        <p:txBody>
          <a:bodyPr/>
          <a:lstStyle/>
          <a:p>
            <a:fld id="{9EE1BA92-9FFA-4952-B1DC-88C79BC028B9}" type="datetimeFigureOut">
              <a:rPr lang="en-US" smtClean="0"/>
              <a:t>2/25/2021</a:t>
            </a:fld>
            <a:endParaRPr lang="en-US"/>
          </a:p>
        </p:txBody>
      </p:sp>
      <p:sp>
        <p:nvSpPr>
          <p:cNvPr id="5" name="Footer Placeholder 4">
            <a:extLst>
              <a:ext uri="{FF2B5EF4-FFF2-40B4-BE49-F238E27FC236}">
                <a16:creationId xmlns:a16="http://schemas.microsoft.com/office/drawing/2014/main" id="{66E06944-E962-4D15-BE3B-5DFF0BD33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BCD23-355D-4D5E-9792-FE182084A36D}"/>
              </a:ext>
            </a:extLst>
          </p:cNvPr>
          <p:cNvSpPr>
            <a:spLocks noGrp="1"/>
          </p:cNvSpPr>
          <p:nvPr>
            <p:ph type="sldNum" sz="quarter" idx="12"/>
          </p:nvPr>
        </p:nvSpPr>
        <p:spPr/>
        <p:txBody>
          <a:bodyPr/>
          <a:lstStyle/>
          <a:p>
            <a:fld id="{78A60E65-2C22-4C5F-BAC8-5F85AE7A9C39}" type="slidenum">
              <a:rPr lang="en-US" smtClean="0"/>
              <a:t>‹#›</a:t>
            </a:fld>
            <a:endParaRPr lang="en-US"/>
          </a:p>
        </p:txBody>
      </p:sp>
    </p:spTree>
    <p:extLst>
      <p:ext uri="{BB962C8B-B14F-4D97-AF65-F5344CB8AC3E}">
        <p14:creationId xmlns:p14="http://schemas.microsoft.com/office/powerpoint/2010/main" val="348400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949DD-4397-4D7A-86D9-382AD9A429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F413F9-8977-4D6B-8DDE-42B10EA0DE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BA537C-F103-4E65-BD2F-3CBBEA0FF4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2476F8-0A8A-4614-9192-571007B7936B}"/>
              </a:ext>
            </a:extLst>
          </p:cNvPr>
          <p:cNvSpPr>
            <a:spLocks noGrp="1"/>
          </p:cNvSpPr>
          <p:nvPr>
            <p:ph type="dt" sz="half" idx="10"/>
          </p:nvPr>
        </p:nvSpPr>
        <p:spPr/>
        <p:txBody>
          <a:bodyPr/>
          <a:lstStyle/>
          <a:p>
            <a:fld id="{9EE1BA92-9FFA-4952-B1DC-88C79BC028B9}" type="datetimeFigureOut">
              <a:rPr lang="en-US" smtClean="0"/>
              <a:t>2/25/2021</a:t>
            </a:fld>
            <a:endParaRPr lang="en-US"/>
          </a:p>
        </p:txBody>
      </p:sp>
      <p:sp>
        <p:nvSpPr>
          <p:cNvPr id="6" name="Footer Placeholder 5">
            <a:extLst>
              <a:ext uri="{FF2B5EF4-FFF2-40B4-BE49-F238E27FC236}">
                <a16:creationId xmlns:a16="http://schemas.microsoft.com/office/drawing/2014/main" id="{ED7F8D5A-8466-4C31-BB98-62AC9EA5D8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3AFA46-E59E-4BA7-9068-B9309E9F0DC0}"/>
              </a:ext>
            </a:extLst>
          </p:cNvPr>
          <p:cNvSpPr>
            <a:spLocks noGrp="1"/>
          </p:cNvSpPr>
          <p:nvPr>
            <p:ph type="sldNum" sz="quarter" idx="12"/>
          </p:nvPr>
        </p:nvSpPr>
        <p:spPr/>
        <p:txBody>
          <a:bodyPr/>
          <a:lstStyle/>
          <a:p>
            <a:fld id="{78A60E65-2C22-4C5F-BAC8-5F85AE7A9C39}" type="slidenum">
              <a:rPr lang="en-US" smtClean="0"/>
              <a:t>‹#›</a:t>
            </a:fld>
            <a:endParaRPr lang="en-US"/>
          </a:p>
        </p:txBody>
      </p:sp>
    </p:spTree>
    <p:extLst>
      <p:ext uri="{BB962C8B-B14F-4D97-AF65-F5344CB8AC3E}">
        <p14:creationId xmlns:p14="http://schemas.microsoft.com/office/powerpoint/2010/main" val="119374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2C825-9405-4D81-ABC4-465955E4C3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CEF9BF-BCC6-4FBD-BED9-9046A320A9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9859A6-DD5B-4881-8421-5A71B336C4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F48D61-8293-417C-8C48-2EB0D81FA3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B87F35-65BB-4589-88A6-D88E9A94BD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18DC88-C6AC-48C6-B705-9D7FF5D6C24C}"/>
              </a:ext>
            </a:extLst>
          </p:cNvPr>
          <p:cNvSpPr>
            <a:spLocks noGrp="1"/>
          </p:cNvSpPr>
          <p:nvPr>
            <p:ph type="dt" sz="half" idx="10"/>
          </p:nvPr>
        </p:nvSpPr>
        <p:spPr/>
        <p:txBody>
          <a:bodyPr/>
          <a:lstStyle/>
          <a:p>
            <a:fld id="{9EE1BA92-9FFA-4952-B1DC-88C79BC028B9}" type="datetimeFigureOut">
              <a:rPr lang="en-US" smtClean="0"/>
              <a:t>2/25/2021</a:t>
            </a:fld>
            <a:endParaRPr lang="en-US"/>
          </a:p>
        </p:txBody>
      </p:sp>
      <p:sp>
        <p:nvSpPr>
          <p:cNvPr id="8" name="Footer Placeholder 7">
            <a:extLst>
              <a:ext uri="{FF2B5EF4-FFF2-40B4-BE49-F238E27FC236}">
                <a16:creationId xmlns:a16="http://schemas.microsoft.com/office/drawing/2014/main" id="{DB0A6694-C7AA-449B-8BB5-452FBFB779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1344C5-E620-4804-9104-88531FC81853}"/>
              </a:ext>
            </a:extLst>
          </p:cNvPr>
          <p:cNvSpPr>
            <a:spLocks noGrp="1"/>
          </p:cNvSpPr>
          <p:nvPr>
            <p:ph type="sldNum" sz="quarter" idx="12"/>
          </p:nvPr>
        </p:nvSpPr>
        <p:spPr/>
        <p:txBody>
          <a:bodyPr/>
          <a:lstStyle/>
          <a:p>
            <a:fld id="{78A60E65-2C22-4C5F-BAC8-5F85AE7A9C39}" type="slidenum">
              <a:rPr lang="en-US" smtClean="0"/>
              <a:t>‹#›</a:t>
            </a:fld>
            <a:endParaRPr lang="en-US"/>
          </a:p>
        </p:txBody>
      </p:sp>
    </p:spTree>
    <p:extLst>
      <p:ext uri="{BB962C8B-B14F-4D97-AF65-F5344CB8AC3E}">
        <p14:creationId xmlns:p14="http://schemas.microsoft.com/office/powerpoint/2010/main" val="272815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5B4B9-9B08-4D99-AA5C-97FA55D995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FB08A8-537A-4850-8A2C-BF269A073077}"/>
              </a:ext>
            </a:extLst>
          </p:cNvPr>
          <p:cNvSpPr>
            <a:spLocks noGrp="1"/>
          </p:cNvSpPr>
          <p:nvPr>
            <p:ph type="dt" sz="half" idx="10"/>
          </p:nvPr>
        </p:nvSpPr>
        <p:spPr/>
        <p:txBody>
          <a:bodyPr/>
          <a:lstStyle/>
          <a:p>
            <a:fld id="{9EE1BA92-9FFA-4952-B1DC-88C79BC028B9}" type="datetimeFigureOut">
              <a:rPr lang="en-US" smtClean="0"/>
              <a:t>2/25/2021</a:t>
            </a:fld>
            <a:endParaRPr lang="en-US"/>
          </a:p>
        </p:txBody>
      </p:sp>
      <p:sp>
        <p:nvSpPr>
          <p:cNvPr id="4" name="Footer Placeholder 3">
            <a:extLst>
              <a:ext uri="{FF2B5EF4-FFF2-40B4-BE49-F238E27FC236}">
                <a16:creationId xmlns:a16="http://schemas.microsoft.com/office/drawing/2014/main" id="{94072532-FEAB-403E-8F90-D32FE3BBDF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3E76D9-B638-46AA-B8D7-1528B0EA6752}"/>
              </a:ext>
            </a:extLst>
          </p:cNvPr>
          <p:cNvSpPr>
            <a:spLocks noGrp="1"/>
          </p:cNvSpPr>
          <p:nvPr>
            <p:ph type="sldNum" sz="quarter" idx="12"/>
          </p:nvPr>
        </p:nvSpPr>
        <p:spPr/>
        <p:txBody>
          <a:bodyPr/>
          <a:lstStyle/>
          <a:p>
            <a:fld id="{78A60E65-2C22-4C5F-BAC8-5F85AE7A9C39}" type="slidenum">
              <a:rPr lang="en-US" smtClean="0"/>
              <a:t>‹#›</a:t>
            </a:fld>
            <a:endParaRPr lang="en-US"/>
          </a:p>
        </p:txBody>
      </p:sp>
    </p:spTree>
    <p:extLst>
      <p:ext uri="{BB962C8B-B14F-4D97-AF65-F5344CB8AC3E}">
        <p14:creationId xmlns:p14="http://schemas.microsoft.com/office/powerpoint/2010/main" val="259867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FCDCFF-412D-49EF-8016-5A141165BCD3}"/>
              </a:ext>
            </a:extLst>
          </p:cNvPr>
          <p:cNvSpPr>
            <a:spLocks noGrp="1"/>
          </p:cNvSpPr>
          <p:nvPr>
            <p:ph type="dt" sz="half" idx="10"/>
          </p:nvPr>
        </p:nvSpPr>
        <p:spPr/>
        <p:txBody>
          <a:bodyPr/>
          <a:lstStyle/>
          <a:p>
            <a:fld id="{9EE1BA92-9FFA-4952-B1DC-88C79BC028B9}" type="datetimeFigureOut">
              <a:rPr lang="en-US" smtClean="0"/>
              <a:t>2/25/2021</a:t>
            </a:fld>
            <a:endParaRPr lang="en-US"/>
          </a:p>
        </p:txBody>
      </p:sp>
      <p:sp>
        <p:nvSpPr>
          <p:cNvPr id="3" name="Footer Placeholder 2">
            <a:extLst>
              <a:ext uri="{FF2B5EF4-FFF2-40B4-BE49-F238E27FC236}">
                <a16:creationId xmlns:a16="http://schemas.microsoft.com/office/drawing/2014/main" id="{04243898-E1AD-4883-9D36-1CDF12EBA0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901A5D-715E-4938-81A0-380E091AA120}"/>
              </a:ext>
            </a:extLst>
          </p:cNvPr>
          <p:cNvSpPr>
            <a:spLocks noGrp="1"/>
          </p:cNvSpPr>
          <p:nvPr>
            <p:ph type="sldNum" sz="quarter" idx="12"/>
          </p:nvPr>
        </p:nvSpPr>
        <p:spPr/>
        <p:txBody>
          <a:bodyPr/>
          <a:lstStyle/>
          <a:p>
            <a:fld id="{78A60E65-2C22-4C5F-BAC8-5F85AE7A9C39}" type="slidenum">
              <a:rPr lang="en-US" smtClean="0"/>
              <a:t>‹#›</a:t>
            </a:fld>
            <a:endParaRPr lang="en-US"/>
          </a:p>
        </p:txBody>
      </p:sp>
    </p:spTree>
    <p:extLst>
      <p:ext uri="{BB962C8B-B14F-4D97-AF65-F5344CB8AC3E}">
        <p14:creationId xmlns:p14="http://schemas.microsoft.com/office/powerpoint/2010/main" val="1549373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6103D-0D91-4DD9-8B92-3D08F77C88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6B6F8E-E99E-4146-8A65-F3C83D10E0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FDDEB6-12CF-4FF0-A665-DB4113838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C6E03-DBCF-4B89-BFC1-EDFAD45B0D21}"/>
              </a:ext>
            </a:extLst>
          </p:cNvPr>
          <p:cNvSpPr>
            <a:spLocks noGrp="1"/>
          </p:cNvSpPr>
          <p:nvPr>
            <p:ph type="dt" sz="half" idx="10"/>
          </p:nvPr>
        </p:nvSpPr>
        <p:spPr/>
        <p:txBody>
          <a:bodyPr/>
          <a:lstStyle/>
          <a:p>
            <a:fld id="{9EE1BA92-9FFA-4952-B1DC-88C79BC028B9}" type="datetimeFigureOut">
              <a:rPr lang="en-US" smtClean="0"/>
              <a:t>2/25/2021</a:t>
            </a:fld>
            <a:endParaRPr lang="en-US"/>
          </a:p>
        </p:txBody>
      </p:sp>
      <p:sp>
        <p:nvSpPr>
          <p:cNvPr id="6" name="Footer Placeholder 5">
            <a:extLst>
              <a:ext uri="{FF2B5EF4-FFF2-40B4-BE49-F238E27FC236}">
                <a16:creationId xmlns:a16="http://schemas.microsoft.com/office/drawing/2014/main" id="{5B699B2D-FDCD-40B7-8CCF-0AFDD817F7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82B607-8526-4E98-8FF2-D5F61289BC0A}"/>
              </a:ext>
            </a:extLst>
          </p:cNvPr>
          <p:cNvSpPr>
            <a:spLocks noGrp="1"/>
          </p:cNvSpPr>
          <p:nvPr>
            <p:ph type="sldNum" sz="quarter" idx="12"/>
          </p:nvPr>
        </p:nvSpPr>
        <p:spPr/>
        <p:txBody>
          <a:bodyPr/>
          <a:lstStyle/>
          <a:p>
            <a:fld id="{78A60E65-2C22-4C5F-BAC8-5F85AE7A9C39}" type="slidenum">
              <a:rPr lang="en-US" smtClean="0"/>
              <a:t>‹#›</a:t>
            </a:fld>
            <a:endParaRPr lang="en-US"/>
          </a:p>
        </p:txBody>
      </p:sp>
    </p:spTree>
    <p:extLst>
      <p:ext uri="{BB962C8B-B14F-4D97-AF65-F5344CB8AC3E}">
        <p14:creationId xmlns:p14="http://schemas.microsoft.com/office/powerpoint/2010/main" val="242045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AA9C-2ACF-468B-916B-865AA50C8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AD33EB-1CD9-4BFB-84D3-91F65F0E7B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F5C555-1817-44E3-86E3-E010D77778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866047-398E-498E-A457-764401B9E458}"/>
              </a:ext>
            </a:extLst>
          </p:cNvPr>
          <p:cNvSpPr>
            <a:spLocks noGrp="1"/>
          </p:cNvSpPr>
          <p:nvPr>
            <p:ph type="dt" sz="half" idx="10"/>
          </p:nvPr>
        </p:nvSpPr>
        <p:spPr/>
        <p:txBody>
          <a:bodyPr/>
          <a:lstStyle/>
          <a:p>
            <a:fld id="{9EE1BA92-9FFA-4952-B1DC-88C79BC028B9}" type="datetimeFigureOut">
              <a:rPr lang="en-US" smtClean="0"/>
              <a:t>2/25/2021</a:t>
            </a:fld>
            <a:endParaRPr lang="en-US"/>
          </a:p>
        </p:txBody>
      </p:sp>
      <p:sp>
        <p:nvSpPr>
          <p:cNvPr id="6" name="Footer Placeholder 5">
            <a:extLst>
              <a:ext uri="{FF2B5EF4-FFF2-40B4-BE49-F238E27FC236}">
                <a16:creationId xmlns:a16="http://schemas.microsoft.com/office/drawing/2014/main" id="{1DF04203-189B-46B1-A894-511E4ABC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FF77EE-5740-46DD-ACF7-883E2AC3C11E}"/>
              </a:ext>
            </a:extLst>
          </p:cNvPr>
          <p:cNvSpPr>
            <a:spLocks noGrp="1"/>
          </p:cNvSpPr>
          <p:nvPr>
            <p:ph type="sldNum" sz="quarter" idx="12"/>
          </p:nvPr>
        </p:nvSpPr>
        <p:spPr/>
        <p:txBody>
          <a:bodyPr/>
          <a:lstStyle/>
          <a:p>
            <a:fld id="{78A60E65-2C22-4C5F-BAC8-5F85AE7A9C39}" type="slidenum">
              <a:rPr lang="en-US" smtClean="0"/>
              <a:t>‹#›</a:t>
            </a:fld>
            <a:endParaRPr lang="en-US"/>
          </a:p>
        </p:txBody>
      </p:sp>
    </p:spTree>
    <p:extLst>
      <p:ext uri="{BB962C8B-B14F-4D97-AF65-F5344CB8AC3E}">
        <p14:creationId xmlns:p14="http://schemas.microsoft.com/office/powerpoint/2010/main" val="1748128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10051-77A3-48E8-A495-BEAA9C95F5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B23D4B-CE38-4BB1-9621-C247CAE1ED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1E3635-9FE6-48B1-8735-D6E80C0CFF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1BA92-9FFA-4952-B1DC-88C79BC028B9}" type="datetimeFigureOut">
              <a:rPr lang="en-US" smtClean="0"/>
              <a:t>2/25/2021</a:t>
            </a:fld>
            <a:endParaRPr lang="en-US"/>
          </a:p>
        </p:txBody>
      </p:sp>
      <p:sp>
        <p:nvSpPr>
          <p:cNvPr id="5" name="Footer Placeholder 4">
            <a:extLst>
              <a:ext uri="{FF2B5EF4-FFF2-40B4-BE49-F238E27FC236}">
                <a16:creationId xmlns:a16="http://schemas.microsoft.com/office/drawing/2014/main" id="{DBAD92C2-C44C-4281-992E-B39EEAF1C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103FF6-5772-45E8-857A-A81FCC65A6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60E65-2C22-4C5F-BAC8-5F85AE7A9C39}" type="slidenum">
              <a:rPr lang="en-US" smtClean="0"/>
              <a:t>‹#›</a:t>
            </a:fld>
            <a:endParaRPr lang="en-US"/>
          </a:p>
        </p:txBody>
      </p:sp>
    </p:spTree>
    <p:extLst>
      <p:ext uri="{BB962C8B-B14F-4D97-AF65-F5344CB8AC3E}">
        <p14:creationId xmlns:p14="http://schemas.microsoft.com/office/powerpoint/2010/main" val="2199220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6A1108-DED7-4508-9719-D873F8BA9E30}"/>
              </a:ext>
            </a:extLst>
          </p:cNvPr>
          <p:cNvSpPr txBox="1"/>
          <p:nvPr/>
        </p:nvSpPr>
        <p:spPr>
          <a:xfrm>
            <a:off x="157163" y="307181"/>
            <a:ext cx="2643187" cy="369332"/>
          </a:xfrm>
          <a:prstGeom prst="rect">
            <a:avLst/>
          </a:prstGeom>
          <a:noFill/>
        </p:spPr>
        <p:txBody>
          <a:bodyPr wrap="square" rtlCol="0">
            <a:spAutoFit/>
          </a:bodyPr>
          <a:lstStyle/>
          <a:p>
            <a:endParaRPr lang="en-US" dirty="0">
              <a:solidFill>
                <a:srgbClr val="C00000"/>
              </a:solidFill>
            </a:endParaRPr>
          </a:p>
        </p:txBody>
      </p:sp>
      <p:sp>
        <p:nvSpPr>
          <p:cNvPr id="5" name="TextBox 4">
            <a:extLst>
              <a:ext uri="{FF2B5EF4-FFF2-40B4-BE49-F238E27FC236}">
                <a16:creationId xmlns:a16="http://schemas.microsoft.com/office/drawing/2014/main" id="{1B6F2A72-8127-4C05-9C64-C0E0F352731E}"/>
              </a:ext>
            </a:extLst>
          </p:cNvPr>
          <p:cNvSpPr txBox="1"/>
          <p:nvPr/>
        </p:nvSpPr>
        <p:spPr>
          <a:xfrm>
            <a:off x="157163" y="99160"/>
            <a:ext cx="11877674" cy="987504"/>
          </a:xfrm>
          <a:prstGeom prst="roundRect">
            <a:avLst/>
          </a:prstGeom>
          <a:solidFill>
            <a:srgbClr val="C00000"/>
          </a:solidFill>
          <a:ln>
            <a:solidFill>
              <a:srgbClr val="C00000"/>
            </a:solidFill>
          </a:ln>
        </p:spPr>
        <p:txBody>
          <a:bodyPr wrap="square" rtlCol="0">
            <a:spAutoFit/>
          </a:bodyPr>
          <a:lstStyle/>
          <a:p>
            <a:pPr algn="ctr"/>
            <a:r>
              <a:rPr lang="en-US" sz="19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Comparison of gray squirrel (</a:t>
            </a:r>
            <a:r>
              <a:rPr lang="en-US" sz="19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Sciurus carolinensis</a:t>
            </a:r>
            <a:r>
              <a:rPr lang="en-US" sz="19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and fox squirrel </a:t>
            </a:r>
          </a:p>
          <a:p>
            <a:pPr algn="ctr"/>
            <a:r>
              <a:rPr lang="en-US" sz="19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9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Sciurus </a:t>
            </a:r>
            <a:r>
              <a:rPr lang="en-US" sz="19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niger</a:t>
            </a:r>
            <a:r>
              <a:rPr lang="en-US" sz="19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to explore conserved genes </a:t>
            </a:r>
          </a:p>
          <a:p>
            <a:pPr algn="ct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Joshua Franzen, </a:t>
            </a:r>
            <a:r>
              <a:rPr lang="en-US"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Department of Biology, University of Nebraska at Omaha</a:t>
            </a:r>
            <a:r>
              <a:rPr lang="en-US"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DA88AB5-7295-42CA-9F5C-6D50D9C31807}"/>
              </a:ext>
            </a:extLst>
          </p:cNvPr>
          <p:cNvSpPr txBox="1"/>
          <p:nvPr/>
        </p:nvSpPr>
        <p:spPr>
          <a:xfrm>
            <a:off x="157163" y="1135441"/>
            <a:ext cx="2926080" cy="408623"/>
          </a:xfrm>
          <a:prstGeom prst="roundRect">
            <a:avLst/>
          </a:prstGeom>
          <a:solidFill>
            <a:srgbClr val="C00000"/>
          </a:solidFill>
          <a:ln>
            <a:solidFill>
              <a:srgbClr val="C00000"/>
            </a:solidFill>
          </a:ln>
        </p:spPr>
        <p:txBody>
          <a:bodyPr wrap="square" rtlCol="0">
            <a:spAutoFit/>
          </a:bodyPr>
          <a:lstStyle/>
          <a:p>
            <a:pPr algn="ctr"/>
            <a:r>
              <a:rPr lang="en-US" b="1" dirty="0">
                <a:solidFill>
                  <a:schemeClr val="bg1"/>
                </a:solidFill>
                <a:latin typeface="Times New Roman" panose="02020603050405020304" pitchFamily="18" charset="0"/>
                <a:cs typeface="Times New Roman" panose="02020603050405020304" pitchFamily="18" charset="0"/>
              </a:rPr>
              <a:t>Introduction</a:t>
            </a:r>
          </a:p>
        </p:txBody>
      </p:sp>
      <p:sp>
        <p:nvSpPr>
          <p:cNvPr id="11" name="TextBox 10">
            <a:extLst>
              <a:ext uri="{FF2B5EF4-FFF2-40B4-BE49-F238E27FC236}">
                <a16:creationId xmlns:a16="http://schemas.microsoft.com/office/drawing/2014/main" id="{65F78639-0ECD-46A5-B66D-EB2EA18DD7D1}"/>
              </a:ext>
            </a:extLst>
          </p:cNvPr>
          <p:cNvSpPr txBox="1"/>
          <p:nvPr/>
        </p:nvSpPr>
        <p:spPr>
          <a:xfrm>
            <a:off x="9108757" y="1135441"/>
            <a:ext cx="2926080" cy="408623"/>
          </a:xfrm>
          <a:prstGeom prst="roundRect">
            <a:avLst/>
          </a:prstGeom>
          <a:solidFill>
            <a:srgbClr val="C00000"/>
          </a:solidFill>
          <a:ln>
            <a:solidFill>
              <a:srgbClr val="C00000"/>
            </a:solidFill>
          </a:ln>
        </p:spPr>
        <p:txBody>
          <a:bodyPr wrap="square" rtlCol="0">
            <a:spAutoFit/>
          </a:bodyPr>
          <a:lstStyle/>
          <a:p>
            <a:pPr algn="ctr"/>
            <a:r>
              <a:rPr lang="en-US" b="1" dirty="0">
                <a:solidFill>
                  <a:schemeClr val="bg1"/>
                </a:solidFill>
                <a:latin typeface="Times New Roman" panose="02020603050405020304" pitchFamily="18" charset="0"/>
                <a:cs typeface="Times New Roman" panose="02020603050405020304" pitchFamily="18" charset="0"/>
              </a:rPr>
              <a:t>Discussion</a:t>
            </a:r>
          </a:p>
        </p:txBody>
      </p:sp>
      <p:sp>
        <p:nvSpPr>
          <p:cNvPr id="12" name="TextBox 11">
            <a:extLst>
              <a:ext uri="{FF2B5EF4-FFF2-40B4-BE49-F238E27FC236}">
                <a16:creationId xmlns:a16="http://schemas.microsoft.com/office/drawing/2014/main" id="{8094B4E3-2633-499B-8748-AFD8FA0E805F}"/>
              </a:ext>
            </a:extLst>
          </p:cNvPr>
          <p:cNvSpPr txBox="1"/>
          <p:nvPr/>
        </p:nvSpPr>
        <p:spPr>
          <a:xfrm>
            <a:off x="3169921" y="1135441"/>
            <a:ext cx="5852158" cy="408623"/>
          </a:xfrm>
          <a:prstGeom prst="roundRect">
            <a:avLst/>
          </a:prstGeom>
          <a:solidFill>
            <a:srgbClr val="C00000"/>
          </a:solidFill>
          <a:ln>
            <a:solidFill>
              <a:srgbClr val="C00000"/>
            </a:solidFill>
          </a:ln>
        </p:spPr>
        <p:txBody>
          <a:bodyPr wrap="square" rtlCol="0">
            <a:spAutoFit/>
          </a:bodyPr>
          <a:lstStyle/>
          <a:p>
            <a:pPr algn="ctr"/>
            <a:r>
              <a:rPr lang="en-US" b="1" dirty="0">
                <a:solidFill>
                  <a:schemeClr val="bg1"/>
                </a:solidFill>
                <a:latin typeface="Times New Roman" panose="02020603050405020304" pitchFamily="18" charset="0"/>
                <a:cs typeface="Times New Roman" panose="02020603050405020304" pitchFamily="18" charset="0"/>
              </a:rPr>
              <a:t>Results</a:t>
            </a:r>
          </a:p>
        </p:txBody>
      </p:sp>
      <p:sp>
        <p:nvSpPr>
          <p:cNvPr id="13" name="TextBox 12">
            <a:extLst>
              <a:ext uri="{FF2B5EF4-FFF2-40B4-BE49-F238E27FC236}">
                <a16:creationId xmlns:a16="http://schemas.microsoft.com/office/drawing/2014/main" id="{A6B1A4C1-0F30-4B89-B8F9-4C2C9A25851C}"/>
              </a:ext>
            </a:extLst>
          </p:cNvPr>
          <p:cNvSpPr txBox="1"/>
          <p:nvPr/>
        </p:nvSpPr>
        <p:spPr>
          <a:xfrm>
            <a:off x="157163" y="3914932"/>
            <a:ext cx="2926080" cy="408623"/>
          </a:xfrm>
          <a:prstGeom prst="roundRect">
            <a:avLst/>
          </a:prstGeom>
          <a:solidFill>
            <a:srgbClr val="C00000"/>
          </a:solidFill>
          <a:ln>
            <a:solidFill>
              <a:srgbClr val="C00000"/>
            </a:solidFill>
          </a:ln>
        </p:spPr>
        <p:txBody>
          <a:bodyPr wrap="square" rtlCol="0">
            <a:spAutoFit/>
          </a:bodyPr>
          <a:lstStyle/>
          <a:p>
            <a:pPr algn="ctr"/>
            <a:r>
              <a:rPr lang="en-US" b="1" dirty="0">
                <a:solidFill>
                  <a:schemeClr val="bg1"/>
                </a:solidFill>
                <a:latin typeface="Times New Roman" panose="02020603050405020304" pitchFamily="18" charset="0"/>
                <a:cs typeface="Times New Roman" panose="02020603050405020304" pitchFamily="18" charset="0"/>
              </a:rPr>
              <a:t>Methods</a:t>
            </a:r>
          </a:p>
        </p:txBody>
      </p:sp>
      <p:sp>
        <p:nvSpPr>
          <p:cNvPr id="14" name="TextBox 13">
            <a:extLst>
              <a:ext uri="{FF2B5EF4-FFF2-40B4-BE49-F238E27FC236}">
                <a16:creationId xmlns:a16="http://schemas.microsoft.com/office/drawing/2014/main" id="{4254E5E4-89E8-4B6E-81B7-12626B639340}"/>
              </a:ext>
            </a:extLst>
          </p:cNvPr>
          <p:cNvSpPr txBox="1"/>
          <p:nvPr/>
        </p:nvSpPr>
        <p:spPr>
          <a:xfrm>
            <a:off x="9108757" y="5665520"/>
            <a:ext cx="2926080" cy="408623"/>
          </a:xfrm>
          <a:prstGeom prst="roundRect">
            <a:avLst/>
          </a:prstGeom>
          <a:solidFill>
            <a:srgbClr val="C00000"/>
          </a:solidFill>
          <a:ln>
            <a:solidFill>
              <a:srgbClr val="C00000"/>
            </a:solidFill>
          </a:ln>
        </p:spPr>
        <p:txBody>
          <a:bodyPr wrap="square" rtlCol="0">
            <a:spAutoFit/>
          </a:bodyPr>
          <a:lstStyle/>
          <a:p>
            <a:pPr algn="ctr"/>
            <a:r>
              <a:rPr lang="en-US" b="1" dirty="0">
                <a:solidFill>
                  <a:schemeClr val="bg1"/>
                </a:solidFill>
                <a:latin typeface="Times New Roman" panose="02020603050405020304" pitchFamily="18" charset="0"/>
                <a:cs typeface="Times New Roman" panose="02020603050405020304" pitchFamily="18" charset="0"/>
              </a:rPr>
              <a:t>Acknowledgements</a:t>
            </a:r>
          </a:p>
        </p:txBody>
      </p:sp>
      <p:sp>
        <p:nvSpPr>
          <p:cNvPr id="15" name="TextBox 14">
            <a:extLst>
              <a:ext uri="{FF2B5EF4-FFF2-40B4-BE49-F238E27FC236}">
                <a16:creationId xmlns:a16="http://schemas.microsoft.com/office/drawing/2014/main" id="{5224F888-8AF4-41D9-9D46-35E78B687582}"/>
              </a:ext>
            </a:extLst>
          </p:cNvPr>
          <p:cNvSpPr txBox="1"/>
          <p:nvPr/>
        </p:nvSpPr>
        <p:spPr>
          <a:xfrm>
            <a:off x="180609" y="1516752"/>
            <a:ext cx="2926080" cy="2585323"/>
          </a:xfrm>
          <a:prstGeom prst="rect">
            <a:avLst/>
          </a:prstGeom>
          <a:noFill/>
        </p:spPr>
        <p:txBody>
          <a:bodyPr wrap="square" rtlCol="0">
            <a:spAutoFit/>
          </a:bodyPr>
          <a:lstStyle/>
          <a:p>
            <a:pPr marL="171450" indent="-171450">
              <a:buFont typeface="Arial" panose="020B0604020202020204" pitchFamily="34" charset="0"/>
              <a:buChar char="•"/>
            </a:pPr>
            <a:r>
              <a:rPr lang="en-US" sz="950" dirty="0">
                <a:latin typeface="Times New Roman" panose="02020603050405020304" pitchFamily="18" charset="0"/>
                <a:cs typeface="Times New Roman" panose="02020603050405020304" pitchFamily="18" charset="0"/>
              </a:rPr>
              <a:t>Fox Squirrels, found throughout the eastern USA, have a mutation in the </a:t>
            </a:r>
            <a:r>
              <a:rPr lang="en-US" sz="950" i="1" dirty="0">
                <a:solidFill>
                  <a:srgbClr val="FF0000"/>
                </a:solidFill>
                <a:latin typeface="Times New Roman" panose="02020603050405020304" pitchFamily="18" charset="0"/>
                <a:cs typeface="Times New Roman" panose="02020603050405020304" pitchFamily="18" charset="0"/>
              </a:rPr>
              <a:t>MC1R</a:t>
            </a:r>
            <a:r>
              <a:rPr lang="en-US" sz="950" dirty="0">
                <a:latin typeface="Times New Roman" panose="02020603050405020304" pitchFamily="18" charset="0"/>
                <a:cs typeface="Times New Roman" panose="02020603050405020304" pitchFamily="18" charset="0"/>
              </a:rPr>
              <a:t> gene that produces melanistic (all black fur) individuals.</a:t>
            </a:r>
          </a:p>
          <a:p>
            <a:pPr marL="171450" indent="-171450">
              <a:buFont typeface="Arial" panose="020B0604020202020204" pitchFamily="34" charset="0"/>
              <a:buChar char="•"/>
            </a:pPr>
            <a:r>
              <a:rPr lang="en-US" sz="950" dirty="0">
                <a:latin typeface="Times New Roman" panose="02020603050405020304" pitchFamily="18" charset="0"/>
                <a:cs typeface="Times New Roman" panose="02020603050405020304" pitchFamily="18" charset="0"/>
              </a:rPr>
              <a:t>In Nebraska, Melanistic fox squirrels have been increasing in frequency and moving west</a:t>
            </a:r>
          </a:p>
          <a:p>
            <a:pPr marL="171450" indent="-171450">
              <a:buFont typeface="Arial" panose="020B0604020202020204" pitchFamily="34" charset="0"/>
              <a:buChar char="•"/>
            </a:pPr>
            <a:r>
              <a:rPr lang="en-US" sz="950" dirty="0">
                <a:latin typeface="Times New Roman" panose="02020603050405020304" pitchFamily="18" charset="0"/>
                <a:cs typeface="Times New Roman" panose="02020603050405020304" pitchFamily="18" charset="0"/>
              </a:rPr>
              <a:t>Evidence of interbreeding and past gene flow between gray and fox squirrels is found in the shared </a:t>
            </a:r>
            <a:r>
              <a:rPr lang="en-US" sz="950" i="1" dirty="0">
                <a:solidFill>
                  <a:srgbClr val="FF0000"/>
                </a:solidFill>
                <a:latin typeface="Times New Roman" panose="02020603050405020304" pitchFamily="18" charset="0"/>
                <a:cs typeface="Times New Roman" panose="02020603050405020304" pitchFamily="18" charset="0"/>
              </a:rPr>
              <a:t>MC1R</a:t>
            </a:r>
            <a:r>
              <a:rPr lang="en-US" sz="950" dirty="0">
                <a:latin typeface="Times New Roman" panose="02020603050405020304" pitchFamily="18" charset="0"/>
                <a:cs typeface="Times New Roman" panose="02020603050405020304" pitchFamily="18" charset="0"/>
              </a:rPr>
              <a:t> mutation</a:t>
            </a:r>
          </a:p>
          <a:p>
            <a:pPr marL="171450" indent="-171450">
              <a:buFont typeface="Arial" panose="020B0604020202020204" pitchFamily="34" charset="0"/>
              <a:buChar char="•"/>
            </a:pPr>
            <a:r>
              <a:rPr lang="en-US" sz="950" dirty="0">
                <a:latin typeface="Times New Roman" panose="02020603050405020304" pitchFamily="18" charset="0"/>
                <a:cs typeface="Times New Roman" panose="02020603050405020304" pitchFamily="18" charset="0"/>
              </a:rPr>
              <a:t>It is likely that other genes were transferred during interbreeding</a:t>
            </a:r>
          </a:p>
          <a:p>
            <a:pPr marL="171450" indent="-171450">
              <a:buFont typeface="Arial" panose="020B0604020202020204" pitchFamily="34" charset="0"/>
              <a:buChar char="•"/>
            </a:pPr>
            <a:r>
              <a:rPr lang="en-US" sz="950" dirty="0">
                <a:latin typeface="Times New Roman" panose="02020603050405020304" pitchFamily="18" charset="0"/>
                <a:cs typeface="Times New Roman" panose="02020603050405020304" pitchFamily="18" charset="0"/>
              </a:rPr>
              <a:t>By investigating similar regions between the squirrels, it is possible to discover other genes that have been conserved since interbreeding</a:t>
            </a:r>
          </a:p>
          <a:p>
            <a:pPr marL="171450" indent="-171450">
              <a:buFont typeface="Arial" panose="020B0604020202020204" pitchFamily="34" charset="0"/>
              <a:buChar char="•"/>
            </a:pPr>
            <a:r>
              <a:rPr lang="en-US" sz="950" b="1" dirty="0">
                <a:latin typeface="Times New Roman" panose="02020603050405020304" pitchFamily="18" charset="0"/>
                <a:cs typeface="Times New Roman" panose="02020603050405020304" pitchFamily="18" charset="0"/>
              </a:rPr>
              <a:t>Hypothesis: introgression between fox and gray squirrels can be identified through the sharing of genomic regions </a:t>
            </a:r>
          </a:p>
          <a:p>
            <a:pPr marL="171450" indent="-171450">
              <a:buFont typeface="Arial" panose="020B0604020202020204" pitchFamily="34" charset="0"/>
              <a:buChar char="•"/>
            </a:pPr>
            <a:endParaRPr lang="en-US" sz="1000" dirty="0"/>
          </a:p>
        </p:txBody>
      </p:sp>
      <p:sp>
        <p:nvSpPr>
          <p:cNvPr id="16" name="TextBox 15">
            <a:extLst>
              <a:ext uri="{FF2B5EF4-FFF2-40B4-BE49-F238E27FC236}">
                <a16:creationId xmlns:a16="http://schemas.microsoft.com/office/drawing/2014/main" id="{14BFE088-18B3-4BF2-9328-CA1BA06FF5EC}"/>
              </a:ext>
            </a:extLst>
          </p:cNvPr>
          <p:cNvSpPr txBox="1"/>
          <p:nvPr/>
        </p:nvSpPr>
        <p:spPr>
          <a:xfrm>
            <a:off x="157163" y="4285946"/>
            <a:ext cx="2926080" cy="2885405"/>
          </a:xfrm>
          <a:prstGeom prst="rect">
            <a:avLst/>
          </a:prstGeom>
          <a:noFill/>
        </p:spPr>
        <p:txBody>
          <a:bodyPr wrap="square" rtlCol="0">
            <a:spAutoFit/>
          </a:bodyPr>
          <a:lstStyle/>
          <a:p>
            <a:pPr marL="171450" indent="-171450">
              <a:buFont typeface="Arial" panose="020B0604020202020204" pitchFamily="34" charset="0"/>
              <a:buChar char="•"/>
            </a:pPr>
            <a:r>
              <a:rPr lang="en-US" sz="950" dirty="0">
                <a:latin typeface="Times New Roman" panose="02020603050405020304" pitchFamily="18" charset="0"/>
                <a:cs typeface="Times New Roman" panose="02020603050405020304" pitchFamily="18" charset="0"/>
              </a:rPr>
              <a:t>DNA was isolated from 4 fox squirrels and 3 gray squirrels using standard protocols</a:t>
            </a:r>
          </a:p>
          <a:p>
            <a:pPr marL="171450" indent="-171450">
              <a:buFont typeface="Arial" panose="020B0604020202020204" pitchFamily="34" charset="0"/>
              <a:buChar char="•"/>
            </a:pPr>
            <a:r>
              <a:rPr lang="en-US" sz="950" dirty="0">
                <a:latin typeface="Times New Roman" panose="02020603050405020304" pitchFamily="18" charset="0"/>
                <a:cs typeface="Times New Roman" panose="02020603050405020304" pitchFamily="18" charset="0"/>
              </a:rPr>
              <a:t>Isolated DNA was sequenced using 150bp paired-end sequencing to a targeted depth of 15-fold coverage</a:t>
            </a:r>
          </a:p>
          <a:p>
            <a:pPr marL="171450" indent="-171450">
              <a:buFont typeface="Arial" panose="020B0604020202020204" pitchFamily="34" charset="0"/>
              <a:buChar char="•"/>
            </a:pPr>
            <a:r>
              <a:rPr lang="en-US" sz="950" dirty="0">
                <a:latin typeface="Times New Roman" panose="02020603050405020304" pitchFamily="18" charset="0"/>
                <a:cs typeface="Times New Roman" panose="02020603050405020304" pitchFamily="18" charset="0"/>
              </a:rPr>
              <a:t>DNA sequences were aligned to the gray squirrel reference genome</a:t>
            </a:r>
          </a:p>
          <a:p>
            <a:pPr marL="171450" indent="-171450">
              <a:buFont typeface="Arial" panose="020B0604020202020204" pitchFamily="34" charset="0"/>
              <a:buChar char="•"/>
            </a:pPr>
            <a:r>
              <a:rPr lang="en-US" sz="950" dirty="0">
                <a:latin typeface="Times New Roman" panose="02020603050405020304" pitchFamily="18" charset="0"/>
                <a:cs typeface="Times New Roman" panose="02020603050405020304" pitchFamily="18" charset="0"/>
              </a:rPr>
              <a:t>Differences (heterozygous and homozygous) between each squirrel and the reference genome were quantified and plotted in 50,000bp windows across the genome.</a:t>
            </a:r>
          </a:p>
          <a:p>
            <a:pPr marL="171450" indent="-171450">
              <a:buFont typeface="Arial" panose="020B0604020202020204" pitchFamily="34" charset="0"/>
              <a:buChar char="•"/>
            </a:pPr>
            <a:r>
              <a:rPr lang="en-US" sz="950" dirty="0">
                <a:latin typeface="Times New Roman" panose="02020603050405020304" pitchFamily="18" charset="0"/>
                <a:cs typeface="Times New Roman" panose="02020603050405020304" pitchFamily="18" charset="0"/>
              </a:rPr>
              <a:t>Regions of high similarity among all squirrels were identified and genes within those regions predicted using Blast.</a:t>
            </a:r>
          </a:p>
          <a:p>
            <a:pPr marL="171450" indent="-171450">
              <a:buFont typeface="Arial" panose="020B0604020202020204" pitchFamily="34" charset="0"/>
              <a:buChar char="•"/>
            </a:pPr>
            <a:r>
              <a:rPr lang="en-US" sz="950" dirty="0">
                <a:latin typeface="Times New Roman" panose="02020603050405020304" pitchFamily="18" charset="0"/>
                <a:cs typeface="Times New Roman" panose="02020603050405020304" pitchFamily="18" charset="0"/>
              </a:rPr>
              <a:t>A neighbor-joining tree was constructed to visualize the relationships among samples for regions of interest.</a:t>
            </a:r>
          </a:p>
          <a:p>
            <a:pPr marL="171450" indent="-17145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DE022D2-B3C5-4151-98B7-4F6B517FD6BF}"/>
              </a:ext>
            </a:extLst>
          </p:cNvPr>
          <p:cNvSpPr txBox="1"/>
          <p:nvPr/>
        </p:nvSpPr>
        <p:spPr>
          <a:xfrm>
            <a:off x="9102577" y="1516752"/>
            <a:ext cx="2926080" cy="4185761"/>
          </a:xfrm>
          <a:prstGeom prst="rect">
            <a:avLst/>
          </a:prstGeom>
          <a:noFill/>
        </p:spPr>
        <p:txBody>
          <a:bodyPr wrap="square" rtlCol="0">
            <a:spAutoFit/>
          </a:bodyPr>
          <a:lstStyle/>
          <a:p>
            <a:pPr marL="171450" indent="-171450">
              <a:buFont typeface="Arial" panose="020B0604020202020204" pitchFamily="34" charset="0"/>
              <a:buChar char="•"/>
            </a:pPr>
            <a:r>
              <a:rPr lang="en-US" sz="950" dirty="0">
                <a:latin typeface="Times New Roman" panose="02020603050405020304" pitchFamily="18" charset="0"/>
                <a:cs typeface="Times New Roman" panose="02020603050405020304" pitchFamily="18" charset="0"/>
              </a:rPr>
              <a:t>The phylogenetic tree, generated from the </a:t>
            </a:r>
            <a:r>
              <a:rPr lang="en-US" sz="950" i="1" dirty="0">
                <a:latin typeface="Times New Roman" panose="02020603050405020304" pitchFamily="18" charset="0"/>
                <a:cs typeface="Times New Roman" panose="02020603050405020304" pitchFamily="18" charset="0"/>
              </a:rPr>
              <a:t>MC1R</a:t>
            </a:r>
            <a:r>
              <a:rPr lang="en-US" sz="950" dirty="0">
                <a:latin typeface="Times New Roman" panose="02020603050405020304" pitchFamily="18" charset="0"/>
                <a:cs typeface="Times New Roman" panose="02020603050405020304" pitchFamily="18" charset="0"/>
              </a:rPr>
              <a:t> gene region, shows that the two melanistic fox squirrels were closer to the gray squirrels compared to the wild type squirrels. </a:t>
            </a:r>
          </a:p>
          <a:p>
            <a:pPr marL="171450" indent="-171450">
              <a:buFont typeface="Arial" panose="020B0604020202020204" pitchFamily="34" charset="0"/>
              <a:buChar char="•"/>
            </a:pPr>
            <a:r>
              <a:rPr lang="en-US" sz="950" dirty="0">
                <a:latin typeface="Times New Roman" panose="02020603050405020304" pitchFamily="18" charset="0"/>
                <a:cs typeface="Times New Roman" panose="02020603050405020304" pitchFamily="18" charset="0"/>
              </a:rPr>
              <a:t>Trees generated from other gene regions don’t depict the melanistic squirrels as having greater similarity (compared to the wild type squirrels) to the gray squirrels. </a:t>
            </a:r>
          </a:p>
          <a:p>
            <a:pPr marL="171450" indent="-171450">
              <a:buFont typeface="Arial" panose="020B0604020202020204" pitchFamily="34" charset="0"/>
              <a:buChar char="•"/>
            </a:pPr>
            <a:r>
              <a:rPr lang="en-US" sz="950" dirty="0">
                <a:latin typeface="Times New Roman" panose="02020603050405020304" pitchFamily="18" charset="0"/>
                <a:cs typeface="Times New Roman" panose="02020603050405020304" pitchFamily="18" charset="0"/>
              </a:rPr>
              <a:t>The difference in similarity that can potentially exist between genes can be visualized in the tree for CSF1R (Figure 4).</a:t>
            </a:r>
          </a:p>
          <a:p>
            <a:pPr marL="171450" indent="-171450">
              <a:buFont typeface="Arial" panose="020B0604020202020204" pitchFamily="34" charset="0"/>
              <a:buChar char="•"/>
            </a:pPr>
            <a:r>
              <a:rPr lang="en-US" sz="950" dirty="0">
                <a:latin typeface="Times New Roman" panose="02020603050405020304" pitchFamily="18" charset="0"/>
                <a:cs typeface="Times New Roman" panose="02020603050405020304" pitchFamily="18" charset="0"/>
              </a:rPr>
              <a:t>The phylogenetic tree for the SPIDR gene, has interesting features. The Fox_SQ18 sample is closer than expected to the gray squirrels and Fox_SQ22 is more similar to the gray squirrel samples than it is to most of the fox squirrel samples. This potentially indicated that this fox squirrel contains a gene that was transferred from interbreeding.</a:t>
            </a:r>
          </a:p>
          <a:p>
            <a:pPr marL="171450" indent="-171450">
              <a:buFont typeface="Arial" panose="020B0604020202020204" pitchFamily="34" charset="0"/>
              <a:buChar char="•"/>
            </a:pPr>
            <a:r>
              <a:rPr lang="en-US" sz="950" dirty="0">
                <a:latin typeface="Times New Roman" panose="02020603050405020304" pitchFamily="18" charset="0"/>
                <a:cs typeface="Times New Roman" panose="02020603050405020304" pitchFamily="18" charset="0"/>
              </a:rPr>
              <a:t>The tree for SRGAP3 also has interesting features. In this tree, the Gray_SQ55 sample is more similar to the fox squirrels than expected, potentially indicating a conserved gene.</a:t>
            </a:r>
          </a:p>
          <a:p>
            <a:pPr marL="171450" indent="-171450">
              <a:buFont typeface="Arial" panose="020B0604020202020204" pitchFamily="34" charset="0"/>
              <a:buChar char="•"/>
            </a:pPr>
            <a:r>
              <a:rPr lang="en-US" sz="950" dirty="0">
                <a:latin typeface="Times New Roman" panose="02020603050405020304" pitchFamily="18" charset="0"/>
                <a:cs typeface="Times New Roman" panose="02020603050405020304" pitchFamily="18" charset="0"/>
              </a:rPr>
              <a:t>I think that better data may result from looking at similarities between shorter regions than 50,000 bp. This would allow the genes conferring similarity to be pinpointed more easily. </a:t>
            </a:r>
          </a:p>
          <a:p>
            <a:pPr marL="171450" indent="-171450">
              <a:buFont typeface="Arial" panose="020B0604020202020204" pitchFamily="34" charset="0"/>
              <a:buChar char="•"/>
            </a:pPr>
            <a:r>
              <a:rPr lang="en-US" sz="950" dirty="0">
                <a:latin typeface="Times New Roman" panose="02020603050405020304" pitchFamily="18" charset="0"/>
                <a:cs typeface="Times New Roman" panose="02020603050405020304" pitchFamily="18" charset="0"/>
              </a:rPr>
              <a:t>More exploration into these genes could elucidate important conserved genes. </a:t>
            </a:r>
          </a:p>
        </p:txBody>
      </p:sp>
      <p:sp>
        <p:nvSpPr>
          <p:cNvPr id="18" name="TextBox 17">
            <a:extLst>
              <a:ext uri="{FF2B5EF4-FFF2-40B4-BE49-F238E27FC236}">
                <a16:creationId xmlns:a16="http://schemas.microsoft.com/office/drawing/2014/main" id="{769D528B-248D-479A-B62E-184F6A9577CB}"/>
              </a:ext>
            </a:extLst>
          </p:cNvPr>
          <p:cNvSpPr txBox="1"/>
          <p:nvPr/>
        </p:nvSpPr>
        <p:spPr>
          <a:xfrm>
            <a:off x="9102577" y="6035007"/>
            <a:ext cx="2926080" cy="784830"/>
          </a:xfrm>
          <a:prstGeom prst="rect">
            <a:avLst/>
          </a:prstGeom>
          <a:noFill/>
        </p:spPr>
        <p:txBody>
          <a:bodyPr wrap="square" rtlCol="0">
            <a:spAutoFit/>
          </a:bodyPr>
          <a:lstStyle/>
          <a:p>
            <a:r>
              <a:rPr lang="en-US" sz="900" dirty="0"/>
              <a:t>I would like to thank the UNO FUSE Program for funding this project, Dr. Jessica Petersen and Anna Fuller for their guidance and support in learning genetic analyses, and Dr. James Wilson for mentoring me and allowing me to pursue this opportunity.</a:t>
            </a:r>
          </a:p>
        </p:txBody>
      </p:sp>
      <p:pic>
        <p:nvPicPr>
          <p:cNvPr id="1030" name="Picture 6" descr="a black Eastern Grey Squirrel | CRITTERS ( NATURE ) | pixmix.ca">
            <a:extLst>
              <a:ext uri="{FF2B5EF4-FFF2-40B4-BE49-F238E27FC236}">
                <a16:creationId xmlns:a16="http://schemas.microsoft.com/office/drawing/2014/main" id="{03E1F9E5-03A6-504C-96E0-D1AA105F3A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65" b="9344"/>
          <a:stretch/>
        </p:blipFill>
        <p:spPr bwMode="auto">
          <a:xfrm>
            <a:off x="7558406" y="2542475"/>
            <a:ext cx="1328381" cy="6208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ox Squirrel: Fun Facts (13 Questions Help You Learn About Them) Control &amp;  Removal - Pest Wiki">
            <a:extLst>
              <a:ext uri="{FF2B5EF4-FFF2-40B4-BE49-F238E27FC236}">
                <a16:creationId xmlns:a16="http://schemas.microsoft.com/office/drawing/2014/main" id="{A3C69C72-F5EC-6B4E-9D42-1576C7CB5E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398" b="14147"/>
          <a:stretch/>
        </p:blipFill>
        <p:spPr bwMode="auto">
          <a:xfrm>
            <a:off x="7558406" y="3166241"/>
            <a:ext cx="1328381" cy="58516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University of Nebraska Omaha - Assistant Professor of Medical Anthropology  - Society for Medical Anthropology">
            <a:extLst>
              <a:ext uri="{FF2B5EF4-FFF2-40B4-BE49-F238E27FC236}">
                <a16:creationId xmlns:a16="http://schemas.microsoft.com/office/drawing/2014/main" id="{455D11EA-7D67-4F4B-8306-747CC20EE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824" y="238072"/>
            <a:ext cx="1641161" cy="6586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ditorial: UNL strategic plan provides sound guideposts for the future |  Opinion | omaha.com">
            <a:extLst>
              <a:ext uri="{FF2B5EF4-FFF2-40B4-BE49-F238E27FC236}">
                <a16:creationId xmlns:a16="http://schemas.microsoft.com/office/drawing/2014/main" id="{6E21E0A8-220D-3945-835C-D92F415365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3701" y="251710"/>
            <a:ext cx="1641161" cy="6382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5C463D0-E1ED-402B-AF6B-736692018AD8}"/>
              </a:ext>
            </a:extLst>
          </p:cNvPr>
          <p:cNvPicPr>
            <a:picLocks noChangeAspect="1"/>
          </p:cNvPicPr>
          <p:nvPr/>
        </p:nvPicPr>
        <p:blipFill rotWithShape="1">
          <a:blip r:embed="rId6">
            <a:extLst>
              <a:ext uri="{28A0092B-C50C-407E-A947-70E740481C1C}">
                <a14:useLocalDpi xmlns:a14="http://schemas.microsoft.com/office/drawing/2010/main" val="0"/>
              </a:ext>
            </a:extLst>
          </a:blip>
          <a:srcRect r="17785"/>
          <a:stretch/>
        </p:blipFill>
        <p:spPr>
          <a:xfrm>
            <a:off x="3168867" y="1566485"/>
            <a:ext cx="5856717" cy="553998"/>
          </a:xfrm>
          <a:prstGeom prst="rect">
            <a:avLst/>
          </a:prstGeom>
        </p:spPr>
      </p:pic>
      <p:sp>
        <p:nvSpPr>
          <p:cNvPr id="10" name="Rectangle 9">
            <a:extLst>
              <a:ext uri="{FF2B5EF4-FFF2-40B4-BE49-F238E27FC236}">
                <a16:creationId xmlns:a16="http://schemas.microsoft.com/office/drawing/2014/main" id="{1A933F8D-2EFE-4385-9603-24B42C4A7C6B}"/>
              </a:ext>
            </a:extLst>
          </p:cNvPr>
          <p:cNvSpPr/>
          <p:nvPr/>
        </p:nvSpPr>
        <p:spPr>
          <a:xfrm>
            <a:off x="8351045" y="1920882"/>
            <a:ext cx="88106" cy="1365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8C0FC6C-1776-40F6-87D5-370FADC0C862}"/>
              </a:ext>
            </a:extLst>
          </p:cNvPr>
          <p:cNvSpPr txBox="1"/>
          <p:nvPr/>
        </p:nvSpPr>
        <p:spPr>
          <a:xfrm>
            <a:off x="3165362" y="2058176"/>
            <a:ext cx="5856717" cy="461665"/>
          </a:xfrm>
          <a:prstGeom prst="rect">
            <a:avLst/>
          </a:prstGeom>
          <a:noFill/>
        </p:spPr>
        <p:txBody>
          <a:bodyPr wrap="square" rtlCol="0">
            <a:spAutoFit/>
          </a:bodyPr>
          <a:lstStyle/>
          <a:p>
            <a:r>
              <a:rPr lang="en-US" sz="800" b="1" dirty="0"/>
              <a:t>Figure 1. Genome Similarity Comparison Plot. </a:t>
            </a:r>
            <a:r>
              <a:rPr lang="en-US" sz="800" dirty="0"/>
              <a:t>Genome similarity to the reference genome was calculated and plotted for every 50,000 bp for each sample. The plot above is for chromosome 12 (LR738602.1). The red box surrounds a point on the graph (105,891,449) that appeared to have more similarity between species than average. </a:t>
            </a:r>
            <a:endParaRPr lang="en-US" sz="800" b="1" dirty="0"/>
          </a:p>
        </p:txBody>
      </p:sp>
      <p:pic>
        <p:nvPicPr>
          <p:cNvPr id="22" name="Picture 21" descr="Timeline&#10;&#10;Description automatically generated">
            <a:extLst>
              <a:ext uri="{FF2B5EF4-FFF2-40B4-BE49-F238E27FC236}">
                <a16:creationId xmlns:a16="http://schemas.microsoft.com/office/drawing/2014/main" id="{5A19FD49-BF98-4E88-9B14-E6D3113067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9267" y="2479513"/>
            <a:ext cx="2095051" cy="1205267"/>
          </a:xfrm>
          <a:prstGeom prst="rect">
            <a:avLst/>
          </a:prstGeom>
        </p:spPr>
      </p:pic>
      <p:pic>
        <p:nvPicPr>
          <p:cNvPr id="25" name="Picture 24" descr="Graphical user interface, application&#10;&#10;Description automatically generated">
            <a:extLst>
              <a:ext uri="{FF2B5EF4-FFF2-40B4-BE49-F238E27FC236}">
                <a16:creationId xmlns:a16="http://schemas.microsoft.com/office/drawing/2014/main" id="{7C54D8DE-8E06-46C9-B5E1-FD821B86C8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8867" y="2482722"/>
            <a:ext cx="2101727" cy="1205267"/>
          </a:xfrm>
          <a:prstGeom prst="rect">
            <a:avLst/>
          </a:prstGeom>
        </p:spPr>
      </p:pic>
      <p:sp>
        <p:nvSpPr>
          <p:cNvPr id="28" name="TextBox 27">
            <a:extLst>
              <a:ext uri="{FF2B5EF4-FFF2-40B4-BE49-F238E27FC236}">
                <a16:creationId xmlns:a16="http://schemas.microsoft.com/office/drawing/2014/main" id="{FDDE68BF-FCF5-4B34-8BBD-B7B4EF1397B8}"/>
              </a:ext>
            </a:extLst>
          </p:cNvPr>
          <p:cNvSpPr txBox="1"/>
          <p:nvPr/>
        </p:nvSpPr>
        <p:spPr>
          <a:xfrm>
            <a:off x="3160666" y="3643729"/>
            <a:ext cx="4251595" cy="707886"/>
          </a:xfrm>
          <a:prstGeom prst="rect">
            <a:avLst/>
          </a:prstGeom>
          <a:noFill/>
        </p:spPr>
        <p:txBody>
          <a:bodyPr wrap="square" rtlCol="0">
            <a:spAutoFit/>
          </a:bodyPr>
          <a:lstStyle/>
          <a:p>
            <a:r>
              <a:rPr lang="en-US" sz="800" b="1" dirty="0">
                <a:latin typeface="Times New Roman" panose="02020603050405020304" pitchFamily="18" charset="0"/>
                <a:cs typeface="Times New Roman" panose="02020603050405020304" pitchFamily="18" charset="0"/>
              </a:rPr>
              <a:t>Figure 2. IGV Images. </a:t>
            </a:r>
            <a:r>
              <a:rPr lang="en-US" sz="800" dirty="0">
                <a:latin typeface="Times New Roman" panose="02020603050405020304" pitchFamily="18" charset="0"/>
                <a:cs typeface="Times New Roman" panose="02020603050405020304" pitchFamily="18" charset="0"/>
              </a:rPr>
              <a:t>Whole-genome sequence of regions of interest were examined in Integrative genomics viewer (IGV) to visually evaluate the quality of the genomic region. Left: IGV image of one of the 50,000 bp region (Chromosome 12:105,891,449- 105,940,449) found using the genome similarity comparison plot. Right: IGV image of the sequence of one of the genes found in the 50,000 bp region. </a:t>
            </a:r>
          </a:p>
        </p:txBody>
      </p:sp>
      <p:graphicFrame>
        <p:nvGraphicFramePr>
          <p:cNvPr id="29" name="Table 29">
            <a:extLst>
              <a:ext uri="{FF2B5EF4-FFF2-40B4-BE49-F238E27FC236}">
                <a16:creationId xmlns:a16="http://schemas.microsoft.com/office/drawing/2014/main" id="{C69205AF-C50A-4C65-B220-B851D5CCE76B}"/>
              </a:ext>
            </a:extLst>
          </p:cNvPr>
          <p:cNvGraphicFramePr>
            <a:graphicFrameLocks noGrp="1"/>
          </p:cNvGraphicFramePr>
          <p:nvPr>
            <p:extLst>
              <p:ext uri="{D42A27DB-BD31-4B8C-83A1-F6EECF244321}">
                <p14:modId xmlns:p14="http://schemas.microsoft.com/office/powerpoint/2010/main" val="1911211856"/>
              </p:ext>
            </p:extLst>
          </p:nvPr>
        </p:nvGraphicFramePr>
        <p:xfrm>
          <a:off x="3101649" y="4311935"/>
          <a:ext cx="4521623" cy="1297306"/>
        </p:xfrm>
        <a:graphic>
          <a:graphicData uri="http://schemas.openxmlformats.org/drawingml/2006/table">
            <a:tbl>
              <a:tblPr firstRow="1" bandRow="1">
                <a:tableStyleId>{5C22544A-7EE6-4342-B048-85BDC9FD1C3A}</a:tableStyleId>
              </a:tblPr>
              <a:tblGrid>
                <a:gridCol w="2078343">
                  <a:extLst>
                    <a:ext uri="{9D8B030D-6E8A-4147-A177-3AD203B41FA5}">
                      <a16:colId xmlns:a16="http://schemas.microsoft.com/office/drawing/2014/main" val="30267803"/>
                    </a:ext>
                  </a:extLst>
                </a:gridCol>
                <a:gridCol w="2443280">
                  <a:extLst>
                    <a:ext uri="{9D8B030D-6E8A-4147-A177-3AD203B41FA5}">
                      <a16:colId xmlns:a16="http://schemas.microsoft.com/office/drawing/2014/main" val="2383211553"/>
                    </a:ext>
                  </a:extLst>
                </a:gridCol>
              </a:tblGrid>
              <a:tr h="204656">
                <a:tc>
                  <a:txBody>
                    <a:bodyPr/>
                    <a:lstStyle/>
                    <a:p>
                      <a:r>
                        <a:rPr lang="en-US" sz="950" dirty="0">
                          <a:latin typeface="Times New Roman" panose="02020603050405020304" pitchFamily="18" charset="0"/>
                          <a:cs typeface="Times New Roman" panose="02020603050405020304" pitchFamily="18" charset="0"/>
                        </a:rPr>
                        <a:t>Gene Coordinates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950" dirty="0">
                          <a:latin typeface="Times New Roman" panose="02020603050405020304" pitchFamily="18" charset="0"/>
                          <a:cs typeface="Times New Roman" panose="02020603050405020304" pitchFamily="18" charset="0"/>
                        </a:rPr>
                        <a:t>Gene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698594989"/>
                  </a:ext>
                </a:extLst>
              </a:tr>
              <a:tr h="204656">
                <a:tc>
                  <a:txBody>
                    <a:bodyPr/>
                    <a:lstStyle/>
                    <a:p>
                      <a:r>
                        <a:rPr lang="en-US" sz="950" dirty="0">
                          <a:latin typeface="Times New Roman" panose="02020603050405020304" pitchFamily="18" charset="0"/>
                          <a:cs typeface="Times New Roman" panose="02020603050405020304" pitchFamily="18" charset="0"/>
                        </a:rPr>
                        <a:t>LR738606.1:192152-193088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50" dirty="0">
                          <a:latin typeface="Times New Roman" panose="02020603050405020304" pitchFamily="18" charset="0"/>
                          <a:cs typeface="Times New Roman" panose="02020603050405020304" pitchFamily="18" charset="0"/>
                        </a:rPr>
                        <a:t>MC1R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7216009"/>
                  </a:ext>
                </a:extLst>
              </a:tr>
              <a:tr h="204656">
                <a:tc>
                  <a:txBody>
                    <a:bodyPr/>
                    <a:lstStyle/>
                    <a:p>
                      <a:r>
                        <a:rPr lang="en-US" sz="950" dirty="0">
                          <a:latin typeface="Times New Roman" panose="02020603050405020304" pitchFamily="18" charset="0"/>
                          <a:cs typeface="Times New Roman" panose="02020603050405020304" pitchFamily="18" charset="0"/>
                        </a:rPr>
                        <a:t>LR738602.1:105,891,449-105937960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50" dirty="0">
                          <a:latin typeface="Times New Roman" panose="02020603050405020304" pitchFamily="18" charset="0"/>
                          <a:cs typeface="Times New Roman" panose="02020603050405020304" pitchFamily="18" charset="0"/>
                        </a:rPr>
                        <a:t>CSF1R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6738837"/>
                  </a:ext>
                </a:extLst>
              </a:tr>
              <a:tr h="254995">
                <a:tc>
                  <a:txBody>
                    <a:bodyPr/>
                    <a:lstStyle/>
                    <a:p>
                      <a:r>
                        <a:rPr lang="en-US" sz="950" dirty="0">
                          <a:latin typeface="Times New Roman" panose="02020603050405020304" pitchFamily="18" charset="0"/>
                          <a:cs typeface="Times New Roman" panose="02020603050405020304" pitchFamily="18" charset="0"/>
                        </a:rPr>
                        <a:t>LR738608.1:25833610-25834819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50" b="0" i="0" u="none" strike="noStrike" dirty="0">
                          <a:solidFill>
                            <a:srgbClr val="000000"/>
                          </a:solidFill>
                          <a:effectLst/>
                          <a:latin typeface="Times New Roman" panose="02020603050405020304" pitchFamily="18" charset="0"/>
                          <a:cs typeface="Times New Roman" panose="02020603050405020304" pitchFamily="18" charset="0"/>
                        </a:rPr>
                        <a:t>SPIDR</a:t>
                      </a:r>
                    </a:p>
                    <a:p>
                      <a:pPr algn="ctr" fontAlgn="b"/>
                      <a:endParaRPr lang="en-US" sz="9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1457256"/>
                  </a:ext>
                </a:extLst>
              </a:tr>
              <a:tr h="0">
                <a:tc>
                  <a:txBody>
                    <a:bodyPr/>
                    <a:lstStyle/>
                    <a:p>
                      <a:pPr algn="l" fontAlgn="b"/>
                      <a:r>
                        <a:rPr lang="en-US" sz="950" b="0" i="0" u="none" strike="noStrike" dirty="0">
                          <a:solidFill>
                            <a:srgbClr val="000000"/>
                          </a:solidFill>
                          <a:effectLst/>
                          <a:latin typeface="Times New Roman" panose="02020603050405020304" pitchFamily="18" charset="0"/>
                          <a:cs typeface="Times New Roman" panose="02020603050405020304" pitchFamily="18" charset="0"/>
                        </a:rPr>
                        <a:t>LR738609.1:15867282-15870303</a:t>
                      </a:r>
                    </a:p>
                    <a:p>
                      <a:pPr algn="l" fontAlgn="b"/>
                      <a:endParaRPr lang="en-US" sz="9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50" b="0" i="0" u="none" strike="noStrike" dirty="0">
                          <a:solidFill>
                            <a:srgbClr val="000000"/>
                          </a:solidFill>
                          <a:effectLst/>
                          <a:latin typeface="Times New Roman" panose="02020603050405020304" pitchFamily="18" charset="0"/>
                          <a:cs typeface="Times New Roman" panose="02020603050405020304" pitchFamily="18" charset="0"/>
                        </a:rPr>
                        <a:t>SRGAP3</a:t>
                      </a:r>
                    </a:p>
                    <a:p>
                      <a:pPr algn="ctr" fontAlgn="b"/>
                      <a:endParaRPr lang="en-US" sz="9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8170653"/>
                  </a:ext>
                </a:extLst>
              </a:tr>
            </a:tbl>
          </a:graphicData>
        </a:graphic>
      </p:graphicFrame>
      <p:sp>
        <p:nvSpPr>
          <p:cNvPr id="31" name="TextBox 30">
            <a:extLst>
              <a:ext uri="{FF2B5EF4-FFF2-40B4-BE49-F238E27FC236}">
                <a16:creationId xmlns:a16="http://schemas.microsoft.com/office/drawing/2014/main" id="{38A716E7-04EF-4D9D-A279-FFFC154A510B}"/>
              </a:ext>
            </a:extLst>
          </p:cNvPr>
          <p:cNvSpPr txBox="1"/>
          <p:nvPr/>
        </p:nvSpPr>
        <p:spPr>
          <a:xfrm>
            <a:off x="7412261" y="3766840"/>
            <a:ext cx="1793581" cy="584775"/>
          </a:xfrm>
          <a:prstGeom prst="rect">
            <a:avLst/>
          </a:prstGeom>
          <a:noFill/>
        </p:spPr>
        <p:txBody>
          <a:bodyPr wrap="square" rtlCol="0">
            <a:spAutoFit/>
          </a:bodyPr>
          <a:lstStyle/>
          <a:p>
            <a:r>
              <a:rPr lang="en-US" sz="800" b="1" dirty="0">
                <a:latin typeface="Times New Roman" panose="02020603050405020304" pitchFamily="18" charset="0"/>
                <a:cs typeface="Times New Roman" panose="02020603050405020304" pitchFamily="18" charset="0"/>
              </a:rPr>
              <a:t>Figure 3. Squirrel images. </a:t>
            </a:r>
            <a:r>
              <a:rPr lang="en-US" sz="800" dirty="0">
                <a:latin typeface="Times New Roman" panose="02020603050405020304" pitchFamily="18" charset="0"/>
                <a:cs typeface="Times New Roman" panose="02020603050405020304" pitchFamily="18" charset="0"/>
              </a:rPr>
              <a:t>Top: a melanistic fox squirrel with the </a:t>
            </a:r>
            <a:r>
              <a:rPr lang="en-US" sz="800" i="1" dirty="0">
                <a:latin typeface="Times New Roman" panose="02020603050405020304" pitchFamily="18" charset="0"/>
                <a:cs typeface="Times New Roman" panose="02020603050405020304" pitchFamily="18" charset="0"/>
              </a:rPr>
              <a:t>MC1R</a:t>
            </a:r>
            <a:r>
              <a:rPr lang="en-US" sz="800" dirty="0">
                <a:latin typeface="Times New Roman" panose="02020603050405020304" pitchFamily="18" charset="0"/>
                <a:cs typeface="Times New Roman" panose="02020603050405020304" pitchFamily="18" charset="0"/>
              </a:rPr>
              <a:t> mutation. Bottom: a wild type fox squirrel. </a:t>
            </a:r>
            <a:endParaRPr lang="en-US" sz="800" b="1" dirty="0">
              <a:latin typeface="Times New Roman" panose="02020603050405020304" pitchFamily="18" charset="0"/>
              <a:cs typeface="Times New Roman" panose="02020603050405020304" pitchFamily="18" charset="0"/>
            </a:endParaRPr>
          </a:p>
        </p:txBody>
      </p:sp>
      <p:sp>
        <p:nvSpPr>
          <p:cNvPr id="1024" name="TextBox 1023">
            <a:extLst>
              <a:ext uri="{FF2B5EF4-FFF2-40B4-BE49-F238E27FC236}">
                <a16:creationId xmlns:a16="http://schemas.microsoft.com/office/drawing/2014/main" id="{646E3DEE-10AA-4E73-9F15-DCBACD329210}"/>
              </a:ext>
            </a:extLst>
          </p:cNvPr>
          <p:cNvSpPr txBox="1"/>
          <p:nvPr/>
        </p:nvSpPr>
        <p:spPr>
          <a:xfrm>
            <a:off x="7558406" y="4422067"/>
            <a:ext cx="1453490" cy="707886"/>
          </a:xfrm>
          <a:prstGeom prst="rect">
            <a:avLst/>
          </a:prstGeom>
          <a:noFill/>
        </p:spPr>
        <p:txBody>
          <a:bodyPr wrap="square" rtlCol="0">
            <a:spAutoFit/>
          </a:bodyPr>
          <a:lstStyle/>
          <a:p>
            <a:r>
              <a:rPr lang="en-US" sz="800" b="1" dirty="0"/>
              <a:t>Table 1. Genes of Interest.</a:t>
            </a:r>
            <a:r>
              <a:rPr lang="en-US" sz="800" dirty="0"/>
              <a:t> Contains data about genes of interest found using similarity analyses and BLAST. </a:t>
            </a:r>
          </a:p>
          <a:p>
            <a:endParaRPr lang="en-US" sz="800" b="1" dirty="0"/>
          </a:p>
        </p:txBody>
      </p:sp>
      <p:pic>
        <p:nvPicPr>
          <p:cNvPr id="26" name="Picture 25" descr="Diagram&#10;&#10;Description automatically generated with medium confidence">
            <a:extLst>
              <a:ext uri="{FF2B5EF4-FFF2-40B4-BE49-F238E27FC236}">
                <a16:creationId xmlns:a16="http://schemas.microsoft.com/office/drawing/2014/main" id="{89657D47-7008-4777-9979-303C23205B31}"/>
              </a:ext>
            </a:extLst>
          </p:cNvPr>
          <p:cNvPicPr>
            <a:picLocks noChangeAspect="1"/>
          </p:cNvPicPr>
          <p:nvPr/>
        </p:nvPicPr>
        <p:blipFill rotWithShape="1">
          <a:blip r:embed="rId9">
            <a:extLst>
              <a:ext uri="{28A0092B-C50C-407E-A947-70E740481C1C}">
                <a14:useLocalDpi xmlns:a14="http://schemas.microsoft.com/office/drawing/2010/main" val="0"/>
              </a:ext>
            </a:extLst>
          </a:blip>
          <a:srcRect l="16887" t="19592" r="34876" b="13833"/>
          <a:stretch/>
        </p:blipFill>
        <p:spPr>
          <a:xfrm>
            <a:off x="6929005" y="5679693"/>
            <a:ext cx="699767" cy="1156087"/>
          </a:xfrm>
          <a:prstGeom prst="rect">
            <a:avLst/>
          </a:prstGeom>
          <a:ln w="28575">
            <a:solidFill>
              <a:schemeClr val="tx1"/>
            </a:solidFill>
          </a:ln>
        </p:spPr>
      </p:pic>
      <p:pic>
        <p:nvPicPr>
          <p:cNvPr id="30" name="Picture 29" descr="Radar chart&#10;&#10;Description automatically generated with low confidence">
            <a:extLst>
              <a:ext uri="{FF2B5EF4-FFF2-40B4-BE49-F238E27FC236}">
                <a16:creationId xmlns:a16="http://schemas.microsoft.com/office/drawing/2014/main" id="{178198F3-0D55-454F-84DE-2C1D698DB96C}"/>
              </a:ext>
            </a:extLst>
          </p:cNvPr>
          <p:cNvPicPr>
            <a:picLocks noChangeAspect="1"/>
          </p:cNvPicPr>
          <p:nvPr/>
        </p:nvPicPr>
        <p:blipFill rotWithShape="1">
          <a:blip r:embed="rId10">
            <a:extLst>
              <a:ext uri="{28A0092B-C50C-407E-A947-70E740481C1C}">
                <a14:useLocalDpi xmlns:a14="http://schemas.microsoft.com/office/drawing/2010/main" val="0"/>
              </a:ext>
            </a:extLst>
          </a:blip>
          <a:srcRect l="23338" t="2902" r="26214" b="22039"/>
          <a:stretch/>
        </p:blipFill>
        <p:spPr>
          <a:xfrm>
            <a:off x="4750077" y="5648857"/>
            <a:ext cx="776110" cy="1167080"/>
          </a:xfrm>
          <a:prstGeom prst="rect">
            <a:avLst/>
          </a:prstGeom>
          <a:ln w="28575">
            <a:solidFill>
              <a:schemeClr val="tx1"/>
            </a:solidFill>
          </a:ln>
        </p:spPr>
      </p:pic>
      <p:sp>
        <p:nvSpPr>
          <p:cNvPr id="1025" name="TextBox 1024">
            <a:extLst>
              <a:ext uri="{FF2B5EF4-FFF2-40B4-BE49-F238E27FC236}">
                <a16:creationId xmlns:a16="http://schemas.microsoft.com/office/drawing/2014/main" id="{B5C7F561-86CA-4BC6-B7D1-177A878EE4EF}"/>
              </a:ext>
            </a:extLst>
          </p:cNvPr>
          <p:cNvSpPr txBox="1"/>
          <p:nvPr/>
        </p:nvSpPr>
        <p:spPr>
          <a:xfrm>
            <a:off x="3148110" y="5609241"/>
            <a:ext cx="1420617" cy="584775"/>
          </a:xfrm>
          <a:prstGeom prst="rect">
            <a:avLst/>
          </a:prstGeom>
          <a:noFill/>
        </p:spPr>
        <p:txBody>
          <a:bodyPr wrap="square" rtlCol="0">
            <a:spAutoFit/>
          </a:bodyPr>
          <a:lstStyle/>
          <a:p>
            <a:r>
              <a:rPr lang="en-US" sz="800" b="1" dirty="0">
                <a:latin typeface="Times New Roman" panose="02020603050405020304" pitchFamily="18" charset="0"/>
                <a:cs typeface="Times New Roman" panose="02020603050405020304" pitchFamily="18" charset="0"/>
              </a:rPr>
              <a:t>Figure</a:t>
            </a:r>
            <a:r>
              <a:rPr lang="en-US" sz="800" b="1" dirty="0"/>
              <a:t> 4. Phylogenetic Trees. </a:t>
            </a:r>
          </a:p>
          <a:p>
            <a:r>
              <a:rPr lang="en-US" sz="800" dirty="0"/>
              <a:t>Genes from Left to Right:  MC1R, CSF1R, SPIDR, and SRGAP3. </a:t>
            </a:r>
          </a:p>
        </p:txBody>
      </p:sp>
      <p:pic>
        <p:nvPicPr>
          <p:cNvPr id="1027" name="Picture 1026" descr="Chart&#10;&#10;Description automatically generated with medium confidence">
            <a:extLst>
              <a:ext uri="{FF2B5EF4-FFF2-40B4-BE49-F238E27FC236}">
                <a16:creationId xmlns:a16="http://schemas.microsoft.com/office/drawing/2014/main" id="{03CA6F9F-2CA8-4F25-9906-2A3964E5AD00}"/>
              </a:ext>
            </a:extLst>
          </p:cNvPr>
          <p:cNvPicPr>
            <a:picLocks noChangeAspect="1"/>
          </p:cNvPicPr>
          <p:nvPr/>
        </p:nvPicPr>
        <p:blipFill rotWithShape="1">
          <a:blip r:embed="rId11">
            <a:extLst>
              <a:ext uri="{28A0092B-C50C-407E-A947-70E740481C1C}">
                <a14:useLocalDpi xmlns:a14="http://schemas.microsoft.com/office/drawing/2010/main" val="0"/>
              </a:ext>
            </a:extLst>
          </a:blip>
          <a:srcRect l="23323" r="25112"/>
          <a:stretch/>
        </p:blipFill>
        <p:spPr>
          <a:xfrm>
            <a:off x="5850648" y="5648857"/>
            <a:ext cx="756940" cy="1167080"/>
          </a:xfrm>
          <a:prstGeom prst="rect">
            <a:avLst/>
          </a:prstGeom>
          <a:ln w="28575">
            <a:solidFill>
              <a:schemeClr val="tx1"/>
            </a:solidFill>
          </a:ln>
        </p:spPr>
      </p:pic>
      <p:pic>
        <p:nvPicPr>
          <p:cNvPr id="1029" name="Picture 1028" descr="Diagram&#10;&#10;Description automatically generated">
            <a:extLst>
              <a:ext uri="{FF2B5EF4-FFF2-40B4-BE49-F238E27FC236}">
                <a16:creationId xmlns:a16="http://schemas.microsoft.com/office/drawing/2014/main" id="{3B922100-D9F6-4222-9509-7F22DD68A780}"/>
              </a:ext>
            </a:extLst>
          </p:cNvPr>
          <p:cNvPicPr>
            <a:picLocks noChangeAspect="1"/>
          </p:cNvPicPr>
          <p:nvPr/>
        </p:nvPicPr>
        <p:blipFill rotWithShape="1">
          <a:blip r:embed="rId12">
            <a:extLst>
              <a:ext uri="{28A0092B-C50C-407E-A947-70E740481C1C}">
                <a14:useLocalDpi xmlns:a14="http://schemas.microsoft.com/office/drawing/2010/main" val="0"/>
              </a:ext>
            </a:extLst>
          </a:blip>
          <a:srcRect l="32239" t="23226" r="17427"/>
          <a:stretch/>
        </p:blipFill>
        <p:spPr>
          <a:xfrm>
            <a:off x="7981745" y="5655557"/>
            <a:ext cx="762359" cy="1153679"/>
          </a:xfrm>
          <a:prstGeom prst="rect">
            <a:avLst/>
          </a:prstGeom>
          <a:ln w="28575">
            <a:solidFill>
              <a:schemeClr val="tx1"/>
            </a:solidFill>
          </a:ln>
        </p:spPr>
      </p:pic>
    </p:spTree>
    <p:extLst>
      <p:ext uri="{BB962C8B-B14F-4D97-AF65-F5344CB8AC3E}">
        <p14:creationId xmlns:p14="http://schemas.microsoft.com/office/powerpoint/2010/main" val="2578073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5273DD70-6AEE-480C-95A5-4FC7D988FB52}"/>
              </a:ext>
            </a:extLst>
          </p:cNvPr>
          <p:cNvGrpSpPr/>
          <p:nvPr/>
        </p:nvGrpSpPr>
        <p:grpSpPr>
          <a:xfrm>
            <a:off x="1198201" y="1386521"/>
            <a:ext cx="6993309" cy="4952614"/>
            <a:chOff x="1174993" y="1367955"/>
            <a:chExt cx="6993309" cy="4952614"/>
          </a:xfrm>
        </p:grpSpPr>
        <p:pic>
          <p:nvPicPr>
            <p:cNvPr id="42" name="Picture 41" descr="Shape&#10;&#10;Description automatically generated with medium confidence">
              <a:extLst>
                <a:ext uri="{FF2B5EF4-FFF2-40B4-BE49-F238E27FC236}">
                  <a16:creationId xmlns:a16="http://schemas.microsoft.com/office/drawing/2014/main" id="{1D6F6951-85BE-49F4-915D-17EF80B62C15}"/>
                </a:ext>
              </a:extLst>
            </p:cNvPr>
            <p:cNvPicPr>
              <a:picLocks noChangeAspect="1"/>
            </p:cNvPicPr>
            <p:nvPr/>
          </p:nvPicPr>
          <p:blipFill rotWithShape="1">
            <a:blip r:embed="rId2">
              <a:extLst>
                <a:ext uri="{28A0092B-C50C-407E-A947-70E740481C1C}">
                  <a14:useLocalDpi xmlns:a14="http://schemas.microsoft.com/office/drawing/2010/main" val="0"/>
                </a:ext>
              </a:extLst>
            </a:blip>
            <a:srcRect l="18600" t="1466" r="26836" b="-1466"/>
            <a:stretch/>
          </p:blipFill>
          <p:spPr>
            <a:xfrm>
              <a:off x="3175465" y="1512829"/>
              <a:ext cx="3299577" cy="4807740"/>
            </a:xfrm>
            <a:prstGeom prst="rect">
              <a:avLst/>
            </a:prstGeom>
          </p:spPr>
        </p:pic>
        <p:sp>
          <p:nvSpPr>
            <p:cNvPr id="6" name="Rectangle 5">
              <a:extLst>
                <a:ext uri="{FF2B5EF4-FFF2-40B4-BE49-F238E27FC236}">
                  <a16:creationId xmlns:a16="http://schemas.microsoft.com/office/drawing/2014/main" id="{29787953-A1ED-4DEB-8E34-CA78F0B6BBC4}"/>
                </a:ext>
              </a:extLst>
            </p:cNvPr>
            <p:cNvSpPr/>
            <p:nvPr/>
          </p:nvSpPr>
          <p:spPr>
            <a:xfrm>
              <a:off x="2915188" y="5117469"/>
              <a:ext cx="4261989" cy="215444"/>
            </a:xfrm>
            <a:prstGeom prst="rect">
              <a:avLst/>
            </a:prstGeom>
            <a:noFill/>
          </p:spPr>
          <p:txBody>
            <a:bodyPr wrap="square" lIns="91440" tIns="45720" rIns="91440" bIns="45720">
              <a:spAutoFit/>
            </a:bodyPr>
            <a:lstStyle/>
            <a:p>
              <a:pPr algn="ctr"/>
              <a:r>
                <a:rPr lang="en-US" sz="800" b="0" cap="none" spc="0" dirty="0">
                  <a:ln w="0"/>
                  <a:solidFill>
                    <a:schemeClr val="tx1"/>
                  </a:solidFill>
                  <a:effectLst>
                    <a:outerShdw blurRad="38100" dist="19050" dir="2700000" algn="tl" rotWithShape="0">
                      <a:schemeClr val="dk1">
                        <a:alpha val="40000"/>
                      </a:schemeClr>
                    </a:outerShdw>
                  </a:effectLst>
                </a:rPr>
                <a:t>Gray_SQ52</a:t>
              </a:r>
            </a:p>
          </p:txBody>
        </p:sp>
        <p:sp>
          <p:nvSpPr>
            <p:cNvPr id="7" name="Rectangle 6">
              <a:extLst>
                <a:ext uri="{FF2B5EF4-FFF2-40B4-BE49-F238E27FC236}">
                  <a16:creationId xmlns:a16="http://schemas.microsoft.com/office/drawing/2014/main" id="{B15437A4-7ABC-4576-81A9-97C140ECE71B}"/>
                </a:ext>
              </a:extLst>
            </p:cNvPr>
            <p:cNvSpPr/>
            <p:nvPr/>
          </p:nvSpPr>
          <p:spPr>
            <a:xfrm>
              <a:off x="3419316" y="3975915"/>
              <a:ext cx="4261989" cy="215444"/>
            </a:xfrm>
            <a:prstGeom prst="rect">
              <a:avLst/>
            </a:prstGeom>
            <a:noFill/>
          </p:spPr>
          <p:txBody>
            <a:bodyPr wrap="square" lIns="91440" tIns="45720" rIns="91440" bIns="45720">
              <a:spAutoFit/>
            </a:bodyPr>
            <a:lstStyle/>
            <a:p>
              <a:pPr algn="ctr"/>
              <a:r>
                <a:rPr lang="en-US" sz="800" b="0" cap="none" spc="0" dirty="0">
                  <a:ln w="0"/>
                  <a:solidFill>
                    <a:schemeClr val="tx1"/>
                  </a:solidFill>
                  <a:effectLst>
                    <a:outerShdw blurRad="38100" dist="19050" dir="2700000" algn="tl" rotWithShape="0">
                      <a:schemeClr val="dk1">
                        <a:alpha val="40000"/>
                      </a:schemeClr>
                    </a:outerShdw>
                  </a:effectLst>
                </a:rPr>
                <a:t>Gray_SQ55</a:t>
              </a:r>
            </a:p>
          </p:txBody>
        </p:sp>
        <p:sp>
          <p:nvSpPr>
            <p:cNvPr id="8" name="Rectangle 7">
              <a:extLst>
                <a:ext uri="{FF2B5EF4-FFF2-40B4-BE49-F238E27FC236}">
                  <a16:creationId xmlns:a16="http://schemas.microsoft.com/office/drawing/2014/main" id="{E40DC2E4-7094-44F8-A025-0E7909673ED1}"/>
                </a:ext>
              </a:extLst>
            </p:cNvPr>
            <p:cNvSpPr/>
            <p:nvPr/>
          </p:nvSpPr>
          <p:spPr>
            <a:xfrm>
              <a:off x="3906313" y="6105125"/>
              <a:ext cx="4261989" cy="215444"/>
            </a:xfrm>
            <a:prstGeom prst="rect">
              <a:avLst/>
            </a:prstGeom>
            <a:noFill/>
          </p:spPr>
          <p:txBody>
            <a:bodyPr wrap="square" lIns="91440" tIns="45720" rIns="91440" bIns="45720">
              <a:spAutoFit/>
            </a:bodyPr>
            <a:lstStyle/>
            <a:p>
              <a:pPr algn="ctr"/>
              <a:r>
                <a:rPr lang="en-US" sz="800" b="0" cap="none" spc="0" dirty="0">
                  <a:ln w="0"/>
                  <a:solidFill>
                    <a:schemeClr val="tx1"/>
                  </a:solidFill>
                  <a:effectLst>
                    <a:outerShdw blurRad="38100" dist="19050" dir="2700000" algn="tl" rotWithShape="0">
                      <a:schemeClr val="dk1">
                        <a:alpha val="40000"/>
                      </a:schemeClr>
                    </a:outerShdw>
                  </a:effectLst>
                </a:rPr>
                <a:t>Gray_SQ53</a:t>
              </a:r>
            </a:p>
          </p:txBody>
        </p:sp>
        <p:sp>
          <p:nvSpPr>
            <p:cNvPr id="9" name="Rectangle 8">
              <a:extLst>
                <a:ext uri="{FF2B5EF4-FFF2-40B4-BE49-F238E27FC236}">
                  <a16:creationId xmlns:a16="http://schemas.microsoft.com/office/drawing/2014/main" id="{155DC362-41F5-4F6F-987D-B5EC480F551E}"/>
                </a:ext>
              </a:extLst>
            </p:cNvPr>
            <p:cNvSpPr/>
            <p:nvPr/>
          </p:nvSpPr>
          <p:spPr>
            <a:xfrm>
              <a:off x="2662129" y="2219972"/>
              <a:ext cx="4261989" cy="215444"/>
            </a:xfrm>
            <a:prstGeom prst="rect">
              <a:avLst/>
            </a:prstGeom>
            <a:noFill/>
          </p:spPr>
          <p:txBody>
            <a:bodyPr wrap="square" lIns="91440" tIns="45720" rIns="91440" bIns="45720">
              <a:spAutoFit/>
            </a:bodyPr>
            <a:lstStyle/>
            <a:p>
              <a:pPr algn="ctr"/>
              <a:r>
                <a:rPr lang="en-US" sz="800" dirty="0">
                  <a:ln w="0"/>
                  <a:effectLst>
                    <a:outerShdw blurRad="38100" dist="19050" dir="2700000" algn="tl" rotWithShape="0">
                      <a:schemeClr val="dk1">
                        <a:alpha val="40000"/>
                      </a:schemeClr>
                    </a:outerShdw>
                  </a:effectLst>
                </a:rPr>
                <a:t>Fox_SQ18</a:t>
              </a:r>
              <a:endParaRPr lang="en-US" sz="800" b="0"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82E124FE-A6B1-4E2F-9F87-C752F87F7463}"/>
                </a:ext>
              </a:extLst>
            </p:cNvPr>
            <p:cNvSpPr txBox="1"/>
            <p:nvPr/>
          </p:nvSpPr>
          <p:spPr>
            <a:xfrm rot="19174867">
              <a:off x="1484923" y="1367955"/>
              <a:ext cx="6096946"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Fox_SQ22</a:t>
              </a:r>
            </a:p>
          </p:txBody>
        </p:sp>
        <p:sp>
          <p:nvSpPr>
            <p:cNvPr id="15" name="TextBox 14">
              <a:extLst>
                <a:ext uri="{FF2B5EF4-FFF2-40B4-BE49-F238E27FC236}">
                  <a16:creationId xmlns:a16="http://schemas.microsoft.com/office/drawing/2014/main" id="{CFC34BA6-9E54-48FD-9508-E8E9CF67531D}"/>
                </a:ext>
              </a:extLst>
            </p:cNvPr>
            <p:cNvSpPr txBox="1"/>
            <p:nvPr/>
          </p:nvSpPr>
          <p:spPr>
            <a:xfrm>
              <a:off x="1174993" y="2069510"/>
              <a:ext cx="6096946"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Fox_SQ41</a:t>
              </a:r>
            </a:p>
          </p:txBody>
        </p:sp>
        <p:sp>
          <p:nvSpPr>
            <p:cNvPr id="17" name="TextBox 16">
              <a:extLst>
                <a:ext uri="{FF2B5EF4-FFF2-40B4-BE49-F238E27FC236}">
                  <a16:creationId xmlns:a16="http://schemas.microsoft.com/office/drawing/2014/main" id="{15E098B4-B7B4-45BA-ADAB-C776A922A3A2}"/>
                </a:ext>
              </a:extLst>
            </p:cNvPr>
            <p:cNvSpPr txBox="1"/>
            <p:nvPr/>
          </p:nvSpPr>
          <p:spPr>
            <a:xfrm rot="21199552">
              <a:off x="1635786" y="1538899"/>
              <a:ext cx="6096946"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Fox_SQ46</a:t>
              </a:r>
            </a:p>
          </p:txBody>
        </p:sp>
      </p:grpSp>
    </p:spTree>
    <p:extLst>
      <p:ext uri="{BB962C8B-B14F-4D97-AF65-F5344CB8AC3E}">
        <p14:creationId xmlns:p14="http://schemas.microsoft.com/office/powerpoint/2010/main" val="1818384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4215</TotalTime>
  <Words>739</Words>
  <Application>Microsoft Office PowerPoint</Application>
  <PresentationFormat>Widescreen</PresentationFormat>
  <Paragraphs>51</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Franzen</dc:creator>
  <cp:lastModifiedBy>Josh Franzen</cp:lastModifiedBy>
  <cp:revision>52</cp:revision>
  <dcterms:created xsi:type="dcterms:W3CDTF">2021-02-23T08:16:19Z</dcterms:created>
  <dcterms:modified xsi:type="dcterms:W3CDTF">2021-02-27T05:20:16Z</dcterms:modified>
</cp:coreProperties>
</file>