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17"/>
      <p:bold r:id="rId18"/>
      <p:italic r:id="rId19"/>
      <p:boldItalic r:id="rId20"/>
    </p:embeddedFont>
    <p:embeddedFont>
      <p:font typeface="Josefin Sans" pitchFamily="2" charset="77"/>
      <p:regular r:id="rId21"/>
      <p:bold r:id="rId22"/>
      <p:italic r:id="rId23"/>
      <p:boldItalic r:id="rId24"/>
    </p:embeddedFont>
    <p:embeddedFont>
      <p:font typeface="Josefin Sans Thin" pitchFamily="2" charset="77"/>
      <p:regular r:id="rId25"/>
      <p:bold r:id="rId26"/>
      <p:italic r:id="rId27"/>
      <p:boldItalic r:id="rId28"/>
    </p:embeddedFont>
    <p:embeddedFont>
      <p:font typeface="Josefin Slab" panose="02000000000000000000" pitchFamily="2" charset="77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Zilla Slab" pitchFamily="2" charset="77"/>
      <p:regular r:id="rId37"/>
      <p:bold r:id="rId38"/>
      <p:italic r:id="rId39"/>
    </p:embeddedFont>
    <p:embeddedFont>
      <p:font typeface="Zilla Slab Light" pitchFamily="2" charset="77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7"/>
    <p:restoredTop sz="94654"/>
  </p:normalViewPr>
  <p:slideViewPr>
    <p:cSldViewPr snapToGrid="0" snapToObjects="1">
      <p:cViewPr varScale="1">
        <p:scale>
          <a:sx n="77" d="100"/>
          <a:sy n="77" d="100"/>
        </p:scale>
        <p:origin x="192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theme" Target="theme/theme1.xml"/><Relationship Id="rId20" Type="http://schemas.openxmlformats.org/officeDocument/2006/relationships/font" Target="fonts/font4.fntdata"/><Relationship Id="rId41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78575d214_3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78575d214_3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e5f190943_1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e5f190943_1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fb5076fe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fb5076fe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e5f190943_1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ae5f190943_1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7cfa781d9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7cfa781d9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ae5f190943_1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ae5f190943_1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7cfa781d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7cfa781d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e5f190943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e5f190943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e5f190943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e5f190943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7cfa781d9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7cfa781d9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fb5076fe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fb5076fe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fb5076fe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afb5076fe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e5f190943_1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e5f190943_1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e5f190943_1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ae5f190943_1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>
  <p:cSld name="TITLE_1_1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078150" y="0"/>
            <a:ext cx="4875300" cy="333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078150" y="0"/>
            <a:ext cx="4875300" cy="333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432400" y="143175"/>
            <a:ext cx="6516600" cy="242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6000"/>
              <a:buFont typeface="Josefin Sans"/>
              <a:buNone/>
              <a:defRPr sz="6000" b="1">
                <a:solidFill>
                  <a:srgbClr val="6F40A8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432400" y="2515875"/>
            <a:ext cx="4374000" cy="2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Zilla Slab"/>
              <a:buNone/>
              <a:defRPr sz="1400"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000"/>
              <a:buFont typeface="Josefin Slab"/>
              <a:buNone/>
              <a:defRPr sz="1000">
                <a:solidFill>
                  <a:srgbClr val="6F40A8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CUSTOM_4_3_3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/>
          <p:nvPr/>
        </p:nvSpPr>
        <p:spPr>
          <a:xfrm>
            <a:off x="974700" y="1824275"/>
            <a:ext cx="4300500" cy="268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ubTitle" idx="1"/>
          </p:nvPr>
        </p:nvSpPr>
        <p:spPr>
          <a:xfrm>
            <a:off x="2221525" y="2895865"/>
            <a:ext cx="27768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400"/>
              <a:buNone/>
              <a:defRPr>
                <a:solidFill>
                  <a:srgbClr val="6F40A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400"/>
              <a:buNone/>
              <a:defRPr>
                <a:solidFill>
                  <a:srgbClr val="6F40A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400"/>
              <a:buNone/>
              <a:defRPr>
                <a:solidFill>
                  <a:srgbClr val="6F40A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400"/>
              <a:buNone/>
              <a:defRPr>
                <a:solidFill>
                  <a:srgbClr val="6F40A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200"/>
              <a:buNone/>
              <a:defRPr sz="1200">
                <a:solidFill>
                  <a:srgbClr val="6F40A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200"/>
              <a:buNone/>
              <a:defRPr sz="1200">
                <a:solidFill>
                  <a:srgbClr val="6F40A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200"/>
              <a:buNone/>
              <a:defRPr sz="1200">
                <a:solidFill>
                  <a:srgbClr val="6F40A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200"/>
              <a:buNone/>
              <a:defRPr sz="1200">
                <a:solidFill>
                  <a:srgbClr val="6F40A8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ctrTitle"/>
          </p:nvPr>
        </p:nvSpPr>
        <p:spPr>
          <a:xfrm>
            <a:off x="1286099" y="843265"/>
            <a:ext cx="3989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3600"/>
              <a:buNone/>
              <a:defRPr sz="3600">
                <a:solidFill>
                  <a:srgbClr val="6F40A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3600"/>
              <a:buNone/>
              <a:defRPr sz="3600">
                <a:solidFill>
                  <a:srgbClr val="6F40A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3600"/>
              <a:buNone/>
              <a:defRPr sz="3600">
                <a:solidFill>
                  <a:srgbClr val="6F40A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3600"/>
              <a:buNone/>
              <a:defRPr sz="3600">
                <a:solidFill>
                  <a:srgbClr val="6F40A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3600"/>
              <a:buNone/>
              <a:defRPr sz="3600">
                <a:solidFill>
                  <a:srgbClr val="6F40A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3600"/>
              <a:buNone/>
              <a:defRPr sz="3600">
                <a:solidFill>
                  <a:srgbClr val="6F40A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3600"/>
              <a:buNone/>
              <a:defRPr sz="3600">
                <a:solidFill>
                  <a:srgbClr val="6F40A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3600"/>
              <a:buNone/>
              <a:defRPr sz="3600">
                <a:solidFill>
                  <a:srgbClr val="6F40A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6F40A8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>
  <p:cSld name="CUSTOM_4_3_2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/>
          <p:nvPr/>
        </p:nvSpPr>
        <p:spPr>
          <a:xfrm flipH="1">
            <a:off x="1073350" y="1824275"/>
            <a:ext cx="7014000" cy="268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6F40A8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ctrTitle"/>
          </p:nvPr>
        </p:nvSpPr>
        <p:spPr>
          <a:xfrm flipH="1">
            <a:off x="3821251" y="843265"/>
            <a:ext cx="3989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subTitle" idx="1"/>
          </p:nvPr>
        </p:nvSpPr>
        <p:spPr>
          <a:xfrm>
            <a:off x="1340525" y="2998418"/>
            <a:ext cx="43446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8490900" y="2303100"/>
            <a:ext cx="548700" cy="537300"/>
          </a:xfrm>
          <a:prstGeom prst="rect">
            <a:avLst/>
          </a:prstGeom>
          <a:solidFill>
            <a:srgbClr val="6F40A8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/>
          <p:nvPr/>
        </p:nvSpPr>
        <p:spPr>
          <a:xfrm>
            <a:off x="4308925" y="50"/>
            <a:ext cx="4595100" cy="50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 flipH="1">
            <a:off x="5485575" y="416250"/>
            <a:ext cx="15810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sz="14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2"/>
          </p:nvPr>
        </p:nvSpPr>
        <p:spPr>
          <a:xfrm>
            <a:off x="5485625" y="1005425"/>
            <a:ext cx="20355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3"/>
          </p:nvPr>
        </p:nvSpPr>
        <p:spPr>
          <a:xfrm flipH="1">
            <a:off x="5485575" y="1464949"/>
            <a:ext cx="15810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sz="14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4"/>
          </p:nvPr>
        </p:nvSpPr>
        <p:spPr>
          <a:xfrm>
            <a:off x="5485625" y="2054126"/>
            <a:ext cx="20355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5"/>
          </p:nvPr>
        </p:nvSpPr>
        <p:spPr>
          <a:xfrm flipH="1">
            <a:off x="5485575" y="2513648"/>
            <a:ext cx="15810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sz="14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6"/>
          </p:nvPr>
        </p:nvSpPr>
        <p:spPr>
          <a:xfrm>
            <a:off x="5485625" y="3102829"/>
            <a:ext cx="20355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7"/>
          </p:nvPr>
        </p:nvSpPr>
        <p:spPr>
          <a:xfrm flipH="1">
            <a:off x="5485575" y="3557850"/>
            <a:ext cx="15810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sz="14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Josefin Sans"/>
              <a:buNone/>
              <a:defRPr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8"/>
          </p:nvPr>
        </p:nvSpPr>
        <p:spPr>
          <a:xfrm>
            <a:off x="5485625" y="4147025"/>
            <a:ext cx="20355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Josefin Slab"/>
              <a:buNone/>
              <a:defRPr sz="1100">
                <a:solidFill>
                  <a:srgbClr val="666666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4308925" y="50"/>
            <a:ext cx="1009500" cy="5143500"/>
          </a:xfrm>
          <a:prstGeom prst="rect">
            <a:avLst/>
          </a:prstGeom>
          <a:solidFill>
            <a:srgbClr val="6F40A8">
              <a:alpha val="5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hasCustomPrompt="1"/>
          </p:nvPr>
        </p:nvSpPr>
        <p:spPr>
          <a:xfrm>
            <a:off x="3928216" y="337210"/>
            <a:ext cx="1770900" cy="98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9" hasCustomPrompt="1"/>
          </p:nvPr>
        </p:nvSpPr>
        <p:spPr>
          <a:xfrm>
            <a:off x="3928216" y="1394592"/>
            <a:ext cx="1770900" cy="98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3" hasCustomPrompt="1"/>
          </p:nvPr>
        </p:nvSpPr>
        <p:spPr>
          <a:xfrm>
            <a:off x="3928216" y="2438810"/>
            <a:ext cx="1770900" cy="98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14" hasCustomPrompt="1"/>
          </p:nvPr>
        </p:nvSpPr>
        <p:spPr>
          <a:xfrm>
            <a:off x="3928216" y="3483010"/>
            <a:ext cx="1770900" cy="98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4800"/>
              <a:buNone/>
              <a:defRPr sz="4800">
                <a:solidFill>
                  <a:srgbClr val="6F40A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6F40A8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">
  <p:cSld name="CUSTOM_1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/>
          <p:nvPr/>
        </p:nvSpPr>
        <p:spPr>
          <a:xfrm>
            <a:off x="796875" y="799650"/>
            <a:ext cx="7551600" cy="354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 flipH="1">
            <a:off x="1302950" y="1610789"/>
            <a:ext cx="1671300" cy="3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2"/>
          </p:nvPr>
        </p:nvSpPr>
        <p:spPr>
          <a:xfrm>
            <a:off x="1303150" y="1865388"/>
            <a:ext cx="1671000" cy="3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3"/>
          </p:nvPr>
        </p:nvSpPr>
        <p:spPr>
          <a:xfrm flipH="1">
            <a:off x="3736225" y="1610789"/>
            <a:ext cx="1671300" cy="3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4"/>
          </p:nvPr>
        </p:nvSpPr>
        <p:spPr>
          <a:xfrm>
            <a:off x="3736500" y="1865388"/>
            <a:ext cx="1671000" cy="3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ubTitle" idx="5"/>
          </p:nvPr>
        </p:nvSpPr>
        <p:spPr>
          <a:xfrm flipH="1">
            <a:off x="1302950" y="3059664"/>
            <a:ext cx="1671300" cy="3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6"/>
          </p:nvPr>
        </p:nvSpPr>
        <p:spPr>
          <a:xfrm>
            <a:off x="1303150" y="3314263"/>
            <a:ext cx="1671000" cy="3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ubTitle" idx="7"/>
          </p:nvPr>
        </p:nvSpPr>
        <p:spPr>
          <a:xfrm flipH="1">
            <a:off x="3736225" y="3059664"/>
            <a:ext cx="1671300" cy="3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Josefin Sans"/>
              <a:buNone/>
              <a:defRPr sz="12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ubTitle" idx="8"/>
          </p:nvPr>
        </p:nvSpPr>
        <p:spPr>
          <a:xfrm>
            <a:off x="3736500" y="3314263"/>
            <a:ext cx="1671000" cy="3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None/>
              <a:defRPr sz="11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ctrTitle"/>
          </p:nvPr>
        </p:nvSpPr>
        <p:spPr>
          <a:xfrm>
            <a:off x="6105025" y="1739250"/>
            <a:ext cx="2199300" cy="16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Josefin Sans"/>
              <a:buNone/>
              <a:defRPr sz="1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6F40A8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1">
  <p:cSld name="CUSTOM_4_4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/>
          <p:nvPr/>
        </p:nvSpPr>
        <p:spPr>
          <a:xfrm>
            <a:off x="0" y="1301200"/>
            <a:ext cx="8041200" cy="254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0" y="1301250"/>
            <a:ext cx="8041200" cy="254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1"/>
          </p:nvPr>
        </p:nvSpPr>
        <p:spPr>
          <a:xfrm>
            <a:off x="4548074" y="2303100"/>
            <a:ext cx="25647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1200"/>
              <a:buNone/>
              <a:defRPr sz="1200">
                <a:solidFill>
                  <a:srgbClr val="6F40A8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ctrTitle"/>
          </p:nvPr>
        </p:nvSpPr>
        <p:spPr>
          <a:xfrm>
            <a:off x="610142" y="1545450"/>
            <a:ext cx="3717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6F40A8"/>
              </a:buClr>
              <a:buSzPts val="3600"/>
              <a:buNone/>
              <a:defRPr sz="3600">
                <a:solidFill>
                  <a:srgbClr val="6F40A8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6F40A8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">
  <p:cSld name="CUSTOM_7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/>
          <p:nvPr/>
        </p:nvSpPr>
        <p:spPr>
          <a:xfrm>
            <a:off x="1774500" y="1301200"/>
            <a:ext cx="5595000" cy="254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1774500" y="1301200"/>
            <a:ext cx="5595000" cy="254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ubTitle" idx="1"/>
          </p:nvPr>
        </p:nvSpPr>
        <p:spPr>
          <a:xfrm flipH="1">
            <a:off x="2437659" y="3209600"/>
            <a:ext cx="4268700" cy="3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sz="1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sz="10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sz="10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sz="10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sz="10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sz="10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sz="10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sz="10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Josefin Sans"/>
              <a:buNone/>
              <a:defRPr sz="10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ubTitle" idx="2"/>
          </p:nvPr>
        </p:nvSpPr>
        <p:spPr>
          <a:xfrm>
            <a:off x="2189450" y="2303050"/>
            <a:ext cx="47652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6F40A8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CUSTOM_2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829825" y="36150"/>
            <a:ext cx="7474800" cy="496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6105025" y="1847250"/>
            <a:ext cx="2243400" cy="144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6F40A8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ctrTitle"/>
          </p:nvPr>
        </p:nvSpPr>
        <p:spPr>
          <a:xfrm>
            <a:off x="6381625" y="1739250"/>
            <a:ext cx="1923000" cy="16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Josefin Sans"/>
              <a:buNone/>
              <a:defRPr sz="1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 1">
  <p:cSld name="CUSTOM_2_1_1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/>
        </p:nvSpPr>
        <p:spPr>
          <a:xfrm>
            <a:off x="829825" y="36150"/>
            <a:ext cx="7474800" cy="496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6105025" y="1847250"/>
            <a:ext cx="2243400" cy="144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6F40A8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ctrTitle"/>
          </p:nvPr>
        </p:nvSpPr>
        <p:spPr>
          <a:xfrm>
            <a:off x="6381625" y="0"/>
            <a:ext cx="1923000" cy="16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Josefin Sans"/>
              <a:buNone/>
              <a:defRPr sz="1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 2">
  <p:cSld name="CUSTOM_2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/>
          <p:nvPr/>
        </p:nvSpPr>
        <p:spPr>
          <a:xfrm>
            <a:off x="810050" y="816650"/>
            <a:ext cx="7527600" cy="351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595275" y="2303100"/>
            <a:ext cx="548700" cy="537300"/>
          </a:xfrm>
          <a:prstGeom prst="rect">
            <a:avLst/>
          </a:prstGeom>
          <a:solidFill>
            <a:srgbClr val="6F40A8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ctrTitle"/>
          </p:nvPr>
        </p:nvSpPr>
        <p:spPr>
          <a:xfrm>
            <a:off x="6381625" y="1739250"/>
            <a:ext cx="1923000" cy="16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Josefin Sans"/>
              <a:buNone/>
              <a:defRPr sz="1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">
  <p:cSld name="CUSTOM_5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450" y="263425"/>
            <a:ext cx="8519104" cy="46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/>
          <p:nvPr/>
        </p:nvSpPr>
        <p:spPr>
          <a:xfrm>
            <a:off x="796875" y="799650"/>
            <a:ext cx="7551600" cy="354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ctrTitle"/>
          </p:nvPr>
        </p:nvSpPr>
        <p:spPr>
          <a:xfrm>
            <a:off x="6381625" y="1739250"/>
            <a:ext cx="1923000" cy="16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Josefin Sans"/>
              <a:buNone/>
              <a:defRPr sz="1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None/>
              <a:defRPr sz="24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ubTitle" idx="1"/>
          </p:nvPr>
        </p:nvSpPr>
        <p:spPr>
          <a:xfrm flipH="1">
            <a:off x="2918425" y="2467750"/>
            <a:ext cx="1564500" cy="2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ubTitle" idx="2"/>
          </p:nvPr>
        </p:nvSpPr>
        <p:spPr>
          <a:xfrm>
            <a:off x="2918475" y="2815063"/>
            <a:ext cx="15645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ubTitle" idx="3"/>
          </p:nvPr>
        </p:nvSpPr>
        <p:spPr>
          <a:xfrm flipH="1">
            <a:off x="4630775" y="2467750"/>
            <a:ext cx="1564500" cy="2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ubTitle" idx="4"/>
          </p:nvPr>
        </p:nvSpPr>
        <p:spPr>
          <a:xfrm>
            <a:off x="4630825" y="2815038"/>
            <a:ext cx="15645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ubTitle" idx="5"/>
          </p:nvPr>
        </p:nvSpPr>
        <p:spPr>
          <a:xfrm flipH="1">
            <a:off x="1206000" y="2467700"/>
            <a:ext cx="1564500" cy="2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ans Thin"/>
              <a:buNone/>
              <a:defRPr sz="1200"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ubTitle" idx="6"/>
          </p:nvPr>
        </p:nvSpPr>
        <p:spPr>
          <a:xfrm>
            <a:off x="1206050" y="2815100"/>
            <a:ext cx="15645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ubTitle" idx="7"/>
          </p:nvPr>
        </p:nvSpPr>
        <p:spPr>
          <a:xfrm>
            <a:off x="2918500" y="2614050"/>
            <a:ext cx="1564500" cy="3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6F40A8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8"/>
          </p:nvPr>
        </p:nvSpPr>
        <p:spPr>
          <a:xfrm>
            <a:off x="4630850" y="2614025"/>
            <a:ext cx="1564500" cy="3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ubTitle" idx="9"/>
          </p:nvPr>
        </p:nvSpPr>
        <p:spPr>
          <a:xfrm>
            <a:off x="1206075" y="2614075"/>
            <a:ext cx="1564500" cy="3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sz="2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sz="2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sz="2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sz="2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sz="2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sz="2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sz="2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sz="2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Josefin Sans"/>
              <a:buNone/>
              <a:defRPr sz="2800" b="1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Zilla Slab Light"/>
              <a:buChar char="●"/>
              <a:defRPr sz="1800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●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●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algn="r">
              <a:buNone/>
              <a:defRPr sz="1300">
                <a:solidFill>
                  <a:srgbClr val="1913A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ydneymeier@unomaha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propublica.org/emergency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>
            <a:off x="5944800" y="32475"/>
            <a:ext cx="2230800" cy="330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1432400" y="458001"/>
            <a:ext cx="6602400" cy="242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100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Developing A Discrete Event Simulation Model to Overcome </a:t>
            </a:r>
            <a:r>
              <a:rPr lang="es" sz="41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Human Trafficking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1432400" y="2744475"/>
            <a:ext cx="43740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Authors: Sydney Meier and Fabio Vitor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 rotWithShape="1">
          <a:blip r:embed="rId3">
            <a:alphaModFix/>
          </a:blip>
          <a:srcRect t="2940"/>
          <a:stretch/>
        </p:blipFill>
        <p:spPr>
          <a:xfrm>
            <a:off x="0" y="1045400"/>
            <a:ext cx="9144000" cy="32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ctrTitle" idx="4294967295"/>
          </p:nvPr>
        </p:nvSpPr>
        <p:spPr>
          <a:xfrm>
            <a:off x="907200" y="386000"/>
            <a:ext cx="41931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Simulation Model: Part 2</a:t>
            </a:r>
            <a:endParaRPr sz="2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22" name="Google Shape;222;p24"/>
          <p:cNvSpPr txBox="1">
            <a:spLocks noGrp="1"/>
          </p:cNvSpPr>
          <p:nvPr>
            <p:ph type="sldNum" idx="4294967295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5E768B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b="1">
                <a:solidFill>
                  <a:srgbClr val="FFFFFF"/>
                </a:solidFill>
                <a:latin typeface="Zilla Slab"/>
                <a:ea typeface="Zilla Slab"/>
                <a:cs typeface="Zilla Slab"/>
                <a:sym typeface="Zilla Slab"/>
              </a:rPr>
              <a:t>10</a:t>
            </a:fld>
            <a:endParaRPr b="1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>
            <a:spLocks noGrp="1"/>
          </p:cNvSpPr>
          <p:nvPr>
            <p:ph type="sldNum" idx="12"/>
          </p:nvPr>
        </p:nvSpPr>
        <p:spPr>
          <a:xfrm>
            <a:off x="8595275" y="2303100"/>
            <a:ext cx="548700" cy="537300"/>
          </a:xfrm>
          <a:prstGeom prst="rect">
            <a:avLst/>
          </a:prstGeom>
          <a:solidFill>
            <a:srgbClr val="5E768B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11</a:t>
            </a:fld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ctrTitle"/>
          </p:nvPr>
        </p:nvSpPr>
        <p:spPr>
          <a:xfrm>
            <a:off x="1059650" y="1665000"/>
            <a:ext cx="2329500" cy="18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Validation Efforts</a:t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29" name="Google Shape;229;p25"/>
          <p:cNvSpPr txBox="1">
            <a:spLocks noGrp="1"/>
          </p:cNvSpPr>
          <p:nvPr>
            <p:ph type="subTitle" idx="4294967295"/>
          </p:nvPr>
        </p:nvSpPr>
        <p:spPr>
          <a:xfrm>
            <a:off x="4340100" y="1225350"/>
            <a:ext cx="33042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Validation Efforts</a:t>
            </a:r>
            <a:endParaRPr sz="1400"/>
          </a:p>
          <a:p>
            <a:pPr marL="360000" lvl="0" indent="-18415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" sz="1400"/>
              <a:t>Ensuring the duration of trafficking lasts approximately 2 years </a:t>
            </a:r>
            <a:endParaRPr sz="1400"/>
          </a:p>
          <a:p>
            <a:pPr marL="360000" lvl="0" indent="-18415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" sz="1400"/>
              <a:t>Seek out government-regulated data to test accuracy of assumptions</a:t>
            </a: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>
            <a:spLocks noGrp="1"/>
          </p:cNvSpPr>
          <p:nvPr>
            <p:ph type="sldNum" idx="12"/>
          </p:nvPr>
        </p:nvSpPr>
        <p:spPr>
          <a:xfrm>
            <a:off x="8595275" y="2303100"/>
            <a:ext cx="548700" cy="537300"/>
          </a:xfrm>
          <a:prstGeom prst="rect">
            <a:avLst/>
          </a:prstGeom>
          <a:solidFill>
            <a:srgbClr val="5E768B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12</a:t>
            </a:fld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ctrTitle"/>
          </p:nvPr>
        </p:nvSpPr>
        <p:spPr>
          <a:xfrm>
            <a:off x="1059650" y="1665000"/>
            <a:ext cx="2329500" cy="18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Possible Applications &amp; Future Work</a:t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36" name="Google Shape;236;p26"/>
          <p:cNvSpPr txBox="1">
            <a:spLocks noGrp="1"/>
          </p:cNvSpPr>
          <p:nvPr>
            <p:ph type="subTitle" idx="4294967295"/>
          </p:nvPr>
        </p:nvSpPr>
        <p:spPr>
          <a:xfrm>
            <a:off x="4340100" y="1225350"/>
            <a:ext cx="33042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Governmental Applications</a:t>
            </a:r>
            <a:endParaRPr sz="1400"/>
          </a:p>
          <a:p>
            <a:pPr marL="360000" lvl="0" indent="-18415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" sz="1400"/>
              <a:t>Project the results of possible funding allocations</a:t>
            </a:r>
            <a:endParaRPr sz="1400"/>
          </a:p>
          <a:p>
            <a:pPr marL="360000" lvl="0" indent="-18415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" sz="1400"/>
              <a:t>Determine optimal services that need grants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Advocacy Organization Future Work</a:t>
            </a:r>
            <a:endParaRPr sz="1400"/>
          </a:p>
          <a:p>
            <a:pPr marL="360000" lvl="0" indent="-18415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" sz="1400"/>
              <a:t>Future endeavors may include developing a simulation model specific to advocacy organization to optimize the services they provide.</a:t>
            </a: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>
            <a:spLocks noGrp="1"/>
          </p:cNvSpPr>
          <p:nvPr>
            <p:ph type="subTitle" idx="1"/>
          </p:nvPr>
        </p:nvSpPr>
        <p:spPr>
          <a:xfrm>
            <a:off x="1938275" y="2972075"/>
            <a:ext cx="30600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Does anyone have any questions?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u="sng">
                <a:hlinkClick r:id="rId3"/>
              </a:rPr>
              <a:t>sydneymeier@unomaha.edu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University of Nebraska-Omaha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/in/sydney-meier-0465601bb/ on LinkedIn</a:t>
            </a:r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type="ctrTitle"/>
          </p:nvPr>
        </p:nvSpPr>
        <p:spPr>
          <a:xfrm>
            <a:off x="1286099" y="843265"/>
            <a:ext cx="3989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Thanks</a:t>
            </a:r>
            <a:endParaRPr sz="42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43" name="Google Shape;243;p27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5E768B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5E768B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14</a:t>
            </a:fld>
            <a:endParaRPr/>
          </a:p>
        </p:txBody>
      </p:sp>
      <p:sp>
        <p:nvSpPr>
          <p:cNvPr id="249" name="Google Shape;249;p28"/>
          <p:cNvSpPr txBox="1">
            <a:spLocks noGrp="1"/>
          </p:cNvSpPr>
          <p:nvPr>
            <p:ph type="ctrTitle"/>
          </p:nvPr>
        </p:nvSpPr>
        <p:spPr>
          <a:xfrm>
            <a:off x="914250" y="1739250"/>
            <a:ext cx="1675200" cy="16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References</a:t>
            </a:r>
            <a:endParaRPr sz="2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0" name="Google Shape;250;p28"/>
          <p:cNvSpPr txBox="1">
            <a:spLocks noGrp="1"/>
          </p:cNvSpPr>
          <p:nvPr>
            <p:ph type="subTitle" idx="4294967295"/>
          </p:nvPr>
        </p:nvSpPr>
        <p:spPr>
          <a:xfrm>
            <a:off x="2589450" y="0"/>
            <a:ext cx="53508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69999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Zilla Slab"/>
              <a:buAutoNum type="arabicPeriod"/>
            </a:pPr>
            <a:r>
              <a:rPr lang="es" sz="800">
                <a:solidFill>
                  <a:srgbClr val="434343"/>
                </a:solidFill>
                <a:latin typeface="Zilla Slab"/>
                <a:ea typeface="Zilla Slab"/>
                <a:cs typeface="Zilla Slab"/>
                <a:sym typeface="Zilla Slab"/>
              </a:rPr>
              <a:t>U.S. Office of Victims of Crime, “National Crime Victims’ Rights Week: Human Trafficking,” </a:t>
            </a:r>
            <a:r>
              <a:rPr lang="es" sz="800" i="1">
                <a:solidFill>
                  <a:srgbClr val="434343"/>
                </a:solidFill>
                <a:latin typeface="Zilla Slab"/>
                <a:ea typeface="Zilla Slab"/>
                <a:cs typeface="Zilla Slab"/>
                <a:sym typeface="Zilla Slab"/>
              </a:rPr>
              <a:t>U.S. Office of Victims of Crime Archive</a:t>
            </a:r>
            <a:r>
              <a:rPr lang="es" sz="800">
                <a:solidFill>
                  <a:srgbClr val="434343"/>
                </a:solidFill>
                <a:latin typeface="Zilla Slab"/>
                <a:ea typeface="Zilla Slab"/>
                <a:cs typeface="Zilla Slab"/>
                <a:sym typeface="Zilla Slab"/>
              </a:rPr>
              <a:t>, 2005. [Online]. Available: https://www.ncjrs.gov/ovc_archives/ncvrw/2005/pg5l.html#:~:text=Each%20year%2C%20an%20estimated%2014%2C500,(U.S.%20Department%20of%20Justice. [Accessed: Jan. 10, 2021].</a:t>
            </a:r>
            <a:endParaRPr sz="800">
              <a:solidFill>
                <a:srgbClr val="434343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marL="269999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Zilla Slab"/>
              <a:buAutoNum type="arabicPeriod"/>
            </a:pPr>
            <a:r>
              <a:rPr lang="es" sz="800">
                <a:solidFill>
                  <a:srgbClr val="434343"/>
                </a:solidFill>
                <a:latin typeface="Zilla Slab"/>
                <a:ea typeface="Zilla Slab"/>
                <a:cs typeface="Zilla Slab"/>
                <a:sym typeface="Zilla Slab"/>
              </a:rPr>
              <a:t>Polaris Project, “2019 Data Report: The U.S. National Human Trafficking Hotline,” Polaris, United States, Date. Accessed: Jan. 10, 2021. [Online]. Available: https://polarisproject.org/wp-content/uploads/2019/09/Polaris-2019-US-National-Human-Trafficking-Hotline-Data-Report.pdf</a:t>
            </a:r>
            <a:endParaRPr sz="800" u="sng">
              <a:solidFill>
                <a:srgbClr val="434343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marL="269999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Zilla Slab"/>
              <a:buAutoNum type="arabicPeriod"/>
            </a:pPr>
            <a:r>
              <a:rPr lang="es" sz="800">
                <a:solidFill>
                  <a:srgbClr val="434343"/>
                </a:solidFill>
                <a:latin typeface="Zilla Slab"/>
                <a:ea typeface="Zilla Slab"/>
                <a:cs typeface="Zilla Slab"/>
                <a:sym typeface="Zilla Slab"/>
              </a:rPr>
              <a:t>Counter Trafficking Data Collaborative, “The Global Dataset.” (April 14, 2020). Distributed by Counter Trafficking Data Collaborative. https://www.ctdatacollaborative.org/dataset/resource/511adcb7-b1a2-4cc7-bf2f-0960d43a49cc</a:t>
            </a:r>
            <a:endParaRPr sz="800">
              <a:solidFill>
                <a:srgbClr val="434343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marL="269999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Zilla Slab"/>
              <a:buAutoNum type="arabicPeriod"/>
            </a:pPr>
            <a:r>
              <a:rPr lang="es" sz="800">
                <a:solidFill>
                  <a:srgbClr val="434343"/>
                </a:solidFill>
                <a:latin typeface="Zilla Slab"/>
                <a:ea typeface="Zilla Slab"/>
                <a:cs typeface="Zilla Slab"/>
                <a:sym typeface="Zilla Slab"/>
              </a:rPr>
              <a:t>R. A. Konrad, A. C. Trapp, and T. Palmbach, “Overcoming Human Trafficking via Operations Research and Analytics: Opportunities for Methods, Models, and Applications,” European Journal of Operations Research, vol. 259, no. 2, pp. 733–745, Nov. 2016, doi: 10.1016/j.ejor.2016.10.049.</a:t>
            </a:r>
            <a:endParaRPr sz="800">
              <a:solidFill>
                <a:srgbClr val="434343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marL="269999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Zilla Slab"/>
              <a:buAutoNum type="arabicPeriod"/>
            </a:pPr>
            <a:r>
              <a:rPr lang="es" sz="800">
                <a:solidFill>
                  <a:srgbClr val="434343"/>
                </a:solidFill>
                <a:latin typeface="Zilla Slab"/>
                <a:ea typeface="Zilla Slab"/>
                <a:cs typeface="Zilla Slab"/>
                <a:sym typeface="Zilla Slab"/>
              </a:rPr>
              <a:t>A. Novotny and V. . Personal Interview. (Sept. 25, 2020).</a:t>
            </a:r>
            <a:endParaRPr sz="800">
              <a:solidFill>
                <a:srgbClr val="434343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marL="269999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Zilla Slab"/>
              <a:buAutoNum type="arabicPeriod"/>
            </a:pPr>
            <a:r>
              <a:rPr lang="es" sz="800">
                <a:solidFill>
                  <a:srgbClr val="434343"/>
                </a:solidFill>
                <a:latin typeface="Zilla Slab"/>
                <a:ea typeface="Zilla Slab"/>
                <a:cs typeface="Zilla Slab"/>
                <a:sym typeface="Zilla Slab"/>
              </a:rPr>
              <a:t>J. S. Webb. Personal Interview. (Nov. 17, 2020).</a:t>
            </a:r>
            <a:endParaRPr sz="800">
              <a:solidFill>
                <a:srgbClr val="434343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marL="269999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Zilla Slab"/>
              <a:buAutoNum type="arabicPeriod"/>
            </a:pPr>
            <a:r>
              <a:rPr lang="es" sz="800">
                <a:solidFill>
                  <a:srgbClr val="434343"/>
                </a:solidFill>
                <a:latin typeface="Zilla Slab"/>
                <a:ea typeface="Zilla Slab"/>
                <a:cs typeface="Zilla Slab"/>
                <a:sym typeface="Zilla Slab"/>
              </a:rPr>
              <a:t>L. Groeger. “ER Inspector: Find and Evaluate Every Emergency Room Near You.” (Sept. 19, 2019). Distributed by ProPublica. </a:t>
            </a:r>
            <a:r>
              <a:rPr lang="es" sz="800">
                <a:solidFill>
                  <a:srgbClr val="434343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https://projects.propublica.org/emergency/</a:t>
            </a:r>
            <a:endParaRPr sz="800">
              <a:solidFill>
                <a:srgbClr val="434343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marL="269999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Zilla Slab"/>
              <a:buAutoNum type="arabicPeriod"/>
            </a:pPr>
            <a:r>
              <a:rPr lang="es" sz="800">
                <a:solidFill>
                  <a:srgbClr val="434343"/>
                </a:solidFill>
                <a:latin typeface="Zilla Slab"/>
                <a:ea typeface="Zilla Slab"/>
                <a:cs typeface="Zilla Slab"/>
                <a:sym typeface="Zilla Slab"/>
              </a:rPr>
              <a:t>U.S. Office of Victims of Crime, “TIMS Snapshot Report, July 2015-June 2016: Services for Victims of Human Trafficking,” </a:t>
            </a:r>
            <a:r>
              <a:rPr lang="es" sz="800" i="1">
                <a:solidFill>
                  <a:srgbClr val="434343"/>
                </a:solidFill>
                <a:latin typeface="Zilla Slab"/>
                <a:ea typeface="Zilla Slab"/>
                <a:cs typeface="Zilla Slab"/>
                <a:sym typeface="Zilla Slab"/>
              </a:rPr>
              <a:t>U.S. Office of Victims of Crime</a:t>
            </a:r>
            <a:r>
              <a:rPr lang="es" sz="800">
                <a:solidFill>
                  <a:srgbClr val="434343"/>
                </a:solidFill>
                <a:latin typeface="Zilla Slab"/>
                <a:ea typeface="Zilla Slab"/>
                <a:cs typeface="Zilla Slab"/>
                <a:sym typeface="Zilla Slab"/>
              </a:rPr>
              <a:t>, April 2020. [Online]. Available: https://ovc.ojp.gov/library/publications/office-victims-crime-tims-snapshot-report-july-2015-june-2016-services-victims. [Accessed: Jan. 10, 2021].</a:t>
            </a:r>
            <a:endParaRPr sz="800">
              <a:solidFill>
                <a:srgbClr val="434343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marL="269999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Zilla Slab"/>
              <a:buAutoNum type="arabicPeriod"/>
            </a:pPr>
            <a:r>
              <a:rPr lang="es" sz="800">
                <a:solidFill>
                  <a:srgbClr val="434343"/>
                </a:solidFill>
                <a:latin typeface="Zilla Slab"/>
                <a:ea typeface="Zilla Slab"/>
                <a:cs typeface="Zilla Slab"/>
                <a:sym typeface="Zilla Slab"/>
              </a:rPr>
              <a:t>U.S. Office of Victims of Crime, “TIMS Snapshot Report, July 2016-June 2017: Services for Victims of Human Trafficking,” </a:t>
            </a:r>
            <a:r>
              <a:rPr lang="es" sz="800" i="1">
                <a:solidFill>
                  <a:srgbClr val="434343"/>
                </a:solidFill>
                <a:latin typeface="Zilla Slab"/>
                <a:ea typeface="Zilla Slab"/>
                <a:cs typeface="Zilla Slab"/>
                <a:sym typeface="Zilla Slab"/>
              </a:rPr>
              <a:t>U.S. Office of Victims of Crime</a:t>
            </a:r>
            <a:r>
              <a:rPr lang="es" sz="800">
                <a:solidFill>
                  <a:srgbClr val="434343"/>
                </a:solidFill>
                <a:latin typeface="Zilla Slab"/>
                <a:ea typeface="Zilla Slab"/>
                <a:cs typeface="Zilla Slab"/>
                <a:sym typeface="Zilla Slab"/>
              </a:rPr>
              <a:t>, April 2020. [Online]. Available: https://ovc.ojp.gov/library/publications/office-victims-crime-tims-snapshot-report-july-2016-june-2017-services-victims. [Accessed: Jan. 10, 2021].</a:t>
            </a:r>
            <a:endParaRPr sz="800">
              <a:solidFill>
                <a:srgbClr val="434343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marL="269999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Zilla Slab"/>
              <a:buAutoNum type="arabicPeriod"/>
            </a:pPr>
            <a:r>
              <a:rPr lang="es" sz="800">
                <a:solidFill>
                  <a:srgbClr val="434343"/>
                </a:solidFill>
                <a:latin typeface="Zilla Slab"/>
                <a:ea typeface="Zilla Slab"/>
                <a:cs typeface="Zilla Slab"/>
                <a:sym typeface="Zilla Slab"/>
              </a:rPr>
              <a:t>U.S. Office of Victims of Crime, “TIMS Snapshot Report, July 2017-June 2018: Services for Victims of Human Trafficking,” </a:t>
            </a:r>
            <a:r>
              <a:rPr lang="es" sz="800" i="1">
                <a:solidFill>
                  <a:srgbClr val="434343"/>
                </a:solidFill>
                <a:latin typeface="Zilla Slab"/>
                <a:ea typeface="Zilla Slab"/>
                <a:cs typeface="Zilla Slab"/>
                <a:sym typeface="Zilla Slab"/>
              </a:rPr>
              <a:t>U.S. Office of Victims of Crime</a:t>
            </a:r>
            <a:r>
              <a:rPr lang="es" sz="800">
                <a:solidFill>
                  <a:srgbClr val="434343"/>
                </a:solidFill>
                <a:latin typeface="Zilla Slab"/>
                <a:ea typeface="Zilla Slab"/>
                <a:cs typeface="Zilla Slab"/>
                <a:sym typeface="Zilla Slab"/>
              </a:rPr>
              <a:t>, April 2020. [Online]. Available: https://ovc.ojp.gov/library/publications/office-victims-crime-tims-snapshot-report-july-2017-june-2018-services-victims. [Accessed: Jan. 10, 2021].</a:t>
            </a:r>
            <a:endParaRPr sz="800">
              <a:solidFill>
                <a:srgbClr val="434343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marL="269999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800"/>
              <a:buFont typeface="Zilla Slab"/>
              <a:buAutoNum type="arabicPeriod"/>
            </a:pPr>
            <a:r>
              <a:rPr lang="es" sz="800">
                <a:solidFill>
                  <a:srgbClr val="434343"/>
                </a:solidFill>
                <a:latin typeface="Zilla Slab"/>
                <a:ea typeface="Zilla Slab"/>
                <a:cs typeface="Zilla Slab"/>
                <a:sym typeface="Zilla Slab"/>
              </a:rPr>
              <a:t>U.S. Office of Victims of Crime, “TIMS Snapshot Report, July 2018-June 2019: Services for Victims of Human Trafficking,” </a:t>
            </a:r>
            <a:r>
              <a:rPr lang="es" sz="800" i="1">
                <a:solidFill>
                  <a:srgbClr val="434343"/>
                </a:solidFill>
                <a:latin typeface="Zilla Slab"/>
                <a:ea typeface="Zilla Slab"/>
                <a:cs typeface="Zilla Slab"/>
                <a:sym typeface="Zilla Slab"/>
              </a:rPr>
              <a:t>U.S. Office of Victims of Crime</a:t>
            </a:r>
            <a:r>
              <a:rPr lang="es" sz="800">
                <a:solidFill>
                  <a:srgbClr val="434343"/>
                </a:solidFill>
                <a:latin typeface="Zilla Slab"/>
                <a:ea typeface="Zilla Slab"/>
                <a:cs typeface="Zilla Slab"/>
                <a:sym typeface="Zilla Slab"/>
              </a:rPr>
              <a:t>, April 2020. [Online]. Available: https://ovc.ojp.gov/library/publications/office-victims-crime-tims-snapshot-report-july-2018-june-2019-services-victims. [Accessed: Jan. 10, 2021].</a:t>
            </a:r>
            <a:endParaRPr sz="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 flipH="1">
            <a:off x="5485725" y="416250"/>
            <a:ext cx="14553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Background Information</a:t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subTitle" idx="2"/>
          </p:nvPr>
        </p:nvSpPr>
        <p:spPr>
          <a:xfrm>
            <a:off x="5485625" y="1005425"/>
            <a:ext cx="20355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Zilla Slab"/>
                <a:ea typeface="Zilla Slab"/>
                <a:cs typeface="Zilla Slab"/>
                <a:sym typeface="Zilla Slab"/>
              </a:rPr>
              <a:t>What is human trafficking and what is the problem to solve?</a:t>
            </a:r>
            <a:endParaRPr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subTitle" idx="3"/>
          </p:nvPr>
        </p:nvSpPr>
        <p:spPr>
          <a:xfrm flipH="1">
            <a:off x="5485600" y="1677288"/>
            <a:ext cx="1293000" cy="58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Data </a:t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Acquisition</a:t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4"/>
          </p:nvPr>
        </p:nvSpPr>
        <p:spPr>
          <a:xfrm>
            <a:off x="5485625" y="2054126"/>
            <a:ext cx="20355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Zilla Slab"/>
                <a:ea typeface="Zilla Slab"/>
                <a:cs typeface="Zilla Slab"/>
                <a:sym typeface="Zilla Slab"/>
              </a:rPr>
              <a:t>Where did the data come from?</a:t>
            </a:r>
            <a:endParaRPr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21" name="Google Shape;121;p16"/>
          <p:cNvSpPr txBox="1">
            <a:spLocks noGrp="1"/>
          </p:cNvSpPr>
          <p:nvPr>
            <p:ph type="subTitle" idx="5"/>
          </p:nvPr>
        </p:nvSpPr>
        <p:spPr>
          <a:xfrm flipH="1">
            <a:off x="5485450" y="2513650"/>
            <a:ext cx="11916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Simulation Model</a:t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6"/>
          </p:nvPr>
        </p:nvSpPr>
        <p:spPr>
          <a:xfrm>
            <a:off x="5485625" y="3102829"/>
            <a:ext cx="20355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Zilla Slab"/>
                <a:ea typeface="Zilla Slab"/>
                <a:cs typeface="Zilla Slab"/>
                <a:sym typeface="Zilla Slab"/>
              </a:rPr>
              <a:t>How does the model work?</a:t>
            </a:r>
            <a:endParaRPr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7"/>
          </p:nvPr>
        </p:nvSpPr>
        <p:spPr>
          <a:xfrm flipH="1">
            <a:off x="5485575" y="3770250"/>
            <a:ext cx="1581000" cy="58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Future</a:t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Work</a:t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8"/>
          </p:nvPr>
        </p:nvSpPr>
        <p:spPr>
          <a:xfrm>
            <a:off x="5485625" y="4147025"/>
            <a:ext cx="20355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Zilla Slab"/>
                <a:ea typeface="Zilla Slab"/>
                <a:cs typeface="Zilla Slab"/>
                <a:sym typeface="Zilla Slab"/>
              </a:rPr>
              <a:t>How can the model be used? What work still needs to be done?</a:t>
            </a:r>
            <a:endParaRPr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5E768B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4320550" y="-10825"/>
            <a:ext cx="1007100" cy="5143500"/>
          </a:xfrm>
          <a:prstGeom prst="rect">
            <a:avLst/>
          </a:prstGeom>
          <a:solidFill>
            <a:srgbClr val="8FB0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4152248" y="337200"/>
            <a:ext cx="13437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E6274"/>
                </a:solidFill>
              </a:rPr>
              <a:t>01</a:t>
            </a:r>
            <a:endParaRPr>
              <a:solidFill>
                <a:srgbClr val="4E6274"/>
              </a:solidFill>
            </a:endParaRPr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 idx="9"/>
          </p:nvPr>
        </p:nvSpPr>
        <p:spPr>
          <a:xfrm>
            <a:off x="4152248" y="1394582"/>
            <a:ext cx="13437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E6274"/>
                </a:solidFill>
              </a:rPr>
              <a:t>02</a:t>
            </a:r>
            <a:endParaRPr>
              <a:solidFill>
                <a:srgbClr val="4E6274"/>
              </a:solidFill>
            </a:endParaRPr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 idx="13"/>
          </p:nvPr>
        </p:nvSpPr>
        <p:spPr>
          <a:xfrm>
            <a:off x="4152248" y="2438800"/>
            <a:ext cx="13437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E6274"/>
                </a:solidFill>
              </a:rPr>
              <a:t>03</a:t>
            </a:r>
            <a:endParaRPr>
              <a:solidFill>
                <a:srgbClr val="4E6274"/>
              </a:solidFill>
            </a:endParaRPr>
          </a:p>
        </p:txBody>
      </p:sp>
      <p:sp>
        <p:nvSpPr>
          <p:cNvPr id="130" name="Google Shape;130;p16"/>
          <p:cNvSpPr txBox="1">
            <a:spLocks noGrp="1"/>
          </p:cNvSpPr>
          <p:nvPr>
            <p:ph type="title" idx="14"/>
          </p:nvPr>
        </p:nvSpPr>
        <p:spPr>
          <a:xfrm>
            <a:off x="4152248" y="3483000"/>
            <a:ext cx="13437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E6274"/>
                </a:solidFill>
              </a:rPr>
              <a:t>04</a:t>
            </a:r>
            <a:endParaRPr>
              <a:solidFill>
                <a:srgbClr val="4E627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5E768B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3</a:t>
            </a:fld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ctrTitle"/>
          </p:nvPr>
        </p:nvSpPr>
        <p:spPr>
          <a:xfrm>
            <a:off x="897225" y="850400"/>
            <a:ext cx="3403500" cy="7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What is trafficking and who is affected?</a:t>
            </a:r>
            <a:endParaRPr sz="2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6835980" y="964278"/>
            <a:ext cx="878700" cy="878700"/>
          </a:xfrm>
          <a:prstGeom prst="donut">
            <a:avLst>
              <a:gd name="adj" fmla="val 9642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6665700" y="1986238"/>
            <a:ext cx="12192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Zilla Slab"/>
                <a:ea typeface="Zilla Slab"/>
                <a:cs typeface="Zilla Slab"/>
                <a:sym typeface="Zilla Slab"/>
              </a:rPr>
              <a:t>Labor trafficking accounts for 22% of known cases</a:t>
            </a:r>
            <a:endParaRPr sz="1100"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5076588" y="977941"/>
            <a:ext cx="878700" cy="878700"/>
          </a:xfrm>
          <a:prstGeom prst="donut">
            <a:avLst>
              <a:gd name="adj" fmla="val 9642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4906338" y="1999900"/>
            <a:ext cx="12192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Sex trafficking accounts for 71% of known cases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6976525" y="1241138"/>
            <a:ext cx="5976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8FB0C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22%</a:t>
            </a:r>
            <a:endParaRPr sz="1600" b="1">
              <a:solidFill>
                <a:srgbClr val="8FB0C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5217138" y="1254800"/>
            <a:ext cx="5976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8FB0C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71%</a:t>
            </a:r>
            <a:endParaRPr sz="1600" b="1">
              <a:solidFill>
                <a:srgbClr val="8FB0C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6665700" y="342463"/>
            <a:ext cx="12192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5E768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Labor Trafficking</a:t>
            </a:r>
            <a:endParaRPr sz="1800" b="1">
              <a:solidFill>
                <a:srgbClr val="5E768B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5076034" y="977954"/>
            <a:ext cx="878700" cy="878700"/>
          </a:xfrm>
          <a:prstGeom prst="blockArc">
            <a:avLst>
              <a:gd name="adj1" fmla="val 16254328"/>
              <a:gd name="adj2" fmla="val 10055429"/>
              <a:gd name="adj3" fmla="val 9462"/>
            </a:avLst>
          </a:prstGeom>
          <a:solidFill>
            <a:srgbClr val="8FB0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4294967295"/>
          </p:nvPr>
        </p:nvSpPr>
        <p:spPr>
          <a:xfrm>
            <a:off x="897225" y="1801200"/>
            <a:ext cx="3282600" cy="2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-18415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" sz="1400"/>
              <a:t>Human trafficking is the illicit exploitation of humans through force, fraud, or coercion for monetary gain</a:t>
            </a:r>
            <a:endParaRPr sz="1400"/>
          </a:p>
          <a:p>
            <a:pPr marL="360000" lvl="0" indent="-184150" algn="l" rtl="0">
              <a:spcBef>
                <a:spcPts val="0"/>
              </a:spcBef>
              <a:spcAft>
                <a:spcPts val="1600"/>
              </a:spcAft>
              <a:buSzPts val="1400"/>
              <a:buChar char="❖"/>
            </a:pPr>
            <a:r>
              <a:rPr lang="es" sz="1400"/>
              <a:t>An estimated 214,000 - 217,000 individuals are trafficked or targetted every year in the United States</a:t>
            </a:r>
            <a:endParaRPr sz="1400"/>
          </a:p>
        </p:txBody>
      </p:sp>
      <p:sp>
        <p:nvSpPr>
          <p:cNvPr id="146" name="Google Shape;146;p17"/>
          <p:cNvSpPr txBox="1"/>
          <p:nvPr/>
        </p:nvSpPr>
        <p:spPr>
          <a:xfrm>
            <a:off x="4905775" y="356225"/>
            <a:ext cx="12192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5E768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Sex Trafficking</a:t>
            </a:r>
            <a:endParaRPr sz="1800" b="1">
              <a:solidFill>
                <a:srgbClr val="5E768B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6835955" y="964228"/>
            <a:ext cx="878700" cy="878700"/>
          </a:xfrm>
          <a:prstGeom prst="blockArc">
            <a:avLst>
              <a:gd name="adj1" fmla="val 16254328"/>
              <a:gd name="adj2" fmla="val 20477517"/>
              <a:gd name="adj3" fmla="val 8454"/>
            </a:avLst>
          </a:prstGeom>
          <a:solidFill>
            <a:srgbClr val="8FB0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5076042" y="3472028"/>
            <a:ext cx="878700" cy="878700"/>
          </a:xfrm>
          <a:prstGeom prst="donut">
            <a:avLst>
              <a:gd name="adj" fmla="val 9642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4905763" y="4493988"/>
            <a:ext cx="12192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44% were recruited by friends or family</a:t>
            </a:r>
            <a:endParaRPr sz="1100"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6836250" y="3485641"/>
            <a:ext cx="878700" cy="878700"/>
          </a:xfrm>
          <a:prstGeom prst="donut">
            <a:avLst>
              <a:gd name="adj" fmla="val 9642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6666000" y="4507600"/>
            <a:ext cx="12192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40% were recruited by an intimate partner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5216588" y="3748888"/>
            <a:ext cx="5976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8FB0C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44%</a:t>
            </a:r>
            <a:endParaRPr sz="1600" b="1">
              <a:solidFill>
                <a:srgbClr val="8FB0C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6976800" y="3762500"/>
            <a:ext cx="5976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8FB0C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40%</a:t>
            </a:r>
            <a:endParaRPr sz="1600" b="1">
              <a:solidFill>
                <a:srgbClr val="8FB0C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4905763" y="2850213"/>
            <a:ext cx="12192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5E768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Friend or Family</a:t>
            </a:r>
            <a:endParaRPr sz="1800" b="1">
              <a:solidFill>
                <a:srgbClr val="5E768B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6835696" y="3485654"/>
            <a:ext cx="878700" cy="878700"/>
          </a:xfrm>
          <a:prstGeom prst="blockArc">
            <a:avLst>
              <a:gd name="adj1" fmla="val 16254328"/>
              <a:gd name="adj2" fmla="val 3453991"/>
              <a:gd name="adj3" fmla="val 9115"/>
            </a:avLst>
          </a:prstGeom>
          <a:solidFill>
            <a:srgbClr val="8FB0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6665438" y="2863925"/>
            <a:ext cx="12192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5E768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Intimate Partner</a:t>
            </a:r>
            <a:endParaRPr sz="1800" b="1">
              <a:solidFill>
                <a:srgbClr val="5E768B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5076571" y="3472041"/>
            <a:ext cx="878700" cy="878700"/>
          </a:xfrm>
          <a:prstGeom prst="blockArc">
            <a:avLst>
              <a:gd name="adj1" fmla="val 16254328"/>
              <a:gd name="adj2" fmla="val 4361317"/>
              <a:gd name="adj3" fmla="val 9650"/>
            </a:avLst>
          </a:prstGeom>
          <a:solidFill>
            <a:srgbClr val="8FB0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type="sldNum" idx="12"/>
          </p:nvPr>
        </p:nvSpPr>
        <p:spPr>
          <a:xfrm>
            <a:off x="8595275" y="2303100"/>
            <a:ext cx="548700" cy="537300"/>
          </a:xfrm>
          <a:prstGeom prst="rect">
            <a:avLst/>
          </a:prstGeom>
          <a:solidFill>
            <a:srgbClr val="5E768B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4</a:t>
            </a:fld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ctrTitle"/>
          </p:nvPr>
        </p:nvSpPr>
        <p:spPr>
          <a:xfrm>
            <a:off x="1059650" y="1665000"/>
            <a:ext cx="2329500" cy="18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How can we combat human trafficking in the United States?</a:t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ubTitle" idx="4294967295"/>
          </p:nvPr>
        </p:nvSpPr>
        <p:spPr>
          <a:xfrm>
            <a:off x="4340100" y="1225350"/>
            <a:ext cx="33042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By modeling the movement of trafficked individuals in relation to their traffickers, law enforcement, and advocacy organizations, we can how governmental funding influences the number of people trafficked.</a:t>
            </a:r>
            <a:endParaRPr sz="1400"/>
          </a:p>
          <a:p>
            <a:pPr marL="360000" lvl="0" indent="-184150" algn="l" rtl="0">
              <a:spcBef>
                <a:spcPts val="1600"/>
              </a:spcBef>
              <a:spcAft>
                <a:spcPts val="0"/>
              </a:spcAft>
              <a:buSzPts val="1400"/>
              <a:buChar char="❖"/>
            </a:pPr>
            <a:r>
              <a:rPr lang="es" sz="1400"/>
              <a:t>Intended goal: Develop a simulation model to act as an assistive tool for government agencies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subTitle" idx="4294967295"/>
          </p:nvPr>
        </p:nvSpPr>
        <p:spPr>
          <a:xfrm>
            <a:off x="4785399" y="1290066"/>
            <a:ext cx="1465800" cy="6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6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Interview Survivor Advocates</a:t>
            </a:r>
            <a:endParaRPr sz="1000"/>
          </a:p>
        </p:txBody>
      </p:sp>
      <p:sp>
        <p:nvSpPr>
          <p:cNvPr id="170" name="Google Shape;170;p19"/>
          <p:cNvSpPr txBox="1">
            <a:spLocks noGrp="1"/>
          </p:cNvSpPr>
          <p:nvPr>
            <p:ph type="subTitle" idx="4294967295"/>
          </p:nvPr>
        </p:nvSpPr>
        <p:spPr>
          <a:xfrm>
            <a:off x="2589450" y="1290066"/>
            <a:ext cx="180000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6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Initial Data Collection</a:t>
            </a:r>
            <a:endParaRPr sz="1000"/>
          </a:p>
        </p:txBody>
      </p:sp>
      <p:sp>
        <p:nvSpPr>
          <p:cNvPr id="171" name="Google Shape;171;p19"/>
          <p:cNvSpPr txBox="1">
            <a:spLocks noGrp="1"/>
          </p:cNvSpPr>
          <p:nvPr>
            <p:ph type="subTitle" idx="4294967295"/>
          </p:nvPr>
        </p:nvSpPr>
        <p:spPr>
          <a:xfrm>
            <a:off x="3945179" y="2583813"/>
            <a:ext cx="153300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6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Interview    Special Agents</a:t>
            </a:r>
            <a:endParaRPr sz="1000"/>
          </a:p>
        </p:txBody>
      </p:sp>
      <p:sp>
        <p:nvSpPr>
          <p:cNvPr id="172" name="Google Shape;172;p19"/>
          <p:cNvSpPr txBox="1">
            <a:spLocks noGrp="1"/>
          </p:cNvSpPr>
          <p:nvPr>
            <p:ph type="subTitle" idx="4294967295"/>
          </p:nvPr>
        </p:nvSpPr>
        <p:spPr>
          <a:xfrm>
            <a:off x="5681251" y="3997166"/>
            <a:ext cx="204900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6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Develop Comprehensive Map</a:t>
            </a:r>
            <a:endParaRPr sz="1000"/>
          </a:p>
        </p:txBody>
      </p:sp>
      <p:sp>
        <p:nvSpPr>
          <p:cNvPr id="173" name="Google Shape;173;p19"/>
          <p:cNvSpPr txBox="1">
            <a:spLocks noGrp="1"/>
          </p:cNvSpPr>
          <p:nvPr>
            <p:ph type="sldNum" idx="12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5E768B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5</a:t>
            </a:fld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ctrTitle"/>
          </p:nvPr>
        </p:nvSpPr>
        <p:spPr>
          <a:xfrm>
            <a:off x="914250" y="1739250"/>
            <a:ext cx="1675200" cy="16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Data Collection</a:t>
            </a:r>
            <a:endParaRPr sz="2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3493419" y="895156"/>
            <a:ext cx="3218795" cy="2729585"/>
          </a:xfrm>
          <a:custGeom>
            <a:avLst/>
            <a:gdLst/>
            <a:ahLst/>
            <a:cxnLst/>
            <a:rect l="l" t="t" r="r" b="b"/>
            <a:pathLst>
              <a:path w="42708" h="36217" extrusionOk="0">
                <a:moveTo>
                  <a:pt x="0" y="0"/>
                </a:moveTo>
                <a:lnTo>
                  <a:pt x="0" y="101"/>
                </a:lnTo>
                <a:lnTo>
                  <a:pt x="38747" y="101"/>
                </a:lnTo>
                <a:cubicBezTo>
                  <a:pt x="40828" y="101"/>
                  <a:pt x="42607" y="1755"/>
                  <a:pt x="42607" y="3960"/>
                </a:cubicBezTo>
                <a:lnTo>
                  <a:pt x="42607" y="14186"/>
                </a:lnTo>
                <a:cubicBezTo>
                  <a:pt x="42607" y="16291"/>
                  <a:pt x="40828" y="18045"/>
                  <a:pt x="38747" y="18045"/>
                </a:cubicBezTo>
                <a:lnTo>
                  <a:pt x="3960" y="18045"/>
                </a:lnTo>
                <a:cubicBezTo>
                  <a:pt x="1780" y="18045"/>
                  <a:pt x="0" y="19825"/>
                  <a:pt x="0" y="22030"/>
                </a:cubicBezTo>
                <a:lnTo>
                  <a:pt x="0" y="32256"/>
                </a:lnTo>
                <a:cubicBezTo>
                  <a:pt x="0" y="34462"/>
                  <a:pt x="1780" y="36216"/>
                  <a:pt x="3960" y="36216"/>
                </a:cubicBezTo>
                <a:lnTo>
                  <a:pt x="42607" y="36216"/>
                </a:lnTo>
                <a:lnTo>
                  <a:pt x="42607" y="36116"/>
                </a:lnTo>
                <a:lnTo>
                  <a:pt x="3960" y="36116"/>
                </a:lnTo>
                <a:cubicBezTo>
                  <a:pt x="1880" y="36116"/>
                  <a:pt x="100" y="34336"/>
                  <a:pt x="100" y="32256"/>
                </a:cubicBezTo>
                <a:lnTo>
                  <a:pt x="100" y="22030"/>
                </a:lnTo>
                <a:cubicBezTo>
                  <a:pt x="100" y="19825"/>
                  <a:pt x="1880" y="18171"/>
                  <a:pt x="3960" y="18171"/>
                </a:cubicBezTo>
                <a:lnTo>
                  <a:pt x="38747" y="18171"/>
                </a:lnTo>
                <a:cubicBezTo>
                  <a:pt x="40928" y="18171"/>
                  <a:pt x="42707" y="16391"/>
                  <a:pt x="42707" y="14186"/>
                </a:cubicBezTo>
                <a:lnTo>
                  <a:pt x="42707" y="3960"/>
                </a:lnTo>
                <a:cubicBezTo>
                  <a:pt x="42707" y="1755"/>
                  <a:pt x="40928" y="0"/>
                  <a:pt x="38747" y="0"/>
                </a:cubicBezTo>
                <a:close/>
              </a:path>
            </a:pathLst>
          </a:custGeom>
          <a:solidFill>
            <a:srgbClr val="1D1D1B"/>
          </a:solidFill>
          <a:ln w="10650" cap="flat" cmpd="sng">
            <a:solidFill>
              <a:srgbClr val="666666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3177300" y="573438"/>
            <a:ext cx="624300" cy="624300"/>
          </a:xfrm>
          <a:prstGeom prst="rect">
            <a:avLst/>
          </a:prstGeom>
          <a:solidFill>
            <a:srgbClr val="5E76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9"/>
          <p:cNvSpPr/>
          <p:nvPr/>
        </p:nvSpPr>
        <p:spPr>
          <a:xfrm>
            <a:off x="3177300" y="573438"/>
            <a:ext cx="624300" cy="624300"/>
          </a:xfrm>
          <a:prstGeom prst="rect">
            <a:avLst/>
          </a:prstGeom>
          <a:solidFill>
            <a:srgbClr val="5E76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9"/>
          <p:cNvSpPr/>
          <p:nvPr/>
        </p:nvSpPr>
        <p:spPr>
          <a:xfrm>
            <a:off x="3177300" y="2615913"/>
            <a:ext cx="624300" cy="624300"/>
          </a:xfrm>
          <a:prstGeom prst="rect">
            <a:avLst/>
          </a:prstGeom>
          <a:solidFill>
            <a:srgbClr val="8FB0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9"/>
          <p:cNvSpPr/>
          <p:nvPr/>
        </p:nvSpPr>
        <p:spPr>
          <a:xfrm>
            <a:off x="6393600" y="1263738"/>
            <a:ext cx="624300" cy="624300"/>
          </a:xfrm>
          <a:prstGeom prst="rect">
            <a:avLst/>
          </a:prstGeom>
          <a:solidFill>
            <a:srgbClr val="8FB0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9"/>
          <p:cNvSpPr/>
          <p:nvPr/>
        </p:nvSpPr>
        <p:spPr>
          <a:xfrm>
            <a:off x="6393600" y="1263738"/>
            <a:ext cx="624300" cy="624300"/>
          </a:xfrm>
          <a:prstGeom prst="rect">
            <a:avLst/>
          </a:prstGeom>
          <a:solidFill>
            <a:srgbClr val="8FB0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6393600" y="3272313"/>
            <a:ext cx="624300" cy="624300"/>
          </a:xfrm>
          <a:prstGeom prst="rect">
            <a:avLst/>
          </a:prstGeom>
          <a:solidFill>
            <a:srgbClr val="5E76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19"/>
          <p:cNvGrpSpPr/>
          <p:nvPr/>
        </p:nvGrpSpPr>
        <p:grpSpPr>
          <a:xfrm>
            <a:off x="3323150" y="718863"/>
            <a:ext cx="332603" cy="333458"/>
            <a:chOff x="-1333200" y="2770450"/>
            <a:chExt cx="291450" cy="292225"/>
          </a:xfrm>
        </p:grpSpPr>
        <p:sp>
          <p:nvSpPr>
            <p:cNvPr id="183" name="Google Shape;183;p19"/>
            <p:cNvSpPr/>
            <p:nvPr/>
          </p:nvSpPr>
          <p:spPr>
            <a:xfrm>
              <a:off x="-1299325" y="2808250"/>
              <a:ext cx="222925" cy="134725"/>
            </a:xfrm>
            <a:custGeom>
              <a:avLst/>
              <a:gdLst/>
              <a:ahLst/>
              <a:cxnLst/>
              <a:rect l="l" t="t" r="r" b="b"/>
              <a:pathLst>
                <a:path w="8917" h="5389" extrusionOk="0">
                  <a:moveTo>
                    <a:pt x="7877" y="631"/>
                  </a:moveTo>
                  <a:cubicBezTo>
                    <a:pt x="8066" y="631"/>
                    <a:pt x="8223" y="789"/>
                    <a:pt x="8223" y="978"/>
                  </a:cubicBezTo>
                  <a:cubicBezTo>
                    <a:pt x="8223" y="1167"/>
                    <a:pt x="8066" y="1324"/>
                    <a:pt x="7877" y="1324"/>
                  </a:cubicBezTo>
                  <a:cubicBezTo>
                    <a:pt x="7656" y="1324"/>
                    <a:pt x="7498" y="1167"/>
                    <a:pt x="7498" y="978"/>
                  </a:cubicBezTo>
                  <a:cubicBezTo>
                    <a:pt x="7498" y="789"/>
                    <a:pt x="7656" y="631"/>
                    <a:pt x="7877" y="631"/>
                  </a:cubicBezTo>
                  <a:close/>
                  <a:moveTo>
                    <a:pt x="3056" y="1293"/>
                  </a:moveTo>
                  <a:cubicBezTo>
                    <a:pt x="3245" y="1293"/>
                    <a:pt x="3403" y="1450"/>
                    <a:pt x="3403" y="1639"/>
                  </a:cubicBezTo>
                  <a:cubicBezTo>
                    <a:pt x="3403" y="1828"/>
                    <a:pt x="3245" y="1986"/>
                    <a:pt x="3056" y="1986"/>
                  </a:cubicBezTo>
                  <a:cubicBezTo>
                    <a:pt x="2867" y="1986"/>
                    <a:pt x="2710" y="1828"/>
                    <a:pt x="2710" y="1639"/>
                  </a:cubicBezTo>
                  <a:cubicBezTo>
                    <a:pt x="2741" y="1450"/>
                    <a:pt x="2899" y="1293"/>
                    <a:pt x="3056" y="1293"/>
                  </a:cubicBezTo>
                  <a:close/>
                  <a:moveTo>
                    <a:pt x="5797" y="3340"/>
                  </a:moveTo>
                  <a:cubicBezTo>
                    <a:pt x="6018" y="3340"/>
                    <a:pt x="6175" y="3498"/>
                    <a:pt x="6175" y="3687"/>
                  </a:cubicBezTo>
                  <a:cubicBezTo>
                    <a:pt x="6175" y="3876"/>
                    <a:pt x="6018" y="4034"/>
                    <a:pt x="5797" y="4034"/>
                  </a:cubicBezTo>
                  <a:cubicBezTo>
                    <a:pt x="5608" y="4034"/>
                    <a:pt x="5451" y="3876"/>
                    <a:pt x="5451" y="3687"/>
                  </a:cubicBezTo>
                  <a:cubicBezTo>
                    <a:pt x="5451" y="3498"/>
                    <a:pt x="5608" y="3340"/>
                    <a:pt x="5797" y="3340"/>
                  </a:cubicBezTo>
                  <a:close/>
                  <a:moveTo>
                    <a:pt x="1008" y="4034"/>
                  </a:moveTo>
                  <a:cubicBezTo>
                    <a:pt x="1198" y="4034"/>
                    <a:pt x="1355" y="4191"/>
                    <a:pt x="1355" y="4412"/>
                  </a:cubicBezTo>
                  <a:cubicBezTo>
                    <a:pt x="1355" y="4601"/>
                    <a:pt x="1198" y="4758"/>
                    <a:pt x="1008" y="4758"/>
                  </a:cubicBezTo>
                  <a:cubicBezTo>
                    <a:pt x="819" y="4758"/>
                    <a:pt x="662" y="4601"/>
                    <a:pt x="662" y="4412"/>
                  </a:cubicBezTo>
                  <a:cubicBezTo>
                    <a:pt x="662" y="4191"/>
                    <a:pt x="819" y="4034"/>
                    <a:pt x="1008" y="4034"/>
                  </a:cubicBezTo>
                  <a:close/>
                  <a:moveTo>
                    <a:pt x="7908" y="1"/>
                  </a:moveTo>
                  <a:cubicBezTo>
                    <a:pt x="7341" y="1"/>
                    <a:pt x="6868" y="474"/>
                    <a:pt x="6868" y="1009"/>
                  </a:cubicBezTo>
                  <a:cubicBezTo>
                    <a:pt x="6868" y="1198"/>
                    <a:pt x="6963" y="1419"/>
                    <a:pt x="7026" y="1576"/>
                  </a:cubicBezTo>
                  <a:lnTo>
                    <a:pt x="6112" y="2742"/>
                  </a:lnTo>
                  <a:cubicBezTo>
                    <a:pt x="6032" y="2722"/>
                    <a:pt x="5943" y="2711"/>
                    <a:pt x="5850" y="2711"/>
                  </a:cubicBezTo>
                  <a:cubicBezTo>
                    <a:pt x="5650" y="2711"/>
                    <a:pt x="5434" y="2760"/>
                    <a:pt x="5262" y="2868"/>
                  </a:cubicBezTo>
                  <a:lnTo>
                    <a:pt x="4096" y="1954"/>
                  </a:lnTo>
                  <a:cubicBezTo>
                    <a:pt x="4127" y="1891"/>
                    <a:pt x="4127" y="1765"/>
                    <a:pt x="4127" y="1639"/>
                  </a:cubicBezTo>
                  <a:cubicBezTo>
                    <a:pt x="4127" y="1104"/>
                    <a:pt x="3655" y="631"/>
                    <a:pt x="3088" y="631"/>
                  </a:cubicBezTo>
                  <a:cubicBezTo>
                    <a:pt x="2552" y="631"/>
                    <a:pt x="2080" y="1104"/>
                    <a:pt x="2080" y="1639"/>
                  </a:cubicBezTo>
                  <a:cubicBezTo>
                    <a:pt x="2080" y="1828"/>
                    <a:pt x="2143" y="2049"/>
                    <a:pt x="2237" y="2206"/>
                  </a:cubicBezTo>
                  <a:lnTo>
                    <a:pt x="1324" y="3372"/>
                  </a:lnTo>
                  <a:cubicBezTo>
                    <a:pt x="1261" y="3340"/>
                    <a:pt x="1134" y="3340"/>
                    <a:pt x="1008" y="3340"/>
                  </a:cubicBezTo>
                  <a:cubicBezTo>
                    <a:pt x="441" y="3340"/>
                    <a:pt x="0" y="3813"/>
                    <a:pt x="0" y="4349"/>
                  </a:cubicBezTo>
                  <a:cubicBezTo>
                    <a:pt x="0" y="4947"/>
                    <a:pt x="441" y="5388"/>
                    <a:pt x="1008" y="5388"/>
                  </a:cubicBezTo>
                  <a:cubicBezTo>
                    <a:pt x="1576" y="5388"/>
                    <a:pt x="2017" y="4916"/>
                    <a:pt x="2017" y="4349"/>
                  </a:cubicBezTo>
                  <a:cubicBezTo>
                    <a:pt x="2017" y="4160"/>
                    <a:pt x="1954" y="3971"/>
                    <a:pt x="1859" y="3813"/>
                  </a:cubicBezTo>
                  <a:lnTo>
                    <a:pt x="2773" y="2616"/>
                  </a:lnTo>
                  <a:cubicBezTo>
                    <a:pt x="2875" y="2650"/>
                    <a:pt x="2980" y="2667"/>
                    <a:pt x="3087" y="2667"/>
                  </a:cubicBezTo>
                  <a:cubicBezTo>
                    <a:pt x="3278" y="2667"/>
                    <a:pt x="3473" y="2611"/>
                    <a:pt x="3655" y="2490"/>
                  </a:cubicBezTo>
                  <a:lnTo>
                    <a:pt x="4821" y="3403"/>
                  </a:lnTo>
                  <a:cubicBezTo>
                    <a:pt x="4789" y="3498"/>
                    <a:pt x="4789" y="3624"/>
                    <a:pt x="4789" y="3719"/>
                  </a:cubicBezTo>
                  <a:cubicBezTo>
                    <a:pt x="4789" y="4286"/>
                    <a:pt x="5262" y="4758"/>
                    <a:pt x="5797" y="4758"/>
                  </a:cubicBezTo>
                  <a:cubicBezTo>
                    <a:pt x="6364" y="4758"/>
                    <a:pt x="6837" y="4286"/>
                    <a:pt x="6837" y="3719"/>
                  </a:cubicBezTo>
                  <a:cubicBezTo>
                    <a:pt x="6837" y="3529"/>
                    <a:pt x="6742" y="3340"/>
                    <a:pt x="6679" y="3183"/>
                  </a:cubicBezTo>
                  <a:lnTo>
                    <a:pt x="7593" y="1986"/>
                  </a:lnTo>
                  <a:cubicBezTo>
                    <a:pt x="7656" y="2049"/>
                    <a:pt x="7782" y="2049"/>
                    <a:pt x="7908" y="2049"/>
                  </a:cubicBezTo>
                  <a:cubicBezTo>
                    <a:pt x="8444" y="2049"/>
                    <a:pt x="8916" y="1576"/>
                    <a:pt x="8916" y="1009"/>
                  </a:cubicBez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-1333200" y="2770450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586" y="725"/>
                  </a:moveTo>
                  <a:cubicBezTo>
                    <a:pt x="10807" y="725"/>
                    <a:pt x="10964" y="883"/>
                    <a:pt x="10964" y="1072"/>
                  </a:cubicBezTo>
                  <a:lnTo>
                    <a:pt x="10964" y="7593"/>
                  </a:lnTo>
                  <a:lnTo>
                    <a:pt x="631" y="7593"/>
                  </a:lnTo>
                  <a:lnTo>
                    <a:pt x="631" y="1072"/>
                  </a:lnTo>
                  <a:cubicBezTo>
                    <a:pt x="662" y="883"/>
                    <a:pt x="820" y="725"/>
                    <a:pt x="977" y="725"/>
                  </a:cubicBezTo>
                  <a:close/>
                  <a:moveTo>
                    <a:pt x="10996" y="8286"/>
                  </a:moveTo>
                  <a:lnTo>
                    <a:pt x="10996" y="8633"/>
                  </a:lnTo>
                  <a:cubicBezTo>
                    <a:pt x="10996" y="8822"/>
                    <a:pt x="10838" y="8980"/>
                    <a:pt x="10618" y="8980"/>
                  </a:cubicBezTo>
                  <a:lnTo>
                    <a:pt x="1009" y="8980"/>
                  </a:lnTo>
                  <a:cubicBezTo>
                    <a:pt x="820" y="8980"/>
                    <a:pt x="662" y="8822"/>
                    <a:pt x="662" y="8633"/>
                  </a:cubicBezTo>
                  <a:lnTo>
                    <a:pt x="662" y="8286"/>
                  </a:lnTo>
                  <a:close/>
                  <a:moveTo>
                    <a:pt x="6617" y="9641"/>
                  </a:moveTo>
                  <a:lnTo>
                    <a:pt x="6932" y="11027"/>
                  </a:lnTo>
                  <a:lnTo>
                    <a:pt x="4632" y="11027"/>
                  </a:lnTo>
                  <a:lnTo>
                    <a:pt x="4947" y="9641"/>
                  </a:ln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8570"/>
                  </a:lnTo>
                  <a:cubicBezTo>
                    <a:pt x="1" y="9137"/>
                    <a:pt x="473" y="9610"/>
                    <a:pt x="1009" y="9610"/>
                  </a:cubicBezTo>
                  <a:lnTo>
                    <a:pt x="4285" y="9610"/>
                  </a:lnTo>
                  <a:lnTo>
                    <a:pt x="3970" y="10996"/>
                  </a:lnTo>
                  <a:lnTo>
                    <a:pt x="3057" y="10996"/>
                  </a:lnTo>
                  <a:cubicBezTo>
                    <a:pt x="2868" y="10996"/>
                    <a:pt x="2710" y="11153"/>
                    <a:pt x="2710" y="11342"/>
                  </a:cubicBezTo>
                  <a:cubicBezTo>
                    <a:pt x="2710" y="11531"/>
                    <a:pt x="2868" y="11689"/>
                    <a:pt x="3057" y="11689"/>
                  </a:cubicBezTo>
                  <a:lnTo>
                    <a:pt x="8538" y="11689"/>
                  </a:lnTo>
                  <a:cubicBezTo>
                    <a:pt x="8727" y="11689"/>
                    <a:pt x="8885" y="11531"/>
                    <a:pt x="8885" y="11342"/>
                  </a:cubicBezTo>
                  <a:cubicBezTo>
                    <a:pt x="8885" y="11153"/>
                    <a:pt x="8727" y="10996"/>
                    <a:pt x="8538" y="10996"/>
                  </a:cubicBezTo>
                  <a:lnTo>
                    <a:pt x="7625" y="10996"/>
                  </a:lnTo>
                  <a:lnTo>
                    <a:pt x="7310" y="9610"/>
                  </a:lnTo>
                  <a:lnTo>
                    <a:pt x="10618" y="9610"/>
                  </a:lnTo>
                  <a:cubicBezTo>
                    <a:pt x="11185" y="9610"/>
                    <a:pt x="11657" y="9137"/>
                    <a:pt x="11657" y="8570"/>
                  </a:cubicBezTo>
                  <a:lnTo>
                    <a:pt x="11657" y="1040"/>
                  </a:lnTo>
                  <a:cubicBezTo>
                    <a:pt x="11657" y="473"/>
                    <a:pt x="11185" y="1"/>
                    <a:pt x="10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19"/>
          <p:cNvSpPr/>
          <p:nvPr/>
        </p:nvSpPr>
        <p:spPr>
          <a:xfrm>
            <a:off x="6538583" y="1410932"/>
            <a:ext cx="334346" cy="329934"/>
          </a:xfrm>
          <a:custGeom>
            <a:avLst/>
            <a:gdLst/>
            <a:ahLst/>
            <a:cxnLst/>
            <a:rect l="l" t="t" r="r" b="b"/>
            <a:pathLst>
              <a:path w="11973" h="11815" extrusionOk="0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9"/>
          <p:cNvSpPr/>
          <p:nvPr/>
        </p:nvSpPr>
        <p:spPr>
          <a:xfrm>
            <a:off x="3322283" y="2763107"/>
            <a:ext cx="334346" cy="329934"/>
          </a:xfrm>
          <a:custGeom>
            <a:avLst/>
            <a:gdLst/>
            <a:ahLst/>
            <a:cxnLst/>
            <a:rect l="l" t="t" r="r" b="b"/>
            <a:pathLst>
              <a:path w="11973" h="11815" extrusionOk="0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9"/>
          <p:cNvSpPr/>
          <p:nvPr/>
        </p:nvSpPr>
        <p:spPr>
          <a:xfrm>
            <a:off x="6541212" y="3420393"/>
            <a:ext cx="329068" cy="328175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2042"/>
            <a:ext cx="9144002" cy="491941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>
            <a:spLocks noGrp="1"/>
          </p:cNvSpPr>
          <p:nvPr>
            <p:ph type="sldNum" idx="4294967295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5E768B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b="1">
                <a:solidFill>
                  <a:srgbClr val="FFFFFF"/>
                </a:solidFill>
                <a:latin typeface="Zilla Slab"/>
                <a:ea typeface="Zilla Slab"/>
                <a:cs typeface="Zilla Slab"/>
                <a:sym typeface="Zilla Slab"/>
              </a:rPr>
              <a:t>6</a:t>
            </a:fld>
            <a:endParaRPr b="1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ctrTitle" idx="4294967295"/>
          </p:nvPr>
        </p:nvSpPr>
        <p:spPr>
          <a:xfrm>
            <a:off x="907200" y="386000"/>
            <a:ext cx="41931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Miro Map</a:t>
            </a:r>
            <a:endParaRPr sz="2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>
            <a:spLocks noGrp="1"/>
          </p:cNvSpPr>
          <p:nvPr>
            <p:ph type="sldNum" idx="12"/>
          </p:nvPr>
        </p:nvSpPr>
        <p:spPr>
          <a:xfrm>
            <a:off x="8595275" y="2303100"/>
            <a:ext cx="548700" cy="537300"/>
          </a:xfrm>
          <a:prstGeom prst="rect">
            <a:avLst/>
          </a:prstGeom>
          <a:solidFill>
            <a:srgbClr val="5E768B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7</a:t>
            </a:fld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ctrTitle"/>
          </p:nvPr>
        </p:nvSpPr>
        <p:spPr>
          <a:xfrm>
            <a:off x="1059650" y="1665000"/>
            <a:ext cx="2329500" cy="18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What is a discrete event simulation model?</a:t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1" name="Google Shape;201;p21"/>
          <p:cNvSpPr txBox="1">
            <a:spLocks noGrp="1"/>
          </p:cNvSpPr>
          <p:nvPr>
            <p:ph type="subTitle" idx="4294967295"/>
          </p:nvPr>
        </p:nvSpPr>
        <p:spPr>
          <a:xfrm>
            <a:off x="4340100" y="1225350"/>
            <a:ext cx="36945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A discrete event simulation models the behavior of a distinct number of events over a specific time period.</a:t>
            </a:r>
            <a:endParaRPr sz="1400"/>
          </a:p>
          <a:p>
            <a:pPr marL="360000" lvl="0" indent="-18415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" sz="1400"/>
              <a:t>Entity: object that moves throughout the model</a:t>
            </a:r>
            <a:endParaRPr sz="1400"/>
          </a:p>
          <a:p>
            <a:pPr marL="360000" lvl="0" indent="-18415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" sz="1400"/>
              <a:t>Source: object that generates entities</a:t>
            </a:r>
            <a:endParaRPr sz="1400"/>
          </a:p>
          <a:p>
            <a:pPr marL="360000" lvl="0" indent="-18415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" sz="1400"/>
              <a:t>Server: object that processes an entity</a:t>
            </a:r>
            <a:endParaRPr sz="1400"/>
          </a:p>
          <a:p>
            <a:pPr marL="360000" lvl="0" indent="-18415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" sz="1400"/>
              <a:t>Sink: object that destroys entities once they are finished in the system</a:t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>
            <a:spLocks noGrp="1"/>
          </p:cNvSpPr>
          <p:nvPr>
            <p:ph type="sldNum" idx="12"/>
          </p:nvPr>
        </p:nvSpPr>
        <p:spPr>
          <a:xfrm>
            <a:off x="8595275" y="2303100"/>
            <a:ext cx="548700" cy="537300"/>
          </a:xfrm>
          <a:prstGeom prst="rect">
            <a:avLst/>
          </a:prstGeom>
          <a:solidFill>
            <a:srgbClr val="5E768B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8</a:t>
            </a:fld>
            <a:endParaRPr/>
          </a:p>
        </p:txBody>
      </p:sp>
      <p:sp>
        <p:nvSpPr>
          <p:cNvPr id="207" name="Google Shape;207;p22"/>
          <p:cNvSpPr txBox="1">
            <a:spLocks noGrp="1"/>
          </p:cNvSpPr>
          <p:nvPr>
            <p:ph type="ctrTitle"/>
          </p:nvPr>
        </p:nvSpPr>
        <p:spPr>
          <a:xfrm>
            <a:off x="1059650" y="1665000"/>
            <a:ext cx="2329500" cy="18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Developing a Simulation Model</a:t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08" name="Google Shape;208;p22"/>
          <p:cNvSpPr txBox="1">
            <a:spLocks noGrp="1"/>
          </p:cNvSpPr>
          <p:nvPr>
            <p:ph type="subTitle" idx="4294967295"/>
          </p:nvPr>
        </p:nvSpPr>
        <p:spPr>
          <a:xfrm>
            <a:off x="4340100" y="1225350"/>
            <a:ext cx="36945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0000" lvl="0" indent="-18415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" sz="1400"/>
              <a:t>Modeling Tool: Simio</a:t>
            </a:r>
            <a:endParaRPr sz="1400"/>
          </a:p>
          <a:p>
            <a:pPr marL="360000" lvl="0" indent="-18415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" sz="1400"/>
              <a:t>Server Wait Time: random triangular distributions using available data</a:t>
            </a:r>
            <a:endParaRPr sz="1400"/>
          </a:p>
          <a:p>
            <a:pPr marL="360000" lvl="0" indent="-18415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" sz="1400"/>
              <a:t>Routing Logic: link weights</a:t>
            </a:r>
            <a:endParaRPr sz="1400"/>
          </a:p>
          <a:p>
            <a:pPr marL="360000" lvl="0" indent="-18415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" sz="1400" i="1"/>
              <a:t>Trafficked_Person</a:t>
            </a:r>
            <a:r>
              <a:rPr lang="es" sz="1400"/>
              <a:t>: entity object created every 2.4 minutes</a:t>
            </a:r>
            <a:endParaRPr sz="1400"/>
          </a:p>
          <a:p>
            <a:pPr marL="360000" lvl="0" indent="-18415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s" sz="1400" i="1"/>
              <a:t>Leave_Trafficking_System</a:t>
            </a:r>
            <a:r>
              <a:rPr lang="es" sz="1400"/>
              <a:t>: sink object signifying complete removal from the trafficking system</a:t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5395"/>
            <a:ext cx="9144000" cy="342671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 txBox="1">
            <a:spLocks noGrp="1"/>
          </p:cNvSpPr>
          <p:nvPr>
            <p:ph type="ctrTitle" idx="4294967295"/>
          </p:nvPr>
        </p:nvSpPr>
        <p:spPr>
          <a:xfrm>
            <a:off x="907200" y="386000"/>
            <a:ext cx="36192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Simulation Model: Part 1</a:t>
            </a:r>
            <a:endParaRPr sz="2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5" name="Google Shape;215;p23"/>
          <p:cNvSpPr txBox="1">
            <a:spLocks noGrp="1"/>
          </p:cNvSpPr>
          <p:nvPr>
            <p:ph type="sldNum" idx="4294967295"/>
          </p:nvPr>
        </p:nvSpPr>
        <p:spPr>
          <a:xfrm>
            <a:off x="8595300" y="2303100"/>
            <a:ext cx="548700" cy="537300"/>
          </a:xfrm>
          <a:prstGeom prst="rect">
            <a:avLst/>
          </a:prstGeom>
          <a:solidFill>
            <a:srgbClr val="5E768B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b="1">
                <a:solidFill>
                  <a:srgbClr val="FFFFFF"/>
                </a:solidFill>
                <a:latin typeface="Zilla Slab"/>
                <a:ea typeface="Zilla Slab"/>
                <a:cs typeface="Zilla Slab"/>
                <a:sym typeface="Zilla Slab"/>
              </a:rPr>
              <a:t>9</a:t>
            </a:fld>
            <a:endParaRPr b="1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eekly Mee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1045</Words>
  <Application>Microsoft Macintosh PowerPoint</Application>
  <PresentationFormat>On-screen Show (16:9)</PresentationFormat>
  <Paragraphs>95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Zilla Slab</vt:lpstr>
      <vt:lpstr>Josefin Sans Thin</vt:lpstr>
      <vt:lpstr>Josefin Sans</vt:lpstr>
      <vt:lpstr>Roboto</vt:lpstr>
      <vt:lpstr>Fira Sans Extra Condensed</vt:lpstr>
      <vt:lpstr>Zilla Slab Light</vt:lpstr>
      <vt:lpstr>Josefin Slab</vt:lpstr>
      <vt:lpstr>Weekly Meeting by SlidesGo</vt:lpstr>
      <vt:lpstr>Developing A Discrete Event Simulation Model to Overcome Human Trafficking</vt:lpstr>
      <vt:lpstr>01</vt:lpstr>
      <vt:lpstr>What is trafficking and who is affected?</vt:lpstr>
      <vt:lpstr>How can we combat human trafficking in the United States?</vt:lpstr>
      <vt:lpstr>Data Collection</vt:lpstr>
      <vt:lpstr>Miro Map</vt:lpstr>
      <vt:lpstr>What is a discrete event simulation model?</vt:lpstr>
      <vt:lpstr>Developing a Simulation Model</vt:lpstr>
      <vt:lpstr>Simulation Model: Part 1</vt:lpstr>
      <vt:lpstr>Simulation Model: Part 2</vt:lpstr>
      <vt:lpstr>Validation Efforts</vt:lpstr>
      <vt:lpstr>Possible Applications &amp; Future Work</vt:lpstr>
      <vt:lpstr>Thanks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Discrete Event Simulation Model to Overcome Human Trafficking</dc:title>
  <cp:lastModifiedBy>Sydney Meier</cp:lastModifiedBy>
  <cp:revision>1</cp:revision>
  <dcterms:modified xsi:type="dcterms:W3CDTF">2021-02-01T23:54:38Z</dcterms:modified>
</cp:coreProperties>
</file>