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notesMasterIdLst>
    <p:notesMasterId r:id="rId13"/>
  </p:notesMasterIdLst>
  <p:sldIdLst>
    <p:sldId id="283" r:id="rId2"/>
    <p:sldId id="274" r:id="rId3"/>
    <p:sldId id="257" r:id="rId4"/>
    <p:sldId id="264" r:id="rId5"/>
    <p:sldId id="276" r:id="rId6"/>
    <p:sldId id="282" r:id="rId7"/>
    <p:sldId id="275" r:id="rId8"/>
    <p:sldId id="262" r:id="rId9"/>
    <p:sldId id="278" r:id="rId10"/>
    <p:sldId id="281" r:id="rId11"/>
    <p:sldId id="28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D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11"/>
    <p:restoredTop sz="93382"/>
  </p:normalViewPr>
  <p:slideViewPr>
    <p:cSldViewPr snapToGrid="0" snapToObjects="1">
      <p:cViewPr>
        <p:scale>
          <a:sx n="46" d="100"/>
          <a:sy n="46" d="100"/>
        </p:scale>
        <p:origin x="2424" y="640"/>
      </p:cViewPr>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E275D8-DF48-814E-9531-01AFD26BB5D3}" type="datetimeFigureOut">
              <a:rPr lang="en-US" smtClean="0"/>
              <a:t>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E3D275-6E79-3D42-AE71-0E8E4BAC12C9}" type="slidenum">
              <a:rPr lang="en-US" smtClean="0"/>
              <a:t>‹#›</a:t>
            </a:fld>
            <a:endParaRPr lang="en-US"/>
          </a:p>
        </p:txBody>
      </p:sp>
    </p:spTree>
    <p:extLst>
      <p:ext uri="{BB962C8B-B14F-4D97-AF65-F5344CB8AC3E}">
        <p14:creationId xmlns:p14="http://schemas.microsoft.com/office/powerpoint/2010/main" val="2573252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Yoder, J. D., </a:t>
            </a:r>
            <a:r>
              <a:rPr lang="en-US" sz="1200" b="0" i="0" kern="1200" dirty="0" err="1">
                <a:solidFill>
                  <a:schemeClr val="tx1"/>
                </a:solidFill>
                <a:effectLst/>
                <a:latin typeface="+mn-lt"/>
                <a:ea typeface="+mn-ea"/>
                <a:cs typeface="+mn-cs"/>
              </a:rPr>
              <a:t>Cifuente</a:t>
            </a:r>
            <a:r>
              <a:rPr lang="en-US" sz="1200" b="0" i="0" kern="1200" dirty="0">
                <a:solidFill>
                  <a:schemeClr val="tx1"/>
                </a:solidFill>
                <a:effectLst/>
                <a:latin typeface="+mn-lt"/>
                <a:ea typeface="+mn-ea"/>
                <a:cs typeface="+mn-cs"/>
              </a:rPr>
              <a:t>, J. O., Pan, J., </a:t>
            </a:r>
            <a:r>
              <a:rPr lang="en-US" sz="1200" b="0" i="0" kern="1200" dirty="0" err="1">
                <a:solidFill>
                  <a:schemeClr val="tx1"/>
                </a:solidFill>
                <a:effectLst/>
                <a:latin typeface="+mn-lt"/>
                <a:ea typeface="+mn-ea"/>
                <a:cs typeface="+mn-cs"/>
              </a:rPr>
              <a:t>Bergelson</a:t>
            </a:r>
            <a:r>
              <a:rPr lang="en-US" sz="1200" b="0" i="0" kern="1200" dirty="0">
                <a:solidFill>
                  <a:schemeClr val="tx1"/>
                </a:solidFill>
                <a:effectLst/>
                <a:latin typeface="+mn-lt"/>
                <a:ea typeface="+mn-ea"/>
                <a:cs typeface="+mn-cs"/>
              </a:rPr>
              <a:t>, J. M., &amp; </a:t>
            </a:r>
            <a:r>
              <a:rPr lang="en-US" sz="1200" b="0" i="0" kern="1200" dirty="0" err="1">
                <a:solidFill>
                  <a:schemeClr val="tx1"/>
                </a:solidFill>
                <a:effectLst/>
                <a:latin typeface="+mn-lt"/>
                <a:ea typeface="+mn-ea"/>
                <a:cs typeface="+mn-cs"/>
              </a:rPr>
              <a:t>Hafenstein</a:t>
            </a:r>
            <a:r>
              <a:rPr lang="en-US" sz="1200" b="0" i="0" kern="1200" dirty="0">
                <a:solidFill>
                  <a:schemeClr val="tx1"/>
                </a:solidFill>
                <a:effectLst/>
                <a:latin typeface="+mn-lt"/>
                <a:ea typeface="+mn-ea"/>
                <a:cs typeface="+mn-cs"/>
              </a:rPr>
              <a:t>, S. (2012). The crystal structure of a coxsackievirus B3-RD variant and a refined 9-angstrom cryo-electron microscopy reconstruction of the virus complexed with decay-accelerating factor (DAF) provide a new footprint of DAF on the virus surface. </a:t>
            </a:r>
            <a:r>
              <a:rPr lang="en-US" sz="1200" b="0" i="1" kern="1200" dirty="0">
                <a:solidFill>
                  <a:schemeClr val="tx1"/>
                </a:solidFill>
                <a:effectLst/>
                <a:latin typeface="+mn-lt"/>
                <a:ea typeface="+mn-ea"/>
                <a:cs typeface="+mn-cs"/>
              </a:rPr>
              <a:t>Journal of virology</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86</a:t>
            </a:r>
            <a:r>
              <a:rPr lang="en-US" sz="1200" b="0" i="0" kern="1200" dirty="0">
                <a:solidFill>
                  <a:schemeClr val="tx1"/>
                </a:solidFill>
                <a:effectLst/>
                <a:latin typeface="+mn-lt"/>
                <a:ea typeface="+mn-ea"/>
                <a:cs typeface="+mn-cs"/>
              </a:rPr>
              <a:t>(23), 12571-12581.</a:t>
            </a:r>
          </a:p>
          <a:p>
            <a:endParaRPr lang="en-US" sz="1200" b="0" i="0" kern="1200" dirty="0">
              <a:solidFill>
                <a:schemeClr val="tx1"/>
              </a:solidFill>
              <a:effectLst/>
              <a:latin typeface="+mn-lt"/>
              <a:ea typeface="+mn-ea"/>
              <a:cs typeface="+mn-cs"/>
            </a:endParaRPr>
          </a:p>
          <a:p>
            <a:pPr marL="0" indent="0">
              <a:buNone/>
            </a:pPr>
            <a:endParaRPr lang="en-US" sz="2400" dirty="0"/>
          </a:p>
          <a:p>
            <a:pPr marL="0" indent="0">
              <a:buNone/>
            </a:pPr>
            <a:r>
              <a:rPr lang="en-US" sz="2400" dirty="0"/>
              <a:t>The CVB3/GA strain is the only known naturally occurring strain which displays no known pathogenicity. </a:t>
            </a:r>
          </a:p>
          <a:p>
            <a:pPr lvl="1"/>
            <a:r>
              <a:rPr lang="en-US" sz="2000" dirty="0"/>
              <a:t>Studies show that it could be a candidate vaccine strain</a:t>
            </a:r>
          </a:p>
          <a:p>
            <a:pPr lvl="1"/>
            <a:endParaRPr lang="en-US" sz="2400" dirty="0"/>
          </a:p>
          <a:p>
            <a:pPr marL="0" indent="0">
              <a:buNone/>
            </a:pPr>
            <a:r>
              <a:rPr lang="en-US" sz="2400" dirty="0"/>
              <a:t>The primary difference between CVB3/GA and the virulent strains of CVB3 is sixty-three nucleotide substitutions in the 5’UTR</a:t>
            </a:r>
          </a:p>
          <a:p>
            <a:pPr lvl="1"/>
            <a:r>
              <a:rPr lang="en-US" sz="2000" dirty="0"/>
              <a:t>Four of these substitutions cause a change in predicted base pairing and ultimately the structure. </a:t>
            </a:r>
          </a:p>
          <a:p>
            <a:pPr lvl="1"/>
            <a:endParaRPr lang="en-US" sz="2000" dirty="0"/>
          </a:p>
          <a:p>
            <a:pPr marL="0" indent="0">
              <a:buNone/>
            </a:pPr>
            <a:r>
              <a:rPr lang="en-US" sz="2400" dirty="0"/>
              <a:t>Theoretical secondary structures of CVB3/GA has been proposed and chemical probing in our lab has confirmed some of the theoretical structures</a:t>
            </a:r>
          </a:p>
          <a:p>
            <a:pPr lvl="1"/>
            <a:r>
              <a:rPr lang="en-US" sz="2000" dirty="0"/>
              <a:t>More work is needed to accurately determine the structural differences in the 5’UTR of genomes from virulent and nonvirulent viruses. Evolution of molecular probes allows for higher accuracy in structural analysis.</a:t>
            </a:r>
            <a:endParaRPr lang="en-US" dirty="0"/>
          </a:p>
          <a:p>
            <a:pPr marL="742950" lvl="1" indent="-285750">
              <a:buFont typeface="Arial" panose="020B0604020202020204" pitchFamily="34" charset="0"/>
              <a:buChar char="•"/>
            </a:pPr>
            <a:r>
              <a:rPr lang="en-US" sz="1600" dirty="0"/>
              <a:t>Evolution of molecular probes allows for higher accuracy in structural analysis.</a:t>
            </a:r>
          </a:p>
          <a:p>
            <a:pPr lvl="1"/>
            <a:endParaRPr lang="en-US" sz="2000" dirty="0"/>
          </a:p>
          <a:p>
            <a:pPr lvl="1"/>
            <a:endParaRPr lang="en-US" sz="2000" dirty="0"/>
          </a:p>
          <a:p>
            <a:endParaRPr lang="en-US" sz="2400" dirty="0"/>
          </a:p>
          <a:p>
            <a:endParaRPr lang="en-US" dirty="0"/>
          </a:p>
        </p:txBody>
      </p:sp>
      <p:sp>
        <p:nvSpPr>
          <p:cNvPr id="4" name="Slide Number Placeholder 3"/>
          <p:cNvSpPr>
            <a:spLocks noGrp="1"/>
          </p:cNvSpPr>
          <p:nvPr>
            <p:ph type="sldNum" sz="quarter" idx="5"/>
          </p:nvPr>
        </p:nvSpPr>
        <p:spPr/>
        <p:txBody>
          <a:bodyPr/>
          <a:lstStyle/>
          <a:p>
            <a:fld id="{A7E3D275-6E79-3D42-AE71-0E8E4BAC12C9}" type="slidenum">
              <a:rPr lang="en-US" smtClean="0"/>
              <a:t>2</a:t>
            </a:fld>
            <a:endParaRPr lang="en-US"/>
          </a:p>
        </p:txBody>
      </p:sp>
    </p:spTree>
    <p:extLst>
      <p:ext uri="{BB962C8B-B14F-4D97-AF65-F5344CB8AC3E}">
        <p14:creationId xmlns:p14="http://schemas.microsoft.com/office/powerpoint/2010/main" val="2078871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E3D275-6E79-3D42-AE71-0E8E4BAC12C9}" type="slidenum">
              <a:rPr lang="en-US" smtClean="0"/>
              <a:t>3</a:t>
            </a:fld>
            <a:endParaRPr lang="en-US"/>
          </a:p>
        </p:txBody>
      </p:sp>
    </p:spTree>
    <p:extLst>
      <p:ext uri="{BB962C8B-B14F-4D97-AF65-F5344CB8AC3E}">
        <p14:creationId xmlns:p14="http://schemas.microsoft.com/office/powerpoint/2010/main" val="28913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E3D275-6E79-3D42-AE71-0E8E4BAC12C9}" type="slidenum">
              <a:rPr lang="en-US" smtClean="0"/>
              <a:t>4</a:t>
            </a:fld>
            <a:endParaRPr lang="en-US"/>
          </a:p>
        </p:txBody>
      </p:sp>
    </p:spTree>
    <p:extLst>
      <p:ext uri="{BB962C8B-B14F-4D97-AF65-F5344CB8AC3E}">
        <p14:creationId xmlns:p14="http://schemas.microsoft.com/office/powerpoint/2010/main" val="2529966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E3D275-6E79-3D42-AE71-0E8E4BAC12C9}" type="slidenum">
              <a:rPr lang="en-US" smtClean="0"/>
              <a:t>5</a:t>
            </a:fld>
            <a:endParaRPr lang="en-US"/>
          </a:p>
        </p:txBody>
      </p:sp>
    </p:spTree>
    <p:extLst>
      <p:ext uri="{BB962C8B-B14F-4D97-AF65-F5344CB8AC3E}">
        <p14:creationId xmlns:p14="http://schemas.microsoft.com/office/powerpoint/2010/main" val="396656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Past chemical probing methods relied on interactions with specific RNA bases. </a:t>
            </a:r>
          </a:p>
          <a:p>
            <a:pPr lvl="0"/>
            <a:r>
              <a:rPr lang="en-US" dirty="0"/>
              <a:t>RNA Folding and Modification</a:t>
            </a:r>
          </a:p>
          <a:p>
            <a:pPr lvl="1"/>
            <a:r>
              <a:rPr lang="en-US" dirty="0"/>
              <a:t>RNA Folding under biologically relevant conditions </a:t>
            </a:r>
          </a:p>
          <a:p>
            <a:pPr lvl="1"/>
            <a:r>
              <a:rPr lang="en-US" dirty="0"/>
              <a:t>Modification of RNA 2'OH with 1M7</a:t>
            </a:r>
          </a:p>
          <a:p>
            <a:pPr lvl="1"/>
            <a:r>
              <a:rPr lang="en-US" dirty="0"/>
              <a:t>RNA/Protein Interactions*</a:t>
            </a:r>
          </a:p>
          <a:p>
            <a:pPr lvl="2"/>
            <a:r>
              <a:rPr lang="en-US" dirty="0"/>
              <a:t>Incubate RNA and Protein prior to modification</a:t>
            </a:r>
          </a:p>
          <a:p>
            <a:pPr lvl="0"/>
            <a:r>
              <a:rPr lang="en-US" dirty="0"/>
              <a:t>Reverse Transcription and dsDNA Production</a:t>
            </a:r>
          </a:p>
          <a:p>
            <a:pPr lvl="1"/>
            <a:r>
              <a:rPr lang="en-US" dirty="0"/>
              <a:t>use of a random </a:t>
            </a:r>
            <a:r>
              <a:rPr lang="en-US" dirty="0" err="1"/>
              <a:t>nonamer</a:t>
            </a:r>
            <a:r>
              <a:rPr lang="en-US" dirty="0"/>
              <a:t> during second strand synthesis</a:t>
            </a:r>
          </a:p>
          <a:p>
            <a:pPr lvl="0"/>
            <a:r>
              <a:rPr lang="en-US" dirty="0"/>
              <a:t>Sequencing </a:t>
            </a:r>
          </a:p>
          <a:p>
            <a:pPr lvl="1"/>
            <a:r>
              <a:rPr lang="en-US" dirty="0"/>
              <a:t>UNMC Core Facility: </a:t>
            </a:r>
            <a:r>
              <a:rPr lang="en-US" dirty="0" err="1">
                <a:solidFill>
                  <a:schemeClr val="dk1"/>
                </a:solidFill>
                <a:latin typeface="Arial" panose="020B0604020202020204" pitchFamily="34" charset="0"/>
                <a:cs typeface="Arial" panose="020B0604020202020204" pitchFamily="34" charset="0"/>
              </a:rPr>
              <a:t>Nextera</a:t>
            </a:r>
            <a:r>
              <a:rPr lang="en-US" dirty="0">
                <a:solidFill>
                  <a:schemeClr val="dk1"/>
                </a:solidFill>
                <a:latin typeface="Arial" panose="020B0604020202020204" pitchFamily="34" charset="0"/>
                <a:cs typeface="Arial" panose="020B0604020202020204" pitchFamily="34" charset="0"/>
              </a:rPr>
              <a:t> library preparation</a:t>
            </a:r>
            <a:endParaRPr lang="en-US" dirty="0"/>
          </a:p>
          <a:p>
            <a:pPr lvl="1"/>
            <a:r>
              <a:rPr lang="en-US" dirty="0">
                <a:solidFill>
                  <a:schemeClr val="dk1"/>
                </a:solidFill>
                <a:latin typeface="Arial" panose="020B0604020202020204" pitchFamily="34" charset="0"/>
                <a:cs typeface="Arial" panose="020B0604020202020204" pitchFamily="34" charset="0"/>
              </a:rPr>
              <a:t>Reactivity profiles and read depth analysis are generated from Illumina sequencing. </a:t>
            </a:r>
            <a:endParaRPr lang="en-US" dirty="0"/>
          </a:p>
          <a:p>
            <a:pPr lvl="0"/>
            <a:r>
              <a:rPr lang="en-US" dirty="0"/>
              <a:t>Bioinformatics</a:t>
            </a:r>
          </a:p>
          <a:p>
            <a:pPr lvl="1"/>
            <a:r>
              <a:rPr lang="en-US" dirty="0"/>
              <a:t>FASTA files fed in to Shapemapper2 program generates .Map files</a:t>
            </a:r>
          </a:p>
          <a:p>
            <a:pPr lvl="1"/>
            <a:r>
              <a:rPr lang="en-US" dirty="0"/>
              <a:t>Map files read by </a:t>
            </a:r>
            <a:r>
              <a:rPr lang="en-US" dirty="0" err="1"/>
              <a:t>Turbofold</a:t>
            </a:r>
            <a:r>
              <a:rPr lang="en-US" dirty="0"/>
              <a:t> to predict structure based on Shannon Entropy</a:t>
            </a:r>
          </a:p>
          <a:p>
            <a:pPr lvl="2"/>
            <a:r>
              <a:rPr lang="en-US" dirty="0"/>
              <a:t>Base pairing has low entropy , free nucleotides have high entropy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7E3D275-6E79-3D42-AE71-0E8E4BAC12C9}" type="slidenum">
              <a:rPr lang="en-US" smtClean="0"/>
              <a:t>6</a:t>
            </a:fld>
            <a:endParaRPr lang="en-US"/>
          </a:p>
        </p:txBody>
      </p:sp>
    </p:spTree>
    <p:extLst>
      <p:ext uri="{BB962C8B-B14F-4D97-AF65-F5344CB8AC3E}">
        <p14:creationId xmlns:p14="http://schemas.microsoft.com/office/powerpoint/2010/main" val="2889954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Clr>
                <a:schemeClr val="dk1"/>
              </a:buClr>
              <a:buSzPts val="1100"/>
            </a:pPr>
            <a:r>
              <a:rPr lang="en-US" sz="1800" i="1" dirty="0">
                <a:latin typeface="Arial" panose="020B0604020202020204" pitchFamily="34" charset="0"/>
                <a:cs typeface="Arial" panose="020B0604020202020204" pitchFamily="34" charset="0"/>
              </a:rPr>
              <a:t>Shape profile of CVB3/GA, stem-loop II (SLII). SLII is comprised of Domain II (DII) and the connecting region between Domain I (DI). DI ranges from 89-103. DII ranges from 105-181. </a:t>
            </a:r>
            <a:r>
              <a:rPr lang="en-US" sz="1800" b="1" i="1" dirty="0">
                <a:latin typeface="Arial" panose="020B0604020202020204" pitchFamily="34" charset="0"/>
                <a:cs typeface="Arial" panose="020B0604020202020204" pitchFamily="34" charset="0"/>
              </a:rPr>
              <a:t>A.</a:t>
            </a:r>
            <a:r>
              <a:rPr lang="en-US" sz="1800" i="1" dirty="0">
                <a:latin typeface="Arial" panose="020B0604020202020204" pitchFamily="34" charset="0"/>
                <a:cs typeface="Arial" panose="020B0604020202020204" pitchFamily="34" charset="0"/>
              </a:rPr>
              <a:t> The full shape profile is generated from the mutation frequencies detected from the sequencing reads. Reactivities are recorded as many individual events from massively parallel sequencing. Accuracy is dependent on read depth and mutation rates. Accurate read depths range from 2,000-5,000, based on computational inputs. The read depth represents 6-15 mutations per nucleotide Our experiments are set to a read depth of 4,000. Reactivities below 0.4 are shown in black, representing low modification. Reactivities between 0.4 and 0.85 are shown in orange, showing moderate modification. Reactivities 0.85 and above are shown in red, representing regions of high modification. Low reactivities represent a highly structured region, High reactivities represent less structured regions. </a:t>
            </a:r>
            <a:r>
              <a:rPr lang="en-US" sz="1800" b="1" i="1" dirty="0">
                <a:latin typeface="Arial" panose="020B0604020202020204" pitchFamily="34" charset="0"/>
                <a:cs typeface="Arial" panose="020B0604020202020204" pitchFamily="34" charset="0"/>
              </a:rPr>
              <a:t>B. </a:t>
            </a:r>
            <a:r>
              <a:rPr lang="en-US" sz="1800" i="1" dirty="0">
                <a:latin typeface="Arial" panose="020B0604020202020204" pitchFamily="34" charset="0"/>
                <a:cs typeface="Arial" panose="020B0604020202020204" pitchFamily="34" charset="0"/>
              </a:rPr>
              <a:t>Shape reactivities between 118 and 128 correspond with the left side of the loop in Figure 5B., the reactivity decreases from 140 to 160 corresponding with the small key hole shown in both CVB3GA and CVB328. Another curious region of interest is between 90-100 which shows low reactivity, indicating a highly structured region. This has not been shown previously and is not present in CVB3/28.  </a:t>
            </a:r>
            <a:r>
              <a:rPr lang="en-US" sz="1800" b="1" i="1" dirty="0">
                <a:latin typeface="Arial" panose="020B0604020202020204" pitchFamily="34" charset="0"/>
                <a:cs typeface="Arial" panose="020B0604020202020204" pitchFamily="34" charset="0"/>
              </a:rPr>
              <a:t>C. </a:t>
            </a:r>
            <a:r>
              <a:rPr lang="en-US" sz="1800" i="1" dirty="0">
                <a:latin typeface="Arial" panose="020B0604020202020204" pitchFamily="34" charset="0"/>
                <a:cs typeface="Arial" panose="020B0604020202020204" pitchFamily="34" charset="0"/>
              </a:rPr>
              <a:t>Mutation rates at a given nucleotide are a count of each mismatch or deletion in the cDNA divided by the read count at that location. Red is modified (+), untreated (-) is blue, and denatured (DC) is tan.</a:t>
            </a:r>
            <a:endParaRPr lang="en-US" sz="1800" dirty="0">
              <a:latin typeface="Arial" panose="020B0604020202020204" pitchFamily="34" charset="0"/>
              <a:cs typeface="Arial" panose="020B0604020202020204" pitchFamily="34" charset="0"/>
            </a:endParaRPr>
          </a:p>
          <a:p>
            <a:pPr algn="just">
              <a:buClr>
                <a:schemeClr val="dk1"/>
              </a:buClr>
              <a:buSzPts val="1100"/>
            </a:pPr>
            <a:endParaRPr lang="en-US" sz="1800" dirty="0">
              <a:latin typeface="Arial" panose="020B0604020202020204" pitchFamily="34" charset="0"/>
              <a:cs typeface="Arial" panose="020B0604020202020204" pitchFamily="34" charset="0"/>
            </a:endParaRPr>
          </a:p>
          <a:p>
            <a:pPr algn="just">
              <a:buClr>
                <a:schemeClr val="dk1"/>
              </a:buClr>
              <a:buSzPts val="1100"/>
            </a:pPr>
            <a:endParaRPr lang="en-US" sz="1800" dirty="0">
              <a:latin typeface="Arial" panose="020B0604020202020204" pitchFamily="34" charset="0"/>
              <a:cs typeface="Arial" panose="020B0604020202020204" pitchFamily="34" charset="0"/>
            </a:endParaRPr>
          </a:p>
          <a:p>
            <a:pPr algn="just">
              <a:buClr>
                <a:schemeClr val="dk1"/>
              </a:buClr>
              <a:buSzPts val="1100"/>
            </a:pPr>
            <a:endParaRPr lang="en-US" sz="1800" dirty="0">
              <a:latin typeface="Arial" panose="020B0604020202020204" pitchFamily="34" charset="0"/>
              <a:cs typeface="Arial" panose="020B0604020202020204" pitchFamily="34" charset="0"/>
            </a:endParaRPr>
          </a:p>
          <a:p>
            <a:pPr algn="just">
              <a:buClr>
                <a:schemeClr val="dk1"/>
              </a:buClr>
              <a:buSzPts val="1100"/>
            </a:pPr>
            <a:r>
              <a:rPr lang="en-US" sz="1800" dirty="0">
                <a:latin typeface="Arial" panose="020B0604020202020204" pitchFamily="34" charset="0"/>
                <a:cs typeface="Arial" panose="020B0604020202020204" pitchFamily="34" charset="0"/>
              </a:rPr>
              <a:t>ShapeMapper2 automatically detects sequence variants in input target sequences. Several quality control checks are implemented into the program utilizing the additional control reactions, such as a read depth-check, positive mutation rates above background check, high background mutation rates check, and number of highly reactive nucleotides check. Failure at any of these points causes the program to eliminate that point. </a:t>
            </a:r>
            <a:r>
              <a:rPr lang="en-US" sz="1800" dirty="0">
                <a:solidFill>
                  <a:schemeClr val="dk1"/>
                </a:solidFill>
                <a:latin typeface="Arial" panose="020B0604020202020204" pitchFamily="34" charset="0"/>
                <a:cs typeface="Arial" panose="020B0604020202020204" pitchFamily="34" charset="0"/>
              </a:rPr>
              <a:t>Normalized modification values are generated using </a:t>
            </a:r>
            <a:r>
              <a:rPr lang="en-US" sz="1800" dirty="0" err="1">
                <a:solidFill>
                  <a:schemeClr val="dk1"/>
                </a:solidFill>
                <a:latin typeface="Arial" panose="020B0604020202020204" pitchFamily="34" charset="0"/>
                <a:cs typeface="Arial" panose="020B0604020202020204" pitchFamily="34" charset="0"/>
              </a:rPr>
              <a:t>ShapeFinder</a:t>
            </a:r>
            <a:r>
              <a:rPr lang="en-US" sz="1800" dirty="0">
                <a:solidFill>
                  <a:schemeClr val="dk1"/>
                </a:solidFill>
                <a:latin typeface="Arial" panose="020B0604020202020204" pitchFamily="34" charset="0"/>
                <a:cs typeface="Arial" panose="020B0604020202020204" pitchFamily="34" charset="0"/>
              </a:rPr>
              <a:t>. </a:t>
            </a:r>
          </a:p>
          <a:p>
            <a:pPr algn="just">
              <a:buClr>
                <a:schemeClr val="dk1"/>
              </a:buClr>
              <a:buSzPts val="1100"/>
            </a:pPr>
            <a:endParaRPr lang="en-US" sz="1800" dirty="0">
              <a:solidFill>
                <a:schemeClr val="dk1"/>
              </a:solidFill>
              <a:latin typeface="Arial" panose="020B0604020202020204" pitchFamily="34" charset="0"/>
              <a:cs typeface="Arial" panose="020B0604020202020204" pitchFamily="34" charset="0"/>
            </a:endParaRPr>
          </a:p>
          <a:p>
            <a:pPr algn="just">
              <a:buClr>
                <a:schemeClr val="dk1"/>
              </a:buClr>
              <a:buSzPts val="1100"/>
            </a:pPr>
            <a:r>
              <a:rPr lang="en-US" sz="1800" dirty="0">
                <a:solidFill>
                  <a:schemeClr val="dk1"/>
                </a:solidFill>
                <a:latin typeface="Arial" panose="020B0604020202020204" pitchFamily="34" charset="0"/>
                <a:cs typeface="Arial" panose="020B0604020202020204" pitchFamily="34" charset="0"/>
              </a:rPr>
              <a:t>The raw data are run through Turbofold analysis and then structure editor. </a:t>
            </a:r>
            <a:r>
              <a:rPr lang="en-US" sz="1800" dirty="0">
                <a:latin typeface="Arial" panose="020B0604020202020204" pitchFamily="34" charset="0"/>
                <a:cs typeface="Arial" panose="020B0604020202020204" pitchFamily="34" charset="0"/>
              </a:rPr>
              <a:t>SHAPE profiles are then input in to </a:t>
            </a:r>
            <a:r>
              <a:rPr lang="en-US" sz="1800" dirty="0" err="1">
                <a:latin typeface="Arial" panose="020B0604020202020204" pitchFamily="34" charset="0"/>
                <a:cs typeface="Arial" panose="020B0604020202020204" pitchFamily="34" charset="0"/>
              </a:rPr>
              <a:t>TurboFold</a:t>
            </a:r>
            <a:r>
              <a:rPr lang="en-US" sz="1800" dirty="0">
                <a:latin typeface="Arial" panose="020B0604020202020204" pitchFamily="34" charset="0"/>
                <a:cs typeface="Arial" panose="020B0604020202020204" pitchFamily="34" charset="0"/>
              </a:rPr>
              <a:t> which utilizes the input of three reference sequences to fold them into the lowest free energy conformations and calculates base pairing probabilities and a multiple-sequence alignment file. Reference sequences are used to generate pairwise alignment data and provides three alternative folding models. Each reference sequence is used to comparatively improve the other models</a:t>
            </a:r>
            <a:endParaRPr lang="en-US" sz="1800" dirty="0">
              <a:solidFill>
                <a:schemeClr val="dk1"/>
              </a:solidFill>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7E3D275-6E79-3D42-AE71-0E8E4BAC12C9}" type="slidenum">
              <a:rPr lang="en-US" smtClean="0"/>
              <a:t>7</a:t>
            </a:fld>
            <a:endParaRPr lang="en-US"/>
          </a:p>
        </p:txBody>
      </p:sp>
    </p:spTree>
    <p:extLst>
      <p:ext uri="{BB962C8B-B14F-4D97-AF65-F5344CB8AC3E}">
        <p14:creationId xmlns:p14="http://schemas.microsoft.com/office/powerpoint/2010/main" val="2399198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E3D275-6E79-3D42-AE71-0E8E4BAC12C9}" type="slidenum">
              <a:rPr lang="en-US" smtClean="0"/>
              <a:t>8</a:t>
            </a:fld>
            <a:endParaRPr lang="en-US"/>
          </a:p>
        </p:txBody>
      </p:sp>
    </p:spTree>
    <p:extLst>
      <p:ext uri="{BB962C8B-B14F-4D97-AF65-F5344CB8AC3E}">
        <p14:creationId xmlns:p14="http://schemas.microsoft.com/office/powerpoint/2010/main" val="3539700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E3D275-6E79-3D42-AE71-0E8E4BAC12C9}" type="slidenum">
              <a:rPr lang="en-US" smtClean="0"/>
              <a:t>10</a:t>
            </a:fld>
            <a:endParaRPr lang="en-US"/>
          </a:p>
        </p:txBody>
      </p:sp>
    </p:spTree>
    <p:extLst>
      <p:ext uri="{BB962C8B-B14F-4D97-AF65-F5344CB8AC3E}">
        <p14:creationId xmlns:p14="http://schemas.microsoft.com/office/powerpoint/2010/main" val="2847378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E3D275-6E79-3D42-AE71-0E8E4BAC12C9}" type="slidenum">
              <a:rPr lang="en-US" smtClean="0"/>
              <a:t>11</a:t>
            </a:fld>
            <a:endParaRPr lang="en-US"/>
          </a:p>
        </p:txBody>
      </p:sp>
    </p:spTree>
    <p:extLst>
      <p:ext uri="{BB962C8B-B14F-4D97-AF65-F5344CB8AC3E}">
        <p14:creationId xmlns:p14="http://schemas.microsoft.com/office/powerpoint/2010/main" val="1776600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3F6E4-962F-A442-A9B2-02A4F23C6C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BF5C4A-66FA-E347-B84D-F9562985F2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CF2AF4-DF06-A440-A5D4-D4EA74CD1804}"/>
              </a:ext>
            </a:extLst>
          </p:cNvPr>
          <p:cNvSpPr>
            <a:spLocks noGrp="1"/>
          </p:cNvSpPr>
          <p:nvPr>
            <p:ph type="dt" sz="half" idx="10"/>
          </p:nvPr>
        </p:nvSpPr>
        <p:spPr/>
        <p:txBody>
          <a:bodyPr/>
          <a:lstStyle/>
          <a:p>
            <a:fld id="{B6176C11-F4C4-844D-AA35-392DF7DD9B4C}" type="datetimeFigureOut">
              <a:rPr lang="en-US" smtClean="0"/>
              <a:t>2/4/21</a:t>
            </a:fld>
            <a:endParaRPr lang="en-US"/>
          </a:p>
        </p:txBody>
      </p:sp>
      <p:sp>
        <p:nvSpPr>
          <p:cNvPr id="5" name="Footer Placeholder 4">
            <a:extLst>
              <a:ext uri="{FF2B5EF4-FFF2-40B4-BE49-F238E27FC236}">
                <a16:creationId xmlns:a16="http://schemas.microsoft.com/office/drawing/2014/main" id="{AE14295E-E11B-1F47-862E-234AF02D0D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954B1-86BB-8340-818A-A2B15281B24B}"/>
              </a:ext>
            </a:extLst>
          </p:cNvPr>
          <p:cNvSpPr>
            <a:spLocks noGrp="1"/>
          </p:cNvSpPr>
          <p:nvPr>
            <p:ph type="sldNum" sz="quarter" idx="12"/>
          </p:nvPr>
        </p:nvSpPr>
        <p:spPr/>
        <p:txBody>
          <a:bodyPr/>
          <a:lstStyle/>
          <a:p>
            <a:fld id="{A256D2CB-36B9-184F-ACBF-704D8F307B3F}" type="slidenum">
              <a:rPr lang="en-US" smtClean="0"/>
              <a:t>‹#›</a:t>
            </a:fld>
            <a:endParaRPr lang="en-US"/>
          </a:p>
        </p:txBody>
      </p:sp>
    </p:spTree>
    <p:extLst>
      <p:ext uri="{BB962C8B-B14F-4D97-AF65-F5344CB8AC3E}">
        <p14:creationId xmlns:p14="http://schemas.microsoft.com/office/powerpoint/2010/main" val="1738412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3E55C-EC1F-BF47-A458-402485C452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C5A80A-AD52-744E-A5AD-5F48C0824E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D33BB-B723-C94F-9CEF-7F37380A0C1B}"/>
              </a:ext>
            </a:extLst>
          </p:cNvPr>
          <p:cNvSpPr>
            <a:spLocks noGrp="1"/>
          </p:cNvSpPr>
          <p:nvPr>
            <p:ph type="dt" sz="half" idx="10"/>
          </p:nvPr>
        </p:nvSpPr>
        <p:spPr/>
        <p:txBody>
          <a:bodyPr/>
          <a:lstStyle/>
          <a:p>
            <a:fld id="{B6176C11-F4C4-844D-AA35-392DF7DD9B4C}" type="datetimeFigureOut">
              <a:rPr lang="en-US" smtClean="0"/>
              <a:t>2/4/21</a:t>
            </a:fld>
            <a:endParaRPr lang="en-US"/>
          </a:p>
        </p:txBody>
      </p:sp>
      <p:sp>
        <p:nvSpPr>
          <p:cNvPr id="5" name="Footer Placeholder 4">
            <a:extLst>
              <a:ext uri="{FF2B5EF4-FFF2-40B4-BE49-F238E27FC236}">
                <a16:creationId xmlns:a16="http://schemas.microsoft.com/office/drawing/2014/main" id="{F60CE1C8-4A66-DA49-92F1-510A1CEBB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362A8D-F142-EB46-999B-6B8DF7D92AA0}"/>
              </a:ext>
            </a:extLst>
          </p:cNvPr>
          <p:cNvSpPr>
            <a:spLocks noGrp="1"/>
          </p:cNvSpPr>
          <p:nvPr>
            <p:ph type="sldNum" sz="quarter" idx="12"/>
          </p:nvPr>
        </p:nvSpPr>
        <p:spPr/>
        <p:txBody>
          <a:bodyPr/>
          <a:lstStyle/>
          <a:p>
            <a:fld id="{A256D2CB-36B9-184F-ACBF-704D8F307B3F}" type="slidenum">
              <a:rPr lang="en-US" smtClean="0"/>
              <a:t>‹#›</a:t>
            </a:fld>
            <a:endParaRPr lang="en-US"/>
          </a:p>
        </p:txBody>
      </p:sp>
    </p:spTree>
    <p:extLst>
      <p:ext uri="{BB962C8B-B14F-4D97-AF65-F5344CB8AC3E}">
        <p14:creationId xmlns:p14="http://schemas.microsoft.com/office/powerpoint/2010/main" val="186996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7BBB19-E6E5-424B-8A36-7CB5286014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31CEC-727D-2244-B6AC-B7556302C6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42A36-92C5-F148-9E3C-8C2B71B737F7}"/>
              </a:ext>
            </a:extLst>
          </p:cNvPr>
          <p:cNvSpPr>
            <a:spLocks noGrp="1"/>
          </p:cNvSpPr>
          <p:nvPr>
            <p:ph type="dt" sz="half" idx="10"/>
          </p:nvPr>
        </p:nvSpPr>
        <p:spPr/>
        <p:txBody>
          <a:bodyPr/>
          <a:lstStyle/>
          <a:p>
            <a:fld id="{B6176C11-F4C4-844D-AA35-392DF7DD9B4C}" type="datetimeFigureOut">
              <a:rPr lang="en-US" smtClean="0"/>
              <a:t>2/4/21</a:t>
            </a:fld>
            <a:endParaRPr lang="en-US"/>
          </a:p>
        </p:txBody>
      </p:sp>
      <p:sp>
        <p:nvSpPr>
          <p:cNvPr id="5" name="Footer Placeholder 4">
            <a:extLst>
              <a:ext uri="{FF2B5EF4-FFF2-40B4-BE49-F238E27FC236}">
                <a16:creationId xmlns:a16="http://schemas.microsoft.com/office/drawing/2014/main" id="{9A810620-A3BE-8F46-B0E8-B7ACF7830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744A2-7486-9F4D-8931-078F1344D73B}"/>
              </a:ext>
            </a:extLst>
          </p:cNvPr>
          <p:cNvSpPr>
            <a:spLocks noGrp="1"/>
          </p:cNvSpPr>
          <p:nvPr>
            <p:ph type="sldNum" sz="quarter" idx="12"/>
          </p:nvPr>
        </p:nvSpPr>
        <p:spPr/>
        <p:txBody>
          <a:bodyPr/>
          <a:lstStyle/>
          <a:p>
            <a:fld id="{A256D2CB-36B9-184F-ACBF-704D8F307B3F}" type="slidenum">
              <a:rPr lang="en-US" smtClean="0"/>
              <a:t>‹#›</a:t>
            </a:fld>
            <a:endParaRPr lang="en-US"/>
          </a:p>
        </p:txBody>
      </p:sp>
    </p:spTree>
    <p:extLst>
      <p:ext uri="{BB962C8B-B14F-4D97-AF65-F5344CB8AC3E}">
        <p14:creationId xmlns:p14="http://schemas.microsoft.com/office/powerpoint/2010/main" val="70083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A1E85-4915-C647-9DAA-9E079838F5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2D9AA4-5B72-904F-8166-EE7E35B177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4AE547-48E4-8841-93FA-70B4E465C376}"/>
              </a:ext>
            </a:extLst>
          </p:cNvPr>
          <p:cNvSpPr>
            <a:spLocks noGrp="1"/>
          </p:cNvSpPr>
          <p:nvPr>
            <p:ph type="dt" sz="half" idx="10"/>
          </p:nvPr>
        </p:nvSpPr>
        <p:spPr/>
        <p:txBody>
          <a:bodyPr/>
          <a:lstStyle/>
          <a:p>
            <a:fld id="{B6176C11-F4C4-844D-AA35-392DF7DD9B4C}" type="datetimeFigureOut">
              <a:rPr lang="en-US" smtClean="0"/>
              <a:t>2/4/21</a:t>
            </a:fld>
            <a:endParaRPr lang="en-US"/>
          </a:p>
        </p:txBody>
      </p:sp>
      <p:sp>
        <p:nvSpPr>
          <p:cNvPr id="5" name="Footer Placeholder 4">
            <a:extLst>
              <a:ext uri="{FF2B5EF4-FFF2-40B4-BE49-F238E27FC236}">
                <a16:creationId xmlns:a16="http://schemas.microsoft.com/office/drawing/2014/main" id="{D0C51844-2DE0-B147-8AA3-B20FDA2E2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D17448-5AFE-F748-A55E-35364F30621C}"/>
              </a:ext>
            </a:extLst>
          </p:cNvPr>
          <p:cNvSpPr>
            <a:spLocks noGrp="1"/>
          </p:cNvSpPr>
          <p:nvPr>
            <p:ph type="sldNum" sz="quarter" idx="12"/>
          </p:nvPr>
        </p:nvSpPr>
        <p:spPr/>
        <p:txBody>
          <a:bodyPr/>
          <a:lstStyle/>
          <a:p>
            <a:fld id="{A256D2CB-36B9-184F-ACBF-704D8F307B3F}" type="slidenum">
              <a:rPr lang="en-US" smtClean="0"/>
              <a:t>‹#›</a:t>
            </a:fld>
            <a:endParaRPr lang="en-US"/>
          </a:p>
        </p:txBody>
      </p:sp>
    </p:spTree>
    <p:extLst>
      <p:ext uri="{BB962C8B-B14F-4D97-AF65-F5344CB8AC3E}">
        <p14:creationId xmlns:p14="http://schemas.microsoft.com/office/powerpoint/2010/main" val="146042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EB05C-C56B-7742-9246-49E4F03A50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2207A2-65A0-694F-97B6-DAD77FB568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C4D6C2-4721-8A46-B0A2-5096BA3C9852}"/>
              </a:ext>
            </a:extLst>
          </p:cNvPr>
          <p:cNvSpPr>
            <a:spLocks noGrp="1"/>
          </p:cNvSpPr>
          <p:nvPr>
            <p:ph type="dt" sz="half" idx="10"/>
          </p:nvPr>
        </p:nvSpPr>
        <p:spPr/>
        <p:txBody>
          <a:bodyPr/>
          <a:lstStyle/>
          <a:p>
            <a:fld id="{B6176C11-F4C4-844D-AA35-392DF7DD9B4C}" type="datetimeFigureOut">
              <a:rPr lang="en-US" smtClean="0"/>
              <a:t>2/4/21</a:t>
            </a:fld>
            <a:endParaRPr lang="en-US"/>
          </a:p>
        </p:txBody>
      </p:sp>
      <p:sp>
        <p:nvSpPr>
          <p:cNvPr id="5" name="Footer Placeholder 4">
            <a:extLst>
              <a:ext uri="{FF2B5EF4-FFF2-40B4-BE49-F238E27FC236}">
                <a16:creationId xmlns:a16="http://schemas.microsoft.com/office/drawing/2014/main" id="{3E503A21-A91A-9044-B292-18E2A4052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24AB2-286C-F341-9D40-77482F6AA956}"/>
              </a:ext>
            </a:extLst>
          </p:cNvPr>
          <p:cNvSpPr>
            <a:spLocks noGrp="1"/>
          </p:cNvSpPr>
          <p:nvPr>
            <p:ph type="sldNum" sz="quarter" idx="12"/>
          </p:nvPr>
        </p:nvSpPr>
        <p:spPr/>
        <p:txBody>
          <a:bodyPr/>
          <a:lstStyle/>
          <a:p>
            <a:fld id="{A256D2CB-36B9-184F-ACBF-704D8F307B3F}" type="slidenum">
              <a:rPr lang="en-US" smtClean="0"/>
              <a:t>‹#›</a:t>
            </a:fld>
            <a:endParaRPr lang="en-US"/>
          </a:p>
        </p:txBody>
      </p:sp>
    </p:spTree>
    <p:extLst>
      <p:ext uri="{BB962C8B-B14F-4D97-AF65-F5344CB8AC3E}">
        <p14:creationId xmlns:p14="http://schemas.microsoft.com/office/powerpoint/2010/main" val="1158071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E04F-EA7B-4F4F-90B4-6E3F107F5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45A3BC-5202-0B4F-A018-86289D0B0F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2DFF12-73A1-294D-9B3F-764C2D7C68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B79D0-C575-504B-A92C-EC47536C0547}"/>
              </a:ext>
            </a:extLst>
          </p:cNvPr>
          <p:cNvSpPr>
            <a:spLocks noGrp="1"/>
          </p:cNvSpPr>
          <p:nvPr>
            <p:ph type="dt" sz="half" idx="10"/>
          </p:nvPr>
        </p:nvSpPr>
        <p:spPr/>
        <p:txBody>
          <a:bodyPr/>
          <a:lstStyle/>
          <a:p>
            <a:fld id="{B6176C11-F4C4-844D-AA35-392DF7DD9B4C}" type="datetimeFigureOut">
              <a:rPr lang="en-US" smtClean="0"/>
              <a:t>2/4/21</a:t>
            </a:fld>
            <a:endParaRPr lang="en-US"/>
          </a:p>
        </p:txBody>
      </p:sp>
      <p:sp>
        <p:nvSpPr>
          <p:cNvPr id="6" name="Footer Placeholder 5">
            <a:extLst>
              <a:ext uri="{FF2B5EF4-FFF2-40B4-BE49-F238E27FC236}">
                <a16:creationId xmlns:a16="http://schemas.microsoft.com/office/drawing/2014/main" id="{AA40CA65-427E-9142-BC1C-5A1C60B528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4DD2A9-ADFA-B149-893E-BDA304EA8922}"/>
              </a:ext>
            </a:extLst>
          </p:cNvPr>
          <p:cNvSpPr>
            <a:spLocks noGrp="1"/>
          </p:cNvSpPr>
          <p:nvPr>
            <p:ph type="sldNum" sz="quarter" idx="12"/>
          </p:nvPr>
        </p:nvSpPr>
        <p:spPr/>
        <p:txBody>
          <a:bodyPr/>
          <a:lstStyle/>
          <a:p>
            <a:fld id="{A256D2CB-36B9-184F-ACBF-704D8F307B3F}" type="slidenum">
              <a:rPr lang="en-US" smtClean="0"/>
              <a:t>‹#›</a:t>
            </a:fld>
            <a:endParaRPr lang="en-US"/>
          </a:p>
        </p:txBody>
      </p:sp>
    </p:spTree>
    <p:extLst>
      <p:ext uri="{BB962C8B-B14F-4D97-AF65-F5344CB8AC3E}">
        <p14:creationId xmlns:p14="http://schemas.microsoft.com/office/powerpoint/2010/main" val="1994489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C6945-A8A2-8747-9251-35E6A6A645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9E8797-D6F0-F144-80A5-FBC3A41C97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491DFD-057E-7042-8BC1-B569CAD2F0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4E02D0-70C5-194C-B33C-6E6951CAE9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A5EF05-384B-714C-B6B2-86486028D0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37877E-71EE-1847-8D15-4298B00A9C4D}"/>
              </a:ext>
            </a:extLst>
          </p:cNvPr>
          <p:cNvSpPr>
            <a:spLocks noGrp="1"/>
          </p:cNvSpPr>
          <p:nvPr>
            <p:ph type="dt" sz="half" idx="10"/>
          </p:nvPr>
        </p:nvSpPr>
        <p:spPr/>
        <p:txBody>
          <a:bodyPr/>
          <a:lstStyle/>
          <a:p>
            <a:fld id="{B6176C11-F4C4-844D-AA35-392DF7DD9B4C}" type="datetimeFigureOut">
              <a:rPr lang="en-US" smtClean="0"/>
              <a:t>2/4/21</a:t>
            </a:fld>
            <a:endParaRPr lang="en-US"/>
          </a:p>
        </p:txBody>
      </p:sp>
      <p:sp>
        <p:nvSpPr>
          <p:cNvPr id="8" name="Footer Placeholder 7">
            <a:extLst>
              <a:ext uri="{FF2B5EF4-FFF2-40B4-BE49-F238E27FC236}">
                <a16:creationId xmlns:a16="http://schemas.microsoft.com/office/drawing/2014/main" id="{87360158-52D1-C844-9389-3111185EA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DEEA14-2961-1A45-B9C6-8C60F4787DC0}"/>
              </a:ext>
            </a:extLst>
          </p:cNvPr>
          <p:cNvSpPr>
            <a:spLocks noGrp="1"/>
          </p:cNvSpPr>
          <p:nvPr>
            <p:ph type="sldNum" sz="quarter" idx="12"/>
          </p:nvPr>
        </p:nvSpPr>
        <p:spPr/>
        <p:txBody>
          <a:bodyPr/>
          <a:lstStyle/>
          <a:p>
            <a:fld id="{A256D2CB-36B9-184F-ACBF-704D8F307B3F}" type="slidenum">
              <a:rPr lang="en-US" smtClean="0"/>
              <a:t>‹#›</a:t>
            </a:fld>
            <a:endParaRPr lang="en-US"/>
          </a:p>
        </p:txBody>
      </p:sp>
    </p:spTree>
    <p:extLst>
      <p:ext uri="{BB962C8B-B14F-4D97-AF65-F5344CB8AC3E}">
        <p14:creationId xmlns:p14="http://schemas.microsoft.com/office/powerpoint/2010/main" val="2951676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D0FEC-8D9F-384A-81E1-C1A4F3D1FF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682549-60D3-C644-B565-592252629768}"/>
              </a:ext>
            </a:extLst>
          </p:cNvPr>
          <p:cNvSpPr>
            <a:spLocks noGrp="1"/>
          </p:cNvSpPr>
          <p:nvPr>
            <p:ph type="dt" sz="half" idx="10"/>
          </p:nvPr>
        </p:nvSpPr>
        <p:spPr/>
        <p:txBody>
          <a:bodyPr/>
          <a:lstStyle/>
          <a:p>
            <a:fld id="{B6176C11-F4C4-844D-AA35-392DF7DD9B4C}" type="datetimeFigureOut">
              <a:rPr lang="en-US" smtClean="0"/>
              <a:t>2/4/21</a:t>
            </a:fld>
            <a:endParaRPr lang="en-US"/>
          </a:p>
        </p:txBody>
      </p:sp>
      <p:sp>
        <p:nvSpPr>
          <p:cNvPr id="4" name="Footer Placeholder 3">
            <a:extLst>
              <a:ext uri="{FF2B5EF4-FFF2-40B4-BE49-F238E27FC236}">
                <a16:creationId xmlns:a16="http://schemas.microsoft.com/office/drawing/2014/main" id="{AB16C5B9-F622-CA40-AC27-8796C99AAC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29F656-6C60-BF49-A2D6-C1320BC19767}"/>
              </a:ext>
            </a:extLst>
          </p:cNvPr>
          <p:cNvSpPr>
            <a:spLocks noGrp="1"/>
          </p:cNvSpPr>
          <p:nvPr>
            <p:ph type="sldNum" sz="quarter" idx="12"/>
          </p:nvPr>
        </p:nvSpPr>
        <p:spPr/>
        <p:txBody>
          <a:bodyPr/>
          <a:lstStyle/>
          <a:p>
            <a:fld id="{A256D2CB-36B9-184F-ACBF-704D8F307B3F}" type="slidenum">
              <a:rPr lang="en-US" smtClean="0"/>
              <a:t>‹#›</a:t>
            </a:fld>
            <a:endParaRPr lang="en-US"/>
          </a:p>
        </p:txBody>
      </p:sp>
    </p:spTree>
    <p:extLst>
      <p:ext uri="{BB962C8B-B14F-4D97-AF65-F5344CB8AC3E}">
        <p14:creationId xmlns:p14="http://schemas.microsoft.com/office/powerpoint/2010/main" val="4135694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5C639B-7517-F24B-AA81-E26F4D55DE0B}"/>
              </a:ext>
            </a:extLst>
          </p:cNvPr>
          <p:cNvSpPr>
            <a:spLocks noGrp="1"/>
          </p:cNvSpPr>
          <p:nvPr>
            <p:ph type="dt" sz="half" idx="10"/>
          </p:nvPr>
        </p:nvSpPr>
        <p:spPr/>
        <p:txBody>
          <a:bodyPr/>
          <a:lstStyle/>
          <a:p>
            <a:fld id="{B6176C11-F4C4-844D-AA35-392DF7DD9B4C}" type="datetimeFigureOut">
              <a:rPr lang="en-US" smtClean="0"/>
              <a:t>2/4/21</a:t>
            </a:fld>
            <a:endParaRPr lang="en-US"/>
          </a:p>
        </p:txBody>
      </p:sp>
      <p:sp>
        <p:nvSpPr>
          <p:cNvPr id="3" name="Footer Placeholder 2">
            <a:extLst>
              <a:ext uri="{FF2B5EF4-FFF2-40B4-BE49-F238E27FC236}">
                <a16:creationId xmlns:a16="http://schemas.microsoft.com/office/drawing/2014/main" id="{B9D88DAF-5E69-3540-81CE-63B57313AE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FF2DB5-9826-E844-957D-5A50C14D56B0}"/>
              </a:ext>
            </a:extLst>
          </p:cNvPr>
          <p:cNvSpPr>
            <a:spLocks noGrp="1"/>
          </p:cNvSpPr>
          <p:nvPr>
            <p:ph type="sldNum" sz="quarter" idx="12"/>
          </p:nvPr>
        </p:nvSpPr>
        <p:spPr/>
        <p:txBody>
          <a:bodyPr/>
          <a:lstStyle/>
          <a:p>
            <a:fld id="{A256D2CB-36B9-184F-ACBF-704D8F307B3F}" type="slidenum">
              <a:rPr lang="en-US" smtClean="0"/>
              <a:t>‹#›</a:t>
            </a:fld>
            <a:endParaRPr lang="en-US"/>
          </a:p>
        </p:txBody>
      </p:sp>
    </p:spTree>
    <p:extLst>
      <p:ext uri="{BB962C8B-B14F-4D97-AF65-F5344CB8AC3E}">
        <p14:creationId xmlns:p14="http://schemas.microsoft.com/office/powerpoint/2010/main" val="4217003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D05F-D2EB-8941-9565-31A64C6A2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DF64E5-6580-8D4D-AAB8-BECD60DB96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25DB25-0E00-5548-9F2D-BCAC0BA1AF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0D64D6-06EA-4942-ADBF-B544E302D013}"/>
              </a:ext>
            </a:extLst>
          </p:cNvPr>
          <p:cNvSpPr>
            <a:spLocks noGrp="1"/>
          </p:cNvSpPr>
          <p:nvPr>
            <p:ph type="dt" sz="half" idx="10"/>
          </p:nvPr>
        </p:nvSpPr>
        <p:spPr/>
        <p:txBody>
          <a:bodyPr/>
          <a:lstStyle/>
          <a:p>
            <a:fld id="{B6176C11-F4C4-844D-AA35-392DF7DD9B4C}" type="datetimeFigureOut">
              <a:rPr lang="en-US" smtClean="0"/>
              <a:t>2/4/21</a:t>
            </a:fld>
            <a:endParaRPr lang="en-US"/>
          </a:p>
        </p:txBody>
      </p:sp>
      <p:sp>
        <p:nvSpPr>
          <p:cNvPr id="6" name="Footer Placeholder 5">
            <a:extLst>
              <a:ext uri="{FF2B5EF4-FFF2-40B4-BE49-F238E27FC236}">
                <a16:creationId xmlns:a16="http://schemas.microsoft.com/office/drawing/2014/main" id="{B17BDCA9-FD4A-0B4C-B774-21D7AC2A32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7E43A9-5CF4-D945-B5B5-35C0E9597058}"/>
              </a:ext>
            </a:extLst>
          </p:cNvPr>
          <p:cNvSpPr>
            <a:spLocks noGrp="1"/>
          </p:cNvSpPr>
          <p:nvPr>
            <p:ph type="sldNum" sz="quarter" idx="12"/>
          </p:nvPr>
        </p:nvSpPr>
        <p:spPr/>
        <p:txBody>
          <a:bodyPr/>
          <a:lstStyle/>
          <a:p>
            <a:fld id="{A256D2CB-36B9-184F-ACBF-704D8F307B3F}" type="slidenum">
              <a:rPr lang="en-US" smtClean="0"/>
              <a:t>‹#›</a:t>
            </a:fld>
            <a:endParaRPr lang="en-US"/>
          </a:p>
        </p:txBody>
      </p:sp>
    </p:spTree>
    <p:extLst>
      <p:ext uri="{BB962C8B-B14F-4D97-AF65-F5344CB8AC3E}">
        <p14:creationId xmlns:p14="http://schemas.microsoft.com/office/powerpoint/2010/main" val="1521091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B50D-573D-7A4C-B9F5-5021382516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509417-6DED-DC43-A416-C4F4E583B7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6F36A2-802D-3047-BDC7-9EFE20EBD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E088F-32C1-6247-B7B2-262BDA44095E}"/>
              </a:ext>
            </a:extLst>
          </p:cNvPr>
          <p:cNvSpPr>
            <a:spLocks noGrp="1"/>
          </p:cNvSpPr>
          <p:nvPr>
            <p:ph type="dt" sz="half" idx="10"/>
          </p:nvPr>
        </p:nvSpPr>
        <p:spPr/>
        <p:txBody>
          <a:bodyPr/>
          <a:lstStyle/>
          <a:p>
            <a:fld id="{B6176C11-F4C4-844D-AA35-392DF7DD9B4C}" type="datetimeFigureOut">
              <a:rPr lang="en-US" smtClean="0"/>
              <a:t>2/4/21</a:t>
            </a:fld>
            <a:endParaRPr lang="en-US"/>
          </a:p>
        </p:txBody>
      </p:sp>
      <p:sp>
        <p:nvSpPr>
          <p:cNvPr id="6" name="Footer Placeholder 5">
            <a:extLst>
              <a:ext uri="{FF2B5EF4-FFF2-40B4-BE49-F238E27FC236}">
                <a16:creationId xmlns:a16="http://schemas.microsoft.com/office/drawing/2014/main" id="{318A80F4-A817-8B4D-B61D-8C0D204B0A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1B0ACE-4505-C446-B712-C069955782C7}"/>
              </a:ext>
            </a:extLst>
          </p:cNvPr>
          <p:cNvSpPr>
            <a:spLocks noGrp="1"/>
          </p:cNvSpPr>
          <p:nvPr>
            <p:ph type="sldNum" sz="quarter" idx="12"/>
          </p:nvPr>
        </p:nvSpPr>
        <p:spPr/>
        <p:txBody>
          <a:bodyPr/>
          <a:lstStyle/>
          <a:p>
            <a:fld id="{A256D2CB-36B9-184F-ACBF-704D8F307B3F}" type="slidenum">
              <a:rPr lang="en-US" smtClean="0"/>
              <a:t>‹#›</a:t>
            </a:fld>
            <a:endParaRPr lang="en-US"/>
          </a:p>
        </p:txBody>
      </p:sp>
    </p:spTree>
    <p:extLst>
      <p:ext uri="{BB962C8B-B14F-4D97-AF65-F5344CB8AC3E}">
        <p14:creationId xmlns:p14="http://schemas.microsoft.com/office/powerpoint/2010/main" val="2416309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689339-AFC8-6746-B8A5-E972DE691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CFF5C1-A0E4-4B46-B508-8C91AB0A23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5ACEA-C7F1-8449-B19E-29521CA0FC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76C11-F4C4-844D-AA35-392DF7DD9B4C}" type="datetimeFigureOut">
              <a:rPr lang="en-US" smtClean="0"/>
              <a:t>2/4/21</a:t>
            </a:fld>
            <a:endParaRPr lang="en-US"/>
          </a:p>
        </p:txBody>
      </p:sp>
      <p:sp>
        <p:nvSpPr>
          <p:cNvPr id="5" name="Footer Placeholder 4">
            <a:extLst>
              <a:ext uri="{FF2B5EF4-FFF2-40B4-BE49-F238E27FC236}">
                <a16:creationId xmlns:a16="http://schemas.microsoft.com/office/drawing/2014/main" id="{9D017128-8AD3-A548-ACCA-E7E3B9AC08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48AB1C-DCD4-9F47-AD33-2FA398EEE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6D2CB-36B9-184F-ACBF-704D8F307B3F}" type="slidenum">
              <a:rPr lang="en-US" smtClean="0"/>
              <a:t>‹#›</a:t>
            </a:fld>
            <a:endParaRPr lang="en-US"/>
          </a:p>
        </p:txBody>
      </p:sp>
    </p:spTree>
    <p:extLst>
      <p:ext uri="{BB962C8B-B14F-4D97-AF65-F5344CB8AC3E}">
        <p14:creationId xmlns:p14="http://schemas.microsoft.com/office/powerpoint/2010/main" val="84565376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128/JVI.76.23.12097-12111.200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3E9C8B-BF90-9A46-834D-53BFAE06B297}"/>
              </a:ext>
            </a:extLst>
          </p:cNvPr>
          <p:cNvSpPr txBox="1">
            <a:spLocks/>
          </p:cNvSpPr>
          <p:nvPr/>
        </p:nvSpPr>
        <p:spPr>
          <a:xfrm>
            <a:off x="838200" y="365125"/>
            <a:ext cx="10515600" cy="1325563"/>
          </a:xfrm>
          <a:prstGeom prst="rect">
            <a:avLst/>
          </a:prstGeom>
        </p:spPr>
        <p:txBody>
          <a:bodyPr vert="horz" lIns="91440" tIns="45720" rIns="91440" bIns="45720" rtlCol="0" anchor="ctr">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dirty="0"/>
          </a:p>
          <a:p>
            <a:r>
              <a:rPr lang="en-US" dirty="0"/>
              <a:t>Insights into viral genome function through comparative structural analysis</a:t>
            </a:r>
            <a:br>
              <a:rPr lang="en-US" dirty="0"/>
            </a:br>
            <a:br>
              <a:rPr lang="en-US" dirty="0"/>
            </a:br>
            <a:r>
              <a:rPr lang="en-US" dirty="0"/>
              <a:t>Lydia Phillips</a:t>
            </a:r>
            <a:br>
              <a:rPr lang="en-US" dirty="0"/>
            </a:br>
            <a:br>
              <a:rPr lang="en-US" dirty="0"/>
            </a:br>
            <a:endParaRPr lang="en-US" dirty="0"/>
          </a:p>
        </p:txBody>
      </p:sp>
      <p:pic>
        <p:nvPicPr>
          <p:cNvPr id="5" name="Picture 4">
            <a:extLst>
              <a:ext uri="{FF2B5EF4-FFF2-40B4-BE49-F238E27FC236}">
                <a16:creationId xmlns:a16="http://schemas.microsoft.com/office/drawing/2014/main" id="{8D4D2806-5F56-4643-8074-FC95D73D3C94}"/>
              </a:ext>
            </a:extLst>
          </p:cNvPr>
          <p:cNvPicPr>
            <a:picLocks noChangeAspect="1"/>
          </p:cNvPicPr>
          <p:nvPr/>
        </p:nvPicPr>
        <p:blipFill rotWithShape="1">
          <a:blip r:embed="rId2"/>
          <a:srcRect l="-27" t="5590" r="67835" b="7263"/>
          <a:stretch/>
        </p:blipFill>
        <p:spPr>
          <a:xfrm>
            <a:off x="3851099" y="1922583"/>
            <a:ext cx="4489802" cy="4513385"/>
          </a:xfrm>
          <a:prstGeom prst="ellipse">
            <a:avLst/>
          </a:prstGeom>
        </p:spPr>
      </p:pic>
      <p:sp>
        <p:nvSpPr>
          <p:cNvPr id="6" name="Rectangle 5">
            <a:extLst>
              <a:ext uri="{FF2B5EF4-FFF2-40B4-BE49-F238E27FC236}">
                <a16:creationId xmlns:a16="http://schemas.microsoft.com/office/drawing/2014/main" id="{E6E074B6-4BCD-B64D-8215-91041F786BD1}"/>
              </a:ext>
            </a:extLst>
          </p:cNvPr>
          <p:cNvSpPr/>
          <p:nvPr/>
        </p:nvSpPr>
        <p:spPr>
          <a:xfrm>
            <a:off x="6768558" y="6297469"/>
            <a:ext cx="5235873" cy="276999"/>
          </a:xfrm>
          <a:prstGeom prst="rect">
            <a:avLst/>
          </a:prstGeom>
        </p:spPr>
        <p:txBody>
          <a:bodyPr wrap="square">
            <a:spAutoFit/>
          </a:bodyPr>
          <a:lstStyle/>
          <a:p>
            <a:r>
              <a:rPr lang="en-US" sz="1200" dirty="0" err="1">
                <a:solidFill>
                  <a:schemeClr val="bg2">
                    <a:lumMod val="25000"/>
                  </a:schemeClr>
                </a:solidFill>
              </a:rPr>
              <a:t>Organtini</a:t>
            </a:r>
            <a:r>
              <a:rPr lang="en-US" sz="1200" dirty="0">
                <a:solidFill>
                  <a:schemeClr val="bg2">
                    <a:lumMod val="25000"/>
                  </a:schemeClr>
                </a:solidFill>
              </a:rPr>
              <a:t>, L. J., </a:t>
            </a:r>
            <a:r>
              <a:rPr lang="en-US" sz="1200" dirty="0" err="1">
                <a:solidFill>
                  <a:schemeClr val="bg2">
                    <a:lumMod val="25000"/>
                  </a:schemeClr>
                </a:solidFill>
              </a:rPr>
              <a:t>Makhov</a:t>
            </a:r>
            <a:r>
              <a:rPr lang="en-US" sz="1200" dirty="0">
                <a:solidFill>
                  <a:schemeClr val="bg2">
                    <a:lumMod val="25000"/>
                  </a:schemeClr>
                </a:solidFill>
              </a:rPr>
              <a:t>, A. M., Conway, J. F., </a:t>
            </a:r>
            <a:r>
              <a:rPr lang="en-US" sz="1200" dirty="0" err="1">
                <a:solidFill>
                  <a:schemeClr val="bg2">
                    <a:lumMod val="25000"/>
                  </a:schemeClr>
                </a:solidFill>
              </a:rPr>
              <a:t>Hafenstein</a:t>
            </a:r>
            <a:r>
              <a:rPr lang="en-US" sz="1200" dirty="0">
                <a:solidFill>
                  <a:schemeClr val="bg2">
                    <a:lumMod val="25000"/>
                  </a:schemeClr>
                </a:solidFill>
              </a:rPr>
              <a:t>, S., &amp; Carson, S. D. (2014).</a:t>
            </a:r>
          </a:p>
        </p:txBody>
      </p:sp>
    </p:spTree>
    <p:extLst>
      <p:ext uri="{BB962C8B-B14F-4D97-AF65-F5344CB8AC3E}">
        <p14:creationId xmlns:p14="http://schemas.microsoft.com/office/powerpoint/2010/main" val="3998986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06900-E5D7-9341-9325-5C47B79178FA}"/>
              </a:ext>
            </a:extLst>
          </p:cNvPr>
          <p:cNvSpPr>
            <a:spLocks noGrp="1"/>
          </p:cNvSpPr>
          <p:nvPr>
            <p:ph type="title"/>
          </p:nvPr>
        </p:nvSpPr>
        <p:spPr>
          <a:xfrm>
            <a:off x="838200" y="365125"/>
            <a:ext cx="10515600" cy="1325563"/>
          </a:xfrm>
        </p:spPr>
        <p:txBody>
          <a:bodyPr>
            <a:normAutofit/>
          </a:bodyPr>
          <a:lstStyle/>
          <a:p>
            <a:r>
              <a:rPr lang="en-US" dirty="0"/>
              <a:t>References</a:t>
            </a:r>
          </a:p>
        </p:txBody>
      </p:sp>
      <p:sp>
        <p:nvSpPr>
          <p:cNvPr id="3" name="Content Placeholder 2">
            <a:extLst>
              <a:ext uri="{FF2B5EF4-FFF2-40B4-BE49-F238E27FC236}">
                <a16:creationId xmlns:a16="http://schemas.microsoft.com/office/drawing/2014/main" id="{553D5489-2B60-AC42-B9B6-779C350683D7}"/>
              </a:ext>
            </a:extLst>
          </p:cNvPr>
          <p:cNvSpPr>
            <a:spLocks noGrp="1"/>
          </p:cNvSpPr>
          <p:nvPr>
            <p:ph idx="1"/>
          </p:nvPr>
        </p:nvSpPr>
        <p:spPr>
          <a:xfrm>
            <a:off x="838200" y="1825625"/>
            <a:ext cx="10515600" cy="4351338"/>
          </a:xfrm>
        </p:spPr>
        <p:txBody>
          <a:bodyPr>
            <a:normAutofit fontScale="32500" lnSpcReduction="20000"/>
          </a:bodyPr>
          <a:lstStyle/>
          <a:p>
            <a:pPr lvl="0"/>
            <a:r>
              <a:rPr lang="en-US" dirty="0"/>
              <a:t>Tracy, S. M., &amp; </a:t>
            </a:r>
            <a:r>
              <a:rPr lang="en-US" dirty="0" err="1"/>
              <a:t>Gauntt</a:t>
            </a:r>
            <a:r>
              <a:rPr lang="en-US" dirty="0"/>
              <a:t>, C. J. (1987). Phenotypic and genotypic differences among naturally occurring coxsackie virus B3 variants. European Heart Journal, 8(</a:t>
            </a:r>
            <a:r>
              <a:rPr lang="en-US" dirty="0" err="1"/>
              <a:t>suppl_J</a:t>
            </a:r>
            <a:r>
              <a:rPr lang="en-US" dirty="0"/>
              <a:t>), 445-448.</a:t>
            </a:r>
          </a:p>
          <a:p>
            <a:pPr lvl="0"/>
            <a:r>
              <a:rPr lang="en-US" dirty="0"/>
              <a:t>Tracy, S., Kristen M. Drescher, N. M. Chapman, K-S. Kim, Steven D. Carson, S. </a:t>
            </a:r>
            <a:r>
              <a:rPr lang="en-US" dirty="0" err="1"/>
              <a:t>Pirruccello</a:t>
            </a:r>
            <a:r>
              <a:rPr lang="en-US" dirty="0"/>
              <a:t>, P. H. Lane, J. R. Romero, and J. S. </a:t>
            </a:r>
            <a:r>
              <a:rPr lang="en-US" dirty="0" err="1"/>
              <a:t>Leser</a:t>
            </a:r>
            <a:r>
              <a:rPr lang="en-US" dirty="0"/>
              <a:t> (2002). Toward testing the hypothesis that group B coxsackieviruses (CVB) trigger insulin-dependent diabetes: inoculating nonobese diabetic mice with CVB markedly lowers diabetes incidence. Journal of virology, 76(23), 12097-12111</a:t>
            </a:r>
          </a:p>
          <a:p>
            <a:pPr lvl="0"/>
            <a:r>
              <a:rPr lang="en-US" dirty="0" err="1"/>
              <a:t>Garmaroudi</a:t>
            </a:r>
            <a:r>
              <a:rPr lang="en-US" dirty="0"/>
              <a:t>, F.S., Marchant, D., Hendry, R., Luo, H., Yang, D., Ye, X., Shi, J. and McManus, B.M (2015). Coxsackievirus B3 replication and pathogenesis. Future microbiology, 10(4), 629-653.</a:t>
            </a:r>
          </a:p>
          <a:p>
            <a:pPr lvl="0"/>
            <a:r>
              <a:rPr lang="en-US" dirty="0"/>
              <a:t>Hughes, A. L. (2004). Phylogeny of the Picornaviridae and differential evolutionary divergence of picornavirus proteins. Infection, Genetics and Evolution, 4(2), 143-152.</a:t>
            </a:r>
          </a:p>
          <a:p>
            <a:pPr lvl="0"/>
            <a:r>
              <a:rPr lang="en-US" dirty="0"/>
              <a:t>Witwer, C., Rauscher, S., </a:t>
            </a:r>
            <a:r>
              <a:rPr lang="en-US" dirty="0" err="1"/>
              <a:t>Hofacker</a:t>
            </a:r>
            <a:r>
              <a:rPr lang="en-US" dirty="0"/>
              <a:t>, I. L., &amp; Stadler, P. F. (2001). Conserved RNA secondary structures in Picornaviridae genomes. Nucleic acids research, 29(24), 5079-5089.</a:t>
            </a:r>
          </a:p>
          <a:p>
            <a:pPr lvl="0"/>
            <a:r>
              <a:rPr lang="en-US" dirty="0" err="1"/>
              <a:t>Daijogo</a:t>
            </a:r>
            <a:r>
              <a:rPr lang="en-US" dirty="0"/>
              <a:t>, S., &amp; Semler, B. L. (2011). Mechanistic intersections between picornavirus translation and RNA replication. In Advances in virus research(Vol. 80, pp. 1-24). Academic Press.</a:t>
            </a:r>
          </a:p>
          <a:p>
            <a:pPr lvl="0"/>
            <a:r>
              <a:rPr lang="en-US" dirty="0"/>
              <a:t>Jackson, R. J., Howell, M. T., &amp; Kaminski, A. (1990). The novel mechanism of initiation of picornavirus RNA translation. Trends in biochemical sciences, 15(12), 477-483.</a:t>
            </a:r>
          </a:p>
          <a:p>
            <a:pPr lvl="0"/>
            <a:r>
              <a:rPr lang="en-US" dirty="0" err="1"/>
              <a:t>Prusa</a:t>
            </a:r>
            <a:r>
              <a:rPr lang="en-US" dirty="0"/>
              <a:t>, J., </a:t>
            </a:r>
            <a:r>
              <a:rPr lang="en-US" dirty="0" err="1"/>
              <a:t>Missak</a:t>
            </a:r>
            <a:r>
              <a:rPr lang="en-US" dirty="0"/>
              <a:t>, J., Kittrell, J., Evans, J. J., &amp; </a:t>
            </a:r>
            <a:r>
              <a:rPr lang="en-US" dirty="0" err="1"/>
              <a:t>Tapprich</a:t>
            </a:r>
            <a:r>
              <a:rPr lang="en-US" dirty="0"/>
              <a:t>, W. E. (2014). Major alteration in coxsackievirus B3 genomic RNA structure distinguishes a virulent strain from an avirulent strain. Nucleic acids research, 42(15), 10112-10121.</a:t>
            </a:r>
          </a:p>
          <a:p>
            <a:pPr lvl="0"/>
            <a:r>
              <a:rPr lang="en-US" dirty="0"/>
              <a:t>Jackson, R. J., Howell, M. T., &amp; Kaminski, A. (1990). The novel mechanism of initiation of picornavirus RNA translation. Trends in biochemical sciences, 15(12), 477-483.</a:t>
            </a:r>
          </a:p>
          <a:p>
            <a:pPr lvl="0"/>
            <a:r>
              <a:rPr lang="en-US" dirty="0"/>
              <a:t>Bailey, J. M., &amp; </a:t>
            </a:r>
            <a:r>
              <a:rPr lang="en-US" dirty="0" err="1"/>
              <a:t>Tapprich</a:t>
            </a:r>
            <a:r>
              <a:rPr lang="en-US" dirty="0"/>
              <a:t>, W. E. (2007). Structure of the 5′ </a:t>
            </a:r>
            <a:r>
              <a:rPr lang="en-US" dirty="0" err="1"/>
              <a:t>nontranslated</a:t>
            </a:r>
            <a:r>
              <a:rPr lang="en-US" dirty="0"/>
              <a:t> region of the coxsackievirus b3 genome: chemical modification and comparative sequence analysis. Journal of virology, 81(2), 650-668.</a:t>
            </a:r>
          </a:p>
          <a:p>
            <a:pPr lvl="0"/>
            <a:r>
              <a:rPr lang="en-US" dirty="0" err="1"/>
              <a:t>Smola</a:t>
            </a:r>
            <a:r>
              <a:rPr lang="en-US" dirty="0"/>
              <a:t>, M. J., Rice, G. M., Busan, S., Siegfried, N. A., &amp; Weeks, K. M. (2015). Selective 2′-hydroxyl acylation analyzed by primer extension and mutational profiling (SHAPE-</a:t>
            </a:r>
            <a:r>
              <a:rPr lang="en-US" dirty="0" err="1"/>
              <a:t>MaP</a:t>
            </a:r>
            <a:r>
              <a:rPr lang="en-US" dirty="0"/>
              <a:t>) for direct, versatile and accurate RNA structure analysis. Nature protocols, 10(11), 1643.</a:t>
            </a:r>
          </a:p>
          <a:p>
            <a:pPr lvl="0"/>
            <a:r>
              <a:rPr lang="en-US" dirty="0" err="1"/>
              <a:t>Mahmnud</a:t>
            </a:r>
            <a:r>
              <a:rPr lang="en-US" dirty="0"/>
              <a:t>, B., Horn, C., </a:t>
            </a:r>
            <a:r>
              <a:rPr lang="en-US" dirty="0" err="1"/>
              <a:t>Tapprich</a:t>
            </a:r>
            <a:r>
              <a:rPr lang="en-US" dirty="0"/>
              <a:t>, WE. 2019. Structure of the 5’ Enteroviral Genomic RNA. Unpublished manuscript.</a:t>
            </a:r>
          </a:p>
          <a:p>
            <a:pPr lvl="0"/>
            <a:r>
              <a:rPr lang="en-US" dirty="0"/>
              <a:t>Tracy, S., Drescher, K. M., Chapman, N. M., Kim, K.-S., Carson, S. D., </a:t>
            </a:r>
            <a:r>
              <a:rPr lang="en-US" dirty="0" err="1"/>
              <a:t>Pirruccello</a:t>
            </a:r>
            <a:r>
              <a:rPr lang="en-US" dirty="0"/>
              <a:t>, S., Lane, P. H., Romero, J. R., &amp; </a:t>
            </a:r>
            <a:r>
              <a:rPr lang="en-US" dirty="0" err="1"/>
              <a:t>Leser</a:t>
            </a:r>
            <a:r>
              <a:rPr lang="en-US" dirty="0"/>
              <a:t>, J. S. (2002). Toward Testing the Hypothesis that Group B Coxsackieviruses (CVB) Trigger Insulin-Dependent Diabetes: Inoculating Nonobese Diabetic Mice with CVB Markedly Lowers Diabetes Incidence. Journal of Virology, 76(23), 12097–12111. </a:t>
            </a:r>
            <a:r>
              <a:rPr lang="en-US" dirty="0">
                <a:hlinkClick r:id="rId3"/>
              </a:rPr>
              <a:t>https://doi.org/10.1128/JVI.76.23.12097-12111.2002</a:t>
            </a:r>
            <a:endParaRPr lang="en-US" dirty="0"/>
          </a:p>
          <a:p>
            <a:pPr lvl="0"/>
            <a:r>
              <a:rPr lang="en-US" dirty="0" err="1"/>
              <a:t>Smola</a:t>
            </a:r>
            <a:r>
              <a:rPr lang="en-US" dirty="0"/>
              <a:t>, M. J., Calabrese, J. M., &amp; Weeks, K. M. (2015). Detection of RNA–Protein Interactions in Living Cells with SHAPE. Biochemistry, 54(46), 6867–6875. https://</a:t>
            </a:r>
            <a:r>
              <a:rPr lang="en-US" dirty="0" err="1"/>
              <a:t>doi.org</a:t>
            </a:r>
            <a:r>
              <a:rPr lang="en-US" dirty="0"/>
              <a:t>/10.1021/acs.biochem.5b00977</a:t>
            </a:r>
          </a:p>
          <a:p>
            <a:pPr lvl="0"/>
            <a:r>
              <a:rPr lang="en-US" dirty="0"/>
              <a:t>Busan, S., &amp; Weeks, K. M. (2018). Accurate detection of chemical modifications in RNA by mutational profiling (</a:t>
            </a:r>
            <a:r>
              <a:rPr lang="en-US" dirty="0" err="1"/>
              <a:t>MaP</a:t>
            </a:r>
            <a:r>
              <a:rPr lang="en-US" dirty="0"/>
              <a:t>) with </a:t>
            </a:r>
            <a:r>
              <a:rPr lang="en-US" dirty="0" err="1"/>
              <a:t>ShapeMapper</a:t>
            </a:r>
            <a:r>
              <a:rPr lang="en-US" dirty="0"/>
              <a:t> 2. RNA (New York, N.Y.), 24(2), 143–148. https://</a:t>
            </a:r>
            <a:r>
              <a:rPr lang="en-US" dirty="0" err="1"/>
              <a:t>doi.org</a:t>
            </a:r>
            <a:r>
              <a:rPr lang="en-US" dirty="0"/>
              <a:t>/10.1261/rna.061945.117</a:t>
            </a:r>
          </a:p>
          <a:p>
            <a:endParaRPr lang="en-US" dirty="0"/>
          </a:p>
        </p:txBody>
      </p:sp>
    </p:spTree>
    <p:extLst>
      <p:ext uri="{BB962C8B-B14F-4D97-AF65-F5344CB8AC3E}">
        <p14:creationId xmlns:p14="http://schemas.microsoft.com/office/powerpoint/2010/main" val="1087373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A9D78B9C-AB0B-AD4B-87D0-3A217BB10CD7}"/>
              </a:ext>
            </a:extLst>
          </p:cNvPr>
          <p:cNvSpPr txBox="1">
            <a:spLocks/>
          </p:cNvSpPr>
          <p:nvPr/>
        </p:nvSpPr>
        <p:spPr>
          <a:xfrm>
            <a:off x="1341890" y="3716540"/>
            <a:ext cx="5257800" cy="3141460"/>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900" b="1" dirty="0"/>
              <a:t>I would like to express my gratitude to:</a:t>
            </a:r>
          </a:p>
          <a:p>
            <a:pPr algn="just"/>
            <a:r>
              <a:rPr lang="en-US" sz="1900" dirty="0"/>
              <a:t>Dr. William </a:t>
            </a:r>
            <a:r>
              <a:rPr lang="en-US" sz="1900" dirty="0" err="1"/>
              <a:t>Tapprich</a:t>
            </a:r>
            <a:endParaRPr lang="en-US" sz="1900" dirty="0"/>
          </a:p>
          <a:p>
            <a:pPr algn="just"/>
            <a:r>
              <a:rPr lang="en-US" sz="1900" dirty="0"/>
              <a:t>Special thanks to Tim </a:t>
            </a:r>
            <a:r>
              <a:rPr lang="en-US" sz="1900" dirty="0" err="1"/>
              <a:t>Reznicek</a:t>
            </a:r>
            <a:r>
              <a:rPr lang="en-US" sz="1900" dirty="0"/>
              <a:t> for his coaching and assistance through the bioinformatic steps</a:t>
            </a:r>
          </a:p>
          <a:p>
            <a:pPr algn="just"/>
            <a:r>
              <a:rPr lang="en-US" sz="1900" dirty="0"/>
              <a:t>The </a:t>
            </a:r>
            <a:r>
              <a:rPr lang="en-US" sz="1900" dirty="0" err="1"/>
              <a:t>Tapprich</a:t>
            </a:r>
            <a:r>
              <a:rPr lang="en-US" sz="1900" dirty="0"/>
              <a:t> lab group</a:t>
            </a:r>
          </a:p>
          <a:p>
            <a:pPr algn="just"/>
            <a:r>
              <a:rPr lang="en-US" sz="1900" dirty="0"/>
              <a:t>University and Biology Department</a:t>
            </a:r>
            <a:endParaRPr lang="en-US" sz="1900" b="1" dirty="0"/>
          </a:p>
          <a:p>
            <a:pPr marL="0" indent="0" algn="just">
              <a:buNone/>
            </a:pPr>
            <a:r>
              <a:rPr lang="en-US" sz="1900" b="1" dirty="0"/>
              <a:t>Funding:</a:t>
            </a:r>
          </a:p>
          <a:p>
            <a:pPr algn="just"/>
            <a:r>
              <a:rPr lang="en-US" sz="1900" dirty="0"/>
              <a:t>Biology Department</a:t>
            </a:r>
          </a:p>
          <a:p>
            <a:pPr algn="just"/>
            <a:r>
              <a:rPr lang="en-US" sz="1900" dirty="0"/>
              <a:t>GRACA</a:t>
            </a:r>
          </a:p>
          <a:p>
            <a:pPr algn="just"/>
            <a:r>
              <a:rPr lang="en-US" sz="1600" dirty="0">
                <a:sym typeface="Times New Roman"/>
              </a:rPr>
              <a:t>This publication was made possible by grants from the National Center for Research Resources (5P20RR016469) and the National Institute for General Medical Science (NIGMS) (8P20GM103427), a component of the National Institutes of Health (NIH) and its contents are the sole responsibility of the authors and do not necessarily represent the official views of NIGMS or NIH.</a:t>
            </a:r>
          </a:p>
        </p:txBody>
      </p:sp>
      <p:pic>
        <p:nvPicPr>
          <p:cNvPr id="20" name="Picture 19" descr="A group of people sitting at a table&#10;&#10;Description automatically generated">
            <a:extLst>
              <a:ext uri="{FF2B5EF4-FFF2-40B4-BE49-F238E27FC236}">
                <a16:creationId xmlns:a16="http://schemas.microsoft.com/office/drawing/2014/main" id="{4DC77B0A-F504-0C42-98FD-0AF36DE4486E}"/>
              </a:ext>
            </a:extLst>
          </p:cNvPr>
          <p:cNvPicPr>
            <a:picLocks noChangeAspect="1"/>
          </p:cNvPicPr>
          <p:nvPr/>
        </p:nvPicPr>
        <p:blipFill rotWithShape="1">
          <a:blip r:embed="rId3"/>
          <a:srcRect l="17083" r="1" b="1"/>
          <a:stretch/>
        </p:blipFill>
        <p:spPr>
          <a:xfrm>
            <a:off x="7221590" y="2481204"/>
            <a:ext cx="4520928" cy="4089256"/>
          </a:xfrm>
          <a:prstGeom prst="rect">
            <a:avLst/>
          </a:prstGeom>
        </p:spPr>
      </p:pic>
      <p:pic>
        <p:nvPicPr>
          <p:cNvPr id="4" name="Picture 3">
            <a:extLst>
              <a:ext uri="{FF2B5EF4-FFF2-40B4-BE49-F238E27FC236}">
                <a16:creationId xmlns:a16="http://schemas.microsoft.com/office/drawing/2014/main" id="{64227F32-4C7F-1449-BC96-7AD7B4C5057C}"/>
              </a:ext>
            </a:extLst>
          </p:cNvPr>
          <p:cNvPicPr>
            <a:picLocks noChangeAspect="1"/>
          </p:cNvPicPr>
          <p:nvPr/>
        </p:nvPicPr>
        <p:blipFill>
          <a:blip r:embed="rId4"/>
          <a:stretch>
            <a:fillRect/>
          </a:stretch>
        </p:blipFill>
        <p:spPr>
          <a:xfrm>
            <a:off x="838200" y="384149"/>
            <a:ext cx="4188613" cy="3141460"/>
          </a:xfrm>
          <a:prstGeom prst="rect">
            <a:avLst/>
          </a:prstGeom>
        </p:spPr>
      </p:pic>
    </p:spTree>
    <p:extLst>
      <p:ext uri="{BB962C8B-B14F-4D97-AF65-F5344CB8AC3E}">
        <p14:creationId xmlns:p14="http://schemas.microsoft.com/office/powerpoint/2010/main" val="1503799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A close up of a flower&#10;&#10;Description automatically generated">
            <a:extLst>
              <a:ext uri="{FF2B5EF4-FFF2-40B4-BE49-F238E27FC236}">
                <a16:creationId xmlns:a16="http://schemas.microsoft.com/office/drawing/2014/main" id="{46809490-1916-1A44-A5D2-FA168030C680}"/>
              </a:ext>
            </a:extLst>
          </p:cNvPr>
          <p:cNvPicPr>
            <a:picLocks noChangeAspect="1"/>
          </p:cNvPicPr>
          <p:nvPr/>
        </p:nvPicPr>
        <p:blipFill>
          <a:blip r:embed="rId3"/>
          <a:stretch>
            <a:fillRect/>
          </a:stretch>
        </p:blipFill>
        <p:spPr>
          <a:xfrm>
            <a:off x="4220878" y="1182062"/>
            <a:ext cx="4292600" cy="3937000"/>
          </a:xfrm>
          <a:prstGeom prst="rect">
            <a:avLst/>
          </a:prstGeom>
        </p:spPr>
      </p:pic>
      <p:sp>
        <p:nvSpPr>
          <p:cNvPr id="2" name="Title 1">
            <a:extLst>
              <a:ext uri="{FF2B5EF4-FFF2-40B4-BE49-F238E27FC236}">
                <a16:creationId xmlns:a16="http://schemas.microsoft.com/office/drawing/2014/main" id="{6EFF393C-981D-A94E-8648-5DCCD4A030C4}"/>
              </a:ext>
            </a:extLst>
          </p:cNvPr>
          <p:cNvSpPr>
            <a:spLocks noGrp="1"/>
          </p:cNvSpPr>
          <p:nvPr>
            <p:ph type="title"/>
          </p:nvPr>
        </p:nvSpPr>
        <p:spPr>
          <a:xfrm>
            <a:off x="838200" y="365125"/>
            <a:ext cx="10515600" cy="1325563"/>
          </a:xfrm>
          <a:noFill/>
        </p:spPr>
        <p:txBody>
          <a:bodyPr vert="horz" lIns="91440" tIns="45720" rIns="91440" bIns="45720" rtlCol="0" anchor="ctr">
            <a:normAutofit/>
          </a:bodyPr>
          <a:lstStyle/>
          <a:p>
            <a:r>
              <a:rPr lang="en-US" dirty="0"/>
              <a:t>The Elusive Avirulent Coxsackievirus: CVB3/GA</a:t>
            </a:r>
          </a:p>
        </p:txBody>
      </p:sp>
      <p:sp>
        <p:nvSpPr>
          <p:cNvPr id="7" name="Content Placeholder 6">
            <a:extLst>
              <a:ext uri="{FF2B5EF4-FFF2-40B4-BE49-F238E27FC236}">
                <a16:creationId xmlns:a16="http://schemas.microsoft.com/office/drawing/2014/main" id="{AE0E3349-6829-A74A-B537-ACBE19C75C7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1CB6DF76-0070-E04A-9C89-E30EAC5C55A3}"/>
              </a:ext>
            </a:extLst>
          </p:cNvPr>
          <p:cNvSpPr txBox="1"/>
          <p:nvPr/>
        </p:nvSpPr>
        <p:spPr>
          <a:xfrm>
            <a:off x="4362449" y="190501"/>
            <a:ext cx="7404829" cy="1200329"/>
          </a:xfrm>
          <a:prstGeom prst="rect">
            <a:avLst/>
          </a:prstGeom>
          <a:noFill/>
        </p:spPr>
        <p:txBody>
          <a:bodyPr wrap="square" rtlCol="0">
            <a:spAutoFit/>
          </a:bodyPr>
          <a:lstStyle/>
          <a:p>
            <a:r>
              <a:rPr lang="en-US" sz="2400" b="1" dirty="0"/>
              <a:t>The CVB3/GA strain is the only known naturally occurring strain which displays no known pathogenicity. </a:t>
            </a:r>
          </a:p>
          <a:p>
            <a:pPr lvl="1"/>
            <a:endParaRPr lang="en-US" sz="2400" b="1" dirty="0"/>
          </a:p>
        </p:txBody>
      </p:sp>
      <p:sp>
        <p:nvSpPr>
          <p:cNvPr id="6" name="TextBox 5">
            <a:extLst>
              <a:ext uri="{FF2B5EF4-FFF2-40B4-BE49-F238E27FC236}">
                <a16:creationId xmlns:a16="http://schemas.microsoft.com/office/drawing/2014/main" id="{5C44173F-4F84-2543-8B9F-BABD81BAD707}"/>
              </a:ext>
            </a:extLst>
          </p:cNvPr>
          <p:cNvSpPr txBox="1"/>
          <p:nvPr/>
        </p:nvSpPr>
        <p:spPr>
          <a:xfrm>
            <a:off x="105190" y="3322964"/>
            <a:ext cx="4562060" cy="3231654"/>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primary difference between CVB3/GA and the virulent strains of CVB3: sixty-three nucleotide substitutions in the 5’UTR</a:t>
            </a:r>
          </a:p>
          <a:p>
            <a:pPr marL="742950" lvl="1" indent="-285750">
              <a:buFont typeface="Arial" panose="020B0604020202020204" pitchFamily="34" charset="0"/>
              <a:buChar char="•"/>
            </a:pPr>
            <a:r>
              <a:rPr lang="en-US" dirty="0"/>
              <a:t>Four of these substitutions could cause a change in predicted base pairing</a:t>
            </a:r>
          </a:p>
          <a:p>
            <a:pPr marL="285750" indent="-285750">
              <a:buFont typeface="Arial" panose="020B0604020202020204" pitchFamily="34" charset="0"/>
              <a:buChar char="•"/>
            </a:pPr>
            <a:r>
              <a:rPr lang="en-US" sz="2000" dirty="0"/>
              <a:t>Understanding the differences could lead to vaccine development, and better understanding of enteroviruses </a:t>
            </a:r>
          </a:p>
          <a:p>
            <a:pPr marL="742950" lvl="1" indent="-285750">
              <a:buFont typeface="Arial" panose="020B0604020202020204" pitchFamily="34" charset="0"/>
              <a:buChar char="•"/>
            </a:pPr>
            <a:endParaRPr lang="en-US" dirty="0"/>
          </a:p>
          <a:p>
            <a:endParaRPr lang="en-US" sz="1000" dirty="0"/>
          </a:p>
        </p:txBody>
      </p:sp>
      <p:pic>
        <p:nvPicPr>
          <p:cNvPr id="14" name="Picture 13" descr="A picture containing food, fruit, different, broccoli&#10;&#10;Description automatically generated">
            <a:extLst>
              <a:ext uri="{FF2B5EF4-FFF2-40B4-BE49-F238E27FC236}">
                <a16:creationId xmlns:a16="http://schemas.microsoft.com/office/drawing/2014/main" id="{F47452A5-5F34-7741-A1EC-AF7F4F7CDD51}"/>
              </a:ext>
            </a:extLst>
          </p:cNvPr>
          <p:cNvPicPr>
            <a:picLocks noChangeAspect="1"/>
          </p:cNvPicPr>
          <p:nvPr/>
        </p:nvPicPr>
        <p:blipFill rotWithShape="1">
          <a:blip r:embed="rId4"/>
          <a:srcRect l="66141" t="685" b="57860"/>
          <a:stretch/>
        </p:blipFill>
        <p:spPr>
          <a:xfrm>
            <a:off x="8513478" y="1594813"/>
            <a:ext cx="3433316" cy="3477875"/>
          </a:xfrm>
          <a:prstGeom prst="rect">
            <a:avLst/>
          </a:prstGeom>
        </p:spPr>
      </p:pic>
      <p:sp>
        <p:nvSpPr>
          <p:cNvPr id="17" name="TextBox 16">
            <a:extLst>
              <a:ext uri="{FF2B5EF4-FFF2-40B4-BE49-F238E27FC236}">
                <a16:creationId xmlns:a16="http://schemas.microsoft.com/office/drawing/2014/main" id="{F9FEFD79-E7F5-9F44-9030-25875790772A}"/>
              </a:ext>
            </a:extLst>
          </p:cNvPr>
          <p:cNvSpPr txBox="1"/>
          <p:nvPr/>
        </p:nvSpPr>
        <p:spPr>
          <a:xfrm>
            <a:off x="5887234" y="5586739"/>
            <a:ext cx="5586608" cy="70788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4000" b="1" spc="50" dirty="0">
                <a:ln w="0"/>
                <a:effectLst>
                  <a:innerShdw blurRad="63500" dist="50800" dir="13500000">
                    <a:srgbClr val="000000">
                      <a:alpha val="50000"/>
                    </a:srgbClr>
                  </a:innerShdw>
                </a:effectLst>
              </a:rPr>
              <a:t>But which one is it?</a:t>
            </a:r>
          </a:p>
        </p:txBody>
      </p:sp>
      <p:sp>
        <p:nvSpPr>
          <p:cNvPr id="3" name="TextBox 2">
            <a:extLst>
              <a:ext uri="{FF2B5EF4-FFF2-40B4-BE49-F238E27FC236}">
                <a16:creationId xmlns:a16="http://schemas.microsoft.com/office/drawing/2014/main" id="{DBE28710-84AE-CA43-8711-C9F0C59E7A88}"/>
              </a:ext>
            </a:extLst>
          </p:cNvPr>
          <p:cNvSpPr txBox="1"/>
          <p:nvPr/>
        </p:nvSpPr>
        <p:spPr>
          <a:xfrm>
            <a:off x="9488603" y="5046513"/>
            <a:ext cx="2458192" cy="253916"/>
          </a:xfrm>
          <a:prstGeom prst="rect">
            <a:avLst/>
          </a:prstGeom>
          <a:noFill/>
        </p:spPr>
        <p:txBody>
          <a:bodyPr wrap="square" rtlCol="0">
            <a:spAutoFit/>
          </a:bodyPr>
          <a:lstStyle/>
          <a:p>
            <a:r>
              <a:rPr lang="en-US" sz="1050" dirty="0"/>
              <a:t>Adapted from Yoder, J. D, et al (2012)</a:t>
            </a:r>
          </a:p>
        </p:txBody>
      </p:sp>
    </p:spTree>
    <p:extLst>
      <p:ext uri="{BB962C8B-B14F-4D97-AF65-F5344CB8AC3E}">
        <p14:creationId xmlns:p14="http://schemas.microsoft.com/office/powerpoint/2010/main" val="1928941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A92-6AB9-424B-B2C8-6DC01576FBCD}"/>
              </a:ext>
            </a:extLst>
          </p:cNvPr>
          <p:cNvSpPr>
            <a:spLocks noGrp="1"/>
          </p:cNvSpPr>
          <p:nvPr>
            <p:ph type="title"/>
          </p:nvPr>
        </p:nvSpPr>
        <p:spPr>
          <a:xfrm>
            <a:off x="838200" y="365125"/>
            <a:ext cx="10515600" cy="1325563"/>
          </a:xfrm>
          <a:noFill/>
          <a:ln w="19050">
            <a:solidFill>
              <a:schemeClr val="tx1"/>
            </a:solidFill>
          </a:ln>
        </p:spPr>
        <p:txBody>
          <a:bodyPr wrap="square" anchor="ctr">
            <a:normAutofit/>
          </a:bodyPr>
          <a:lstStyle/>
          <a:p>
            <a:r>
              <a:rPr lang="en-US" dirty="0"/>
              <a:t>Coxsackievirus B3 </a:t>
            </a:r>
            <a:br>
              <a:rPr lang="en-US" dirty="0"/>
            </a:br>
            <a:r>
              <a:rPr lang="en-US" dirty="0"/>
              <a:t>in a nutshell</a:t>
            </a:r>
          </a:p>
        </p:txBody>
      </p:sp>
      <p:sp>
        <p:nvSpPr>
          <p:cNvPr id="3" name="Content Placeholder 2">
            <a:extLst>
              <a:ext uri="{FF2B5EF4-FFF2-40B4-BE49-F238E27FC236}">
                <a16:creationId xmlns:a16="http://schemas.microsoft.com/office/drawing/2014/main" id="{7AFFF8CC-D6AE-F949-97DF-89747AD0022F}"/>
              </a:ext>
            </a:extLst>
          </p:cNvPr>
          <p:cNvSpPr>
            <a:spLocks noGrp="1"/>
          </p:cNvSpPr>
          <p:nvPr>
            <p:ph idx="1"/>
          </p:nvPr>
        </p:nvSpPr>
        <p:spPr>
          <a:xfrm>
            <a:off x="838200" y="1825625"/>
            <a:ext cx="10515600" cy="4351338"/>
          </a:xfrm>
        </p:spPr>
        <p:txBody>
          <a:bodyPr>
            <a:normAutofit fontScale="92500" lnSpcReduction="10000"/>
          </a:bodyPr>
          <a:lstStyle/>
          <a:p>
            <a:r>
              <a:rPr lang="en-US" dirty="0"/>
              <a:t>Member of  Picornavirus Family, enterovirus genus</a:t>
            </a:r>
          </a:p>
          <a:p>
            <a:pPr lvl="1"/>
            <a:r>
              <a:rPr lang="en-US" dirty="0"/>
              <a:t>Non-enveloped viruses with +RNA genome</a:t>
            </a:r>
          </a:p>
          <a:p>
            <a:r>
              <a:rPr lang="en-US" dirty="0"/>
              <a:t>Enteroviral RNA genomes  share a key region called the 5’ untranslated region (5’ UTR) </a:t>
            </a:r>
          </a:p>
          <a:p>
            <a:pPr lvl="1"/>
            <a:r>
              <a:rPr lang="en-US" dirty="0"/>
              <a:t>Has a conserved organization of six structural domains called the Internal Ribosome Entry Site (IRES)</a:t>
            </a:r>
          </a:p>
          <a:p>
            <a:pPr lvl="1"/>
            <a:r>
              <a:rPr lang="en-US" dirty="0"/>
              <a:t>Each domain plays a key role in replication and translation</a:t>
            </a:r>
          </a:p>
          <a:p>
            <a:r>
              <a:rPr lang="en-US" dirty="0"/>
              <a:t>Coxsackievirus B3 (CVB3) is one of 218 serotypes of Picornaviruses </a:t>
            </a:r>
          </a:p>
          <a:p>
            <a:pPr lvl="1"/>
            <a:r>
              <a:rPr lang="en-US" dirty="0"/>
              <a:t>Associated with severe diseases such as myocarditis, pancreatitis, and type I diabetes</a:t>
            </a:r>
          </a:p>
          <a:p>
            <a:r>
              <a:rPr lang="en-US" dirty="0"/>
              <a:t>Virulence determinants have been mapped to Stem-Loop II (SLII) </a:t>
            </a:r>
          </a:p>
          <a:p>
            <a:pPr lvl="1"/>
            <a:r>
              <a:rPr lang="en-US" dirty="0"/>
              <a:t>Domain II + connecting region between Domain I and II</a:t>
            </a:r>
          </a:p>
          <a:p>
            <a:endParaRPr lang="en-US" dirty="0"/>
          </a:p>
        </p:txBody>
      </p:sp>
      <p:pic>
        <p:nvPicPr>
          <p:cNvPr id="9" name="Picture 8" descr="C:\Users\wtapprich\Documents\Tapprich\Research\GA and 28 Maps\CVB3 GA Bailey Model w-subs 08[Converted].tif">
            <a:extLst>
              <a:ext uri="{FF2B5EF4-FFF2-40B4-BE49-F238E27FC236}">
                <a16:creationId xmlns:a16="http://schemas.microsoft.com/office/drawing/2014/main" id="{4530C0E5-31E6-524C-9428-20C4E5139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557819" y="367361"/>
            <a:ext cx="3647104" cy="6103097"/>
          </a:xfrm>
          <a:prstGeom prst="rect">
            <a:avLst/>
          </a:prstGeom>
          <a:noFill/>
        </p:spPr>
      </p:pic>
      <p:sp>
        <p:nvSpPr>
          <p:cNvPr id="8" name="TextBox 7">
            <a:extLst>
              <a:ext uri="{FF2B5EF4-FFF2-40B4-BE49-F238E27FC236}">
                <a16:creationId xmlns:a16="http://schemas.microsoft.com/office/drawing/2014/main" id="{E06F7A20-829C-234B-B1BE-B3F7233B5B76}"/>
              </a:ext>
            </a:extLst>
          </p:cNvPr>
          <p:cNvSpPr txBox="1"/>
          <p:nvPr/>
        </p:nvSpPr>
        <p:spPr>
          <a:xfrm>
            <a:off x="10495103" y="6276041"/>
            <a:ext cx="1358153" cy="246221"/>
          </a:xfrm>
          <a:prstGeom prst="rect">
            <a:avLst/>
          </a:prstGeom>
          <a:noFill/>
        </p:spPr>
        <p:txBody>
          <a:bodyPr wrap="square" rtlCol="0">
            <a:spAutoFit/>
          </a:bodyPr>
          <a:lstStyle/>
          <a:p>
            <a:pPr>
              <a:spcAft>
                <a:spcPts val="600"/>
              </a:spcAft>
            </a:pPr>
            <a:r>
              <a:rPr lang="en-US" sz="1000" dirty="0">
                <a:solidFill>
                  <a:schemeClr val="bg1"/>
                </a:solidFill>
              </a:rPr>
              <a:t>Bailey et al.,2014</a:t>
            </a:r>
            <a:endParaRPr lang="en-US" sz="1000">
              <a:solidFill>
                <a:schemeClr val="bg1"/>
              </a:solidFill>
            </a:endParaRPr>
          </a:p>
        </p:txBody>
      </p:sp>
      <p:sp>
        <p:nvSpPr>
          <p:cNvPr id="5" name="Right Arrow 4">
            <a:extLst>
              <a:ext uri="{FF2B5EF4-FFF2-40B4-BE49-F238E27FC236}">
                <a16:creationId xmlns:a16="http://schemas.microsoft.com/office/drawing/2014/main" id="{EB56D039-F010-DB4E-999D-4EDD7BA439E0}"/>
              </a:ext>
            </a:extLst>
          </p:cNvPr>
          <p:cNvSpPr/>
          <p:nvPr/>
        </p:nvSpPr>
        <p:spPr>
          <a:xfrm rot="19976734">
            <a:off x="5773384" y="5932809"/>
            <a:ext cx="1113694" cy="241713"/>
          </a:xfrm>
          <a:prstGeom prst="rightArrow">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2700">
                <a:solidFill>
                  <a:schemeClr val="accent5"/>
                </a:solidFill>
                <a:prstDash val="solid"/>
              </a:ln>
              <a:pattFill prst="ltDnDiag">
                <a:fgClr>
                  <a:schemeClr val="accent5">
                    <a:lumMod val="60000"/>
                    <a:lumOff val="40000"/>
                  </a:schemeClr>
                </a:fgClr>
                <a:bgClr>
                  <a:schemeClr val="bg1"/>
                </a:bgClr>
              </a:pattFill>
            </a:endParaRPr>
          </a:p>
        </p:txBody>
      </p:sp>
    </p:spTree>
    <p:extLst>
      <p:ext uri="{BB962C8B-B14F-4D97-AF65-F5344CB8AC3E}">
        <p14:creationId xmlns:p14="http://schemas.microsoft.com/office/powerpoint/2010/main" val="2305090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7D260078-387C-FB46-BAAE-F568DF026080}"/>
              </a:ext>
            </a:extLst>
          </p:cNvPr>
          <p:cNvPicPr>
            <a:picLocks noChangeAspect="1"/>
          </p:cNvPicPr>
          <p:nvPr/>
        </p:nvPicPr>
        <p:blipFill>
          <a:blip r:embed="rId3"/>
          <a:stretch>
            <a:fillRect/>
          </a:stretch>
        </p:blipFill>
        <p:spPr>
          <a:xfrm>
            <a:off x="3108397" y="919772"/>
            <a:ext cx="6872472" cy="5905892"/>
          </a:xfrm>
          <a:prstGeom prst="rect">
            <a:avLst/>
          </a:prstGeom>
        </p:spPr>
      </p:pic>
      <p:sp>
        <p:nvSpPr>
          <p:cNvPr id="2" name="TextBox 1">
            <a:extLst>
              <a:ext uri="{FF2B5EF4-FFF2-40B4-BE49-F238E27FC236}">
                <a16:creationId xmlns:a16="http://schemas.microsoft.com/office/drawing/2014/main" id="{C6C3419D-25F8-E044-BD2C-4FB7E90249A2}"/>
              </a:ext>
            </a:extLst>
          </p:cNvPr>
          <p:cNvSpPr txBox="1"/>
          <p:nvPr/>
        </p:nvSpPr>
        <p:spPr>
          <a:xfrm>
            <a:off x="966952" y="1204108"/>
            <a:ext cx="2669406" cy="17811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kern="1200" dirty="0">
                <a:solidFill>
                  <a:srgbClr val="FFFFFF"/>
                </a:solidFill>
                <a:latin typeface="+mj-lt"/>
                <a:ea typeface="+mj-ea"/>
                <a:cs typeface="+mj-cs"/>
              </a:rPr>
              <a:t>First Proposed Structure of CVB3/GA</a:t>
            </a:r>
          </a:p>
        </p:txBody>
      </p:sp>
      <p:sp>
        <p:nvSpPr>
          <p:cNvPr id="6" name="Title 5">
            <a:extLst>
              <a:ext uri="{FF2B5EF4-FFF2-40B4-BE49-F238E27FC236}">
                <a16:creationId xmlns:a16="http://schemas.microsoft.com/office/drawing/2014/main" id="{EA32EE03-5884-1C45-BEBC-D566F4AAEA3C}"/>
              </a:ext>
            </a:extLst>
          </p:cNvPr>
          <p:cNvSpPr>
            <a:spLocks noGrp="1"/>
          </p:cNvSpPr>
          <p:nvPr>
            <p:ph type="title"/>
          </p:nvPr>
        </p:nvSpPr>
        <p:spPr/>
        <p:txBody>
          <a:bodyPr/>
          <a:lstStyle/>
          <a:p>
            <a:endParaRPr lang="en-US"/>
          </a:p>
        </p:txBody>
      </p:sp>
      <p:sp>
        <p:nvSpPr>
          <p:cNvPr id="11" name="Content Placeholder 10">
            <a:extLst>
              <a:ext uri="{FF2B5EF4-FFF2-40B4-BE49-F238E27FC236}">
                <a16:creationId xmlns:a16="http://schemas.microsoft.com/office/drawing/2014/main" id="{B5268A4C-9671-4F6A-BF1B-0A522DC61AAF}"/>
              </a:ext>
            </a:extLst>
          </p:cNvPr>
          <p:cNvSpPr>
            <a:spLocks noGrp="1"/>
          </p:cNvSpPr>
          <p:nvPr>
            <p:ph idx="1"/>
          </p:nvPr>
        </p:nvSpPr>
        <p:spPr>
          <a:xfrm>
            <a:off x="838200" y="1825625"/>
            <a:ext cx="10515600" cy="4351338"/>
          </a:xfrm>
        </p:spPr>
        <p:txBody>
          <a:bodyPr vert="horz" lIns="91440" tIns="45720" rIns="91440" bIns="45720" rtlCol="0">
            <a:normAutofit/>
          </a:bodyPr>
          <a:lstStyle/>
          <a:p>
            <a:r>
              <a:rPr lang="en-US" dirty="0"/>
              <a:t>Proposed structure (derived from the chemical modification experiments) suggested that the SLII region did not exhibit any major differences from virulent CVB3/28</a:t>
            </a:r>
          </a:p>
        </p:txBody>
      </p:sp>
      <p:grpSp>
        <p:nvGrpSpPr>
          <p:cNvPr id="9" name="Group 8">
            <a:extLst>
              <a:ext uri="{FF2B5EF4-FFF2-40B4-BE49-F238E27FC236}">
                <a16:creationId xmlns:a16="http://schemas.microsoft.com/office/drawing/2014/main" id="{1724FE47-21CB-164F-B221-8547EA7B0FE1}"/>
              </a:ext>
            </a:extLst>
          </p:cNvPr>
          <p:cNvGrpSpPr/>
          <p:nvPr/>
        </p:nvGrpSpPr>
        <p:grpSpPr>
          <a:xfrm>
            <a:off x="8827326" y="836398"/>
            <a:ext cx="2826604" cy="3319272"/>
            <a:chOff x="8720630" y="529695"/>
            <a:chExt cx="2826604" cy="3319272"/>
          </a:xfrm>
        </p:grpSpPr>
        <p:pic>
          <p:nvPicPr>
            <p:cNvPr id="10" name="Picture 9" descr="A close up of a map&#10;&#10;Description automatically generated">
              <a:extLst>
                <a:ext uri="{FF2B5EF4-FFF2-40B4-BE49-F238E27FC236}">
                  <a16:creationId xmlns:a16="http://schemas.microsoft.com/office/drawing/2014/main" id="{7EE073B5-7AAB-BD49-B8F6-67E981884569}"/>
                </a:ext>
              </a:extLst>
            </p:cNvPr>
            <p:cNvPicPr>
              <a:picLocks noChangeAspect="1"/>
            </p:cNvPicPr>
            <p:nvPr/>
          </p:nvPicPr>
          <p:blipFill rotWithShape="1">
            <a:blip r:embed="rId4"/>
            <a:srcRect l="32626" t="31852" r="15263" b="20876"/>
            <a:stretch/>
          </p:blipFill>
          <p:spPr>
            <a:xfrm>
              <a:off x="8720630" y="529695"/>
              <a:ext cx="2826604" cy="3319272"/>
            </a:xfrm>
            <a:prstGeom prst="rect">
              <a:avLst/>
            </a:prstGeom>
            <a:ln w="38100">
              <a:solidFill>
                <a:schemeClr val="tx1"/>
              </a:solidFill>
            </a:ln>
          </p:spPr>
        </p:pic>
        <p:sp>
          <p:nvSpPr>
            <p:cNvPr id="12" name="Donut 11">
              <a:extLst>
                <a:ext uri="{FF2B5EF4-FFF2-40B4-BE49-F238E27FC236}">
                  <a16:creationId xmlns:a16="http://schemas.microsoft.com/office/drawing/2014/main" id="{651F103F-DC2A-EC43-8E00-0C55E5E4F7D2}"/>
                </a:ext>
              </a:extLst>
            </p:cNvPr>
            <p:cNvSpPr/>
            <p:nvPr/>
          </p:nvSpPr>
          <p:spPr>
            <a:xfrm>
              <a:off x="8976908" y="749941"/>
              <a:ext cx="1479057" cy="3099026"/>
            </a:xfrm>
            <a:prstGeom prst="donut">
              <a:avLst>
                <a:gd name="adj" fmla="val 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3" name="TextBox 12">
            <a:extLst>
              <a:ext uri="{FF2B5EF4-FFF2-40B4-BE49-F238E27FC236}">
                <a16:creationId xmlns:a16="http://schemas.microsoft.com/office/drawing/2014/main" id="{BE4EDCA9-506F-E449-B92F-3CD14E038D4F}"/>
              </a:ext>
            </a:extLst>
          </p:cNvPr>
          <p:cNvSpPr txBox="1"/>
          <p:nvPr/>
        </p:nvSpPr>
        <p:spPr>
          <a:xfrm>
            <a:off x="4159208" y="976098"/>
            <a:ext cx="2144529" cy="923330"/>
          </a:xfrm>
          <a:prstGeom prst="rect">
            <a:avLst/>
          </a:prstGeom>
          <a:noFill/>
        </p:spPr>
        <p:txBody>
          <a:bodyPr wrap="square" rtlCol="0">
            <a:spAutoFit/>
          </a:bodyPr>
          <a:lstStyle/>
          <a:p>
            <a:r>
              <a:rPr lang="en-US" b="1" dirty="0"/>
              <a:t>Early Structure Prediction of CVB3/GA (Avirulent)</a:t>
            </a:r>
          </a:p>
        </p:txBody>
      </p:sp>
      <p:sp>
        <p:nvSpPr>
          <p:cNvPr id="15" name="TextBox 14">
            <a:extLst>
              <a:ext uri="{FF2B5EF4-FFF2-40B4-BE49-F238E27FC236}">
                <a16:creationId xmlns:a16="http://schemas.microsoft.com/office/drawing/2014/main" id="{B1495A50-BD7B-ED4E-9FE8-904F71894641}"/>
              </a:ext>
            </a:extLst>
          </p:cNvPr>
          <p:cNvSpPr txBox="1"/>
          <p:nvPr/>
        </p:nvSpPr>
        <p:spPr>
          <a:xfrm>
            <a:off x="9524454" y="210736"/>
            <a:ext cx="1147649" cy="646331"/>
          </a:xfrm>
          <a:prstGeom prst="rect">
            <a:avLst/>
          </a:prstGeom>
          <a:noFill/>
        </p:spPr>
        <p:txBody>
          <a:bodyPr wrap="square" rtlCol="0">
            <a:spAutoFit/>
          </a:bodyPr>
          <a:lstStyle/>
          <a:p>
            <a:r>
              <a:rPr lang="en-US" b="1" dirty="0"/>
              <a:t>CVB3/28 (Virulent)</a:t>
            </a:r>
          </a:p>
        </p:txBody>
      </p:sp>
      <p:sp>
        <p:nvSpPr>
          <p:cNvPr id="3" name="TextBox 2">
            <a:extLst>
              <a:ext uri="{FF2B5EF4-FFF2-40B4-BE49-F238E27FC236}">
                <a16:creationId xmlns:a16="http://schemas.microsoft.com/office/drawing/2014/main" id="{8CB9B71E-4479-144B-A238-0CCE400FF3E4}"/>
              </a:ext>
            </a:extLst>
          </p:cNvPr>
          <p:cNvSpPr txBox="1"/>
          <p:nvPr/>
        </p:nvSpPr>
        <p:spPr>
          <a:xfrm>
            <a:off x="3457005" y="5947645"/>
            <a:ext cx="2446376" cy="276999"/>
          </a:xfrm>
          <a:prstGeom prst="rect">
            <a:avLst/>
          </a:prstGeom>
          <a:noFill/>
        </p:spPr>
        <p:txBody>
          <a:bodyPr wrap="square" rtlCol="0">
            <a:spAutoFit/>
          </a:bodyPr>
          <a:lstStyle/>
          <a:p>
            <a:r>
              <a:rPr lang="en-US" sz="1200" dirty="0" err="1"/>
              <a:t>Prusa</a:t>
            </a:r>
            <a:r>
              <a:rPr lang="en-US" sz="1200" dirty="0"/>
              <a:t> ( unpublished data), 2014 </a:t>
            </a:r>
          </a:p>
        </p:txBody>
      </p:sp>
      <p:sp>
        <p:nvSpPr>
          <p:cNvPr id="4" name="TextBox 3">
            <a:extLst>
              <a:ext uri="{FF2B5EF4-FFF2-40B4-BE49-F238E27FC236}">
                <a16:creationId xmlns:a16="http://schemas.microsoft.com/office/drawing/2014/main" id="{A52C179A-B653-0942-BE61-2F1990FC9793}"/>
              </a:ext>
            </a:extLst>
          </p:cNvPr>
          <p:cNvSpPr txBox="1"/>
          <p:nvPr/>
        </p:nvSpPr>
        <p:spPr>
          <a:xfrm>
            <a:off x="10146323" y="4249001"/>
            <a:ext cx="1811215" cy="276999"/>
          </a:xfrm>
          <a:prstGeom prst="rect">
            <a:avLst/>
          </a:prstGeom>
          <a:noFill/>
        </p:spPr>
        <p:txBody>
          <a:bodyPr wrap="square" rtlCol="0">
            <a:spAutoFit/>
          </a:bodyPr>
          <a:lstStyle/>
          <a:p>
            <a:r>
              <a:rPr lang="en-US" sz="1200" dirty="0"/>
              <a:t>Mahmud, et al. 2019</a:t>
            </a:r>
          </a:p>
        </p:txBody>
      </p:sp>
    </p:spTree>
    <p:extLst>
      <p:ext uri="{BB962C8B-B14F-4D97-AF65-F5344CB8AC3E}">
        <p14:creationId xmlns:p14="http://schemas.microsoft.com/office/powerpoint/2010/main" val="2968211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A92-6AB9-424B-B2C8-6DC01576FBCD}"/>
              </a:ext>
            </a:extLst>
          </p:cNvPr>
          <p:cNvSpPr>
            <a:spLocks noGrp="1"/>
          </p:cNvSpPr>
          <p:nvPr>
            <p:ph type="title"/>
          </p:nvPr>
        </p:nvSpPr>
        <p:spPr>
          <a:xfrm>
            <a:off x="838200" y="365125"/>
            <a:ext cx="10515600" cy="1325563"/>
          </a:xfrm>
          <a:noFill/>
          <a:ln w="19050">
            <a:solidFill>
              <a:schemeClr val="tx1"/>
            </a:solidFill>
          </a:ln>
        </p:spPr>
        <p:txBody>
          <a:bodyPr wrap="square" anchor="ctr">
            <a:normAutofit/>
          </a:bodyPr>
          <a:lstStyle/>
          <a:p>
            <a:r>
              <a:rPr lang="en-US" dirty="0"/>
              <a:t>Hypothesis</a:t>
            </a:r>
          </a:p>
        </p:txBody>
      </p:sp>
      <p:sp>
        <p:nvSpPr>
          <p:cNvPr id="7" name="TextBox 6">
            <a:extLst>
              <a:ext uri="{FF2B5EF4-FFF2-40B4-BE49-F238E27FC236}">
                <a16:creationId xmlns:a16="http://schemas.microsoft.com/office/drawing/2014/main" id="{3DE802D0-1CF7-C342-AD88-D593B5A5733C}"/>
              </a:ext>
            </a:extLst>
          </p:cNvPr>
          <p:cNvSpPr txBox="1"/>
          <p:nvPr/>
        </p:nvSpPr>
        <p:spPr>
          <a:xfrm>
            <a:off x="3581400" y="736580"/>
            <a:ext cx="5029200" cy="1908215"/>
          </a:xfrm>
          <a:prstGeom prst="rect">
            <a:avLst/>
          </a:prstGeom>
          <a:noFill/>
        </p:spPr>
        <p:txBody>
          <a:bodyPr wrap="square" rtlCol="0">
            <a:spAutoFit/>
          </a:bodyPr>
          <a:lstStyle/>
          <a:p>
            <a:r>
              <a:rPr lang="en-US" sz="2000" dirty="0">
                <a:solidFill>
                  <a:schemeClr val="bg1"/>
                </a:solidFill>
              </a:rPr>
              <a:t>SHAPE-MaP probing will show significant structural differences in the 2-dimensional folding of the 5’UTR between CVB3/28 (virulent) and CVB3/GA (avirulent), particularly in the SLII region. </a:t>
            </a:r>
          </a:p>
          <a:p>
            <a:endParaRPr lang="en-US" dirty="0">
              <a:solidFill>
                <a:schemeClr val="bg1"/>
              </a:solidFill>
            </a:endParaRPr>
          </a:p>
        </p:txBody>
      </p:sp>
      <p:sp>
        <p:nvSpPr>
          <p:cNvPr id="11" name="Title 1">
            <a:extLst>
              <a:ext uri="{FF2B5EF4-FFF2-40B4-BE49-F238E27FC236}">
                <a16:creationId xmlns:a16="http://schemas.microsoft.com/office/drawing/2014/main" id="{CBBDF167-B861-8F41-AD72-057CBBEA1B18}"/>
              </a:ext>
            </a:extLst>
          </p:cNvPr>
          <p:cNvSpPr txBox="1">
            <a:spLocks/>
          </p:cNvSpPr>
          <p:nvPr/>
        </p:nvSpPr>
        <p:spPr>
          <a:xfrm>
            <a:off x="288485" y="3829414"/>
            <a:ext cx="4077325" cy="1085487"/>
          </a:xfrm>
          <a:prstGeom prst="rect">
            <a:avLst/>
          </a:prstGeom>
          <a:noFill/>
          <a:ln w="19050">
            <a:solidFill>
              <a:schemeClr val="tx1"/>
            </a:solidFill>
          </a:ln>
        </p:spPr>
        <p:txBody>
          <a:bodyPr vert="horz" wrap="square"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Specific Aims</a:t>
            </a:r>
          </a:p>
        </p:txBody>
      </p:sp>
      <p:sp>
        <p:nvSpPr>
          <p:cNvPr id="12" name="TextBox 11">
            <a:extLst>
              <a:ext uri="{FF2B5EF4-FFF2-40B4-BE49-F238E27FC236}">
                <a16:creationId xmlns:a16="http://schemas.microsoft.com/office/drawing/2014/main" id="{E3326F0C-740C-1D4F-B40B-F43B11AA5275}"/>
              </a:ext>
            </a:extLst>
          </p:cNvPr>
          <p:cNvSpPr txBox="1"/>
          <p:nvPr/>
        </p:nvSpPr>
        <p:spPr>
          <a:xfrm>
            <a:off x="3581400" y="3259098"/>
            <a:ext cx="5029200" cy="1908215"/>
          </a:xfrm>
          <a:prstGeom prst="rect">
            <a:avLst/>
          </a:prstGeom>
          <a:noFill/>
        </p:spPr>
        <p:txBody>
          <a:bodyPr wrap="square" rtlCol="0">
            <a:spAutoFit/>
          </a:bodyPr>
          <a:lstStyle/>
          <a:p>
            <a:pPr marL="285750" indent="-285750">
              <a:buFont typeface="Wingdings" pitchFamily="2" charset="2"/>
              <a:buChar char="ü"/>
            </a:pPr>
            <a:r>
              <a:rPr lang="en-US" sz="2000" dirty="0">
                <a:solidFill>
                  <a:schemeClr val="bg1"/>
                </a:solidFill>
              </a:rPr>
              <a:t>Determine the structure of genomic CVB3/GA 5’UTR through SHAPE-</a:t>
            </a:r>
            <a:r>
              <a:rPr lang="en-US" sz="2000" dirty="0" err="1">
                <a:solidFill>
                  <a:schemeClr val="bg1"/>
                </a:solidFill>
              </a:rPr>
              <a:t>MaP</a:t>
            </a:r>
            <a:endParaRPr lang="en-US" sz="2000" dirty="0">
              <a:solidFill>
                <a:schemeClr val="bg1"/>
              </a:solidFill>
            </a:endParaRPr>
          </a:p>
          <a:p>
            <a:endParaRPr lang="en-US" sz="2000" dirty="0">
              <a:solidFill>
                <a:schemeClr val="bg1"/>
              </a:solidFill>
            </a:endParaRPr>
          </a:p>
          <a:p>
            <a:pPr marL="285750" indent="-285750">
              <a:buFont typeface="Wingdings" pitchFamily="2" charset="2"/>
              <a:buChar char="§"/>
            </a:pPr>
            <a:r>
              <a:rPr lang="en-US" sz="2000" dirty="0">
                <a:solidFill>
                  <a:schemeClr val="bg1"/>
                </a:solidFill>
              </a:rPr>
              <a:t>Comparison of CVB3/28 (Avery model) and CVB3/GA</a:t>
            </a:r>
          </a:p>
          <a:p>
            <a:endParaRPr lang="en-US" dirty="0">
              <a:solidFill>
                <a:schemeClr val="bg1"/>
              </a:solidFill>
            </a:endParaRPr>
          </a:p>
        </p:txBody>
      </p:sp>
    </p:spTree>
    <p:extLst>
      <p:ext uri="{BB962C8B-B14F-4D97-AF65-F5344CB8AC3E}">
        <p14:creationId xmlns:p14="http://schemas.microsoft.com/office/powerpoint/2010/main" val="383797517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2E8D9114-4967-B043-B0DD-8A8EFB0062CA}"/>
              </a:ext>
            </a:extLst>
          </p:cNvPr>
          <p:cNvPicPr>
            <a:picLocks noChangeAspect="1"/>
          </p:cNvPicPr>
          <p:nvPr/>
        </p:nvPicPr>
        <p:blipFill>
          <a:blip r:embed="rId3"/>
          <a:stretch>
            <a:fillRect/>
          </a:stretch>
        </p:blipFill>
        <p:spPr>
          <a:xfrm>
            <a:off x="3821668" y="378930"/>
            <a:ext cx="8370332" cy="6290640"/>
          </a:xfrm>
          <a:prstGeom prst="rect">
            <a:avLst/>
          </a:prstGeom>
        </p:spPr>
      </p:pic>
      <p:pic>
        <p:nvPicPr>
          <p:cNvPr id="11" name="Picture 10">
            <a:extLst>
              <a:ext uri="{FF2B5EF4-FFF2-40B4-BE49-F238E27FC236}">
                <a16:creationId xmlns:a16="http://schemas.microsoft.com/office/drawing/2014/main" id="{22D21FFC-50DD-0741-AD04-029DEFA541F5}"/>
              </a:ext>
            </a:extLst>
          </p:cNvPr>
          <p:cNvPicPr>
            <a:picLocks noChangeAspect="1"/>
          </p:cNvPicPr>
          <p:nvPr/>
        </p:nvPicPr>
        <p:blipFill rotWithShape="1">
          <a:blip r:embed="rId4"/>
          <a:srcRect r="-3" b="8559"/>
          <a:stretch/>
        </p:blipFill>
        <p:spPr>
          <a:xfrm>
            <a:off x="1515886" y="2099143"/>
            <a:ext cx="1672284" cy="905995"/>
          </a:xfrm>
          <a:prstGeom prst="rect">
            <a:avLst/>
          </a:prstGeom>
        </p:spPr>
      </p:pic>
      <p:sp>
        <p:nvSpPr>
          <p:cNvPr id="2" name="Title 1">
            <a:extLst>
              <a:ext uri="{FF2B5EF4-FFF2-40B4-BE49-F238E27FC236}">
                <a16:creationId xmlns:a16="http://schemas.microsoft.com/office/drawing/2014/main" id="{6EFF393C-981D-A94E-8648-5DCCD4A030C4}"/>
              </a:ext>
            </a:extLst>
          </p:cNvPr>
          <p:cNvSpPr>
            <a:spLocks noGrp="1"/>
          </p:cNvSpPr>
          <p:nvPr>
            <p:ph type="title"/>
          </p:nvPr>
        </p:nvSpPr>
        <p:spPr>
          <a:xfrm>
            <a:off x="838200" y="365125"/>
            <a:ext cx="10515600" cy="1325563"/>
          </a:xfrm>
          <a:noFill/>
        </p:spPr>
        <p:txBody>
          <a:bodyPr vert="horz" lIns="91440" tIns="45720" rIns="91440" bIns="45720" rtlCol="0" anchor="ctr">
            <a:noAutofit/>
          </a:bodyPr>
          <a:lstStyle/>
          <a:p>
            <a:r>
              <a:rPr lang="en-US" dirty="0"/>
              <a:t>TACKLING COMPARATIVE STRUCTRUE ANALYSIS VIA MUTATIONAL PROFILING</a:t>
            </a:r>
          </a:p>
        </p:txBody>
      </p:sp>
      <p:sp>
        <p:nvSpPr>
          <p:cNvPr id="10" name="Content Placeholder 2">
            <a:extLst>
              <a:ext uri="{FF2B5EF4-FFF2-40B4-BE49-F238E27FC236}">
                <a16:creationId xmlns:a16="http://schemas.microsoft.com/office/drawing/2014/main" id="{ADC75A15-F8E7-714E-A365-BEA80E69CD7C}"/>
              </a:ext>
            </a:extLst>
          </p:cNvPr>
          <p:cNvSpPr>
            <a:spLocks noGrp="1"/>
          </p:cNvSpPr>
          <p:nvPr>
            <p:ph idx="1"/>
          </p:nvPr>
        </p:nvSpPr>
        <p:spPr>
          <a:xfrm>
            <a:off x="838200" y="1825625"/>
            <a:ext cx="10515600" cy="4351338"/>
          </a:xfrm>
        </p:spPr>
        <p:txBody>
          <a:bodyPr>
            <a:normAutofit/>
          </a:bodyPr>
          <a:lstStyle/>
          <a:p>
            <a:r>
              <a:rPr lang="en-US" dirty="0"/>
              <a:t>Selective 2′-Hydroxyl Acylation analyzed by Primer Extension and Mutational Profiling (SHAPE-MaP) : </a:t>
            </a:r>
          </a:p>
          <a:p>
            <a:pPr lvl="1"/>
            <a:r>
              <a:rPr lang="en-US" dirty="0"/>
              <a:t>Hydroxyl-specific electrophiles to probe local nucleotide flexibility; non-base specific</a:t>
            </a:r>
          </a:p>
          <a:p>
            <a:pPr lvl="1"/>
            <a:r>
              <a:rPr lang="en-US" dirty="0"/>
              <a:t>SHAPE reagents induce covalent chemical adducts</a:t>
            </a:r>
          </a:p>
          <a:p>
            <a:pPr lvl="1"/>
            <a:r>
              <a:rPr lang="en-US" dirty="0"/>
              <a:t>Polymerase reads through the adducts and later adducts are read as noncomplementary nucleotides in the cDNA.</a:t>
            </a:r>
          </a:p>
          <a:p>
            <a:r>
              <a:rPr lang="en-US" dirty="0"/>
              <a:t>Reverse transcription step creates the MaP </a:t>
            </a:r>
          </a:p>
        </p:txBody>
      </p:sp>
      <p:sp>
        <p:nvSpPr>
          <p:cNvPr id="3" name="TextBox 2">
            <a:extLst>
              <a:ext uri="{FF2B5EF4-FFF2-40B4-BE49-F238E27FC236}">
                <a16:creationId xmlns:a16="http://schemas.microsoft.com/office/drawing/2014/main" id="{420F5602-5041-5847-94D5-6902583FE361}"/>
              </a:ext>
            </a:extLst>
          </p:cNvPr>
          <p:cNvSpPr txBox="1"/>
          <p:nvPr/>
        </p:nvSpPr>
        <p:spPr>
          <a:xfrm>
            <a:off x="10217425" y="6537905"/>
            <a:ext cx="2186609" cy="276999"/>
          </a:xfrm>
          <a:prstGeom prst="rect">
            <a:avLst/>
          </a:prstGeom>
          <a:noFill/>
        </p:spPr>
        <p:txBody>
          <a:bodyPr wrap="square" rtlCol="0">
            <a:spAutoFit/>
          </a:bodyPr>
          <a:lstStyle/>
          <a:p>
            <a:r>
              <a:rPr lang="en-US" sz="1200" dirty="0"/>
              <a:t>Busan and Weeks, 2015</a:t>
            </a:r>
          </a:p>
        </p:txBody>
      </p:sp>
    </p:spTree>
    <p:extLst>
      <p:ext uri="{BB962C8B-B14F-4D97-AF65-F5344CB8AC3E}">
        <p14:creationId xmlns:p14="http://schemas.microsoft.com/office/powerpoint/2010/main" val="3781291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C999A71-E4B8-D746-ACA7-43C80C41836E}"/>
              </a:ext>
            </a:extLst>
          </p:cNvPr>
          <p:cNvSpPr>
            <a:spLocks noGrp="1"/>
          </p:cNvSpPr>
          <p:nvPr>
            <p:ph type="title"/>
          </p:nvPr>
        </p:nvSpPr>
        <p:spPr>
          <a:xfrm>
            <a:off x="838200" y="365125"/>
            <a:ext cx="10515600" cy="1325563"/>
          </a:xfrm>
        </p:spPr>
        <p:txBody>
          <a:bodyPr>
            <a:normAutofit/>
          </a:bodyPr>
          <a:lstStyle/>
          <a:p>
            <a:r>
              <a:rPr lang="en-US" dirty="0"/>
              <a:t>SHAPE-MaP Reactivity Profile</a:t>
            </a:r>
          </a:p>
        </p:txBody>
      </p:sp>
      <p:sp>
        <p:nvSpPr>
          <p:cNvPr id="4" name="Content Placeholder 3">
            <a:extLst>
              <a:ext uri="{FF2B5EF4-FFF2-40B4-BE49-F238E27FC236}">
                <a16:creationId xmlns:a16="http://schemas.microsoft.com/office/drawing/2014/main" id="{0904BD96-DB11-1E47-9832-83B6F31C326A}"/>
              </a:ext>
            </a:extLst>
          </p:cNvPr>
          <p:cNvSpPr>
            <a:spLocks noGrp="1"/>
          </p:cNvSpPr>
          <p:nvPr>
            <p:ph idx="1"/>
          </p:nvPr>
        </p:nvSpPr>
        <p:spPr/>
        <p:txBody>
          <a:bodyPr/>
          <a:lstStyle/>
          <a:p>
            <a:endParaRPr lang="en-US"/>
          </a:p>
        </p:txBody>
      </p:sp>
      <p:grpSp>
        <p:nvGrpSpPr>
          <p:cNvPr id="14" name="Group 13">
            <a:extLst>
              <a:ext uri="{FF2B5EF4-FFF2-40B4-BE49-F238E27FC236}">
                <a16:creationId xmlns:a16="http://schemas.microsoft.com/office/drawing/2014/main" id="{754E964E-7CCA-EC46-9F58-4ADC30CCC71F}"/>
              </a:ext>
            </a:extLst>
          </p:cNvPr>
          <p:cNvGrpSpPr>
            <a:grpSpLocks noChangeAspect="1"/>
          </p:cNvGrpSpPr>
          <p:nvPr/>
        </p:nvGrpSpPr>
        <p:grpSpPr>
          <a:xfrm>
            <a:off x="90981" y="981844"/>
            <a:ext cx="11548873" cy="5325463"/>
            <a:chOff x="535004" y="1476324"/>
            <a:chExt cx="10733646" cy="4262325"/>
          </a:xfrm>
        </p:grpSpPr>
        <p:pic>
          <p:nvPicPr>
            <p:cNvPr id="15" name="Picture 14" descr="A crowd of people&#10;&#10;Description automatically generated">
              <a:extLst>
                <a:ext uri="{FF2B5EF4-FFF2-40B4-BE49-F238E27FC236}">
                  <a16:creationId xmlns:a16="http://schemas.microsoft.com/office/drawing/2014/main" id="{D0706274-6183-C44B-A8F6-153D015BD826}"/>
                </a:ext>
              </a:extLst>
            </p:cNvPr>
            <p:cNvPicPr>
              <a:picLocks noChangeAspect="1"/>
            </p:cNvPicPr>
            <p:nvPr/>
          </p:nvPicPr>
          <p:blipFill rotWithShape="1">
            <a:blip r:embed="rId3"/>
            <a:srcRect l="984" t="3412" r="1074" b="1943"/>
            <a:stretch/>
          </p:blipFill>
          <p:spPr>
            <a:xfrm>
              <a:off x="3705668" y="1500078"/>
              <a:ext cx="4467099" cy="1472471"/>
            </a:xfrm>
            <a:prstGeom prst="rect">
              <a:avLst/>
            </a:prstGeom>
            <a:ln>
              <a:noFill/>
            </a:ln>
          </p:spPr>
        </p:pic>
        <p:sp>
          <p:nvSpPr>
            <p:cNvPr id="16" name="Rectangle 15">
              <a:extLst>
                <a:ext uri="{FF2B5EF4-FFF2-40B4-BE49-F238E27FC236}">
                  <a16:creationId xmlns:a16="http://schemas.microsoft.com/office/drawing/2014/main" id="{00CCB3D4-A808-0C41-90BC-3ECA0DB16634}"/>
                </a:ext>
              </a:extLst>
            </p:cNvPr>
            <p:cNvSpPr/>
            <p:nvPr/>
          </p:nvSpPr>
          <p:spPr>
            <a:xfrm>
              <a:off x="4352828" y="1476324"/>
              <a:ext cx="741502" cy="14947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C35F07A2-C07A-D841-9C31-028EAC9A9CA4}"/>
                </a:ext>
              </a:extLst>
            </p:cNvPr>
            <p:cNvPicPr>
              <a:picLocks noChangeAspect="1"/>
            </p:cNvPicPr>
            <p:nvPr/>
          </p:nvPicPr>
          <p:blipFill rotWithShape="1">
            <a:blip r:embed="rId4"/>
            <a:srcRect t="6650" b="5307"/>
            <a:stretch/>
          </p:blipFill>
          <p:spPr>
            <a:xfrm>
              <a:off x="1059589" y="3030145"/>
              <a:ext cx="5431202" cy="2708504"/>
            </a:xfrm>
            <a:prstGeom prst="rect">
              <a:avLst/>
            </a:prstGeom>
            <a:ln w="28575">
              <a:solidFill>
                <a:schemeClr val="tx1"/>
              </a:solidFill>
            </a:ln>
          </p:spPr>
        </p:pic>
        <p:pic>
          <p:nvPicPr>
            <p:cNvPr id="18" name="Picture 17">
              <a:extLst>
                <a:ext uri="{FF2B5EF4-FFF2-40B4-BE49-F238E27FC236}">
                  <a16:creationId xmlns:a16="http://schemas.microsoft.com/office/drawing/2014/main" id="{E9E8E510-69D7-A745-9199-AF0D8B20F0CC}"/>
                </a:ext>
              </a:extLst>
            </p:cNvPr>
            <p:cNvPicPr>
              <a:picLocks noChangeAspect="1"/>
            </p:cNvPicPr>
            <p:nvPr/>
          </p:nvPicPr>
          <p:blipFill>
            <a:blip r:embed="rId5"/>
            <a:stretch>
              <a:fillRect/>
            </a:stretch>
          </p:blipFill>
          <p:spPr>
            <a:xfrm>
              <a:off x="6873052" y="3008099"/>
              <a:ext cx="4395598" cy="2719396"/>
            </a:xfrm>
            <a:prstGeom prst="rect">
              <a:avLst/>
            </a:prstGeom>
            <a:ln w="28575">
              <a:solidFill>
                <a:schemeClr val="tx1"/>
              </a:solidFill>
            </a:ln>
          </p:spPr>
        </p:pic>
        <p:sp>
          <p:nvSpPr>
            <p:cNvPr id="19" name="TextBox 18">
              <a:extLst>
                <a:ext uri="{FF2B5EF4-FFF2-40B4-BE49-F238E27FC236}">
                  <a16:creationId xmlns:a16="http://schemas.microsoft.com/office/drawing/2014/main" id="{C5016DD5-4A3E-064D-BCDB-979AE7537DD7}"/>
                </a:ext>
              </a:extLst>
            </p:cNvPr>
            <p:cNvSpPr txBox="1"/>
            <p:nvPr/>
          </p:nvSpPr>
          <p:spPr>
            <a:xfrm rot="16200000">
              <a:off x="6120387" y="3972671"/>
              <a:ext cx="1259952" cy="225608"/>
            </a:xfrm>
            <a:prstGeom prst="rect">
              <a:avLst/>
            </a:prstGeom>
            <a:noFill/>
          </p:spPr>
          <p:txBody>
            <a:bodyPr wrap="square" rtlCol="0">
              <a:normAutofit fontScale="85000" lnSpcReduction="10000"/>
            </a:bodyPr>
            <a:lstStyle/>
            <a:p>
              <a:pPr>
                <a:lnSpc>
                  <a:spcPct val="90000"/>
                </a:lnSpc>
                <a:spcAft>
                  <a:spcPts val="600"/>
                </a:spcAft>
              </a:pPr>
              <a:r>
                <a:rPr lang="en-US" sz="1400" b="1" dirty="0">
                  <a:latin typeface="Arial" panose="020B0604020202020204" pitchFamily="34" charset="0"/>
                  <a:cs typeface="Arial" panose="020B0604020202020204" pitchFamily="34" charset="0"/>
                </a:rPr>
                <a:t>Mutation Rate (%)</a:t>
              </a:r>
            </a:p>
          </p:txBody>
        </p:sp>
        <p:sp>
          <p:nvSpPr>
            <p:cNvPr id="20" name="TextBox 19">
              <a:extLst>
                <a:ext uri="{FF2B5EF4-FFF2-40B4-BE49-F238E27FC236}">
                  <a16:creationId xmlns:a16="http://schemas.microsoft.com/office/drawing/2014/main" id="{43CDCE22-7DB9-6C49-AB6C-7E0513F8BB7A}"/>
                </a:ext>
              </a:extLst>
            </p:cNvPr>
            <p:cNvSpPr txBox="1"/>
            <p:nvPr/>
          </p:nvSpPr>
          <p:spPr>
            <a:xfrm rot="16200000">
              <a:off x="355129" y="4006707"/>
              <a:ext cx="1191882" cy="225608"/>
            </a:xfrm>
            <a:prstGeom prst="rect">
              <a:avLst/>
            </a:prstGeom>
            <a:noFill/>
          </p:spPr>
          <p:txBody>
            <a:bodyPr wrap="square" rtlCol="0">
              <a:normAutofit lnSpcReduction="10000"/>
            </a:bodyPr>
            <a:lstStyle/>
            <a:p>
              <a:pPr>
                <a:lnSpc>
                  <a:spcPct val="90000"/>
                </a:lnSpc>
                <a:spcAft>
                  <a:spcPts val="600"/>
                </a:spcAft>
              </a:pPr>
              <a:r>
                <a:rPr lang="en-US" sz="1200" b="1" dirty="0">
                  <a:latin typeface="Arial" panose="020B0604020202020204" pitchFamily="34" charset="0"/>
                  <a:cs typeface="Arial" panose="020B0604020202020204" pitchFamily="34" charset="0"/>
                </a:rPr>
                <a:t>SHAPE</a:t>
              </a:r>
              <a:r>
                <a:rPr lang="en-US" sz="1200" dirty="0">
                  <a:latin typeface="Arial" panose="020B0604020202020204" pitchFamily="34" charset="0"/>
                  <a:cs typeface="Arial" panose="020B0604020202020204" pitchFamily="34" charset="0"/>
                </a:rPr>
                <a:t> Reactivity</a:t>
              </a:r>
            </a:p>
          </p:txBody>
        </p:sp>
        <p:sp>
          <p:nvSpPr>
            <p:cNvPr id="21" name="TextBox 20">
              <a:extLst>
                <a:ext uri="{FF2B5EF4-FFF2-40B4-BE49-F238E27FC236}">
                  <a16:creationId xmlns:a16="http://schemas.microsoft.com/office/drawing/2014/main" id="{40A169C5-56E4-7A40-9D3D-AA06AAAD6054}"/>
                </a:ext>
              </a:extLst>
            </p:cNvPr>
            <p:cNvSpPr txBox="1"/>
            <p:nvPr/>
          </p:nvSpPr>
          <p:spPr>
            <a:xfrm>
              <a:off x="3327871" y="1523321"/>
              <a:ext cx="265014" cy="203047"/>
            </a:xfrm>
            <a:prstGeom prst="rect">
              <a:avLst/>
            </a:prstGeom>
            <a:noFill/>
          </p:spPr>
          <p:txBody>
            <a:bodyPr wrap="square" rtlCol="0">
              <a:normAutofit/>
            </a:bodyPr>
            <a:lstStyle/>
            <a:p>
              <a:pPr>
                <a:lnSpc>
                  <a:spcPct val="90000"/>
                </a:lnSpc>
                <a:spcAft>
                  <a:spcPts val="600"/>
                </a:spcAft>
              </a:pPr>
              <a:r>
                <a:rPr lang="en-US" sz="300">
                  <a:latin typeface="Arial" panose="020B0604020202020204" pitchFamily="34" charset="0"/>
                  <a:cs typeface="Arial" panose="020B0604020202020204" pitchFamily="34" charset="0"/>
                </a:rPr>
                <a:t>A.</a:t>
              </a:r>
            </a:p>
          </p:txBody>
        </p:sp>
        <p:sp>
          <p:nvSpPr>
            <p:cNvPr id="22" name="TextBox 21">
              <a:extLst>
                <a:ext uri="{FF2B5EF4-FFF2-40B4-BE49-F238E27FC236}">
                  <a16:creationId xmlns:a16="http://schemas.microsoft.com/office/drawing/2014/main" id="{1BA6B1CE-0D4A-4241-B35C-7446534770C4}"/>
                </a:ext>
              </a:extLst>
            </p:cNvPr>
            <p:cNvSpPr txBox="1"/>
            <p:nvPr/>
          </p:nvSpPr>
          <p:spPr>
            <a:xfrm>
              <a:off x="535004" y="2996304"/>
              <a:ext cx="265014" cy="203047"/>
            </a:xfrm>
            <a:prstGeom prst="rect">
              <a:avLst/>
            </a:prstGeom>
            <a:noFill/>
          </p:spPr>
          <p:txBody>
            <a:bodyPr wrap="square" rtlCol="0">
              <a:normAutofit/>
            </a:bodyPr>
            <a:lstStyle/>
            <a:p>
              <a:pPr>
                <a:lnSpc>
                  <a:spcPct val="90000"/>
                </a:lnSpc>
                <a:spcAft>
                  <a:spcPts val="600"/>
                </a:spcAft>
              </a:pPr>
              <a:r>
                <a:rPr lang="en-US" sz="300">
                  <a:latin typeface="Arial" panose="020B0604020202020204" pitchFamily="34" charset="0"/>
                  <a:cs typeface="Arial" panose="020B0604020202020204" pitchFamily="34" charset="0"/>
                </a:rPr>
                <a:t>B.</a:t>
              </a:r>
            </a:p>
          </p:txBody>
        </p:sp>
        <p:sp>
          <p:nvSpPr>
            <p:cNvPr id="23" name="TextBox 22">
              <a:extLst>
                <a:ext uri="{FF2B5EF4-FFF2-40B4-BE49-F238E27FC236}">
                  <a16:creationId xmlns:a16="http://schemas.microsoft.com/office/drawing/2014/main" id="{33F53C4A-20F1-3443-A32C-A10F0F8221F1}"/>
                </a:ext>
              </a:extLst>
            </p:cNvPr>
            <p:cNvSpPr txBox="1"/>
            <p:nvPr/>
          </p:nvSpPr>
          <p:spPr>
            <a:xfrm>
              <a:off x="6507536" y="2996303"/>
              <a:ext cx="265014" cy="203047"/>
            </a:xfrm>
            <a:prstGeom prst="rect">
              <a:avLst/>
            </a:prstGeom>
            <a:noFill/>
          </p:spPr>
          <p:txBody>
            <a:bodyPr wrap="square" rtlCol="0">
              <a:normAutofit/>
            </a:bodyPr>
            <a:lstStyle/>
            <a:p>
              <a:pPr>
                <a:lnSpc>
                  <a:spcPct val="90000"/>
                </a:lnSpc>
                <a:spcAft>
                  <a:spcPts val="600"/>
                </a:spcAft>
              </a:pPr>
              <a:r>
                <a:rPr lang="en-US" sz="300">
                  <a:latin typeface="Arial" panose="020B0604020202020204" pitchFamily="34" charset="0"/>
                  <a:cs typeface="Arial" panose="020B0604020202020204" pitchFamily="34" charset="0"/>
                </a:rPr>
                <a:t>C.</a:t>
              </a:r>
            </a:p>
          </p:txBody>
        </p:sp>
      </p:grpSp>
      <p:sp>
        <p:nvSpPr>
          <p:cNvPr id="2" name="TextBox 1">
            <a:extLst>
              <a:ext uri="{FF2B5EF4-FFF2-40B4-BE49-F238E27FC236}">
                <a16:creationId xmlns:a16="http://schemas.microsoft.com/office/drawing/2014/main" id="{2902776D-FD2D-B440-8B8D-73DB07B85E60}"/>
              </a:ext>
            </a:extLst>
          </p:cNvPr>
          <p:cNvSpPr txBox="1"/>
          <p:nvPr/>
        </p:nvSpPr>
        <p:spPr>
          <a:xfrm>
            <a:off x="579353" y="2110716"/>
            <a:ext cx="2774404"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FF0000"/>
                </a:solidFill>
              </a:rPr>
              <a:t>Red – high reactivity</a:t>
            </a:r>
          </a:p>
          <a:p>
            <a:pPr marL="285750" indent="-285750">
              <a:buFont typeface="Arial" panose="020B0604020202020204" pitchFamily="34" charset="0"/>
              <a:buChar char="•"/>
            </a:pPr>
            <a:r>
              <a:rPr lang="en-US" sz="1400" dirty="0">
                <a:solidFill>
                  <a:srgbClr val="FF7D17"/>
                </a:solidFill>
              </a:rPr>
              <a:t>Orange – medium reactivity</a:t>
            </a:r>
          </a:p>
          <a:p>
            <a:pPr marL="285750" indent="-285750">
              <a:buFont typeface="Arial" panose="020B0604020202020204" pitchFamily="34" charset="0"/>
              <a:buChar char="•"/>
            </a:pPr>
            <a:r>
              <a:rPr lang="en-US" sz="1400" dirty="0"/>
              <a:t>Black low reactivity</a:t>
            </a:r>
          </a:p>
        </p:txBody>
      </p:sp>
      <p:sp>
        <p:nvSpPr>
          <p:cNvPr id="24" name="TextBox 23">
            <a:extLst>
              <a:ext uri="{FF2B5EF4-FFF2-40B4-BE49-F238E27FC236}">
                <a16:creationId xmlns:a16="http://schemas.microsoft.com/office/drawing/2014/main" id="{384EC73F-FDAA-9E4F-B9A0-8046C5291DCF}"/>
              </a:ext>
            </a:extLst>
          </p:cNvPr>
          <p:cNvSpPr txBox="1"/>
          <p:nvPr/>
        </p:nvSpPr>
        <p:spPr>
          <a:xfrm>
            <a:off x="8661494" y="1931395"/>
            <a:ext cx="3084265"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FF0000"/>
                </a:solidFill>
              </a:rPr>
              <a:t>Red - modified</a:t>
            </a:r>
          </a:p>
          <a:p>
            <a:pPr marL="285750" indent="-285750">
              <a:buFont typeface="Arial" panose="020B0604020202020204" pitchFamily="34" charset="0"/>
              <a:buChar char="•"/>
            </a:pPr>
            <a:r>
              <a:rPr lang="en-US" sz="1400" dirty="0">
                <a:solidFill>
                  <a:schemeClr val="accent1"/>
                </a:solidFill>
              </a:rPr>
              <a:t>Blue – unmodified</a:t>
            </a:r>
          </a:p>
          <a:p>
            <a:pPr marL="285750" indent="-285750">
              <a:buFont typeface="Arial" panose="020B0604020202020204" pitchFamily="34" charset="0"/>
              <a:buChar char="•"/>
            </a:pPr>
            <a:r>
              <a:rPr lang="en-US" sz="1400" dirty="0">
                <a:solidFill>
                  <a:schemeClr val="accent4">
                    <a:lumMod val="75000"/>
                  </a:schemeClr>
                </a:solidFill>
              </a:rPr>
              <a:t>Tan - denatured</a:t>
            </a:r>
          </a:p>
        </p:txBody>
      </p:sp>
    </p:spTree>
    <p:extLst>
      <p:ext uri="{BB962C8B-B14F-4D97-AF65-F5344CB8AC3E}">
        <p14:creationId xmlns:p14="http://schemas.microsoft.com/office/powerpoint/2010/main" val="2659671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B2833B96-7EF1-774F-B976-5A2056709D37}"/>
              </a:ext>
            </a:extLst>
          </p:cNvPr>
          <p:cNvPicPr>
            <a:picLocks noChangeAspect="1"/>
          </p:cNvPicPr>
          <p:nvPr/>
        </p:nvPicPr>
        <p:blipFill>
          <a:blip r:embed="rId3"/>
          <a:stretch>
            <a:fillRect/>
          </a:stretch>
        </p:blipFill>
        <p:spPr>
          <a:xfrm>
            <a:off x="7398328" y="163609"/>
            <a:ext cx="4362046" cy="6559463"/>
          </a:xfrm>
          <a:prstGeom prst="rect">
            <a:avLst/>
          </a:prstGeom>
        </p:spPr>
      </p:pic>
      <p:grpSp>
        <p:nvGrpSpPr>
          <p:cNvPr id="13" name="Group 12">
            <a:extLst>
              <a:ext uri="{FF2B5EF4-FFF2-40B4-BE49-F238E27FC236}">
                <a16:creationId xmlns:a16="http://schemas.microsoft.com/office/drawing/2014/main" id="{B77C1286-4897-6840-AB2C-D14E4D4A4AB6}"/>
              </a:ext>
            </a:extLst>
          </p:cNvPr>
          <p:cNvGrpSpPr/>
          <p:nvPr/>
        </p:nvGrpSpPr>
        <p:grpSpPr>
          <a:xfrm>
            <a:off x="4492977" y="2258291"/>
            <a:ext cx="2628899" cy="2839933"/>
            <a:chOff x="8720630" y="529695"/>
            <a:chExt cx="2826604" cy="3319272"/>
          </a:xfrm>
        </p:grpSpPr>
        <p:pic>
          <p:nvPicPr>
            <p:cNvPr id="14" name="Picture 13" descr="A close up of a map&#10;&#10;Description automatically generated">
              <a:extLst>
                <a:ext uri="{FF2B5EF4-FFF2-40B4-BE49-F238E27FC236}">
                  <a16:creationId xmlns:a16="http://schemas.microsoft.com/office/drawing/2014/main" id="{71E21319-0277-0A4C-B0FA-BC8B5B3B9965}"/>
                </a:ext>
              </a:extLst>
            </p:cNvPr>
            <p:cNvPicPr>
              <a:picLocks noChangeAspect="1"/>
            </p:cNvPicPr>
            <p:nvPr/>
          </p:nvPicPr>
          <p:blipFill rotWithShape="1">
            <a:blip r:embed="rId4"/>
            <a:srcRect l="32626" t="31852" r="15263" b="20876"/>
            <a:stretch/>
          </p:blipFill>
          <p:spPr>
            <a:xfrm>
              <a:off x="8720630" y="529695"/>
              <a:ext cx="2826604" cy="3319272"/>
            </a:xfrm>
            <a:prstGeom prst="rect">
              <a:avLst/>
            </a:prstGeom>
            <a:ln w="38100">
              <a:solidFill>
                <a:schemeClr val="tx1"/>
              </a:solidFill>
            </a:ln>
          </p:spPr>
        </p:pic>
        <p:sp>
          <p:nvSpPr>
            <p:cNvPr id="15" name="Donut 14">
              <a:extLst>
                <a:ext uri="{FF2B5EF4-FFF2-40B4-BE49-F238E27FC236}">
                  <a16:creationId xmlns:a16="http://schemas.microsoft.com/office/drawing/2014/main" id="{2EFD3ED3-4AD5-8548-BD67-270DFAA68373}"/>
                </a:ext>
              </a:extLst>
            </p:cNvPr>
            <p:cNvSpPr/>
            <p:nvPr/>
          </p:nvSpPr>
          <p:spPr>
            <a:xfrm>
              <a:off x="8976908" y="749941"/>
              <a:ext cx="1479057" cy="3099026"/>
            </a:xfrm>
            <a:prstGeom prst="donut">
              <a:avLst>
                <a:gd name="adj" fmla="val 0"/>
              </a:avLst>
            </a:prstGeom>
            <a:solidFill>
              <a:srgbClr val="FF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63C94764-3BE5-894B-B69B-065FFF71FB48}"/>
              </a:ext>
            </a:extLst>
          </p:cNvPr>
          <p:cNvSpPr>
            <a:spLocks noGrp="1"/>
          </p:cNvSpPr>
          <p:nvPr>
            <p:ph type="title"/>
          </p:nvPr>
        </p:nvSpPr>
        <p:spPr>
          <a:xfrm>
            <a:off x="838200" y="365125"/>
            <a:ext cx="10515600" cy="1325563"/>
          </a:xfrm>
          <a:noFill/>
        </p:spPr>
        <p:txBody>
          <a:bodyPr vert="horz" lIns="91440" tIns="45720" rIns="91440" bIns="45720" rtlCol="0" anchor="ctr">
            <a:normAutofit/>
          </a:bodyPr>
          <a:lstStyle/>
          <a:p>
            <a:r>
              <a:rPr lang="en-US"/>
              <a:t>Structures of CVB3/28 5’UTR vs. CVB3/GA (preliminary)</a:t>
            </a:r>
          </a:p>
        </p:txBody>
      </p:sp>
      <p:sp>
        <p:nvSpPr>
          <p:cNvPr id="4" name="Content Placeholder 3">
            <a:extLst>
              <a:ext uri="{FF2B5EF4-FFF2-40B4-BE49-F238E27FC236}">
                <a16:creationId xmlns:a16="http://schemas.microsoft.com/office/drawing/2014/main" id="{C0BFCE21-20BB-744A-BA4C-A2D07A7ECE16}"/>
              </a:ext>
            </a:extLst>
          </p:cNvPr>
          <p:cNvSpPr>
            <a:spLocks noGrp="1"/>
          </p:cNvSpPr>
          <p:nvPr>
            <p:ph idx="1"/>
          </p:nvPr>
        </p:nvSpPr>
        <p:spPr/>
        <p:txBody>
          <a:bodyPr/>
          <a:lstStyle/>
          <a:p>
            <a:endParaRPr lang="en-US"/>
          </a:p>
        </p:txBody>
      </p:sp>
      <p:sp>
        <p:nvSpPr>
          <p:cNvPr id="10" name="TextBox 9">
            <a:extLst>
              <a:ext uri="{FF2B5EF4-FFF2-40B4-BE49-F238E27FC236}">
                <a16:creationId xmlns:a16="http://schemas.microsoft.com/office/drawing/2014/main" id="{803C0A62-3B83-0848-9F36-39511028C1A3}"/>
              </a:ext>
            </a:extLst>
          </p:cNvPr>
          <p:cNvSpPr txBox="1"/>
          <p:nvPr/>
        </p:nvSpPr>
        <p:spPr>
          <a:xfrm>
            <a:off x="7853389" y="1389353"/>
            <a:ext cx="2293150" cy="369332"/>
          </a:xfrm>
          <a:prstGeom prst="rect">
            <a:avLst/>
          </a:prstGeom>
          <a:noFill/>
        </p:spPr>
        <p:txBody>
          <a:bodyPr wrap="square" rtlCol="0">
            <a:spAutoFit/>
          </a:bodyPr>
          <a:lstStyle/>
          <a:p>
            <a:r>
              <a:rPr lang="en-US" b="1" dirty="0">
                <a:solidFill>
                  <a:srgbClr val="FF0000"/>
                </a:solidFill>
              </a:rPr>
              <a:t>5’ UTR of CVB3/GA</a:t>
            </a:r>
          </a:p>
        </p:txBody>
      </p:sp>
      <p:sp>
        <p:nvSpPr>
          <p:cNvPr id="22" name="TextBox 21">
            <a:extLst>
              <a:ext uri="{FF2B5EF4-FFF2-40B4-BE49-F238E27FC236}">
                <a16:creationId xmlns:a16="http://schemas.microsoft.com/office/drawing/2014/main" id="{6ED458AE-5549-CC4A-9A4D-AC95B1979564}"/>
              </a:ext>
            </a:extLst>
          </p:cNvPr>
          <p:cNvSpPr txBox="1"/>
          <p:nvPr/>
        </p:nvSpPr>
        <p:spPr>
          <a:xfrm>
            <a:off x="4793673" y="5306291"/>
            <a:ext cx="2763725" cy="338554"/>
          </a:xfrm>
          <a:prstGeom prst="rect">
            <a:avLst/>
          </a:prstGeom>
          <a:noFill/>
        </p:spPr>
        <p:txBody>
          <a:bodyPr wrap="square" rtlCol="0">
            <a:spAutoFit/>
          </a:bodyPr>
          <a:lstStyle/>
          <a:p>
            <a:r>
              <a:rPr lang="en-US" sz="1600" dirty="0"/>
              <a:t>CVB3/28 - Domain II</a:t>
            </a:r>
          </a:p>
        </p:txBody>
      </p:sp>
      <p:sp>
        <p:nvSpPr>
          <p:cNvPr id="16" name="Oval 15">
            <a:extLst>
              <a:ext uri="{FF2B5EF4-FFF2-40B4-BE49-F238E27FC236}">
                <a16:creationId xmlns:a16="http://schemas.microsoft.com/office/drawing/2014/main" id="{62163201-7123-864B-8889-DE91187339BF}"/>
              </a:ext>
            </a:extLst>
          </p:cNvPr>
          <p:cNvSpPr/>
          <p:nvPr/>
        </p:nvSpPr>
        <p:spPr>
          <a:xfrm>
            <a:off x="9213273" y="2258291"/>
            <a:ext cx="1981200" cy="3048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994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C3419D-25F8-E044-BD2C-4FB7E90249A2}"/>
              </a:ext>
            </a:extLst>
          </p:cNvPr>
          <p:cNvSpPr txBox="1"/>
          <p:nvPr/>
        </p:nvSpPr>
        <p:spPr>
          <a:xfrm>
            <a:off x="966952" y="1204108"/>
            <a:ext cx="2669406" cy="17811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kern="1200" dirty="0">
                <a:solidFill>
                  <a:srgbClr val="FFFFFF"/>
                </a:solidFill>
                <a:latin typeface="+mj-lt"/>
                <a:ea typeface="+mj-ea"/>
                <a:cs typeface="+mj-cs"/>
              </a:rPr>
              <a:t>Future Directions</a:t>
            </a:r>
          </a:p>
        </p:txBody>
      </p:sp>
      <p:sp>
        <p:nvSpPr>
          <p:cNvPr id="5" name="TextBox 4">
            <a:extLst>
              <a:ext uri="{FF2B5EF4-FFF2-40B4-BE49-F238E27FC236}">
                <a16:creationId xmlns:a16="http://schemas.microsoft.com/office/drawing/2014/main" id="{FD86A535-10FF-174B-B3ED-36FD4F8D8C98}"/>
              </a:ext>
            </a:extLst>
          </p:cNvPr>
          <p:cNvSpPr txBox="1"/>
          <p:nvPr/>
        </p:nvSpPr>
        <p:spPr>
          <a:xfrm>
            <a:off x="4059932" y="1215568"/>
            <a:ext cx="7744141"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t>Comparison of Avirulent and Virulent CVB3</a:t>
            </a:r>
          </a:p>
          <a:p>
            <a:pPr marL="742950" lvl="1" indent="-285750">
              <a:buFont typeface="Arial" panose="020B0604020202020204" pitchFamily="34" charset="0"/>
              <a:buChar char="•"/>
            </a:pPr>
            <a:r>
              <a:rPr lang="en-US" sz="3200" dirty="0"/>
              <a:t>More than just comparing pictures!</a:t>
            </a:r>
          </a:p>
          <a:p>
            <a:pPr marL="742950" lvl="1" indent="-285750">
              <a:buFont typeface="Arial" panose="020B0604020202020204" pitchFamily="34" charset="0"/>
              <a:buChar char="•"/>
            </a:pPr>
            <a:r>
              <a:rPr lang="en-US" sz="3200" dirty="0"/>
              <a:t>Individual regions </a:t>
            </a:r>
          </a:p>
          <a:p>
            <a:pPr lvl="1"/>
            <a:endParaRPr lang="en-US" sz="3200" dirty="0"/>
          </a:p>
          <a:p>
            <a:pPr marL="285750" indent="-285750">
              <a:buFont typeface="Arial" panose="020B0604020202020204" pitchFamily="34" charset="0"/>
              <a:buChar char="•"/>
            </a:pPr>
            <a:r>
              <a:rPr lang="en-US" sz="3200" dirty="0"/>
              <a:t>SHAPE-</a:t>
            </a:r>
            <a:r>
              <a:rPr lang="en-US" sz="3200" dirty="0" err="1"/>
              <a:t>MaP</a:t>
            </a:r>
            <a:r>
              <a:rPr lang="en-US" sz="3200" dirty="0"/>
              <a:t>: RNA/Protein challenge</a:t>
            </a:r>
          </a:p>
          <a:p>
            <a:pPr marL="742950" lvl="1" indent="-285750">
              <a:buFont typeface="Arial" panose="020B0604020202020204" pitchFamily="34" charset="0"/>
              <a:buChar char="•"/>
            </a:pPr>
            <a:r>
              <a:rPr lang="en-US" sz="3200" dirty="0"/>
              <a:t>What does it look like in the presence of host proteins?</a:t>
            </a:r>
          </a:p>
        </p:txBody>
      </p:sp>
      <p:sp>
        <p:nvSpPr>
          <p:cNvPr id="3" name="Title 2">
            <a:extLst>
              <a:ext uri="{FF2B5EF4-FFF2-40B4-BE49-F238E27FC236}">
                <a16:creationId xmlns:a16="http://schemas.microsoft.com/office/drawing/2014/main" id="{357E032E-7B39-2B47-ACC0-91F1B5B43704}"/>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407EE6C8-AC3C-8F4A-A1C7-6BE3366991E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25582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8661</TotalTime>
  <Words>2148</Words>
  <Application>Microsoft Macintosh PowerPoint</Application>
  <PresentationFormat>Widescreen</PresentationFormat>
  <Paragraphs>132</Paragraphs>
  <Slides>11</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Office Theme</vt:lpstr>
      <vt:lpstr>PowerPoint Presentation</vt:lpstr>
      <vt:lpstr>The Elusive Avirulent Coxsackievirus: CVB3/GA</vt:lpstr>
      <vt:lpstr>Coxsackievirus B3  in a nutshell</vt:lpstr>
      <vt:lpstr>PowerPoint Presentation</vt:lpstr>
      <vt:lpstr>Hypothesis</vt:lpstr>
      <vt:lpstr>TACKLING COMPARATIVE STRUCTRUE ANALYSIS VIA MUTATIONAL PROFILING</vt:lpstr>
      <vt:lpstr>SHAPE-MaP Reactivity Profile</vt:lpstr>
      <vt:lpstr>Structures of CVB3/28 5’UTR vs. CVB3/GA (preliminary)</vt:lpstr>
      <vt:lpstr>PowerPoint Presentation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Structural Analysis  of the Genomic  5’ Untranslated Region of Virulent &amp; Avirulent Coxsackievirus B3  Lydia Phillips  </dc:title>
  <dc:creator>Lydia Phillips</dc:creator>
  <cp:lastModifiedBy>Lydia Phillips</cp:lastModifiedBy>
  <cp:revision>17</cp:revision>
  <dcterms:created xsi:type="dcterms:W3CDTF">2020-03-02T15:57:00Z</dcterms:created>
  <dcterms:modified xsi:type="dcterms:W3CDTF">2021-02-04T21:21:33Z</dcterms:modified>
</cp:coreProperties>
</file>